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8.xml" ContentType="application/vnd.openxmlformats-officedocument.presentationml.notesSlide+xml"/>
  <Override PartName="/ppt/tags/tag41.xml" ContentType="application/vnd.openxmlformats-officedocument.presentationml.tags+xml"/>
  <Override PartName="/ppt/notesSlides/notesSlide39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0.xml" ContentType="application/vnd.openxmlformats-officedocument.presentationml.notesSlide+xml"/>
  <Override PartName="/ppt/tags/tag45.xml" ContentType="application/vnd.openxmlformats-officedocument.presentationml.tags+xml"/>
  <Override PartName="/ppt/notesSlides/notesSlide41.xml" ContentType="application/vnd.openxmlformats-officedocument.presentationml.notesSlide+xml"/>
  <Override PartName="/ppt/tags/tag46.xml" ContentType="application/vnd.openxmlformats-officedocument.presentationml.tags+xml"/>
  <Override PartName="/ppt/notesSlides/notesSlide42.xml" ContentType="application/vnd.openxmlformats-officedocument.presentationml.notesSlide+xml"/>
  <Override PartName="/ppt/tags/tag47.xml" ContentType="application/vnd.openxmlformats-officedocument.presentationml.tags+xml"/>
  <Override PartName="/ppt/notesSlides/notesSlide43.xml" ContentType="application/vnd.openxmlformats-officedocument.presentationml.notesSlide+xml"/>
  <Override PartName="/ppt/tags/tag48.xml" ContentType="application/vnd.openxmlformats-officedocument.presentationml.tags+xml"/>
  <Override PartName="/ppt/notesSlides/notesSlide44.xml" ContentType="application/vnd.openxmlformats-officedocument.presentationml.notesSlide+xml"/>
  <Override PartName="/ppt/tags/tag49.xml" ContentType="application/vnd.openxmlformats-officedocument.presentationml.tags+xml"/>
  <Override PartName="/ppt/notesSlides/notesSlide45.xml" ContentType="application/vnd.openxmlformats-officedocument.presentationml.notesSlide+xml"/>
  <Override PartName="/ppt/tags/tag50.xml" ContentType="application/vnd.openxmlformats-officedocument.presentationml.tags+xml"/>
  <Override PartName="/ppt/notesSlides/notesSlide4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7" r:id="rId1"/>
  </p:sldMasterIdLst>
  <p:notesMasterIdLst>
    <p:notesMasterId r:id="rId54"/>
  </p:notesMasterIdLst>
  <p:sldIdLst>
    <p:sldId id="256" r:id="rId2"/>
    <p:sldId id="296" r:id="rId3"/>
    <p:sldId id="315" r:id="rId4"/>
    <p:sldId id="316" r:id="rId5"/>
    <p:sldId id="259" r:id="rId6"/>
    <p:sldId id="260" r:id="rId7"/>
    <p:sldId id="306" r:id="rId8"/>
    <p:sldId id="263" r:id="rId9"/>
    <p:sldId id="314" r:id="rId10"/>
    <p:sldId id="317" r:id="rId11"/>
    <p:sldId id="265" r:id="rId12"/>
    <p:sldId id="318" r:id="rId13"/>
    <p:sldId id="266" r:id="rId14"/>
    <p:sldId id="307" r:id="rId15"/>
    <p:sldId id="267" r:id="rId16"/>
    <p:sldId id="319" r:id="rId17"/>
    <p:sldId id="320" r:id="rId18"/>
    <p:sldId id="268" r:id="rId19"/>
    <p:sldId id="321" r:id="rId20"/>
    <p:sldId id="269" r:id="rId21"/>
    <p:sldId id="270" r:id="rId22"/>
    <p:sldId id="271" r:id="rId23"/>
    <p:sldId id="322" r:id="rId24"/>
    <p:sldId id="323" r:id="rId25"/>
    <p:sldId id="273" r:id="rId26"/>
    <p:sldId id="324" r:id="rId27"/>
    <p:sldId id="325" r:id="rId28"/>
    <p:sldId id="326" r:id="rId29"/>
    <p:sldId id="308" r:id="rId30"/>
    <p:sldId id="327" r:id="rId31"/>
    <p:sldId id="328" r:id="rId32"/>
    <p:sldId id="329" r:id="rId33"/>
    <p:sldId id="330" r:id="rId34"/>
    <p:sldId id="331" r:id="rId35"/>
    <p:sldId id="302" r:id="rId36"/>
    <p:sldId id="332" r:id="rId37"/>
    <p:sldId id="309" r:id="rId38"/>
    <p:sldId id="304" r:id="rId39"/>
    <p:sldId id="333" r:id="rId40"/>
    <p:sldId id="334" r:id="rId41"/>
    <p:sldId id="335" r:id="rId42"/>
    <p:sldId id="336" r:id="rId43"/>
    <p:sldId id="310" r:id="rId44"/>
    <p:sldId id="337" r:id="rId45"/>
    <p:sldId id="338" r:id="rId46"/>
    <p:sldId id="339" r:id="rId47"/>
    <p:sldId id="311" r:id="rId48"/>
    <p:sldId id="283" r:id="rId49"/>
    <p:sldId id="287" r:id="rId50"/>
    <p:sldId id="342" r:id="rId51"/>
    <p:sldId id="341" r:id="rId52"/>
    <p:sldId id="299" r:id="rId53"/>
  </p:sldIdLst>
  <p:sldSz cx="9144000" cy="6858000" type="screen4x3"/>
  <p:notesSz cx="6858000" cy="9144000"/>
  <p:custDataLst>
    <p:tags r:id="rId5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lly Brown" initials="MB" lastIdx="4" clrIdx="0"/>
  <p:cmAuthor id="2" name="Helen" initials="H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490C00"/>
    <a:srgbClr val="3C8C93"/>
    <a:srgbClr val="000099"/>
    <a:srgbClr val="B7ECFF"/>
    <a:srgbClr val="A7FFFF"/>
    <a:srgbClr val="69D8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2896" autoAdjust="0"/>
  </p:normalViewPr>
  <p:slideViewPr>
    <p:cSldViewPr>
      <p:cViewPr varScale="1">
        <p:scale>
          <a:sx n="91" d="100"/>
          <a:sy n="91" d="100"/>
        </p:scale>
        <p:origin x="148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318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56"/>
    </p:cViewPr>
  </p:sorterViewPr>
  <p:notesViewPr>
    <p:cSldViewPr>
      <p:cViewPr varScale="1">
        <p:scale>
          <a:sx n="65" d="100"/>
          <a:sy n="65" d="100"/>
        </p:scale>
        <p:origin x="3154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E0D80-2CAA-4A8E-9FB7-C350E3DB2A64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A205B-364D-43BA-B09A-BE59309181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9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A205B-364D-43BA-B09A-BE593091817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15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D2B369-80E5-440A-9B3A-617EF48A9B42}" type="slidenum">
              <a:rPr lang="en-US" smtClean="0">
                <a:latin typeface="Arial" charset="0"/>
              </a:rPr>
              <a:pPr>
                <a:defRPr/>
              </a:pPr>
              <a:t>10</a:t>
            </a:fld>
            <a:endParaRPr lang="en-US" dirty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40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29EB78-8E81-49EA-8ECD-6917423C889C}" type="slidenum">
              <a:rPr lang="en-US" smtClean="0">
                <a:latin typeface="Arial" charset="0"/>
              </a:rPr>
              <a:pPr>
                <a:defRPr/>
              </a:pPr>
              <a:t>11</a:t>
            </a:fld>
            <a:endParaRPr lang="en-US" dirty="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03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D2B369-80E5-440A-9B3A-617EF48A9B42}" type="slidenum">
              <a:rPr lang="en-US" smtClean="0">
                <a:latin typeface="Arial" charset="0"/>
              </a:rPr>
              <a:pPr>
                <a:defRPr/>
              </a:pPr>
              <a:t>12</a:t>
            </a:fld>
            <a:endParaRPr lang="en-US" dirty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95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2B111E-A222-4341-B2C1-57F68F73984F}" type="slidenum">
              <a:rPr lang="en-US" smtClean="0">
                <a:latin typeface="Arial" charset="0"/>
              </a:rPr>
              <a:pPr>
                <a:defRPr/>
              </a:pPr>
              <a:t>13</a:t>
            </a:fld>
            <a:endParaRPr lang="en-US" dirty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24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73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D5EEAB-D7EB-419F-8991-56C15D255978}" type="slidenum">
              <a:rPr lang="en-US" smtClean="0">
                <a:latin typeface="Arial" charset="0"/>
              </a:rPr>
              <a:pPr>
                <a:defRPr/>
              </a:pPr>
              <a:t>15</a:t>
            </a:fld>
            <a:endParaRPr lang="en-US" dirty="0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47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D2B369-80E5-440A-9B3A-617EF48A9B42}" type="slidenum">
              <a:rPr lang="en-US" smtClean="0">
                <a:latin typeface="Arial" charset="0"/>
              </a:rPr>
              <a:pPr>
                <a:defRPr/>
              </a:pPr>
              <a:t>16</a:t>
            </a:fld>
            <a:endParaRPr lang="en-US" dirty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99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D2B369-80E5-440A-9B3A-617EF48A9B42}" type="slidenum">
              <a:rPr lang="en-US" smtClean="0">
                <a:latin typeface="Arial" charset="0"/>
              </a:rPr>
              <a:pPr>
                <a:defRPr/>
              </a:pPr>
              <a:t>17</a:t>
            </a:fld>
            <a:endParaRPr lang="en-US" dirty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1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5D3BF5-C789-4BE7-9BDF-1054124EE072}" type="slidenum">
              <a:rPr lang="en-US" smtClean="0">
                <a:latin typeface="Arial" charset="0"/>
              </a:rPr>
              <a:pPr>
                <a:defRPr/>
              </a:pPr>
              <a:t>18</a:t>
            </a:fld>
            <a:endParaRPr lang="en-US" dirty="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34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D2B369-80E5-440A-9B3A-617EF48A9B42}" type="slidenum">
              <a:rPr lang="en-US" smtClean="0">
                <a:latin typeface="Arial" charset="0"/>
              </a:rPr>
              <a:pPr>
                <a:defRPr/>
              </a:pPr>
              <a:t>19</a:t>
            </a:fld>
            <a:endParaRPr lang="en-US" dirty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7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64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8679E6-84DB-484D-AC17-8309BA79528A}" type="slidenum">
              <a:rPr lang="en-US" smtClean="0">
                <a:latin typeface="Arial" charset="0"/>
              </a:rPr>
              <a:pPr>
                <a:defRPr/>
              </a:pPr>
              <a:t>20</a:t>
            </a:fld>
            <a:endParaRPr lang="en-US" dirty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01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974098-FEC1-4820-ADFB-EF7FD22EA15C}" type="slidenum">
              <a:rPr lang="en-US" smtClean="0">
                <a:latin typeface="Arial" charset="0"/>
              </a:rPr>
              <a:pPr>
                <a:defRPr/>
              </a:pPr>
              <a:t>21</a:t>
            </a:fld>
            <a:endParaRPr lang="en-US" dirty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6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10EB15-49E0-4624-AB40-5F70CD8DA335}" type="slidenum">
              <a:rPr lang="en-US" smtClean="0">
                <a:latin typeface="Arial" charset="0"/>
              </a:rPr>
              <a:pPr>
                <a:defRPr/>
              </a:pPr>
              <a:t>22</a:t>
            </a:fld>
            <a:endParaRPr lang="en-US" dirty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97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10EB15-49E0-4624-AB40-5F70CD8DA335}" type="slidenum">
              <a:rPr lang="en-US" smtClean="0">
                <a:latin typeface="Arial" charset="0"/>
              </a:rPr>
              <a:pPr>
                <a:defRPr/>
              </a:pPr>
              <a:t>23</a:t>
            </a:fld>
            <a:endParaRPr lang="en-US" dirty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54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D2B369-80E5-440A-9B3A-617EF48A9B42}" type="slidenum">
              <a:rPr lang="en-US" smtClean="0">
                <a:latin typeface="Arial" charset="0"/>
              </a:rPr>
              <a:pPr>
                <a:defRPr/>
              </a:pPr>
              <a:t>24</a:t>
            </a:fld>
            <a:endParaRPr lang="en-US" dirty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62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AAB4D1-767D-4342-9DBB-58A7F48CE45E}" type="slidenum">
              <a:rPr lang="en-US" smtClean="0">
                <a:latin typeface="Arial" charset="0"/>
              </a:rPr>
              <a:pPr>
                <a:defRPr/>
              </a:pPr>
              <a:t>25</a:t>
            </a:fld>
            <a:endParaRPr lang="en-US" dirty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4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D2B369-80E5-440A-9B3A-617EF48A9B42}" type="slidenum">
              <a:rPr lang="en-US" smtClean="0">
                <a:latin typeface="Arial" charset="0"/>
              </a:rPr>
              <a:pPr>
                <a:defRPr/>
              </a:pPr>
              <a:t>26</a:t>
            </a:fld>
            <a:endParaRPr lang="en-US" dirty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1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AAB4D1-767D-4342-9DBB-58A7F48CE45E}" type="slidenum">
              <a:rPr lang="en-US" smtClean="0">
                <a:latin typeface="Arial" charset="0"/>
              </a:rPr>
              <a:pPr>
                <a:defRPr/>
              </a:pPr>
              <a:t>27</a:t>
            </a:fld>
            <a:endParaRPr lang="en-US" dirty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280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AAB4D1-767D-4342-9DBB-58A7F48CE45E}" type="slidenum">
              <a:rPr lang="en-US" smtClean="0">
                <a:latin typeface="Arial" charset="0"/>
              </a:rPr>
              <a:pPr>
                <a:defRPr/>
              </a:pPr>
              <a:t>28</a:t>
            </a:fld>
            <a:endParaRPr lang="en-US" dirty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735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5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BDF0B-B14E-4994-949E-2C4E0CE3D4C1}" type="slidenum">
              <a:rPr lang="en-US" smtClean="0">
                <a:latin typeface="Arial" charset="0"/>
              </a:rPr>
              <a:pPr>
                <a:defRPr/>
              </a:pPr>
              <a:t>3</a:t>
            </a:fld>
            <a:endParaRPr lang="en-US" dirty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215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D2B369-80E5-440A-9B3A-617EF48A9B42}" type="slidenum">
              <a:rPr lang="en-US" smtClean="0">
                <a:latin typeface="Arial" charset="0"/>
              </a:rPr>
              <a:pPr>
                <a:defRPr/>
              </a:pPr>
              <a:t>30</a:t>
            </a:fld>
            <a:endParaRPr lang="en-US" dirty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328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AAB4D1-767D-4342-9DBB-58A7F48CE45E}" type="slidenum">
              <a:rPr lang="en-US" smtClean="0">
                <a:latin typeface="Arial" charset="0"/>
              </a:rPr>
              <a:pPr>
                <a:defRPr/>
              </a:pPr>
              <a:t>31</a:t>
            </a:fld>
            <a:endParaRPr lang="en-US" dirty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53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AAB4D1-767D-4342-9DBB-58A7F48CE45E}" type="slidenum">
              <a:rPr lang="en-US" smtClean="0">
                <a:latin typeface="Arial" charset="0"/>
              </a:rPr>
              <a:pPr>
                <a:defRPr/>
              </a:pPr>
              <a:t>32</a:t>
            </a:fld>
            <a:endParaRPr lang="en-US" dirty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096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AAB4D1-767D-4342-9DBB-58A7F48CE45E}" type="slidenum">
              <a:rPr lang="en-US" smtClean="0">
                <a:latin typeface="Arial" charset="0"/>
              </a:rPr>
              <a:pPr>
                <a:defRPr/>
              </a:pPr>
              <a:t>33</a:t>
            </a:fld>
            <a:endParaRPr lang="en-US" dirty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238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AAB4D1-767D-4342-9DBB-58A7F48CE45E}" type="slidenum">
              <a:rPr lang="en-US" smtClean="0">
                <a:latin typeface="Arial" charset="0"/>
              </a:rPr>
              <a:pPr>
                <a:defRPr/>
              </a:pPr>
              <a:t>34</a:t>
            </a:fld>
            <a:endParaRPr lang="en-US" dirty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262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89A299-6EB4-4D49-B5D0-C9308A5CAB00}" type="slidenum">
              <a:rPr lang="en-US" smtClean="0">
                <a:latin typeface="Arial" charset="0"/>
              </a:rPr>
              <a:pPr>
                <a:defRPr/>
              </a:pPr>
              <a:t>35</a:t>
            </a:fld>
            <a:endParaRPr lang="en-US" dirty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138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89A299-6EB4-4D49-B5D0-C9308A5CAB00}" type="slidenum">
              <a:rPr lang="en-US" smtClean="0">
                <a:latin typeface="Arial" charset="0"/>
              </a:rPr>
              <a:pPr>
                <a:defRPr/>
              </a:pPr>
              <a:t>36</a:t>
            </a:fld>
            <a:endParaRPr lang="en-US" dirty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54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143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89A299-6EB4-4D49-B5D0-C9308A5CAB00}" type="slidenum">
              <a:rPr lang="en-US" smtClean="0">
                <a:latin typeface="Arial" charset="0"/>
              </a:rPr>
              <a:pPr>
                <a:defRPr/>
              </a:pPr>
              <a:t>39</a:t>
            </a:fld>
            <a:endParaRPr lang="en-US" dirty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794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89A299-6EB4-4D49-B5D0-C9308A5CAB00}" type="slidenum">
              <a:rPr lang="en-US" smtClean="0">
                <a:latin typeface="Arial" charset="0"/>
              </a:rPr>
              <a:pPr>
                <a:defRPr/>
              </a:pPr>
              <a:t>40</a:t>
            </a:fld>
            <a:endParaRPr lang="en-US" dirty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BDF0B-B14E-4994-949E-2C4E0CE3D4C1}" type="slidenum">
              <a:rPr lang="en-US" smtClean="0">
                <a:latin typeface="Arial" charset="0"/>
              </a:rPr>
              <a:pPr>
                <a:defRPr/>
              </a:pPr>
              <a:t>4</a:t>
            </a:fld>
            <a:endParaRPr lang="en-US" dirty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821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145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89A299-6EB4-4D49-B5D0-C9308A5CAB00}" type="slidenum">
              <a:rPr lang="en-US" smtClean="0">
                <a:latin typeface="Arial" charset="0"/>
              </a:rPr>
              <a:pPr>
                <a:defRPr/>
              </a:pPr>
              <a:t>44</a:t>
            </a:fld>
            <a:endParaRPr lang="en-US" dirty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687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89A299-6EB4-4D49-B5D0-C9308A5CAB00}" type="slidenum">
              <a:rPr lang="en-US" smtClean="0">
                <a:latin typeface="Arial" charset="0"/>
              </a:rPr>
              <a:pPr>
                <a:defRPr/>
              </a:pPr>
              <a:t>45</a:t>
            </a:fld>
            <a:endParaRPr lang="en-US" dirty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573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89A299-6EB4-4D49-B5D0-C9308A5CAB00}" type="slidenum">
              <a:rPr lang="en-US" smtClean="0">
                <a:latin typeface="Arial" charset="0"/>
              </a:rPr>
              <a:pPr>
                <a:defRPr/>
              </a:pPr>
              <a:t>46</a:t>
            </a:fld>
            <a:endParaRPr lang="en-US" dirty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907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420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BDF0B-B14E-4994-949E-2C4E0CE3D4C1}" type="slidenum">
              <a:rPr lang="en-US" smtClean="0">
                <a:latin typeface="Arial" charset="0"/>
              </a:rPr>
              <a:pPr>
                <a:defRPr/>
              </a:pPr>
              <a:t>48</a:t>
            </a:fld>
            <a:endParaRPr lang="en-US" dirty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845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0DDDB5-6A16-4D0A-850A-02ADE6BD0068}" type="slidenum">
              <a:rPr lang="en-US" smtClean="0">
                <a:latin typeface="Arial" charset="0"/>
              </a:rPr>
              <a:pPr>
                <a:defRPr/>
              </a:pPr>
              <a:t>49</a:t>
            </a:fld>
            <a:endParaRPr lang="en-US" dirty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649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41F64-89F7-4A9D-ACB2-7FC8922A126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21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AD0861-B672-47AD-BD64-018A0E7D25D1}" type="slidenum">
              <a:rPr lang="en-US" smtClean="0">
                <a:latin typeface="Arial" charset="0"/>
              </a:rPr>
              <a:pPr>
                <a:defRPr/>
              </a:pPr>
              <a:t>5</a:t>
            </a:fld>
            <a:endParaRPr lang="en-US" dirty="0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7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AE5BF9-FFEA-4CD7-9935-E0F12611DA67}" type="slidenum">
              <a:rPr lang="en-US" smtClean="0">
                <a:latin typeface="Arial" charset="0"/>
              </a:rPr>
              <a:pPr>
                <a:defRPr/>
              </a:pPr>
              <a:t>6</a:t>
            </a:fld>
            <a:endParaRPr lang="en-US" dirty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62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65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D2B369-80E5-440A-9B3A-617EF48A9B42}" type="slidenum">
              <a:rPr lang="en-US" smtClean="0">
                <a:latin typeface="Arial" charset="0"/>
              </a:rPr>
              <a:pPr>
                <a:defRPr/>
              </a:pPr>
              <a:t>8</a:t>
            </a:fld>
            <a:endParaRPr lang="en-US" dirty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D2B369-80E5-440A-9B3A-617EF48A9B42}" type="slidenum">
              <a:rPr lang="en-US" smtClean="0">
                <a:latin typeface="Arial" charset="0"/>
              </a:rPr>
              <a:pPr>
                <a:defRPr/>
              </a:pPr>
              <a:t>9</a:t>
            </a:fld>
            <a:endParaRPr lang="en-US" dirty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0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EBFF-31D9-493A-9D53-9C7BEAA5EB76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A54900-480D-4A34-88FA-7F2143ED16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62600" y="381000"/>
            <a:ext cx="3200400" cy="25908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562600" y="3184524"/>
            <a:ext cx="3200400" cy="1920876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5791200" y="5562600"/>
            <a:ext cx="274121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© McGraw-Hill Education. All rights reserved. Authorized only for instructor use in the classroom. 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60699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CAC-B2E0-44DF-ADD0-82A83CDD9E50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9A8E9-8B2B-4696-8BFB-C7096AEFD7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CAC-B2E0-44DF-ADD0-82A83CDD9E50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2830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039100" y="6620672"/>
            <a:ext cx="110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10-</a:t>
            </a:r>
            <a:fld id="{C9A54900-480D-4A34-88FA-7F2143ED1624}" type="slidenum">
              <a:rPr lang="en-US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-1984" y="6519446"/>
            <a:ext cx="853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pPr algn="ctr"/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8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AFAD-B2C9-4C19-9D4D-A7E03CA20C78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039100" y="6620672"/>
            <a:ext cx="110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10-</a:t>
            </a:r>
            <a:fld id="{C9A54900-480D-4A34-88FA-7F2143ED1624}" type="slidenum">
              <a:rPr lang="en-US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984" y="6519446"/>
            <a:ext cx="853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pPr algn="ctr"/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13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CAC-B2E0-44DF-ADD0-82A83CDD9E50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9A8E9-8B2B-4696-8BFB-C7096AEFD7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1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CAC-B2E0-44DF-ADD0-82A83CDD9E50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9A8E9-8B2B-4696-8BFB-C7096AEFD7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0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CAC-B2E0-44DF-ADD0-82A83CDD9E50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9A8E9-8B2B-4696-8BFB-C7096AEFD7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9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CAC-B2E0-44DF-ADD0-82A83CDD9E50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9A8E9-8B2B-4696-8BFB-C7096AEFD7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5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CAC-B2E0-44DF-ADD0-82A83CDD9E50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9A8E9-8B2B-4696-8BFB-C7096AEFD7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4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CAC-B2E0-44DF-ADD0-82A83CDD9E50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9A8E9-8B2B-4696-8BFB-C7096AEFD7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7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BCAC-B2E0-44DF-ADD0-82A83CDD9E50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9A8E9-8B2B-4696-8BFB-C7096AEFD7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6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50" r:id="rId4"/>
    <p:sldLayoutId id="2147483851" r:id="rId5"/>
    <p:sldLayoutId id="2147483852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5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4" Type="http://schemas.openxmlformats.org/officeDocument/2006/relationships/image" Target="../media/image6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4" Type="http://schemas.openxmlformats.org/officeDocument/2006/relationships/image" Target="../media/image7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4" Type="http://schemas.openxmlformats.org/officeDocument/2006/relationships/image" Target="../media/image8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4" Type="http://schemas.openxmlformats.org/officeDocument/2006/relationships/image" Target="../media/image9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4" Type="http://schemas.openxmlformats.org/officeDocument/2006/relationships/image" Target="../media/image10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4" Type="http://schemas.openxmlformats.org/officeDocument/2006/relationships/image" Target="../media/image11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Relationship Id="rId4" Type="http://schemas.openxmlformats.org/officeDocument/2006/relationships/image" Target="../media/image12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Relationship Id="rId4" Type="http://schemas.openxmlformats.org/officeDocument/2006/relationships/image" Target="../media/image13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Relationship Id="rId4" Type="http://schemas.openxmlformats.org/officeDocument/2006/relationships/image" Target="../media/image13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Relationship Id="rId4" Type="http://schemas.openxmlformats.org/officeDocument/2006/relationships/image" Target="../media/image14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Relationship Id="rId4" Type="http://schemas.openxmlformats.org/officeDocument/2006/relationships/image" Target="../media/image14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Relationship Id="rId4" Type="http://schemas.openxmlformats.org/officeDocument/2006/relationships/image" Target="../media/image14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Relationship Id="rId4" Type="http://schemas.openxmlformats.org/officeDocument/2006/relationships/image" Target="../media/image15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2.tmp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1.xml"/><Relationship Id="rId4" Type="http://schemas.openxmlformats.org/officeDocument/2006/relationships/image" Target="../media/image20.tmp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Relationship Id="rId4" Type="http://schemas.openxmlformats.org/officeDocument/2006/relationships/image" Target="../media/image21.tm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8460" y="1783959"/>
            <a:ext cx="306548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4700" dirty="0"/>
              <a:t>Chapter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8459" y="4750893"/>
            <a:ext cx="3065478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sz="1700">
                <a:latin typeface="+mn-lt"/>
              </a:rPr>
              <a:t>An Introduction to Management Accounting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tree with a mountain in the background&#10;&#10;Description automatically generated">
            <a:extLst>
              <a:ext uri="{FF2B5EF4-FFF2-40B4-BE49-F238E27FC236}">
                <a16:creationId xmlns:a16="http://schemas.microsoft.com/office/drawing/2014/main" id="{79DEEA15-0906-42FB-8921-F8E826719C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6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4181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Cost per Unit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28800"/>
            <a:ext cx="7162800" cy="3293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much did each table cost?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actual cost of each of the four tables likely differs.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Accountants therefore normally calculate cost per unit as an </a:t>
            </a:r>
            <a:r>
              <a:rPr lang="en-US" sz="2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case of Tabor Manufacturing, the 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cost 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table is $250 ($1,000 ÷ 4 units).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566087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Can Be Assets or Expenses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1000" y="4591050"/>
            <a:ext cx="25146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3600" b="1" dirty="0">
                <a:latin typeface="Tahoma" pitchFamily="34" charset="0"/>
              </a:rPr>
              <a:t>Period Cost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5105400"/>
            <a:ext cx="5638800" cy="685800"/>
            <a:chOff x="1824" y="3216"/>
            <a:chExt cx="3552" cy="432"/>
          </a:xfrm>
        </p:grpSpPr>
        <p:sp>
          <p:nvSpPr>
            <p:cNvPr id="15371" name="Rectangle 5"/>
            <p:cNvSpPr>
              <a:spLocks noChangeArrowheads="1"/>
            </p:cNvSpPr>
            <p:nvPr/>
          </p:nvSpPr>
          <p:spPr bwMode="auto">
            <a:xfrm>
              <a:off x="4176" y="3216"/>
              <a:ext cx="1200" cy="432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 b="1" dirty="0">
                  <a:latin typeface="Tahoma" pitchFamily="34" charset="0"/>
                </a:rPr>
                <a:t>Expense</a:t>
              </a:r>
            </a:p>
          </p:txBody>
        </p:sp>
        <p:sp>
          <p:nvSpPr>
            <p:cNvPr id="15372" name="Line 6"/>
            <p:cNvSpPr>
              <a:spLocks noChangeShapeType="1"/>
            </p:cNvSpPr>
            <p:nvPr/>
          </p:nvSpPr>
          <p:spPr bwMode="auto">
            <a:xfrm>
              <a:off x="1824" y="3456"/>
              <a:ext cx="23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95600" y="2409825"/>
            <a:ext cx="5638800" cy="685800"/>
            <a:chOff x="1824" y="1518"/>
            <a:chExt cx="3552" cy="432"/>
          </a:xfrm>
        </p:grpSpPr>
        <p:sp>
          <p:nvSpPr>
            <p:cNvPr id="15367" name="Rectangle 8"/>
            <p:cNvSpPr>
              <a:spLocks noChangeArrowheads="1"/>
            </p:cNvSpPr>
            <p:nvPr/>
          </p:nvSpPr>
          <p:spPr bwMode="auto">
            <a:xfrm>
              <a:off x="4176" y="1518"/>
              <a:ext cx="1200" cy="432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 b="1" dirty="0">
                  <a:latin typeface="Tahoma" pitchFamily="34" charset="0"/>
                </a:rPr>
                <a:t>COGS</a:t>
              </a:r>
            </a:p>
          </p:txBody>
        </p:sp>
        <p:sp>
          <p:nvSpPr>
            <p:cNvPr id="15368" name="Line 9"/>
            <p:cNvSpPr>
              <a:spLocks noChangeShapeType="1"/>
            </p:cNvSpPr>
            <p:nvPr/>
          </p:nvSpPr>
          <p:spPr bwMode="auto">
            <a:xfrm>
              <a:off x="1824" y="166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5369" name="Line 10"/>
            <p:cNvSpPr>
              <a:spLocks noChangeShapeType="1"/>
            </p:cNvSpPr>
            <p:nvPr/>
          </p:nvSpPr>
          <p:spPr bwMode="auto">
            <a:xfrm>
              <a:off x="3600" y="1662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5370" name="Rectangle 11"/>
            <p:cNvSpPr>
              <a:spLocks noChangeArrowheads="1"/>
            </p:cNvSpPr>
            <p:nvPr/>
          </p:nvSpPr>
          <p:spPr bwMode="auto">
            <a:xfrm>
              <a:off x="2448" y="1518"/>
              <a:ext cx="1200" cy="432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 b="1" dirty="0">
                  <a:solidFill>
                    <a:schemeClr val="bg1"/>
                  </a:solidFill>
                  <a:latin typeface="Tahoma" pitchFamily="34" charset="0"/>
                </a:rPr>
                <a:t>Asset</a:t>
              </a:r>
            </a:p>
          </p:txBody>
        </p:sp>
      </p:grpSp>
      <p:sp>
        <p:nvSpPr>
          <p:cNvPr id="15366" name="Rectangle 12"/>
          <p:cNvSpPr>
            <a:spLocks noChangeArrowheads="1"/>
          </p:cNvSpPr>
          <p:nvPr/>
        </p:nvSpPr>
        <p:spPr bwMode="auto">
          <a:xfrm>
            <a:off x="381000" y="1752600"/>
            <a:ext cx="25146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3600" b="1" dirty="0">
                <a:latin typeface="Tahoma" pitchFamily="34" charset="0"/>
              </a:rPr>
              <a:t>Product Cost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59568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Can Be Assets or Expenses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28800"/>
            <a:ext cx="7162800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</a:t>
            </a:r>
            <a:r>
              <a:rPr lang="en-US" sz="2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costs 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(materials, labor, and overhead) remain in an inventory account until revenue is earned when the inventory is sold.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Costs that are not classified as product costs are normally expensed in the period in which they are incurred.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include </a:t>
            </a:r>
            <a:r>
              <a:rPr lang="en-US" sz="2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general, selling and administrative costs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interest costs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the </a:t>
            </a:r>
            <a:r>
              <a:rPr lang="en-US" sz="2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of income taxes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6910480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Classification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EE06FD-0E84-4046-900A-FB98E8123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6" y="1295400"/>
            <a:ext cx="7116168" cy="50394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8750588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LO 10-3: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how manufacturing product costs affect financial statements.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930278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Costs on Financial Statements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1C784C-2305-486B-B24D-795028C50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0" y="1447800"/>
            <a:ext cx="7981120" cy="47519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5139220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Costs (Event 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28800"/>
            <a:ext cx="716280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Materials used to make products are usually called raw materials.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cost of raw materials is first recorded in an asset account (Inventory).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cost is then transferred from the Inventory account to the Cost of Goods Sold account at the time the goods are sold.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Materials cost is only one component of total manufacturing costs.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8601846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Costs (Event 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28800"/>
            <a:ext cx="716280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salaries paid to selling and administrative employees (Event 3) and the wags paid to production workers (Event 4) are accounted for differently.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Salaries paid to selling and administrative employees are expensed immediately.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Production wages are added to inventory and expensed as part of cost of goods sold at the time the inventory is sold.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024851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Labor Costs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9E6C57-F6F3-47EA-A391-443E20374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7467600" cy="43594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194819"/>
      </p:ext>
    </p:extLst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Costs (Event 8)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28800"/>
            <a:ext cx="7162800" cy="3293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Depreciation was $600 on office furniture and $1,000 on manufacturing equipment.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the $600 of depreciation on the office equipment is expense directly.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depreciation on the manufacturing equipment is split between the income statement (cost of goods sold) and the balance sheet (inventory).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7486642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LO 10-1: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Distinguish between managerial and financial accounting.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38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000" dirty="0">
              <a:solidFill>
                <a:srgbClr val="490C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955205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Depreciation Costs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D55998-4F14-4DF9-A9EE-1E94D8AF1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6" y="1371600"/>
            <a:ext cx="7698728" cy="45389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1953612"/>
      </p:ext>
    </p:extLst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Product Cost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71F33D-BF4F-40DD-B307-0A150A988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600"/>
            <a:ext cx="6248400" cy="49781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5324764"/>
      </p:ext>
    </p:extLst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Statement for Year 1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B54038-F9C6-4411-9BE5-45B6FFD7E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12" y="1690689"/>
            <a:ext cx="7452176" cy="38109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4696846"/>
      </p:ext>
    </p:extLst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Sheet as of December 31, Year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51045F-D1E2-41C0-9BBB-3EEF1D5CF9B4}"/>
              </a:ext>
            </a:extLst>
          </p:cNvPr>
          <p:cNvGrpSpPr/>
          <p:nvPr/>
        </p:nvGrpSpPr>
        <p:grpSpPr>
          <a:xfrm>
            <a:off x="914400" y="1295400"/>
            <a:ext cx="6705600" cy="5029200"/>
            <a:chOff x="1295400" y="1043147"/>
            <a:chExt cx="6248400" cy="4727703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24FF2E7-4951-4F2A-9362-49226D1664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027"/>
            <a:stretch/>
          </p:blipFill>
          <p:spPr>
            <a:xfrm>
              <a:off x="1295400" y="2186148"/>
              <a:ext cx="6248400" cy="3584702"/>
            </a:xfrm>
            <a:prstGeom prst="rect">
              <a:avLst/>
            </a:prstGeom>
          </p:spPr>
        </p:pic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3AB5666-A7FE-43BB-8308-F435B024CF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109"/>
            <a:stretch/>
          </p:blipFill>
          <p:spPr>
            <a:xfrm>
              <a:off x="1295400" y="1043147"/>
              <a:ext cx="6248400" cy="114300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19402573"/>
      </p:ext>
    </p:extLst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Costs:  A Closer Look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28800"/>
            <a:ext cx="7162800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Costs that cannot be traced to products and services in a cost-effective manner are called indirect costs.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indirect costs incurred to make products are called manufacturing overhead.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of the items commonly included are indirect materials, indirect labor, factory utilities, rent of manufacturing facilities, and depreciation on manufacturing assets.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4669623"/>
      </p:ext>
    </p:extLst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Cost Allocation</a:t>
            </a:r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3573EE9-DB3A-4AF8-B6D6-AAF46AA6F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76" y="1690689"/>
            <a:ext cx="7855848" cy="3914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2086327"/>
      </p:ext>
    </p:extLst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Manufacturing Product Cost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28800"/>
            <a:ext cx="716280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cost of a product made by a manufacturing company is normally composed of three categories: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 materials,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 labor, and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Manufacturing overhead.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Relevant information about these three cost components is summarized in the next two slides.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7735368"/>
      </p:ext>
    </p:extLst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Manufacturing Product Cost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EED818-F254-4153-9FDC-92CDBEBAFDC8}"/>
              </a:ext>
            </a:extLst>
          </p:cNvPr>
          <p:cNvGrpSpPr/>
          <p:nvPr/>
        </p:nvGrpSpPr>
        <p:grpSpPr>
          <a:xfrm>
            <a:off x="1066800" y="1447800"/>
            <a:ext cx="6553200" cy="3429000"/>
            <a:chOff x="1847448" y="871159"/>
            <a:chExt cx="5753903" cy="2753481"/>
          </a:xfrm>
        </p:grpSpPr>
        <p:pic>
          <p:nvPicPr>
            <p:cNvPr id="4" name="Picture 3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3AB24353-41B7-43C9-BDDD-CE0BCAF556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391"/>
            <a:stretch/>
          </p:blipFill>
          <p:spPr>
            <a:xfrm>
              <a:off x="1847448" y="3429000"/>
              <a:ext cx="5753903" cy="195640"/>
            </a:xfrm>
            <a:prstGeom prst="rect">
              <a:avLst/>
            </a:prstGeom>
          </p:spPr>
        </p:pic>
        <p:pic>
          <p:nvPicPr>
            <p:cNvPr id="6" name="Picture 5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2D5E6CCA-CB97-4CD6-ADEA-8717A28B4F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811"/>
            <a:stretch/>
          </p:blipFill>
          <p:spPr>
            <a:xfrm>
              <a:off x="1847448" y="871159"/>
              <a:ext cx="5753903" cy="255784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20972084"/>
      </p:ext>
    </p:extLst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Manufacturing Product Cost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C60AAF-F6B2-40B8-A14A-73B42829F293}"/>
              </a:ext>
            </a:extLst>
          </p:cNvPr>
          <p:cNvGrpSpPr/>
          <p:nvPr/>
        </p:nvGrpSpPr>
        <p:grpSpPr>
          <a:xfrm>
            <a:off x="1295400" y="1524000"/>
            <a:ext cx="6705600" cy="4114800"/>
            <a:chOff x="1695048" y="2547559"/>
            <a:chExt cx="5753903" cy="3591681"/>
          </a:xfrm>
        </p:grpSpPr>
        <p:pic>
          <p:nvPicPr>
            <p:cNvPr id="4" name="Picture 3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D86E190A-EF24-4D58-AAAF-9ADD670B8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188"/>
            <a:stretch/>
          </p:blipFill>
          <p:spPr>
            <a:xfrm>
              <a:off x="1695048" y="3276600"/>
              <a:ext cx="5753903" cy="2862640"/>
            </a:xfrm>
            <a:prstGeom prst="rect">
              <a:avLst/>
            </a:prstGeom>
          </p:spPr>
        </p:pic>
        <p:pic>
          <p:nvPicPr>
            <p:cNvPr id="5" name="Picture 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FA150738-A684-4FFB-A2CA-C4986B24C0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550"/>
            <a:stretch/>
          </p:blipFill>
          <p:spPr>
            <a:xfrm>
              <a:off x="1695048" y="2547559"/>
              <a:ext cx="5753903" cy="72904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50882548"/>
      </p:ext>
    </p:extLst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LO 10-4: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 the treatment of upstream, midstream, and downstream costs in manufacturing, service, and merchandising companies.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25468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Managerial and Financial Accounting</a:t>
            </a:r>
          </a:p>
        </p:txBody>
      </p:sp>
      <p:sp>
        <p:nvSpPr>
          <p:cNvPr id="33800" name="Text Box 10"/>
          <p:cNvSpPr txBox="1">
            <a:spLocks noChangeArrowheads="1"/>
          </p:cNvSpPr>
          <p:nvPr/>
        </p:nvSpPr>
        <p:spPr bwMode="auto">
          <a:xfrm>
            <a:off x="762000" y="1690689"/>
            <a:ext cx="7543800" cy="4493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 accounting provides information primarily for users outside a business while managerial accounting focuses in information for those who work inside a business.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External users generally desire information about the performance of a company as a whole while internal users focus on detailed information about specific subunits.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 accounting is designed to generate information for the general public.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8976318"/>
      </p:ext>
    </p:extLst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Classification in Manufacturing Companies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28800"/>
            <a:ext cx="7162800" cy="3293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manufacturing companies: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Midstream costs are composed of the costs incurred in the process of making products.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Upstream costs are incurred prior to the manufacturing process.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Downstream costs are costs incurred after the manufacturing process.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9998701"/>
      </p:ext>
    </p:extLst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Upstream Costs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B22C5A-196B-47CC-A6C7-25C19D105701}"/>
              </a:ext>
            </a:extLst>
          </p:cNvPr>
          <p:cNvGrpSpPr/>
          <p:nvPr/>
        </p:nvGrpSpPr>
        <p:grpSpPr>
          <a:xfrm>
            <a:off x="2400300" y="1371600"/>
            <a:ext cx="4343400" cy="4995654"/>
            <a:chOff x="0" y="1252746"/>
            <a:chExt cx="3429000" cy="4352507"/>
          </a:xfrm>
        </p:grpSpPr>
        <p:pic>
          <p:nvPicPr>
            <p:cNvPr id="4" name="Picture 3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5CE28BB8-B81D-438F-B955-72B09B08FB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000"/>
            <a:stretch/>
          </p:blipFill>
          <p:spPr>
            <a:xfrm>
              <a:off x="0" y="1252746"/>
              <a:ext cx="3200400" cy="4352507"/>
            </a:xfrm>
            <a:prstGeom prst="rect">
              <a:avLst/>
            </a:prstGeom>
          </p:spPr>
        </p:pic>
        <p:pic>
          <p:nvPicPr>
            <p:cNvPr id="6" name="Picture 5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95042B88-BF5A-4657-9090-6F2DB50EA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00"/>
            <a:stretch/>
          </p:blipFill>
          <p:spPr>
            <a:xfrm>
              <a:off x="3200400" y="1252746"/>
              <a:ext cx="228600" cy="4352507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40984894"/>
      </p:ext>
    </p:extLst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Midstream Costs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9E6070-35D3-4F31-9308-1C66EE9BA7E3}"/>
              </a:ext>
            </a:extLst>
          </p:cNvPr>
          <p:cNvGrpSpPr/>
          <p:nvPr/>
        </p:nvGrpSpPr>
        <p:grpSpPr>
          <a:xfrm>
            <a:off x="914400" y="1600200"/>
            <a:ext cx="6019800" cy="4800600"/>
            <a:chOff x="-800957" y="2140365"/>
            <a:chExt cx="4950646" cy="4360412"/>
          </a:xfrm>
        </p:grpSpPr>
        <p:pic>
          <p:nvPicPr>
            <p:cNvPr id="5" name="Picture 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7668A683-41F4-4AD1-96C1-267EA84B82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667"/>
            <a:stretch/>
          </p:blipFill>
          <p:spPr>
            <a:xfrm>
              <a:off x="3844889" y="2148269"/>
              <a:ext cx="304800" cy="4352507"/>
            </a:xfrm>
            <a:prstGeom prst="rect">
              <a:avLst/>
            </a:prstGeom>
          </p:spPr>
        </p:pic>
        <p:pic>
          <p:nvPicPr>
            <p:cNvPr id="6" name="Picture 5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9386B6AF-0FFE-4122-88DD-9D41A72D2B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00" t="8417" r="34167"/>
            <a:stretch/>
          </p:blipFill>
          <p:spPr>
            <a:xfrm>
              <a:off x="1025489" y="2514600"/>
              <a:ext cx="2819400" cy="3986176"/>
            </a:xfrm>
            <a:prstGeom prst="rect">
              <a:avLst/>
            </a:prstGeom>
          </p:spPr>
        </p:pic>
        <p:pic>
          <p:nvPicPr>
            <p:cNvPr id="7" name="Picture 6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B5564D9C-1131-483B-BBAD-657962F4D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8331" t="10505" r="98123"/>
            <a:stretch/>
          </p:blipFill>
          <p:spPr>
            <a:xfrm>
              <a:off x="-800957" y="2514601"/>
              <a:ext cx="1847850" cy="3986176"/>
            </a:xfrm>
            <a:prstGeom prst="rect">
              <a:avLst/>
            </a:prstGeom>
          </p:spPr>
        </p:pic>
        <p:pic>
          <p:nvPicPr>
            <p:cNvPr id="4" name="Picture 3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FE50C6DD-E968-4DB1-B264-75DBA2A6E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083" b="89938"/>
            <a:stretch/>
          </p:blipFill>
          <p:spPr>
            <a:xfrm>
              <a:off x="838200" y="2140365"/>
              <a:ext cx="2095500" cy="43794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26515263"/>
      </p:ext>
    </p:extLst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Downstream Costs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FD0A77-6573-454F-9FD7-0351BD14E638}"/>
              </a:ext>
            </a:extLst>
          </p:cNvPr>
          <p:cNvGrpSpPr/>
          <p:nvPr/>
        </p:nvGrpSpPr>
        <p:grpSpPr>
          <a:xfrm>
            <a:off x="2514600" y="1447800"/>
            <a:ext cx="3962400" cy="4876800"/>
            <a:chOff x="152400" y="1405146"/>
            <a:chExt cx="3276600" cy="4352507"/>
          </a:xfrm>
        </p:grpSpPr>
        <p:pic>
          <p:nvPicPr>
            <p:cNvPr id="5" name="Picture 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80EC69F1-F3FA-48DE-893F-68364851C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833"/>
            <a:stretch/>
          </p:blipFill>
          <p:spPr>
            <a:xfrm>
              <a:off x="152400" y="1405146"/>
              <a:ext cx="3124200" cy="4352507"/>
            </a:xfrm>
            <a:prstGeom prst="rect">
              <a:avLst/>
            </a:prstGeom>
          </p:spPr>
        </p:pic>
        <p:pic>
          <p:nvPicPr>
            <p:cNvPr id="4" name="Picture 3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DB06F1F8-B827-43C7-8FAE-8EE3B6D797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33" t="10062"/>
            <a:stretch/>
          </p:blipFill>
          <p:spPr>
            <a:xfrm>
              <a:off x="304800" y="1843089"/>
              <a:ext cx="3124200" cy="391456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4574415"/>
      </p:ext>
    </p:extLst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GAAP-Based Income Statement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66E50B-FDFC-4984-BEEE-0A6E41F84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3" y="2099204"/>
            <a:ext cx="8116893" cy="27862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8315928"/>
      </p:ext>
    </p:extLst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Service, Merchandising and Manufacturing Companies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C858AB-7061-496E-9DC7-72EF47D1F586}"/>
              </a:ext>
            </a:extLst>
          </p:cNvPr>
          <p:cNvSpPr txBox="1"/>
          <p:nvPr/>
        </p:nvSpPr>
        <p:spPr>
          <a:xfrm>
            <a:off x="838200" y="1828800"/>
            <a:ext cx="7162800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Companies are frequently classified as being service, merchandising, or manufacturing businesses.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organizations provide services to customers.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Merchandising businesses buy goods that are sold to customers or other companies.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Manufacturing companies make the goods they sell to their customers.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482443"/>
      </p:ext>
    </p:extLst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Classification in Service and Merchandising Companies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C858AB-7061-496E-9DC7-72EF47D1F586}"/>
              </a:ext>
            </a:extLst>
          </p:cNvPr>
          <p:cNvSpPr txBox="1"/>
          <p:nvPr/>
        </p:nvSpPr>
        <p:spPr>
          <a:xfrm>
            <a:off x="838200" y="1828800"/>
            <a:ext cx="716280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and merchandising companies incur materials, labor and overhead costs.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primary difference between manufacturing entities and service companies is that the finished products provided by service companies are consumer immediately.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Merchandising companies do not make the products they sell.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3546125"/>
      </p:ext>
    </p:extLst>
  </p:cSld>
  <p:clrMapOvr>
    <a:masterClrMapping/>
  </p:clrMapOvr>
  <p:transition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LO 10-5: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Prepare a schedule of cost of goods manufactured and sold.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588048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Flow of Manufacturing Costs through the Accounting Records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F0EA958-9C9D-479D-8DDB-E65D5A0E3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85" y="1600200"/>
            <a:ext cx="8057365" cy="44039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8158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2 Activity for </a:t>
            </a:r>
            <a:r>
              <a:rPr lang="en-US" dirty="0" err="1"/>
              <a:t>Patillo</a:t>
            </a:r>
            <a:r>
              <a:rPr lang="en-US" dirty="0"/>
              <a:t> Manufacturing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C858AB-7061-496E-9DC7-72EF47D1F586}"/>
              </a:ext>
            </a:extLst>
          </p:cNvPr>
          <p:cNvSpPr txBox="1"/>
          <p:nvPr/>
        </p:nvSpPr>
        <p:spPr>
          <a:xfrm>
            <a:off x="838200" y="1828800"/>
            <a:ext cx="716280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During year 2,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Patillo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Manufacturing: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Purchased $37,950 of raw materials and used $37,000 of raw materials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Incurred $34,600 of labor costs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Incurred $26,700 of overhead costs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Completed work on products that cost $94,600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Beginning balance for Year 2 for finished goods is $2,000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5987413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Managerial and Financial Accounting</a:t>
            </a:r>
          </a:p>
        </p:txBody>
      </p:sp>
      <p:sp>
        <p:nvSpPr>
          <p:cNvPr id="33800" name="Text Box 10"/>
          <p:cNvSpPr txBox="1">
            <a:spLocks noChangeArrowheads="1"/>
          </p:cNvSpPr>
          <p:nvPr/>
        </p:nvSpPr>
        <p:spPr bwMode="auto">
          <a:xfrm>
            <a:off x="762000" y="1690689"/>
            <a:ext cx="7543800" cy="38933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 accounting is characterized by its objectivity, reliability, consistency, and historical nature while managerial accounting is more concerned with relevance and timeliness.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 accounting information is reported periodically, normally at the end of a year.  Management cannot wait until the end of the year to discover problems.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0181883"/>
      </p:ext>
    </p:extLst>
  </p:cSld>
  <p:clrMapOvr>
    <a:masterClrMapping/>
  </p:clrMapOvr>
  <p:transition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2 Balances for </a:t>
            </a:r>
            <a:r>
              <a:rPr lang="en-US" dirty="0" err="1"/>
              <a:t>Patillo</a:t>
            </a:r>
            <a:r>
              <a:rPr lang="en-US" dirty="0"/>
              <a:t> Manufacturing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C858AB-7061-496E-9DC7-72EF47D1F586}"/>
              </a:ext>
            </a:extLst>
          </p:cNvPr>
          <p:cNvSpPr txBox="1"/>
          <p:nvPr/>
        </p:nvSpPr>
        <p:spPr>
          <a:xfrm>
            <a:off x="838200" y="1828800"/>
            <a:ext cx="7162800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During Year 2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Patillo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had sales revenue of $153,000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Year 2 ending balances for the inventory accounts were as follows: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Raw Materials Inventory, $950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in Process Inventory, $3,700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Finished Goods Inventory, $3,200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599085"/>
      </p:ext>
    </p:extLst>
  </p:cSld>
  <p:clrMapOvr>
    <a:masterClrMapping/>
  </p:clrMapOvr>
  <p:transition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of Cost of Goods Manufactured and Sold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144AF6-AD8C-40E4-A810-59DBD0718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95400"/>
            <a:ext cx="5029200" cy="49852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8842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Income Statement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F14850-E6CE-4314-9ECB-21EEBB7A4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46" y="1981200"/>
            <a:ext cx="6297308" cy="33577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7260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LO 10-6: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how just-in-time inventory can increase profitability.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908494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Just-in-Time Inventory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C858AB-7061-496E-9DC7-72EF47D1F586}"/>
              </a:ext>
            </a:extLst>
          </p:cNvPr>
          <p:cNvSpPr txBox="1"/>
          <p:nvPr/>
        </p:nvSpPr>
        <p:spPr>
          <a:xfrm>
            <a:off x="838200" y="1828800"/>
            <a:ext cx="716280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Companies attempt to minimize the amount of inventory they maintain because of the high cost of holding it.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businesses have been able to simultaneously reduce their inventory holding costs and increase customer satisfaction by making products available just in time (JIT) for customer consumption.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9854909"/>
      </p:ext>
    </p:extLst>
  </p:cSld>
  <p:clrMapOvr>
    <a:masterClrMapping/>
  </p:clrMapOvr>
  <p:transition>
    <p:blinds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Holding Costs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C858AB-7061-496E-9DC7-72EF47D1F586}"/>
              </a:ext>
            </a:extLst>
          </p:cNvPr>
          <p:cNvSpPr txBox="1"/>
          <p:nvPr/>
        </p:nvSpPr>
        <p:spPr>
          <a:xfrm>
            <a:off x="838200" y="1828800"/>
            <a:ext cx="7162800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Obvious holding costs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Financing, warehouse space, supervision, theft, damage and obsolescence.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 holding costs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Diminished motivation, sloppy work, inattentive attitudes and increased production time.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2141179"/>
      </p:ext>
    </p:extLst>
  </p:cSld>
  <p:clrMapOvr>
    <a:masterClrMapping/>
  </p:clrMapOvr>
  <p:transition>
    <p:blinds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Just-in-Time Inventory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C858AB-7061-496E-9DC7-72EF47D1F586}"/>
              </a:ext>
            </a:extLst>
          </p:cNvPr>
          <p:cNvSpPr txBox="1"/>
          <p:nvPr/>
        </p:nvSpPr>
        <p:spPr>
          <a:xfrm>
            <a:off x="838200" y="1828800"/>
            <a:ext cx="7162800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Paula Elliott supports herself by selling flowers.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She reengineered her distribution system by purchasing her flowers from a florist within walking distance of her sales location.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JIT provided: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Elimination of nonvalue-added activity of driving to the former florist.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Avoidance of lost opportunities by not turning away prospective customers.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5168982"/>
      </p:ext>
    </p:extLst>
  </p:cSld>
  <p:clrMapOvr>
    <a:masterClrMapping/>
  </p:clrMapOvr>
  <p:transition>
    <p:blinds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LO 10-7: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 the standards contained in IMA’s </a:t>
            </a:r>
            <a:r>
              <a:rPr lang="en-US"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of Ethical Professional Practice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151026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 Choices and Decisions to Manipulate Reports</a:t>
            </a:r>
          </a:p>
        </p:txBody>
      </p:sp>
      <p:sp>
        <p:nvSpPr>
          <p:cNvPr id="33800" name="Text Box 10"/>
          <p:cNvSpPr txBox="1">
            <a:spLocks noChangeArrowheads="1"/>
          </p:cNvSpPr>
          <p:nvPr/>
        </p:nvSpPr>
        <p:spPr bwMode="auto">
          <a:xfrm>
            <a:off x="761999" y="1690689"/>
            <a:ext cx="7684391" cy="427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 accountants can face pressure to:</a:t>
            </a:r>
          </a:p>
          <a:p>
            <a:pPr marL="1200150" lvl="1" indent="-457200">
              <a:spcBef>
                <a:spcPts val="600"/>
              </a:spcBef>
              <a:buAutoNum type="arabicPeriod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Undertake duties they have not been trained to perform competently.</a:t>
            </a:r>
          </a:p>
          <a:p>
            <a:pPr marL="1200150" lvl="1" indent="-457200">
              <a:spcBef>
                <a:spcPts val="600"/>
              </a:spcBef>
              <a:buAutoNum type="arabicPeriod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Disclose confidential information.</a:t>
            </a:r>
          </a:p>
          <a:p>
            <a:pPr marL="1200150" lvl="1" indent="-457200">
              <a:spcBef>
                <a:spcPts val="600"/>
              </a:spcBef>
              <a:buAutoNum type="arabicPeriod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Compromise their integrity through falsification, embezzlement, bribery, and so on.</a:t>
            </a:r>
          </a:p>
          <a:p>
            <a:pPr marL="1200150" lvl="1" indent="-457200">
              <a:spcBef>
                <a:spcPts val="600"/>
              </a:spcBef>
              <a:buAutoNum type="arabicPeriod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 biased, misleading, or incomplete reports.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1717400"/>
      </p:ext>
    </p:extLst>
  </p:cSld>
  <p:clrMapOvr>
    <a:masterClrMapping/>
  </p:clrMapOvr>
  <p:transition>
    <p:blinds dir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34819" name="Content Placeholder 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Certified Management Accountants are guided by the IMA Statement of Ethical Professional Practice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statement provides standards 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Competence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Confidentiality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Integrity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Credibility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Resolution of ethical conflict</a:t>
            </a:r>
          </a:p>
          <a:p>
            <a:pPr lvl="1"/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0674018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User versus Type of Information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DA3C9D2-7A88-4E30-B99D-66370F8E2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18943"/>
            <a:ext cx="7886699" cy="4431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2829376"/>
      </p:ext>
    </p:extLst>
  </p:cSld>
  <p:clrMapOvr>
    <a:masterClrMapping/>
  </p:clrMapOvr>
  <p:transition>
    <p:blinds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 Statement of Ethical Professional Practice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DB8BBF-C6E0-46B7-A28D-DA9BDF576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44"/>
          <a:stretch/>
        </p:blipFill>
        <p:spPr>
          <a:xfrm>
            <a:off x="744383" y="3810000"/>
            <a:ext cx="7655231" cy="381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8C3BD65-0DEE-4CF8-BD0B-D44ACE03A60F}"/>
              </a:ext>
            </a:extLst>
          </p:cNvPr>
          <p:cNvGrpSpPr/>
          <p:nvPr/>
        </p:nvGrpSpPr>
        <p:grpSpPr>
          <a:xfrm>
            <a:off x="744383" y="1447800"/>
            <a:ext cx="7960750" cy="4510122"/>
            <a:chOff x="802250" y="1433478"/>
            <a:chExt cx="7685702" cy="435772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B1AAD0-843C-480D-AC57-C26AB0D262D6}"/>
                </a:ext>
              </a:extLst>
            </p:cNvPr>
            <p:cNvGrpSpPr/>
            <p:nvPr/>
          </p:nvGrpSpPr>
          <p:grpSpPr>
            <a:xfrm>
              <a:off x="802250" y="1600200"/>
              <a:ext cx="7655232" cy="4191000"/>
              <a:chOff x="744383" y="-20548"/>
              <a:chExt cx="7655232" cy="4191000"/>
            </a:xfrm>
          </p:grpSpPr>
          <p:pic>
            <p:nvPicPr>
              <p:cNvPr id="7" name="Picture 6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8E749AE2-AED9-4EBE-9AB2-099B842B19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4444"/>
              <a:stretch/>
            </p:blipFill>
            <p:spPr>
              <a:xfrm>
                <a:off x="744384" y="-20548"/>
                <a:ext cx="7655231" cy="3810000"/>
              </a:xfrm>
              <a:prstGeom prst="rect">
                <a:avLst/>
              </a:prstGeom>
            </p:spPr>
          </p:pic>
          <p:pic>
            <p:nvPicPr>
              <p:cNvPr id="8" name="Picture 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96C20834-6442-4C66-AAB7-50AA9D6DCE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4444"/>
              <a:stretch/>
            </p:blipFill>
            <p:spPr>
              <a:xfrm>
                <a:off x="744383" y="3789452"/>
                <a:ext cx="7655231" cy="381000"/>
              </a:xfrm>
              <a:prstGeom prst="rect">
                <a:avLst/>
              </a:prstGeom>
            </p:spPr>
          </p:pic>
        </p:grpSp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05A0233B-1103-4C29-B040-E76A1E01F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003" y="1433478"/>
              <a:ext cx="885949" cy="514422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575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 Statement of Ethical Professional Practice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A0EF6A-4C50-47E5-AD8C-79B985F5F0BF}"/>
              </a:ext>
            </a:extLst>
          </p:cNvPr>
          <p:cNvGrpSpPr/>
          <p:nvPr/>
        </p:nvGrpSpPr>
        <p:grpSpPr>
          <a:xfrm>
            <a:off x="762000" y="1371600"/>
            <a:ext cx="7907090" cy="4548260"/>
            <a:chOff x="744383" y="2309740"/>
            <a:chExt cx="7907090" cy="454826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D3E9E24-E53E-43EC-93A2-2D6C6CF36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556"/>
            <a:stretch/>
          </p:blipFill>
          <p:spPr>
            <a:xfrm>
              <a:off x="744384" y="3810000"/>
              <a:ext cx="7655231" cy="3048000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7DB8BBF-C6E0-46B7-A28D-DA9BDF576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889"/>
            <a:stretch/>
          </p:blipFill>
          <p:spPr>
            <a:xfrm>
              <a:off x="744383" y="2380180"/>
              <a:ext cx="7655231" cy="1447800"/>
            </a:xfrm>
            <a:prstGeom prst="rect">
              <a:avLst/>
            </a:prstGeom>
          </p:spPr>
        </p:pic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5ADAAB16-4CFC-4E9F-90FD-C2C43EA6C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4608" y="2309740"/>
              <a:ext cx="866865" cy="43346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758381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Chapter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4398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Managerial versus Financial Accounting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4A87FD-C07D-444D-B9D8-EE0698AFD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95400"/>
            <a:ext cx="7524750" cy="49531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1979811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LO 10-2: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 the cost of manufacturing a product.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38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000" dirty="0">
              <a:solidFill>
                <a:srgbClr val="490C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23236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Product Cost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28800"/>
            <a:ext cx="7162800" cy="4493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Generally accepted accounting principles (GAAP) recognize three types of costs that are incurred in the process of making products: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materials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used to make the products (direct raw materials)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labor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used to transform the materials into products (direct labor), and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overhead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(other indirect costs such as utilities consumed in the process of making the products).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9867756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Costing in Manufacturing Companies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AF67AF5B-5ECD-40B2-BAF9-FFAC4ACCB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8" y="1447800"/>
            <a:ext cx="7830643" cy="44773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5844891"/>
      </p:ext>
    </p:extLst>
  </p:cSld>
  <p:clrMapOvr>
    <a:masterClrMapping/>
  </p:clrMapOvr>
  <p:transition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4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1369</Words>
  <Application>Microsoft Office PowerPoint</Application>
  <PresentationFormat>On-screen Show (4:3)</PresentationFormat>
  <Paragraphs>191</Paragraphs>
  <Slides>52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Tahoma</vt:lpstr>
      <vt:lpstr>Office Theme</vt:lpstr>
      <vt:lpstr>Chapter 10</vt:lpstr>
      <vt:lpstr>LO 10-1:</vt:lpstr>
      <vt:lpstr>Differences Between Managerial and Financial Accounting</vt:lpstr>
      <vt:lpstr>Differences Between Managerial and Financial Accounting</vt:lpstr>
      <vt:lpstr>Type of User versus Type of Information</vt:lpstr>
      <vt:lpstr>Managerial versus Financial Accounting</vt:lpstr>
      <vt:lpstr>LO 10-2:</vt:lpstr>
      <vt:lpstr>Components of Product Cost</vt:lpstr>
      <vt:lpstr>Product Costing in Manufacturing Companies</vt:lpstr>
      <vt:lpstr>Average Cost per Unit</vt:lpstr>
      <vt:lpstr>Costs Can Be Assets or Expenses</vt:lpstr>
      <vt:lpstr>Costs Can Be Assets or Expenses</vt:lpstr>
      <vt:lpstr>Cost Classification</vt:lpstr>
      <vt:lpstr>LO 10-3:</vt:lpstr>
      <vt:lpstr>Effect of Costs on Financial Statements</vt:lpstr>
      <vt:lpstr>Materials Costs (Event 2)</vt:lpstr>
      <vt:lpstr>Labor Costs (Event 4)</vt:lpstr>
      <vt:lpstr>Flow of Labor Costs</vt:lpstr>
      <vt:lpstr>Overhead Costs (Event 8)</vt:lpstr>
      <vt:lpstr>Flow of Depreciation Costs</vt:lpstr>
      <vt:lpstr>Total Product Cost</vt:lpstr>
      <vt:lpstr>Income Statement for Year 1</vt:lpstr>
      <vt:lpstr>Balance Sheet as of December 31, Year 1</vt:lpstr>
      <vt:lpstr>Overhead Costs:  A Closer Look</vt:lpstr>
      <vt:lpstr>Indirect Cost Allocation</vt:lpstr>
      <vt:lpstr>Manufacturing Product Cost Summary</vt:lpstr>
      <vt:lpstr>Components of Manufacturing Product Cost</vt:lpstr>
      <vt:lpstr>Components of Manufacturing Product Cost</vt:lpstr>
      <vt:lpstr>LO 10-4:</vt:lpstr>
      <vt:lpstr>Cost Classification in Manufacturing Companies</vt:lpstr>
      <vt:lpstr>Upstream Costs</vt:lpstr>
      <vt:lpstr>Midstream Costs</vt:lpstr>
      <vt:lpstr>Downstream Costs</vt:lpstr>
      <vt:lpstr>GAAP-Based Income Statement</vt:lpstr>
      <vt:lpstr>Service, Merchandising and Manufacturing Companies</vt:lpstr>
      <vt:lpstr>Cost Classification in Service and Merchandising Companies</vt:lpstr>
      <vt:lpstr>LO 10-5:</vt:lpstr>
      <vt:lpstr>The Flow of Manufacturing Costs through the Accounting Records</vt:lpstr>
      <vt:lpstr>Year 2 Activity for Patillo Manufacturing</vt:lpstr>
      <vt:lpstr>Year 2 Balances for Patillo Manufacturing</vt:lpstr>
      <vt:lpstr>Schedule of Cost of Goods Manufactured and Sold</vt:lpstr>
      <vt:lpstr>Partial Income Statement</vt:lpstr>
      <vt:lpstr>LO 10-6:</vt:lpstr>
      <vt:lpstr>Just-in-Time Inventory</vt:lpstr>
      <vt:lpstr>Holding Costs</vt:lpstr>
      <vt:lpstr>Benefits of Just-in-Time Inventory</vt:lpstr>
      <vt:lpstr>LO 10-7:</vt:lpstr>
      <vt:lpstr>Difficult Choices and Decisions to Manipulate Reports</vt:lpstr>
      <vt:lpstr>Ethical Considerations</vt:lpstr>
      <vt:lpstr>IMA Statement of Ethical Professional Practice</vt:lpstr>
      <vt:lpstr>IMA Statement of Ethical Professional Practice</vt:lpstr>
      <vt:lpstr>End of Chapter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Quinones, Erin</dc:creator>
  <cp:lastModifiedBy>Mary Howard</cp:lastModifiedBy>
  <cp:revision>4</cp:revision>
  <dcterms:created xsi:type="dcterms:W3CDTF">2020-04-06T14:21:44Z</dcterms:created>
  <dcterms:modified xsi:type="dcterms:W3CDTF">2020-09-09T17:01:30Z</dcterms:modified>
</cp:coreProperties>
</file>