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4.xml" ContentType="application/vnd.openxmlformats-officedocument.presentationml.notesSlide+xml"/>
  <Override PartName="/ppt/tags/tag31.xml" ContentType="application/vnd.openxmlformats-officedocument.presentationml.tags+xml"/>
  <Override PartName="/ppt/notesSlides/notesSlide25.xml" ContentType="application/vnd.openxmlformats-officedocument.presentationml.notesSlide+xml"/>
  <Override PartName="/ppt/tags/tag32.xml" ContentType="application/vnd.openxmlformats-officedocument.presentationml.tags+xml"/>
  <Override PartName="/ppt/notesSlides/notesSlide26.xml" ContentType="application/vnd.openxmlformats-officedocument.presentationml.notesSlide+xml"/>
  <Override PartName="/ppt/tags/tag33.xml" ContentType="application/vnd.openxmlformats-officedocument.presentationml.tags+xml"/>
  <Override PartName="/ppt/notesSlides/notesSlide27.xml" ContentType="application/vnd.openxmlformats-officedocument.presentationml.notesSlide+xml"/>
  <Override PartName="/ppt/tags/tag34.xml" ContentType="application/vnd.openxmlformats-officedocument.presentationml.tags+xml"/>
  <Override PartName="/ppt/notesSlides/notesSlide28.xml" ContentType="application/vnd.openxmlformats-officedocument.presentationml.notesSlide+xml"/>
  <Override PartName="/ppt/tags/tag35.xml" ContentType="application/vnd.openxmlformats-officedocument.presentationml.tags+xml"/>
  <Override PartName="/ppt/notesSlides/notesSlide29.xml" ContentType="application/vnd.openxmlformats-officedocument.presentationml.notesSlide+xml"/>
  <Override PartName="/ppt/tags/tag36.xml" ContentType="application/vnd.openxmlformats-officedocument.presentationml.tags+xml"/>
  <Override PartName="/ppt/notesSlides/notesSlide30.xml" ContentType="application/vnd.openxmlformats-officedocument.presentationml.notesSlide+xml"/>
  <Override PartName="/ppt/tags/tag37.xml" ContentType="application/vnd.openxmlformats-officedocument.presentationml.tags+xml"/>
  <Override PartName="/ppt/notesSlides/notesSlide31.xml" ContentType="application/vnd.openxmlformats-officedocument.presentationml.notesSlide+xml"/>
  <Override PartName="/ppt/tags/tag38.xml" ContentType="application/vnd.openxmlformats-officedocument.presentationml.tags+xml"/>
  <Override PartName="/ppt/notesSlides/notesSlide32.xml" ContentType="application/vnd.openxmlformats-officedocument.presentationml.notesSlide+xml"/>
  <Override PartName="/ppt/tags/tag39.xml" ContentType="application/vnd.openxmlformats-officedocument.presentationml.tags+xml"/>
  <Override PartName="/ppt/notesSlides/notesSlide33.xml" ContentType="application/vnd.openxmlformats-officedocument.presentationml.notesSlide+xml"/>
  <Override PartName="/ppt/tags/tag40.xml" ContentType="application/vnd.openxmlformats-officedocument.presentationml.tags+xml"/>
  <Override PartName="/ppt/notesSlides/notesSlide34.xml" ContentType="application/vnd.openxmlformats-officedocument.presentationml.notesSlide+xml"/>
  <Override PartName="/ppt/tags/tag41.xml" ContentType="application/vnd.openxmlformats-officedocument.presentationml.tags+xml"/>
  <Override PartName="/ppt/notesSlides/notesSlide35.xml" ContentType="application/vnd.openxmlformats-officedocument.presentationml.notesSlide+xml"/>
  <Override PartName="/ppt/tags/tag42.xml" ContentType="application/vnd.openxmlformats-officedocument.presentationml.tags+xml"/>
  <Override PartName="/ppt/notesSlides/notesSlide36.xml" ContentType="application/vnd.openxmlformats-officedocument.presentationml.notesSlide+xml"/>
  <Override PartName="/ppt/tags/tag43.xml" ContentType="application/vnd.openxmlformats-officedocument.presentationml.tags+xml"/>
  <Override PartName="/ppt/notesSlides/notesSlide37.xml" ContentType="application/vnd.openxmlformats-officedocument.presentationml.notesSlide+xml"/>
  <Override PartName="/ppt/tags/tag44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6" r:id="rId3"/>
    <p:sldId id="312" r:id="rId4"/>
    <p:sldId id="258" r:id="rId5"/>
    <p:sldId id="259" r:id="rId6"/>
    <p:sldId id="306" r:id="rId7"/>
    <p:sldId id="265" r:id="rId8"/>
    <p:sldId id="266" r:id="rId9"/>
    <p:sldId id="313" r:id="rId10"/>
    <p:sldId id="314" r:id="rId11"/>
    <p:sldId id="267" r:id="rId12"/>
    <p:sldId id="315" r:id="rId13"/>
    <p:sldId id="263" r:id="rId14"/>
    <p:sldId id="260" r:id="rId15"/>
    <p:sldId id="316" r:id="rId16"/>
    <p:sldId id="317" r:id="rId17"/>
    <p:sldId id="318" r:id="rId18"/>
    <p:sldId id="307" r:id="rId19"/>
    <p:sldId id="319" r:id="rId20"/>
    <p:sldId id="274" r:id="rId21"/>
    <p:sldId id="308" r:id="rId22"/>
    <p:sldId id="320" r:id="rId23"/>
    <p:sldId id="321" r:id="rId24"/>
    <p:sldId id="322" r:id="rId25"/>
    <p:sldId id="304" r:id="rId26"/>
    <p:sldId id="305" r:id="rId27"/>
    <p:sldId id="303" r:id="rId28"/>
    <p:sldId id="323" r:id="rId29"/>
    <p:sldId id="325" r:id="rId30"/>
    <p:sldId id="324" r:id="rId31"/>
    <p:sldId id="309" r:id="rId32"/>
    <p:sldId id="284" r:id="rId33"/>
    <p:sldId id="285" r:id="rId34"/>
    <p:sldId id="326" r:id="rId35"/>
    <p:sldId id="287" r:id="rId36"/>
    <p:sldId id="327" r:id="rId37"/>
    <p:sldId id="288" r:id="rId38"/>
    <p:sldId id="311" r:id="rId39"/>
    <p:sldId id="310" r:id="rId40"/>
    <p:sldId id="291" r:id="rId41"/>
    <p:sldId id="328" r:id="rId42"/>
    <p:sldId id="292" r:id="rId43"/>
    <p:sldId id="295" r:id="rId44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Brown" initials="MB" lastIdx="1" clrIdx="0"/>
  <p:cmAuthor id="2" name="Helen" initials="H" lastIdx="11" clrIdx="1"/>
  <p:cmAuthor id="3" name="Brown, Molly G - brownmg" initials="BMG-b" lastIdx="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C00"/>
    <a:srgbClr val="3C8C93"/>
    <a:srgbClr val="000099"/>
    <a:srgbClr val="F5D38F"/>
    <a:srgbClr val="66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3075" autoAdjust="0"/>
  </p:normalViewPr>
  <p:slideViewPr>
    <p:cSldViewPr>
      <p:cViewPr varScale="1">
        <p:scale>
          <a:sx n="92" d="100"/>
          <a:sy n="92" d="100"/>
        </p:scale>
        <p:origin x="134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15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96087-5274-485F-825D-770C5F413BC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402C1-D2C7-4F2D-A0F0-70A67276C8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53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6E81-3DE5-4BB1-8AE2-156E64F4EF0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D196-8658-4E79-B83F-853978633D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9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BD196-8658-4E79-B83F-853978633D7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2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AE212A-BD9B-42E5-9D0E-062B4E42CFF5}" type="slidenum">
              <a:rPr lang="en-US" smtClean="0">
                <a:latin typeface="Tahoma" pitchFamily="34" charset="0"/>
              </a:rPr>
              <a:pPr>
                <a:defRPr/>
              </a:pPr>
              <a:t>10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11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30531D-E8A0-4853-A3A8-6C408ADDEC77}" type="slidenum">
              <a:rPr lang="en-US" smtClean="0">
                <a:latin typeface="Tahoma" pitchFamily="34" charset="0"/>
              </a:rPr>
              <a:pPr>
                <a:defRPr/>
              </a:pPr>
              <a:t>11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7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CCDBA-0873-4D1A-95F8-4B71105B53BD}" type="slidenum">
              <a:rPr lang="en-US" smtClean="0">
                <a:latin typeface="Tahoma" pitchFamily="34" charset="0"/>
              </a:rPr>
              <a:pPr>
                <a:defRPr/>
              </a:pPr>
              <a:t>12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35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F375BE-4F83-47F6-918F-0549E31B2856}" type="slidenum">
              <a:rPr lang="en-US" smtClean="0">
                <a:latin typeface="Tahoma" pitchFamily="34" charset="0"/>
              </a:rPr>
              <a:pPr>
                <a:defRPr/>
              </a:pPr>
              <a:t>13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41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741A6B-983C-45BC-AB00-7E3A40A022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4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30531D-E8A0-4853-A3A8-6C408ADDEC77}" type="slidenum">
              <a:rPr lang="en-US" smtClean="0">
                <a:latin typeface="Tahoma" pitchFamily="34" charset="0"/>
              </a:rPr>
              <a:pPr>
                <a:defRPr/>
              </a:pPr>
              <a:t>15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25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B2E7F-A53C-4DC5-A582-1CB2F51DAB74}" type="slidenum">
              <a:rPr lang="en-US" smtClean="0">
                <a:latin typeface="Tahoma" pitchFamily="34" charset="0"/>
              </a:rPr>
              <a:pPr>
                <a:defRPr/>
              </a:pPr>
              <a:t>16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44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B2E7F-A53C-4DC5-A582-1CB2F51DAB74}" type="slidenum">
              <a:rPr lang="en-US" smtClean="0">
                <a:latin typeface="Tahoma" pitchFamily="34" charset="0"/>
              </a:rPr>
              <a:pPr>
                <a:defRPr/>
              </a:pPr>
              <a:t>17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53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A084-4620-4C94-98E7-8F76B4C930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3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741A6B-983C-45BC-AB00-7E3A40A022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12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A084-4620-4C94-98E7-8F76B4C930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57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4A750-57EC-4CE4-82D6-FC7CBD722C28}" type="slidenum">
              <a:rPr lang="en-US" smtClean="0">
                <a:latin typeface="Tahoma" pitchFamily="34" charset="0"/>
              </a:rPr>
              <a:pPr>
                <a:defRPr/>
              </a:pPr>
              <a:t>20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42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A084-4620-4C94-98E7-8F76B4C930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3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AE212A-BD9B-42E5-9D0E-062B4E42CFF5}" type="slidenum">
              <a:rPr lang="en-US" smtClean="0">
                <a:latin typeface="Tahoma" pitchFamily="34" charset="0"/>
              </a:rPr>
              <a:pPr>
                <a:defRPr/>
              </a:pPr>
              <a:t>22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33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BB4C34-7253-4AE5-95F2-9F5617F0E74C}" type="slidenum">
              <a:rPr lang="en-US" smtClean="0">
                <a:latin typeface="Tahoma" pitchFamily="34" charset="0"/>
              </a:rPr>
              <a:pPr>
                <a:defRPr/>
              </a:pPr>
              <a:t>26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1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741A6B-983C-45BC-AB00-7E3A40A0222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92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AE212A-BD9B-42E5-9D0E-062B4E42CFF5}" type="slidenum">
              <a:rPr lang="en-US" smtClean="0">
                <a:latin typeface="Tahoma" pitchFamily="34" charset="0"/>
              </a:rPr>
              <a:pPr>
                <a:defRPr/>
              </a:pPr>
              <a:t>30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67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A084-4620-4C94-98E7-8F76B4C930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44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54D058-9C99-4068-A721-BB84DF7E6988}" type="slidenum">
              <a:rPr lang="en-US" smtClean="0">
                <a:latin typeface="Arial" charset="0"/>
              </a:rPr>
              <a:pPr>
                <a:defRPr/>
              </a:pPr>
              <a:t>32</a:t>
            </a:fld>
            <a:endParaRPr lang="en-US" dirty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3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256A7-7E99-43C9-9C83-8CF5F4EFFE5F}" type="slidenum">
              <a:rPr lang="en-US" smtClean="0">
                <a:latin typeface="Arial" charset="0"/>
              </a:rPr>
              <a:pPr>
                <a:defRPr/>
              </a:pPr>
              <a:t>33</a:t>
            </a:fld>
            <a:endParaRPr lang="en-US" dirty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0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AE212A-BD9B-42E5-9D0E-062B4E42CFF5}" type="slidenum">
              <a:rPr lang="en-US" smtClean="0">
                <a:latin typeface="Tahoma" pitchFamily="34" charset="0"/>
              </a:rPr>
              <a:pPr>
                <a:defRPr/>
              </a:pPr>
              <a:t>34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0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AE212A-BD9B-42E5-9D0E-062B4E42CFF5}" type="slidenum">
              <a:rPr lang="en-US" smtClean="0">
                <a:latin typeface="Tahoma" pitchFamily="34" charset="0"/>
              </a:rPr>
              <a:pPr>
                <a:defRPr/>
              </a:pPr>
              <a:t>3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09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A6E5AB-7426-446D-91E3-4380AE5F8374}" type="slidenum">
              <a:rPr lang="en-US" smtClean="0">
                <a:latin typeface="Arial" charset="0"/>
              </a:rPr>
              <a:pPr>
                <a:defRPr/>
              </a:pPr>
              <a:t>35</a:t>
            </a:fld>
            <a:endParaRPr lang="en-US" dirty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Helvetic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06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AE212A-BD9B-42E5-9D0E-062B4E42CFF5}" type="slidenum">
              <a:rPr lang="en-US" smtClean="0">
                <a:latin typeface="Tahoma" pitchFamily="34" charset="0"/>
              </a:rPr>
              <a:pPr>
                <a:defRPr/>
              </a:pPr>
              <a:t>36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66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713935-6627-4419-80BA-ED15BB05B348}" type="slidenum">
              <a:rPr lang="en-US" smtClean="0">
                <a:latin typeface="Arial" charset="0"/>
              </a:rPr>
              <a:pPr>
                <a:defRPr/>
              </a:pPr>
              <a:t>37</a:t>
            </a:fld>
            <a:endParaRPr lang="en-US" dirty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49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713935-6627-4419-80BA-ED15BB05B348}" type="slidenum">
              <a:rPr lang="en-US" smtClean="0">
                <a:latin typeface="Arial" charset="0"/>
              </a:rPr>
              <a:pPr>
                <a:defRPr/>
              </a:pPr>
              <a:t>38</a:t>
            </a:fld>
            <a:endParaRPr lang="en-US" dirty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18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A084-4620-4C94-98E7-8F76B4C930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20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815B-E2E3-4F27-BFDF-FCDA17B8036B}" type="slidenum">
              <a:rPr lang="en-US" smtClean="0">
                <a:latin typeface="Arial" charset="0"/>
              </a:rPr>
              <a:pPr>
                <a:defRPr/>
              </a:pPr>
              <a:t>40</a:t>
            </a:fld>
            <a:endParaRPr lang="en-US" dirty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3716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713935-6627-4419-80BA-ED15BB05B348}" type="slidenum">
              <a:rPr lang="en-US" smtClean="0">
                <a:latin typeface="Arial" charset="0"/>
              </a:rPr>
              <a:pPr>
                <a:defRPr/>
              </a:pPr>
              <a:t>41</a:t>
            </a:fld>
            <a:endParaRPr lang="en-US" dirty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21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49F18C-EF12-400A-B2E5-C3E47844DD59}" type="slidenum">
              <a:rPr lang="en-US" smtClean="0">
                <a:latin typeface="Arial" charset="0"/>
              </a:rPr>
              <a:pPr>
                <a:defRPr/>
              </a:pPr>
              <a:t>42</a:t>
            </a:fld>
            <a:endParaRPr lang="en-US" dirty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87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41F64-89F7-4A9D-ACB2-7FC8922A126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4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CCDBA-0873-4D1A-95F8-4B71105B53BD}" type="slidenum">
              <a:rPr lang="en-US" smtClean="0">
                <a:latin typeface="Tahoma" pitchFamily="34" charset="0"/>
              </a:rPr>
              <a:pPr>
                <a:defRPr/>
              </a:pPr>
              <a:t>4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16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B2E7F-A53C-4DC5-A582-1CB2F51DAB74}" type="slidenum">
              <a:rPr lang="en-US" smtClean="0">
                <a:latin typeface="Tahoma" pitchFamily="34" charset="0"/>
              </a:rPr>
              <a:pPr>
                <a:defRPr/>
              </a:pPr>
              <a:t>5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4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A084-4620-4C94-98E7-8F76B4C930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AE212A-BD9B-42E5-9D0E-062B4E42CFF5}" type="slidenum">
              <a:rPr lang="en-US" smtClean="0">
                <a:latin typeface="Tahoma" pitchFamily="34" charset="0"/>
              </a:rPr>
              <a:pPr>
                <a:defRPr/>
              </a:pPr>
              <a:t>7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3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67D36-05D5-41C7-9334-DABB9A1B6294}" type="slidenum">
              <a:rPr lang="en-US" smtClean="0">
                <a:latin typeface="Tahoma" pitchFamily="34" charset="0"/>
              </a:rPr>
              <a:pPr>
                <a:defRPr/>
              </a:pPr>
              <a:t>8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8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67D36-05D5-41C7-9334-DABB9A1B6294}" type="slidenum">
              <a:rPr lang="en-US" smtClean="0">
                <a:latin typeface="Tahoma" pitchFamily="34" charset="0"/>
              </a:rPr>
              <a:pPr>
                <a:defRPr/>
              </a:pPr>
              <a:t>9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8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EBFF-31D9-493A-9D53-9C7BEAA5EB7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62600" y="381000"/>
            <a:ext cx="3200400" cy="25908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62600" y="3184524"/>
            <a:ext cx="3200400" cy="1920876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943600" y="5791200"/>
            <a:ext cx="2436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© McGraw-Hill Education. All rights reserved. Authorized only for instructor use in the classroom. 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6548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C5B5-0EE9-46A5-8CEB-EA57E8900C1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9C7D-DB5D-4161-80DA-9F75C10E1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3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C5B5-0EE9-46A5-8CEB-EA57E8900C1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9C7D-DB5D-4161-80DA-9F75C10E1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2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11-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984" y="6519446"/>
            <a:ext cx="8534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3102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AFAD-B2C9-4C19-9D4D-A7E03CA20C7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11-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984" y="6519446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without the prior written consent of McGraw-Hill Education.</a:t>
            </a:r>
          </a:p>
          <a:p>
            <a:pPr algn="ctr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0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C5B5-0EE9-46A5-8CEB-EA57E8900C1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9C7D-DB5D-4161-80DA-9F75C10E1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0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C5B5-0EE9-46A5-8CEB-EA57E8900C1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9C7D-DB5D-4161-80DA-9F75C10E1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C5B5-0EE9-46A5-8CEB-EA57E8900C1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9C7D-DB5D-4161-80DA-9F75C10E1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0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C5B5-0EE9-46A5-8CEB-EA57E8900C1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9C7D-DB5D-4161-80DA-9F75C10E1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4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C5B5-0EE9-46A5-8CEB-EA57E8900C1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9C7D-DB5D-4161-80DA-9F75C10E1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6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C5B5-0EE9-46A5-8CEB-EA57E8900C1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9C7D-DB5D-4161-80DA-9F75C10E1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C5B5-0EE9-46A5-8CEB-EA57E8900C1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09C7D-DB5D-4161-80DA-9F75C10E1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50" r:id="rId4"/>
    <p:sldLayoutId id="2147483851" r:id="rId5"/>
    <p:sldLayoutId id="2147483852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0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12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12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13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4" Type="http://schemas.openxmlformats.org/officeDocument/2006/relationships/image" Target="../media/image1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4" Type="http://schemas.openxmlformats.org/officeDocument/2006/relationships/image" Target="../media/image27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2.tm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Relationship Id="rId4" Type="http://schemas.openxmlformats.org/officeDocument/2006/relationships/image" Target="../media/image33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Relationship Id="rId4" Type="http://schemas.openxmlformats.org/officeDocument/2006/relationships/image" Target="../media/image34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4700"/>
              <a:t>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700">
                <a:latin typeface="+mn-lt"/>
              </a:rPr>
              <a:t>Cost Behavior, Operating Leverage, and Profitability Analysis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tree with a mountain in the background&#10;&#10;Description automatically generated">
            <a:extLst>
              <a:ext uri="{FF2B5EF4-FFF2-40B4-BE49-F238E27FC236}">
                <a16:creationId xmlns:a16="http://schemas.microsoft.com/office/drawing/2014/main" id="{3FCAC9CC-9EF3-466C-8CB0-34AEA7EF85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759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Percentage Change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A7301B-9BA8-4A0D-B1D5-C960DD27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The percentages in Exhibit 11.4 are computed as follows: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Compute the percentage change in gross margin when moving from 3,000 units to 3,300 units: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The percentage decline in profitability is computed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61FCD-5371-4650-B68D-049473A69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0" y="2286000"/>
            <a:ext cx="7658720" cy="419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9F09E-8BC4-42C2-B363-D601432F8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0" y="3581400"/>
            <a:ext cx="7658720" cy="81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DDFFA-5190-487E-A532-F4625BBA4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0" y="5029200"/>
            <a:ext cx="7658720" cy="8035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803437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Risk and Reward Assessment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C81DCC6-8087-4835-9A82-2E6E68419D13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371600"/>
            <a:ext cx="7239000" cy="472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vert="horz" lIns="90488" tIns="44450" rIns="90488" bIns="4445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188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refers to the possibility that sacrifices may exceed benefits.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fixed cost represents a commitment to an economic sacrifice.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represents the ultimate risk of undertaking a particular business project.</a:t>
            </a:r>
          </a:p>
          <a:p>
            <a:pPr marL="1046988" lvl="2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SPI pays the band but nobody buys a ticket, the company will lose $48,000.</a:t>
            </a:r>
          </a:p>
          <a:p>
            <a:pPr marL="1046988" lvl="2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 can avoid this risk by substituting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costs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costs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32145"/>
      </p:ext>
    </p:extLst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Cost Behavior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B94273-3266-49AB-A7DB-14CEC052112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71600"/>
            <a:ext cx="72390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vert="horz" lIns="90488" tIns="44450" rIns="90488" bIns="4445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 arranges to pay the band $16 per ticket sold instead of a fixed $48,000.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Exhibit 11.5 illustrates the variable cost behavior pattern.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F84D54-F18F-4D40-8F12-658DB22D8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37" y="3885699"/>
            <a:ext cx="6958325" cy="22848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0719129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Variable Cost Behavior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9889FA-15B5-4465-8CA9-419B01878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346202"/>
            <a:ext cx="8305800" cy="2292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5441211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 Cost Behavior Continued</a:t>
            </a:r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44B6DE-4114-4C02-83FE-8385296DAD14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600200"/>
            <a:ext cx="7239000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vert="horz" lIns="90488" tIns="44450" rIns="90488" bIns="4445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188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SPI will pay the band $16 for each ticket sold, the total variable cost increases in direct proportion to the number of tickets sold.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variable cost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ticket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remains $16 regardless of whether the number of tickets sold is 1, 2, 3, or 3,000.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behavior of variable cost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unit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contradictory to the word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046988" lvl="2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cost per unit remains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constant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regardless of how many tickets are sold.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4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Risk and Reward Assessment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C81DCC6-8087-4835-9A82-2E6E68419D13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371600"/>
            <a:ext cx="7239000" cy="472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vert="horz" lIns="90488" tIns="44450" rIns="90488" bIns="4445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188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Shifting the cost structure from fixed to variable enables SPI to avoid the fixed cost risk.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 the fixed cost structure, SPI was locked into a $48,000 cost for the band regardless of how many tickets are sold.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 tickets are sold, SPI will have to report a $48,000 loss on its income statement.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risk of incurring a loss is eliminated by the variable cost structure.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799790"/>
      </p:ext>
    </p:extLst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Cost Eliminates Operating Leverage – Decrease in Sales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F31F-9175-4176-B1A8-A0E29593595E}"/>
              </a:ext>
            </a:extLst>
          </p:cNvPr>
          <p:cNvGrpSpPr/>
          <p:nvPr/>
        </p:nvGrpSpPr>
        <p:grpSpPr>
          <a:xfrm>
            <a:off x="762000" y="2057400"/>
            <a:ext cx="7543800" cy="3276600"/>
            <a:chOff x="0" y="2107612"/>
            <a:chExt cx="6781800" cy="2642775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11716E9-DFEF-4778-B0CB-6CE761B5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333"/>
            <a:stretch/>
          </p:blipFill>
          <p:spPr>
            <a:xfrm>
              <a:off x="0" y="2107612"/>
              <a:ext cx="6553200" cy="2642775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9537CCE-7A79-4809-94DB-9CEE993BE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00"/>
            <a:stretch/>
          </p:blipFill>
          <p:spPr>
            <a:xfrm>
              <a:off x="6553200" y="2107612"/>
              <a:ext cx="228600" cy="2642775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761291083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Cost Eliminates Operating Leverage – Increase in Sales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9F8D6A-A57C-43A9-9CCA-2D0E0B926DA9}"/>
              </a:ext>
            </a:extLst>
          </p:cNvPr>
          <p:cNvGrpSpPr/>
          <p:nvPr/>
        </p:nvGrpSpPr>
        <p:grpSpPr>
          <a:xfrm>
            <a:off x="685800" y="1981200"/>
            <a:ext cx="7620000" cy="3048000"/>
            <a:chOff x="152400" y="2260012"/>
            <a:chExt cx="6913776" cy="2642775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11716E9-DFEF-4778-B0CB-6CE761B5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15"/>
            <a:stretch/>
          </p:blipFill>
          <p:spPr>
            <a:xfrm>
              <a:off x="6857215" y="2260012"/>
              <a:ext cx="208961" cy="2642775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9537CCE-7A79-4809-94DB-9CEE993BE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667"/>
            <a:stretch/>
          </p:blipFill>
          <p:spPr>
            <a:xfrm>
              <a:off x="152400" y="2260012"/>
              <a:ext cx="6705600" cy="2642775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F821DE3-A784-4810-8F69-CD96D234CB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00" t="44233" r="2500" b="9633"/>
            <a:stretch/>
          </p:blipFill>
          <p:spPr>
            <a:xfrm>
              <a:off x="3276600" y="3428999"/>
              <a:ext cx="3429000" cy="121920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57132277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11-3: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 an income statement using the contribution margin approach.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34543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Contribution Margin Approach</a:t>
            </a:r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44B6DE-4114-4C02-83FE-8385296DAD14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600200"/>
            <a:ext cx="7239000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vert="horz" lIns="90488" tIns="44450" rIns="90488" bIns="4445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188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impact of cost structure on profitability is so significant that managerial accountants frequently construct income statements that classify costs according to their behavior patterns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income statements first subtract variable costs from revenue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resulting subtotal is called the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contribution margin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046988" lvl="2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contribution margin is the amount available to cover fixed expenses and provide profits.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sz="4400" dirty="0">
              <a:solidFill>
                <a:srgbClr val="490C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11-1: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and describe fixed, variable, and mixed cost behavior.</a:t>
            </a:r>
            <a:endParaRPr lang="en-US" sz="3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05575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An Income Statement under the Contribution Margin Approach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9A4F30-F3BC-4FFA-B531-E1437864E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0689"/>
            <a:ext cx="6629400" cy="4578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1405034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11-4: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the magnitude of operating leverage.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9949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Magnitude of Operating Leverage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A7301B-9BA8-4A0D-B1D5-C960DD27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981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 contribution margin income statement allows managers to easily measure operating leverage as follows: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Applying this formula to the income statement data reported for Bragg and Biltmore Companies in Exhibit 11.8 produces the following measures: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1220FE3-8ED1-4D6D-A07E-60CAD6BB6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84" y="2438400"/>
            <a:ext cx="6125430" cy="79068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EBD9E3-B2C1-4748-A49D-F222B2540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32" y="4551476"/>
            <a:ext cx="4167535" cy="1904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5619201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8650" y="1690689"/>
            <a:ext cx="805815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computations show that Bragg is more highly leveraged than Biltmore.  Bragg’s change in profitability will be 7 times greater than a given % change in revenue.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Leverage for Bragg Company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13B976-B911-48A6-B8B8-FA86E010A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83" y="3016252"/>
            <a:ext cx="6015484" cy="32542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2978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8650" y="1690689"/>
            <a:ext cx="80581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Biltmore’s profits change by only 4 times the percentage change in revenue.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Leverage for Biltmore Company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DA173F-76E1-40E6-A354-2C473B5D8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44" y="2819400"/>
            <a:ext cx="6631912" cy="3429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940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981200"/>
            <a:ext cx="7924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leverage itself is neither good nor bad; it represents a strategy that can work to a company’s advantage or disadvantage, depending on how it is used.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01027" y="3505200"/>
            <a:ext cx="7391400" cy="1524000"/>
          </a:xfrm>
          <a:prstGeom prst="round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Shifting the cost structure from fixed to variable reduces not only the level of risk but also the potential for profits.</a:t>
            </a:r>
            <a:endParaRPr kumimoji="0" lang="en-US" sz="2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Operating Leverage Using Contribution Margin Concluded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274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and Variable Cost Behavior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B9DA82-725E-45E6-BB49-73EB1DF7C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" y="1981200"/>
            <a:ext cx="8173516" cy="2248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96524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Behavior Summarized – Fixed Costs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654D78-DF02-4775-8595-ABC462EB5578}"/>
              </a:ext>
            </a:extLst>
          </p:cNvPr>
          <p:cNvSpPr/>
          <p:nvPr/>
        </p:nvSpPr>
        <p:spPr>
          <a:xfrm>
            <a:off x="628650" y="1565455"/>
            <a:ext cx="805815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term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refers to the behavior of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fixed cost.  The cost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unit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 fixed cost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varies inversely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changes in the level of activity.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5057EA-0CE4-4E33-A5A7-918ECFD1F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9659"/>
            <a:ext cx="4724400" cy="3269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4571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Behavior Summarized – Variable Costs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654D78-DF02-4775-8595-ABC462EB5578}"/>
              </a:ext>
            </a:extLst>
          </p:cNvPr>
          <p:cNvSpPr/>
          <p:nvPr/>
        </p:nvSpPr>
        <p:spPr>
          <a:xfrm>
            <a:off x="628650" y="1565455"/>
            <a:ext cx="805815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term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refers to the behavior of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variable cost.  Total variable cost increases or decreases proportionately with changes in the volume of activity.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167B5-7653-4C70-9882-65A12B984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1018"/>
            <a:ext cx="4876800" cy="33846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3729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Mixed Costs (Semivariable Costs)</a:t>
            </a:r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144B6DE-4114-4C02-83FE-8385296DAD14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600200"/>
            <a:ext cx="7239000" cy="434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vert="horz" lIns="90488" tIns="44450" rIns="90488" bIns="4445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188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Mixed costs (semivariable costs)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both fixed and variable components.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suppose Star Productions pays a base fee of $1,000 plus $20 per hour for janitorial services.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$1,000 base fee is fixed.  It is the same no matter how many hours it takes to clean.</a:t>
            </a:r>
          </a:p>
          <a:p>
            <a:pPr marL="704088" lvl="1" indent="-34290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$20 hourly cost is a variable cost because the total cost increases with each additional hour it takes to complete the cleanup.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777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Cost Behavior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239000" cy="4572000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Considering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behavior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enables managers to more effectively plan and control costs.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versus per-unit fixed costs behave differently.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total cost remains constant (fixed).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cost per unit decreases as volume increases.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term </a:t>
            </a:r>
            <a:r>
              <a:rPr lang="en-US" sz="2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cost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consistent with the behavior of total cost.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397953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Mixed Costs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A7301B-9BA8-4A0D-B1D5-C960DD27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Given the $1,000 base plus $20 per hour cost components, the total janitorial cost for any cleanup is: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If 60 hours are required, the total mixed cost is: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If 90 hours are required, the total mixed cost 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2A5A1-DCCC-4041-A664-3976EA41C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7001"/>
            <a:ext cx="7886700" cy="405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592B5-3CBF-44CA-AF6B-C313CB0B6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01" y="3785305"/>
            <a:ext cx="6077798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5F07D3-840A-4175-A5FE-BA729133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22" y="5050441"/>
            <a:ext cx="6134956" cy="409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3654641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11-5: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Determine the sales volume necessary to break even or to earn a desired profit.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3037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Break-Even Point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8650" y="1524000"/>
            <a:ext cx="714375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ahoma" pitchFamily="34" charset="0"/>
              </a:rPr>
              <a:t>Bright Day Distributors obtained the rights to distribute the new herb mixture </a:t>
            </a:r>
            <a:r>
              <a:rPr lang="en-US" altLang="en-US" sz="2400" dirty="0" err="1">
                <a:latin typeface="Tahoma" pitchFamily="34" charset="0"/>
              </a:rPr>
              <a:t>Delatine</a:t>
            </a:r>
            <a:r>
              <a:rPr lang="en-US" altLang="en-US" sz="2400" dirty="0">
                <a:latin typeface="Tahoma" pitchFamily="34" charset="0"/>
              </a:rPr>
              <a:t>.</a:t>
            </a:r>
          </a:p>
          <a:p>
            <a:pPr marL="108585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ahoma" pitchFamily="34" charset="0"/>
              </a:rPr>
              <a:t>The selling price is $36 per bottle and the cost is $24 per bottle.</a:t>
            </a:r>
          </a:p>
          <a:p>
            <a:pPr marL="108585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ahoma" pitchFamily="34" charset="0"/>
              </a:rPr>
              <a:t>Bright Day suspects that enthusiasm for </a:t>
            </a:r>
            <a:r>
              <a:rPr lang="en-US" altLang="en-US" sz="2400" dirty="0" err="1">
                <a:latin typeface="Tahoma" pitchFamily="34" charset="0"/>
              </a:rPr>
              <a:t>Delatine</a:t>
            </a:r>
            <a:r>
              <a:rPr lang="en-US" altLang="en-US" sz="2400" dirty="0">
                <a:latin typeface="Tahoma" pitchFamily="34" charset="0"/>
              </a:rPr>
              <a:t> will abate quickly.</a:t>
            </a:r>
          </a:p>
          <a:p>
            <a:pPr marL="108585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ahoma" pitchFamily="34" charset="0"/>
              </a:rPr>
              <a:t>To attract customers, the marketing manager suggests an advertising campaign at an estimated cost of $60,000.</a:t>
            </a:r>
            <a:endParaRPr lang="en-US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6170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 Method</a:t>
            </a: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7391400" cy="124649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000" dirty="0">
                <a:solidFill>
                  <a:srgbClr val="A7E8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+mn-cs"/>
              </a:rPr>
              <a:t>At the break-even point: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+mn-cs"/>
              </a:rPr>
              <a:t>Sales = Variable cost + Fixed cost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057BD-7478-4E5F-A711-65CA221C329D}"/>
              </a:ext>
            </a:extLst>
          </p:cNvPr>
          <p:cNvSpPr/>
          <p:nvPr/>
        </p:nvSpPr>
        <p:spPr>
          <a:xfrm>
            <a:off x="838200" y="3105835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equation method begins by expressing the above relationship as follows: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6943FF88-089D-44C7-A605-C62922E8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87857"/>
            <a:ext cx="7391400" cy="170816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4740275" indent="-4740275" eaLnBrk="0" hangingPunct="0">
              <a:spcBef>
                <a:spcPct val="50000"/>
              </a:spcBef>
              <a:defRPr/>
            </a:pP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+mn-cs"/>
              </a:rPr>
              <a:t>Sales </a:t>
            </a: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- </a:t>
            </a: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+mn-cs"/>
              </a:rPr>
              <a:t>Variable cost - Fixed cost = Profit (Net Income)</a:t>
            </a:r>
          </a:p>
          <a:p>
            <a:pPr marL="4740275" indent="-4740275" eaLnBrk="0" hangingPunct="0">
              <a:spcBef>
                <a:spcPct val="50000"/>
              </a:spcBef>
              <a:defRPr/>
            </a:pP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At the breakeven point, profit = 0</a:t>
            </a:r>
            <a:endParaRPr 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942453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A7301B-9BA8-4A0D-B1D5-C960DD27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The equation method begins by expressing the income statement as follows: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Profit at the break-even point is zero.  The break-even point for </a:t>
            </a:r>
            <a:r>
              <a:rPr lang="en-US" sz="2600" dirty="0" err="1"/>
              <a:t>Delatine</a:t>
            </a:r>
            <a:r>
              <a:rPr lang="en-US" sz="2600" dirty="0"/>
              <a:t> is computed as follows: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40C68-DD70-4248-902E-F3A0A0BE5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89613"/>
            <a:ext cx="7620000" cy="52121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BC2E67-F27C-40DA-96EF-1117C009E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86029"/>
            <a:ext cx="4635494" cy="2090934"/>
          </a:xfrm>
          <a:prstGeom prst="rect">
            <a:avLst/>
          </a:prstGeom>
        </p:spPr>
      </p:pic>
      <p:pic>
        <p:nvPicPr>
          <p:cNvPr id="13" name="Picture 12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A9FCD99F-703D-46FD-BC01-99896617A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4" y="4705214"/>
            <a:ext cx="2971800" cy="1471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3952799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Contribution Margin per Unit Method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458E86A6-0966-4BE0-B16E-C13BEC78B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84404"/>
            <a:ext cx="71628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contribution margin per unit for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Delatine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is: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49B0400C-8313-44C6-875C-10022BA8A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6629400" cy="1891168"/>
          </a:xfrm>
          <a:prstGeom prst="rect">
            <a:avLst/>
          </a:prstGeom>
        </p:spPr>
      </p:pic>
      <p:sp>
        <p:nvSpPr>
          <p:cNvPr id="23" name="TextBox 15">
            <a:extLst>
              <a:ext uri="{FF2B5EF4-FFF2-40B4-BE49-F238E27FC236}">
                <a16:creationId xmlns:a16="http://schemas.microsoft.com/office/drawing/2014/main" id="{221CA94B-DBEF-4463-87B2-AE1881B51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4" y="4469499"/>
            <a:ext cx="714394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time Bright Day sells a bottle of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Delatine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it receives enough money to cover the variable cost of the bottle ($24) and still has $12 left to go toward paying the fixed cost.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33433"/>
      </p:ext>
    </p:extLst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Margin per Unit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A7301B-9BA8-4A0D-B1D5-C960DD27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The break-even point can be determined as follows: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The result is the same as that determined under the equation method.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AF5A1-A2AB-4C2D-91AF-54E235E0D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75890"/>
            <a:ext cx="7315200" cy="989530"/>
          </a:xfrm>
          <a:prstGeom prst="rect">
            <a:avLst/>
          </a:prstGeom>
        </p:spPr>
      </p:pic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EC2601A2-0FAE-45FD-B1B8-7B09A7CE6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74" y="3882991"/>
            <a:ext cx="5855251" cy="167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7800948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Break-even Volume in Dollars</a:t>
            </a:r>
          </a:p>
        </p:txBody>
      </p:sp>
      <p:sp>
        <p:nvSpPr>
          <p:cNvPr id="13317" name="TextBox 15"/>
          <p:cNvSpPr txBox="1">
            <a:spLocks noChangeArrowheads="1"/>
          </p:cNvSpPr>
          <p:nvPr/>
        </p:nvSpPr>
        <p:spPr bwMode="auto">
          <a:xfrm>
            <a:off x="762001" y="1481493"/>
            <a:ext cx="691383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determine the amount of break-even sales measured in dollars, multiply the number of units times the sales price per unit.</a:t>
            </a:r>
          </a:p>
        </p:txBody>
      </p:sp>
      <p:pic>
        <p:nvPicPr>
          <p:cNvPr id="22" name="Picture 21"/>
          <p:cNvPicPr/>
          <p:nvPr/>
        </p:nvPicPr>
        <p:blipFill rotWithShape="1">
          <a:blip r:embed="rId4" cstate="print"/>
          <a:srcRect l="35257" t="62222" r="32820" b="18632"/>
          <a:stretch/>
        </p:blipFill>
        <p:spPr bwMode="auto">
          <a:xfrm>
            <a:off x="1027712" y="3622096"/>
            <a:ext cx="6705600" cy="2453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1" y="2836908"/>
            <a:ext cx="6681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Delatine, the break-even sales measured in dollars is $180,000 (5,000 units × $36):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596870"/>
      </p:ext>
    </p:extLst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Sales Volume Necessary to Reach a Desired Profit</a:t>
            </a:r>
          </a:p>
        </p:txBody>
      </p:sp>
      <p:sp>
        <p:nvSpPr>
          <p:cNvPr id="13317" name="TextBox 15"/>
          <p:cNvSpPr txBox="1">
            <a:spLocks noChangeArrowheads="1"/>
          </p:cNvSpPr>
          <p:nvPr/>
        </p:nvSpPr>
        <p:spPr bwMode="auto">
          <a:xfrm>
            <a:off x="981173" y="1686183"/>
            <a:ext cx="669224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variation of the equation method can be used to determine sales volume necessary to reach a desired profit.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2171" y="2940609"/>
            <a:ext cx="6681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Bright Day desires to earn a profit of $40,000, the company would need to sell 8,333 bottles of Delatine: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296F2F-9AFA-4EF8-B7D3-72C49BA0A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207569"/>
            <a:ext cx="4505227" cy="204683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3C48EF-EB3A-490A-9B81-AE7480716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60" y="4659982"/>
            <a:ext cx="2662577" cy="1594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9669840"/>
      </p:ext>
    </p:extLst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11-6: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and interpret the margin of safety measure.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9559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Cost Behavior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B94273-3266-49AB-A7DB-14CEC052112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71600"/>
            <a:ext cx="72390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vert="horz" lIns="90488" tIns="44450" rIns="90488" bIns="4445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 specializes in promoting rock concerts.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considering paying a band $48,000 to play a concert.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Exhibit 11.1 illustrates the fixed cost behavior pattern.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7761B1-2514-4993-9178-50ED50893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40" y="3962400"/>
            <a:ext cx="6557566" cy="2362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85896"/>
      </p:ext>
    </p:extLst>
  </p:cSld>
  <p:clrMapOvr>
    <a:masterClrMapping/>
  </p:clrMapOvr>
  <p:transition>
    <p:split orient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Margin of Safety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76226" y="1663980"/>
            <a:ext cx="7019974" cy="1938338"/>
          </a:xfrm>
          <a:prstGeom prst="rect">
            <a:avLst/>
          </a:prstGeom>
          <a:solidFill>
            <a:srgbClr val="002060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ahoma" pitchFamily="34" charset="0"/>
              </a:rPr>
              <a:t>The </a:t>
            </a:r>
            <a:r>
              <a:rPr lang="en-US" altLang="en-US" sz="2400" b="1" dirty="0">
                <a:solidFill>
                  <a:schemeClr val="bg1"/>
                </a:solidFill>
                <a:latin typeface="Tahoma" pitchFamily="34" charset="0"/>
              </a:rPr>
              <a:t>margin of safety </a:t>
            </a:r>
            <a:r>
              <a:rPr lang="en-US" altLang="en-US" sz="2400" dirty="0">
                <a:solidFill>
                  <a:schemeClr val="bg1"/>
                </a:solidFill>
                <a:latin typeface="Tahoma" pitchFamily="34" charset="0"/>
              </a:rPr>
              <a:t>measures the cushion between budgeted sales and the break-even point. It quantifies the amount by which actual sales can fall short of expectations before the company will begin to incur losses. 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AA25BD-7B8E-4F51-998A-457544579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18" y="3892491"/>
            <a:ext cx="6084364" cy="201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53785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Margin of Safety as a Percentage of Sales</a:t>
            </a:r>
          </a:p>
        </p:txBody>
      </p:sp>
      <p:sp>
        <p:nvSpPr>
          <p:cNvPr id="13317" name="TextBox 15"/>
          <p:cNvSpPr txBox="1">
            <a:spLocks noChangeArrowheads="1"/>
          </p:cNvSpPr>
          <p:nvPr/>
        </p:nvSpPr>
        <p:spPr bwMode="auto">
          <a:xfrm>
            <a:off x="981173" y="1686183"/>
            <a:ext cx="669224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help compare diverse products or companies of different sizes, the margin of safety can be expressed as a percentage.  Divide the margin of safety by the budgeted sales volume.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FC7F70-9F93-4909-84A2-0ADE81A17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86" y="3810000"/>
            <a:ext cx="6791228" cy="1987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688529"/>
      </p:ext>
    </p:extLst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Margin of Safety Continued</a:t>
            </a:r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16045"/>
              </p:ext>
            </p:extLst>
          </p:nvPr>
        </p:nvGraphicFramePr>
        <p:xfrm>
          <a:off x="2014538" y="1633538"/>
          <a:ext cx="52260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Worksheet" r:id="rId5" imgW="2781289" imgH="762048" progId="Excel.Sheet.8">
                  <p:embed/>
                </p:oleObj>
              </mc:Choice>
              <mc:Fallback>
                <p:oleObj name="Worksheet" r:id="rId5" imgW="2781289" imgH="762048" progId="Excel.Sheet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1633538"/>
                        <a:ext cx="5226050" cy="14509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09663" y="3352800"/>
            <a:ext cx="6934200" cy="990600"/>
            <a:chOff x="1008" y="2112"/>
            <a:chExt cx="4368" cy="624"/>
          </a:xfrm>
        </p:grpSpPr>
        <p:sp>
          <p:nvSpPr>
            <p:cNvPr id="360453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4368" cy="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Helvetica" pitchFamily="34" charset="0"/>
                <a:cs typeface="+mn-cs"/>
              </a:endParaRPr>
            </a:p>
          </p:txBody>
        </p:sp>
        <p:grpSp>
          <p:nvGrpSpPr>
            <p:cNvPr id="32782" name="Group 6"/>
            <p:cNvGrpSpPr>
              <a:grpSpLocks/>
            </p:cNvGrpSpPr>
            <p:nvPr/>
          </p:nvGrpSpPr>
          <p:grpSpPr bwMode="auto">
            <a:xfrm>
              <a:off x="1074" y="2164"/>
              <a:ext cx="4232" cy="524"/>
              <a:chOff x="1048" y="2146"/>
              <a:chExt cx="4232" cy="524"/>
            </a:xfrm>
          </p:grpSpPr>
          <p:sp>
            <p:nvSpPr>
              <p:cNvPr id="32783" name="Text Box 7"/>
              <p:cNvSpPr txBox="1">
                <a:spLocks noChangeArrowheads="1"/>
              </p:cNvSpPr>
              <p:nvPr/>
            </p:nvSpPr>
            <p:spPr bwMode="auto">
              <a:xfrm>
                <a:off x="1048" y="2146"/>
                <a:ext cx="923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altLang="en-US" sz="2400" dirty="0">
                    <a:solidFill>
                      <a:srgbClr val="002060"/>
                    </a:solidFill>
                    <a:latin typeface="Tahoma" pitchFamily="34" charset="0"/>
                  </a:rPr>
                  <a:t>Margin of</a:t>
                </a:r>
              </a:p>
              <a:p>
                <a:pPr algn="ctr"/>
                <a:r>
                  <a:rPr lang="en-US" altLang="en-US" sz="2400" dirty="0">
                    <a:solidFill>
                      <a:srgbClr val="002060"/>
                    </a:solidFill>
                    <a:latin typeface="Tahoma" pitchFamily="34" charset="0"/>
                  </a:rPr>
                  <a:t>safety</a:t>
                </a:r>
              </a:p>
            </p:txBody>
          </p:sp>
          <p:sp>
            <p:nvSpPr>
              <p:cNvPr id="32784" name="Text Box 8"/>
              <p:cNvSpPr txBox="1">
                <a:spLocks noChangeArrowheads="1"/>
              </p:cNvSpPr>
              <p:nvPr/>
            </p:nvSpPr>
            <p:spPr bwMode="auto">
              <a:xfrm>
                <a:off x="1910" y="2261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dirty="0">
                    <a:solidFill>
                      <a:srgbClr val="002060"/>
                    </a:solidFill>
                    <a:latin typeface="Tahoma" pitchFamily="34" charset="0"/>
                  </a:rPr>
                  <a:t>=</a:t>
                </a:r>
              </a:p>
            </p:txBody>
          </p:sp>
          <p:grpSp>
            <p:nvGrpSpPr>
              <p:cNvPr id="32785" name="Group 9"/>
              <p:cNvGrpSpPr>
                <a:grpSpLocks/>
              </p:cNvGrpSpPr>
              <p:nvPr/>
            </p:nvGrpSpPr>
            <p:grpSpPr bwMode="auto">
              <a:xfrm>
                <a:off x="2160" y="2147"/>
                <a:ext cx="3120" cy="523"/>
                <a:chOff x="2160" y="2208"/>
                <a:chExt cx="3120" cy="523"/>
              </a:xfrm>
            </p:grpSpPr>
            <p:sp>
              <p:nvSpPr>
                <p:cNvPr id="3278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160" y="2208"/>
                  <a:ext cx="3120" cy="5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4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4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4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4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4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2400" dirty="0">
                      <a:solidFill>
                        <a:srgbClr val="002060"/>
                      </a:solidFill>
                      <a:latin typeface="Tahoma" pitchFamily="34" charset="0"/>
                    </a:rPr>
                    <a:t>Budgeted sales </a:t>
                  </a:r>
                  <a:r>
                    <a:rPr lang="en-US" altLang="en-US" sz="2400" dirty="0">
                      <a:solidFill>
                        <a:srgbClr val="002060"/>
                      </a:solidFill>
                      <a:latin typeface="Tahoma" pitchFamily="34" charset="0"/>
                      <a:cs typeface="Tahoma" pitchFamily="34" charset="0"/>
                    </a:rPr>
                    <a:t>- Break-even sales</a:t>
                  </a:r>
                  <a:br>
                    <a:rPr lang="en-US" altLang="en-US" dirty="0">
                      <a:solidFill>
                        <a:srgbClr val="002060"/>
                      </a:solidFill>
                      <a:latin typeface="Tahoma" pitchFamily="34" charset="0"/>
                      <a:cs typeface="Tahoma" pitchFamily="34" charset="0"/>
                    </a:rPr>
                  </a:br>
                  <a:r>
                    <a:rPr lang="en-US" altLang="en-US" sz="2400" dirty="0">
                      <a:solidFill>
                        <a:srgbClr val="002060"/>
                      </a:solidFill>
                      <a:latin typeface="Tahoma" pitchFamily="34" charset="0"/>
                      <a:cs typeface="Tahoma" pitchFamily="34" charset="0"/>
                    </a:rPr>
                    <a:t>Budgeted sales</a:t>
                  </a:r>
                </a:p>
              </p:txBody>
            </p:sp>
            <p:sp>
              <p:nvSpPr>
                <p:cNvPr id="32787" name="Line 11"/>
                <p:cNvSpPr>
                  <a:spLocks noChangeShapeType="1"/>
                </p:cNvSpPr>
                <p:nvPr/>
              </p:nvSpPr>
              <p:spPr bwMode="auto">
                <a:xfrm>
                  <a:off x="2184" y="2492"/>
                  <a:ext cx="3072" cy="0"/>
                </a:xfrm>
                <a:prstGeom prst="line">
                  <a:avLst/>
                </a:prstGeom>
                <a:noFill/>
                <a:ln w="28575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290638" y="4686300"/>
            <a:ext cx="6553200" cy="914400"/>
            <a:chOff x="840" y="2952"/>
            <a:chExt cx="4128" cy="5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774" name="Rectangle 13"/>
            <p:cNvSpPr>
              <a:spLocks noChangeArrowheads="1"/>
            </p:cNvSpPr>
            <p:nvPr/>
          </p:nvSpPr>
          <p:spPr bwMode="auto">
            <a:xfrm>
              <a:off x="840" y="2952"/>
              <a:ext cx="4128" cy="57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2775" name="Text Box 14"/>
            <p:cNvSpPr txBox="1">
              <a:spLocks noChangeArrowheads="1"/>
            </p:cNvSpPr>
            <p:nvPr/>
          </p:nvSpPr>
          <p:spPr bwMode="auto">
            <a:xfrm>
              <a:off x="850" y="2962"/>
              <a:ext cx="923" cy="5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002060"/>
                  </a:solidFill>
                  <a:latin typeface="Tahoma" pitchFamily="34" charset="0"/>
                </a:rPr>
                <a:t>Margin of</a:t>
              </a:r>
            </a:p>
            <a:p>
              <a:pPr algn="ctr"/>
              <a:r>
                <a:rPr lang="en-US" altLang="en-US" sz="2400" dirty="0">
                  <a:solidFill>
                    <a:srgbClr val="002060"/>
                  </a:solidFill>
                  <a:latin typeface="Tahoma" pitchFamily="34" charset="0"/>
                </a:rPr>
                <a:t>safety</a:t>
              </a:r>
            </a:p>
          </p:txBody>
        </p:sp>
        <p:sp>
          <p:nvSpPr>
            <p:cNvPr id="32776" name="Text Box 15"/>
            <p:cNvSpPr txBox="1">
              <a:spLocks noChangeArrowheads="1"/>
            </p:cNvSpPr>
            <p:nvPr/>
          </p:nvSpPr>
          <p:spPr bwMode="auto">
            <a:xfrm>
              <a:off x="1718" y="3077"/>
              <a:ext cx="25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dirty="0">
                  <a:solidFill>
                    <a:srgbClr val="002060"/>
                  </a:solidFill>
                  <a:latin typeface="Tahoma" pitchFamily="34" charset="0"/>
                </a:rPr>
                <a:t>=</a:t>
              </a:r>
            </a:p>
          </p:txBody>
        </p:sp>
        <p:grpSp>
          <p:nvGrpSpPr>
            <p:cNvPr id="32777" name="Group 16"/>
            <p:cNvGrpSpPr>
              <a:grpSpLocks/>
            </p:cNvGrpSpPr>
            <p:nvPr/>
          </p:nvGrpSpPr>
          <p:grpSpPr bwMode="auto">
            <a:xfrm>
              <a:off x="1910" y="2963"/>
              <a:ext cx="1978" cy="523"/>
              <a:chOff x="1910" y="3024"/>
              <a:chExt cx="1978" cy="523"/>
            </a:xfrm>
            <a:grpFill/>
          </p:grpSpPr>
          <p:sp>
            <p:nvSpPr>
              <p:cNvPr id="32779" name="Text Box 17"/>
              <p:cNvSpPr txBox="1">
                <a:spLocks noChangeArrowheads="1"/>
              </p:cNvSpPr>
              <p:nvPr/>
            </p:nvSpPr>
            <p:spPr bwMode="auto">
              <a:xfrm>
                <a:off x="1910" y="3024"/>
                <a:ext cx="1978" cy="5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rgbClr val="002060"/>
                    </a:solidFill>
                    <a:latin typeface="Tahoma" pitchFamily="34" charset="0"/>
                  </a:rPr>
                  <a:t>$300,000 </a:t>
                </a:r>
                <a:r>
                  <a:rPr lang="en-US" altLang="en-US" sz="2400" dirty="0">
                    <a:solidFill>
                      <a:srgbClr val="002060"/>
                    </a:solidFill>
                    <a:latin typeface="Tahoma" pitchFamily="34" charset="0"/>
                    <a:cs typeface="Tahoma" pitchFamily="34" charset="0"/>
                  </a:rPr>
                  <a:t>- $180,000</a:t>
                </a:r>
                <a:br>
                  <a:rPr lang="en-US" altLang="en-US" sz="2400" dirty="0">
                    <a:solidFill>
                      <a:srgbClr val="002060"/>
                    </a:solidFill>
                    <a:latin typeface="Tahoma" pitchFamily="34" charset="0"/>
                    <a:cs typeface="Tahoma" pitchFamily="34" charset="0"/>
                  </a:rPr>
                </a:br>
                <a:r>
                  <a:rPr lang="en-US" altLang="en-US" sz="2400" dirty="0">
                    <a:solidFill>
                      <a:srgbClr val="002060"/>
                    </a:solidFill>
                    <a:latin typeface="Tahoma" pitchFamily="34" charset="0"/>
                    <a:cs typeface="Tahoma" pitchFamily="34" charset="0"/>
                  </a:rPr>
                  <a:t>$300,000</a:t>
                </a:r>
              </a:p>
            </p:txBody>
          </p:sp>
          <p:sp>
            <p:nvSpPr>
              <p:cNvPr id="32780" name="Line 18"/>
              <p:cNvSpPr>
                <a:spLocks noChangeShapeType="1"/>
              </p:cNvSpPr>
              <p:nvPr/>
            </p:nvSpPr>
            <p:spPr bwMode="auto">
              <a:xfrm>
                <a:off x="2064" y="3296"/>
                <a:ext cx="1824" cy="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60467" name="Text Box 19"/>
            <p:cNvSpPr txBox="1">
              <a:spLocks noChangeArrowheads="1"/>
            </p:cNvSpPr>
            <p:nvPr/>
          </p:nvSpPr>
          <p:spPr bwMode="auto">
            <a:xfrm>
              <a:off x="3974" y="3078"/>
              <a:ext cx="720" cy="2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solidFill>
                    <a:srgbClr val="002060"/>
                  </a:solidFill>
                  <a:latin typeface="Tahoma" pitchFamily="34" charset="0"/>
                  <a:cs typeface="+mn-cs"/>
                </a:rPr>
                <a:t>=</a:t>
              </a:r>
              <a:r>
                <a:rPr lang="en-US" sz="2400" dirty="0">
                  <a:latin typeface="Tahoma" pitchFamily="34" charset="0"/>
                  <a:cs typeface="+mn-cs"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  <a:latin typeface="Tahoma" pitchFamily="34" charset="0"/>
                </a:rPr>
                <a:t>40</a:t>
              </a:r>
              <a:r>
                <a:rPr lang="en-US" sz="2400" dirty="0">
                  <a:solidFill>
                    <a:srgbClr val="FF0000"/>
                  </a:solidFill>
                  <a:latin typeface="Tahoma" pitchFamily="34" charset="0"/>
                  <a:cs typeface="+mn-cs"/>
                </a:rPr>
                <a:t>%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717415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Chapter 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7435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Cost Behavior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D95B2A-56DB-4DEE-AA91-86B3CCF58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905000"/>
            <a:ext cx="8153400" cy="35204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488824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sz="4400" dirty="0">
              <a:solidFill>
                <a:srgbClr val="490C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11-2: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 the effects of operating leverage on profitability.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3149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Leverage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371600"/>
            <a:ext cx="3695700" cy="4724400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0488" tIns="44450" rIns="90488" bIns="44450">
            <a:normAutofit/>
          </a:bodyPr>
          <a:lstStyle/>
          <a:p>
            <a:pPr marL="361188" indent="-342900">
              <a:spcBef>
                <a:spcPct val="50000"/>
              </a:spcBef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managers apply operating leverage to magnify small changes in revenue into dramatic changes in profitability.</a:t>
            </a:r>
          </a:p>
          <a:p>
            <a:pPr marL="704088" lvl="1" indent="-342900">
              <a:spcBef>
                <a:spcPct val="50000"/>
              </a:spcBef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lever managers use to achieve disproportionate changes between revenue and profitability is fixed costs.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F564E6-C3CA-48C9-AEE6-CE847BE91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14" y="1628561"/>
            <a:ext cx="4047028" cy="4210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457279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Operating Leverage on Profitability – Decrease in Revenue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A6714C-A827-423E-9D33-982CD466E1B6}"/>
              </a:ext>
            </a:extLst>
          </p:cNvPr>
          <p:cNvGrpSpPr/>
          <p:nvPr/>
        </p:nvGrpSpPr>
        <p:grpSpPr>
          <a:xfrm>
            <a:off x="762000" y="1905000"/>
            <a:ext cx="7315200" cy="3124200"/>
            <a:chOff x="0" y="2096965"/>
            <a:chExt cx="6705600" cy="2664069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A1EF513-BF89-4E71-9536-B541FD2B0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000"/>
            <a:stretch/>
          </p:blipFill>
          <p:spPr>
            <a:xfrm>
              <a:off x="0" y="2096965"/>
              <a:ext cx="6400800" cy="2664069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922C256-1C44-4F03-A3FE-83744335D8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66"/>
            <a:stretch/>
          </p:blipFill>
          <p:spPr>
            <a:xfrm>
              <a:off x="6400800" y="2096965"/>
              <a:ext cx="304800" cy="266406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74007459"/>
      </p:ext>
    </p:extLst>
  </p:cSld>
  <p:clrMapOvr>
    <a:masterClrMapping/>
  </p:clrMapOvr>
  <p:transition>
    <p:split orient="vert"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Operating Leverage on Profitability – Increase in Revenue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59D35-3463-4AED-A2EB-32E8D0E773C8}"/>
              </a:ext>
            </a:extLst>
          </p:cNvPr>
          <p:cNvGrpSpPr/>
          <p:nvPr/>
        </p:nvGrpSpPr>
        <p:grpSpPr>
          <a:xfrm>
            <a:off x="762000" y="1725254"/>
            <a:ext cx="7391400" cy="3075346"/>
            <a:chOff x="-228600" y="1295400"/>
            <a:chExt cx="6781800" cy="2655276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EDB337A-93FC-4635-B7AC-E0C4B8EE3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67"/>
            <a:stretch/>
          </p:blipFill>
          <p:spPr>
            <a:xfrm>
              <a:off x="6248400" y="1295400"/>
              <a:ext cx="304800" cy="265527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56E8F4-6FF9-4FD1-808C-EE9E2E919EA3}"/>
                </a:ext>
              </a:extLst>
            </p:cNvPr>
            <p:cNvGrpSpPr/>
            <p:nvPr/>
          </p:nvGrpSpPr>
          <p:grpSpPr>
            <a:xfrm>
              <a:off x="-228600" y="1295400"/>
              <a:ext cx="6477000" cy="2655276"/>
              <a:chOff x="-228600" y="1295400"/>
              <a:chExt cx="6477000" cy="2655276"/>
            </a:xfrm>
          </p:grpSpPr>
          <p:pic>
            <p:nvPicPr>
              <p:cNvPr id="8" name="Picture 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7C319D6C-60EE-4EB4-B2CD-F943588E3E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166"/>
              <a:stretch/>
            </p:blipFill>
            <p:spPr>
              <a:xfrm>
                <a:off x="-228600" y="1295400"/>
                <a:ext cx="6477000" cy="2655276"/>
              </a:xfrm>
              <a:prstGeom prst="rect">
                <a:avLst/>
              </a:prstGeom>
            </p:spPr>
          </p:pic>
          <p:pic>
            <p:nvPicPr>
              <p:cNvPr id="9" name="Picture 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3BA7186-1A89-43BC-BEAD-49A7145027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00" t="41391" r="1667"/>
              <a:stretch/>
            </p:blipFill>
            <p:spPr>
              <a:xfrm>
                <a:off x="2743200" y="2394438"/>
                <a:ext cx="3505200" cy="1556238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43626443"/>
      </p:ext>
    </p:extLst>
  </p:cSld>
  <p:clrMapOvr>
    <a:masterClrMapping/>
  </p:clrMapOvr>
  <p:transition>
    <p:split orient="vert" dir="in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8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1477</Words>
  <Application>Microsoft Office PowerPoint</Application>
  <PresentationFormat>On-screen Show (4:3)</PresentationFormat>
  <Paragraphs>176</Paragraphs>
  <Slides>43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Helvetica</vt:lpstr>
      <vt:lpstr>Tahoma</vt:lpstr>
      <vt:lpstr>Office Theme</vt:lpstr>
      <vt:lpstr>Worksheet</vt:lpstr>
      <vt:lpstr>Chapter 11</vt:lpstr>
      <vt:lpstr>LO 11-1:</vt:lpstr>
      <vt:lpstr>Fixed Cost Behavior</vt:lpstr>
      <vt:lpstr>Fixed Cost Behavior</vt:lpstr>
      <vt:lpstr>Fixed Cost Behavior</vt:lpstr>
      <vt:lpstr>LO 11-2:</vt:lpstr>
      <vt:lpstr>Operating Leverage</vt:lpstr>
      <vt:lpstr>Effect of Operating Leverage on Profitability – Decrease in Revenue</vt:lpstr>
      <vt:lpstr>Effect of Operating Leverage on Profitability – Increase in Revenue</vt:lpstr>
      <vt:lpstr>Calculating Percentage Change</vt:lpstr>
      <vt:lpstr>Risk and Reward Assessment</vt:lpstr>
      <vt:lpstr>Variable Cost Behavior</vt:lpstr>
      <vt:lpstr>Variable Cost Behavior</vt:lpstr>
      <vt:lpstr>Variable Cost Behavior Continued</vt:lpstr>
      <vt:lpstr>Risk and Reward Assessment</vt:lpstr>
      <vt:lpstr>Variable Cost Eliminates Operating Leverage – Decrease in Sales</vt:lpstr>
      <vt:lpstr>Variable Cost Eliminates Operating Leverage – Increase in Sales</vt:lpstr>
      <vt:lpstr>LO 11-3:</vt:lpstr>
      <vt:lpstr>Contribution Margin Approach</vt:lpstr>
      <vt:lpstr>An Income Statement under the Contribution Margin Approach</vt:lpstr>
      <vt:lpstr>LO 11-4:</vt:lpstr>
      <vt:lpstr>Calculating Magnitude of Operating Leverage</vt:lpstr>
      <vt:lpstr>Operating Leverage for Bragg Company</vt:lpstr>
      <vt:lpstr>Operating Leverage for Biltmore Company</vt:lpstr>
      <vt:lpstr>Measuring Operating Leverage Using Contribution Margin Concluded</vt:lpstr>
      <vt:lpstr>Fixed and Variable Cost Behavior</vt:lpstr>
      <vt:lpstr>Cost Behavior Summarized – Fixed Costs</vt:lpstr>
      <vt:lpstr>Cost Behavior Summarized – Variable Costs</vt:lpstr>
      <vt:lpstr>Mixed Costs (Semivariable Costs)</vt:lpstr>
      <vt:lpstr>Calculating Mixed Costs</vt:lpstr>
      <vt:lpstr>LO 11-5:</vt:lpstr>
      <vt:lpstr>Determining the Break-Even Point</vt:lpstr>
      <vt:lpstr>The Equation Method</vt:lpstr>
      <vt:lpstr>Equation Method</vt:lpstr>
      <vt:lpstr>Contribution Margin per Unit Method</vt:lpstr>
      <vt:lpstr>Contribution Margin per Unit Method</vt:lpstr>
      <vt:lpstr>Determining Break-even Volume in Dollars</vt:lpstr>
      <vt:lpstr>Determining the Sales Volume Necessary to Reach a Desired Profit</vt:lpstr>
      <vt:lpstr>LO 11-6:</vt:lpstr>
      <vt:lpstr>Calculating the Margin of Safety</vt:lpstr>
      <vt:lpstr>The Margin of Safety as a Percentage of Sales</vt:lpstr>
      <vt:lpstr>Calculating the Margin of Safety Continued</vt:lpstr>
      <vt:lpstr>End of Chapter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Quinones, Erin</dc:creator>
  <cp:lastModifiedBy>Mary Howard</cp:lastModifiedBy>
  <cp:revision>3</cp:revision>
  <dcterms:created xsi:type="dcterms:W3CDTF">2020-04-06T14:21:56Z</dcterms:created>
  <dcterms:modified xsi:type="dcterms:W3CDTF">2020-09-09T17:36:06Z</dcterms:modified>
</cp:coreProperties>
</file>