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4"/>
  </p:notesMasterIdLst>
  <p:sldIdLst>
    <p:sldId id="516" r:id="rId2"/>
    <p:sldId id="558" r:id="rId3"/>
    <p:sldId id="418" r:id="rId4"/>
    <p:sldId id="582" r:id="rId5"/>
    <p:sldId id="583" r:id="rId6"/>
    <p:sldId id="549" r:id="rId7"/>
    <p:sldId id="363" r:id="rId8"/>
    <p:sldId id="548" r:id="rId9"/>
    <p:sldId id="581" r:id="rId10"/>
    <p:sldId id="258" r:id="rId11"/>
    <p:sldId id="488" r:id="rId12"/>
    <p:sldId id="414" r:id="rId13"/>
    <p:sldId id="489" r:id="rId14"/>
    <p:sldId id="392" r:id="rId15"/>
    <p:sldId id="587" r:id="rId16"/>
    <p:sldId id="561" r:id="rId17"/>
    <p:sldId id="554" r:id="rId18"/>
    <p:sldId id="555" r:id="rId19"/>
    <p:sldId id="546" r:id="rId20"/>
    <p:sldId id="271" r:id="rId21"/>
    <p:sldId id="335" r:id="rId22"/>
    <p:sldId id="419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gosto1@outlook.com" initials="d" lastIdx="1" clrIdx="0">
    <p:extLst>
      <p:ext uri="{19B8F6BF-5375-455C-9EA6-DF929625EA0E}">
        <p15:presenceInfo xmlns:p15="http://schemas.microsoft.com/office/powerpoint/2012/main" userId="933fb1343b311a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C074BE8-5671-47F3-975B-05649E75798B}" type="datetime1">
              <a:rPr lang="en-US" altLang="en-US"/>
              <a:pPr/>
              <a:t>10/29/22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C5F0218-70A0-4108-A544-BA9B25D9B3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272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9CFE5E1-F28B-4C71-9937-6F28B2D37A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F069F3D7-451D-462A-B989-C2A957A401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89CBEA7-026B-4194-8DFC-F15216329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B07123-8C12-4124-AC7E-C6BFE153C3EA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1D65F9C5-7CFF-4460-8840-5BCADD8827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177C95D6-D817-40A6-8C1C-306EE97B24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FE012EA-BAF7-48CB-BF48-C2A9A3D39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7BD5861-0D06-474D-B17C-2B3B367122B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AB7F58A-AB5D-49D5-AD0F-EB6098C7FC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3BDCC95-A68E-40C9-B91C-94E02F0C56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E368D30-CE35-4AEA-A178-BBF109BD8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DC0545-F68C-4146-8022-85A62106EDC7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AB7F58A-AB5D-49D5-AD0F-EB6098C7FC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3BDCC95-A68E-40C9-B91C-94E02F0C56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E368D30-CE35-4AEA-A178-BBF109BD8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DC0545-F68C-4146-8022-85A62106EDC7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66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24D02C7D-ACE5-42B8-8786-593F6E9FCE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6A86C934-7F58-4041-B78F-016CFCD33E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004C233-9EBA-4BDA-9C67-A05CB2351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55C7AE-FC86-46E6-AD07-4B4E808C68B3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50B367-38A3-054E-A785-901132C3D30B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7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B2A7EF-DF04-BC4D-84AC-D779C16F4B8A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1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9DA0D0-82C4-BD4A-809B-D395BA2CDF0B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EBCA9481-7A8D-46C0-9467-B72CC9DE75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C819824-DFEB-4D85-93D7-F1AC2BEE27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9D156422-CDBE-4F32-8CDF-C5955634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0097C60-0A24-4E42-ABC9-4C519823979E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C349-0658-452C-8655-02E54672A9C6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33-8583-482B-B610-59818045FA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10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BF06-D986-49CC-913A-08144DC95FD3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35B-64C1-46BE-810F-4F41DAD6CD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3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090-B1A1-48A1-A999-FD5C3C7D3DDD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C1A1-8A20-46E5-9A32-D282F9773A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17B8-2727-41FA-967B-D6DCB5E7DD3D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09BB-2CD1-48F0-AC75-5F2DBB31F1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5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A79E-D591-4200-A697-8F9A12710782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A62-CDFF-48C7-8494-F0053BCED2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388E-71A8-43FD-B9CE-84861BAE98A3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8F19-0B2F-4791-8F9D-8D473FE38C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77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E5BD-7164-42D9-98DD-0FF277024FFE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AB8-884F-4EE8-9574-04E9511041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BDFC-8E4A-4909-9C8D-7B30D82F79EC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7456-FCF9-4F67-AD44-6F99475D8D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A786-8A76-4EDD-8A69-0FB2827A780F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7DE2-DADF-4B90-8481-3B9D063B80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7BD3-C398-492B-87BB-C8D43B6D0A7F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86FF-7ED1-40BF-B76D-9913234DA3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91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02A2-0E05-4F87-8394-0BA4C0755543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8177-E614-4070-B95E-6F32E63527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82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4DDA-E612-488F-8427-ADC5A7F711C4}" type="datetime1">
              <a:rPr lang="en-US" altLang="en-US" smtClean="0"/>
              <a:pPr/>
              <a:t>10/29/22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EE89-184F-42BA-8497-9A3D2A54E2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2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ppslab.com/2010/10/22/privacy-and-the-inter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hohasyourfac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xwbRE81sw" TargetMode="External"/><Relationship Id="rId2" Type="http://schemas.openxmlformats.org/officeDocument/2006/relationships/hyperlink" Target="https://www.bbc.com/news/business-5574896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WwzDnq7po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mic.com/articles/119602/in-one-quote-edward-snowden-summed-up-why-our-privacy-is-worth-fighting-f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7B79-FF68-4953-837D-00FFB540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200" b="1" dirty="0"/>
              <a:t>INFO215:</a:t>
            </a:r>
            <a:br>
              <a:rPr lang="en-US" sz="3200" b="1" dirty="0"/>
            </a:br>
            <a:r>
              <a:rPr lang="en-US" sz="3200" b="1"/>
              <a:t>Week 7a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017-D2E7-4A22-996E-4995EA36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4071"/>
            <a:ext cx="2681839" cy="341562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sz="3200" b="1" dirty="0"/>
              <a:t>Information Privacy &amp; Social Technology Systems, pt. 1</a:t>
            </a:r>
          </a:p>
        </p:txBody>
      </p:sp>
      <p:pic>
        <p:nvPicPr>
          <p:cNvPr id="4" name="Picture 2" descr="Image result for privacy social media venn diagram">
            <a:extLst>
              <a:ext uri="{FF2B5EF4-FFF2-40B4-BE49-F238E27FC236}">
                <a16:creationId xmlns:a16="http://schemas.microsoft.com/office/drawing/2014/main" id="{459EC8C3-B888-4390-BA89-817CAF2C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3322" y="1590538"/>
            <a:ext cx="4688077" cy="351605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79CB3-AA41-4A54-A9C7-964622E02393}"/>
              </a:ext>
            </a:extLst>
          </p:cNvPr>
          <p:cNvSpPr txBox="1"/>
          <p:nvPr/>
        </p:nvSpPr>
        <p:spPr>
          <a:xfrm>
            <a:off x="6077527" y="6465455"/>
            <a:ext cx="294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https://theappslab.com/2010/10/22/privacy-and-the-internet/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73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C96F6EC-A336-4355-8C0A-3C84F783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88" y="2143004"/>
            <a:ext cx="8229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Privacy &amp; Information Systems</a:t>
            </a:r>
          </a:p>
        </p:txBody>
      </p:sp>
      <p:sp>
        <p:nvSpPr>
          <p:cNvPr id="14339" name="Content Placeholder 3">
            <a:extLst>
              <a:ext uri="{FF2B5EF4-FFF2-40B4-BE49-F238E27FC236}">
                <a16:creationId xmlns:a16="http://schemas.microsoft.com/office/drawing/2014/main" id="{8FFCDDF4-883A-4B3A-A5A1-684A04FE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368192"/>
            <a:ext cx="6795117" cy="4754563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Differences between public and private life.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Embedded in social values—varies by culture.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Mentioned not in the U.S. Constitution, but addressed in the Bill of Rights. It is increasingly being battled out in the courts via case law.</a:t>
            </a:r>
          </a:p>
        </p:txBody>
      </p:sp>
      <p:pic>
        <p:nvPicPr>
          <p:cNvPr id="4" name="Picture 4" descr="C:\Users\mrogers\AppData\Local\Microsoft\Windows\Temporary Internet Files\Content.IE5\3AVX6WG9\privacy[1].jpg">
            <a:extLst>
              <a:ext uri="{FF2B5EF4-FFF2-40B4-BE49-F238E27FC236}">
                <a16:creationId xmlns:a16="http://schemas.microsoft.com/office/drawing/2014/main" id="{126BC912-8E53-453F-8B76-339A64E1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02" y="373185"/>
            <a:ext cx="25707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28650" y="601429"/>
            <a:ext cx="7886700" cy="1325563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latin typeface="Calibri" charset="0"/>
              </a:rPr>
              <a:t>Public/Private</a:t>
            </a:r>
          </a:p>
        </p:txBody>
      </p:sp>
      <p:sp>
        <p:nvSpPr>
          <p:cNvPr id="50177" name="Content Placeholder 5"/>
          <p:cNvSpPr>
            <a:spLocks noGrp="1"/>
          </p:cNvSpPr>
          <p:nvPr>
            <p:ph idx="1"/>
          </p:nvPr>
        </p:nvSpPr>
        <p:spPr>
          <a:xfrm>
            <a:off x="577273" y="1819377"/>
            <a:ext cx="3796544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Calibri" charset="0"/>
              </a:rPr>
              <a:t>Security, privacy and trust are flipside concerns of increased connectivity.</a:t>
            </a:r>
          </a:p>
          <a:p>
            <a:r>
              <a:rPr lang="en-US" sz="2400" dirty="0">
                <a:latin typeface="Calibri" charset="0"/>
              </a:rPr>
              <a:t>When we place private information in the public domain, it </a:t>
            </a:r>
            <a:r>
              <a:rPr lang="en-US" sz="2400" i="1" dirty="0">
                <a:latin typeface="Calibri" charset="0"/>
              </a:rPr>
              <a:t>is </a:t>
            </a:r>
            <a:r>
              <a:rPr lang="en-US" sz="2400" dirty="0">
                <a:latin typeface="Calibri" charset="0"/>
              </a:rPr>
              <a:t>public.</a:t>
            </a:r>
          </a:p>
          <a:p>
            <a:r>
              <a:rPr lang="en-US" sz="2400" dirty="0">
                <a:latin typeface="Calibri" charset="0"/>
              </a:rPr>
              <a:t>But what is “private”?</a:t>
            </a:r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9957" y="774700"/>
            <a:ext cx="4180643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Box 2"/>
          <p:cNvSpPr txBox="1">
            <a:spLocks noChangeArrowheads="1"/>
          </p:cNvSpPr>
          <p:nvPr/>
        </p:nvSpPr>
        <p:spPr bwMode="auto">
          <a:xfrm rot="-5400000">
            <a:off x="5787232" y="3532981"/>
            <a:ext cx="6275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http://www.parcbench.com/2010/04/18/yahoo-defies-court-order-defends-internet-privacy/</a:t>
            </a:r>
          </a:p>
        </p:txBody>
      </p:sp>
    </p:spTree>
    <p:extLst>
      <p:ext uri="{BB962C8B-B14F-4D97-AF65-F5344CB8AC3E}">
        <p14:creationId xmlns:p14="http://schemas.microsoft.com/office/powerpoint/2010/main" val="256143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55F64A0-21D6-4115-A87F-0CEC58EC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4430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What is “privacy,” anyway?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869E7EB-1779-4328-BE41-EF3C1D95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3" y="1923838"/>
            <a:ext cx="6769373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No exact definition; Westin (1967) = most common definition; says that privacy involves the ability to control the terms under which personal information is acquired and used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/>
              <a:t>In social media/social computing, “privacy” is tied to having control over the types of personal information made available online and having control over who can access it (Livingstone, 2008; </a:t>
            </a:r>
            <a:r>
              <a:rPr lang="en-US" altLang="en-US" sz="2400" dirty="0" err="1"/>
              <a:t>Mallan</a:t>
            </a:r>
            <a:r>
              <a:rPr lang="en-US" altLang="en-US" sz="2400" dirty="0"/>
              <a:t>, 2009).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4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ontent Placeholder 3"/>
          <p:cNvSpPr>
            <a:spLocks noGrp="1"/>
          </p:cNvSpPr>
          <p:nvPr>
            <p:ph idx="1"/>
          </p:nvPr>
        </p:nvSpPr>
        <p:spPr>
          <a:xfrm>
            <a:off x="466078" y="1438353"/>
            <a:ext cx="4114800" cy="5227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charset="0"/>
              </a:rPr>
              <a:t>Privacy is not specifically mentioned in the Constitution, but in the Bill of Rights.</a:t>
            </a:r>
          </a:p>
          <a:p>
            <a:pPr marL="0" indent="0">
              <a:buNone/>
            </a:pPr>
            <a:endParaRPr lang="en-US" sz="1050" dirty="0">
              <a:latin typeface="Calibri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charset="0"/>
              </a:rPr>
              <a:t>The Bill of Rights, Fourth Amendment, guarantees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[t]he right of the people to be secure in their persons, houses, papers, and effects, against unreasonable searches and seizures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 – a right to privacy.</a:t>
            </a:r>
            <a:endParaRPr lang="en-US" sz="2400" dirty="0">
              <a:latin typeface="Calibri" charset="0"/>
            </a:endParaRPr>
          </a:p>
        </p:txBody>
      </p:sp>
      <p:pic>
        <p:nvPicPr>
          <p:cNvPr id="5222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868738" cy="411480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8" name="TextBox 5"/>
          <p:cNvSpPr txBox="1">
            <a:spLocks noChangeArrowheads="1"/>
          </p:cNvSpPr>
          <p:nvPr/>
        </p:nvSpPr>
        <p:spPr bwMode="auto">
          <a:xfrm>
            <a:off x="838200" y="6335713"/>
            <a:ext cx="4429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</a:rPr>
              <a:t>http://www.archives.gov/exhibits/charters/</a:t>
            </a:r>
          </a:p>
        </p:txBody>
      </p:sp>
    </p:spTree>
    <p:extLst>
      <p:ext uri="{BB962C8B-B14F-4D97-AF65-F5344CB8AC3E}">
        <p14:creationId xmlns:p14="http://schemas.microsoft.com/office/powerpoint/2010/main" val="76677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3097411" y="532660"/>
            <a:ext cx="2949178" cy="84337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latin typeface="Calibri" charset="0"/>
              </a:rPr>
              <a:t>Public/Private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40B64-66D9-43DE-A4EF-57DE1863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724" y="1458930"/>
            <a:ext cx="3728391" cy="48664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>
                <a:latin typeface="Calibri" charset="0"/>
              </a:rPr>
              <a:t>Again, it’s important to understand that no exact definition of “privacy” exists.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>
                <a:latin typeface="Calibri" charset="0"/>
              </a:rPr>
              <a:t>Definitions of privacy previously attached to home and personal property, fixed and specific, have started to become attached to individual as they move through society.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>
                <a:latin typeface="Calibri" charset="0"/>
              </a:rPr>
              <a:t>People are now moving through society electronically and expectations are changing.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>
                <a:latin typeface="Calibri" charset="0"/>
              </a:rPr>
              <a:t>SNS as “networked publics” (</a:t>
            </a:r>
            <a:r>
              <a:rPr lang="en-US" sz="2100" dirty="0" err="1">
                <a:latin typeface="Calibri" charset="0"/>
              </a:rPr>
              <a:t>boyd</a:t>
            </a:r>
            <a:r>
              <a:rPr lang="en-US" sz="2100" dirty="0">
                <a:latin typeface="Calibri" charset="0"/>
              </a:rPr>
              <a:t>, 2007)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57906E-F22B-4AD3-81FF-A1505A2DF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1985" y="1931542"/>
            <a:ext cx="4825675" cy="3619256"/>
          </a:xfr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2D971F-830E-41AA-A6EF-D2565FB904D7}"/>
              </a:ext>
            </a:extLst>
          </p:cNvPr>
          <p:cNvSpPr txBox="1"/>
          <p:nvPr/>
        </p:nvSpPr>
        <p:spPr>
          <a:xfrm>
            <a:off x="4277581" y="5763184"/>
            <a:ext cx="462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boyd</a:t>
            </a:r>
            <a:r>
              <a:rPr lang="en-US" sz="1400" dirty="0"/>
              <a:t>, d. (2008) Why youth (heart) social network sites: The role of networked publics in teenage social life. In </a:t>
            </a:r>
            <a:r>
              <a:rPr lang="en-US" sz="1400" i="1" dirty="0"/>
              <a:t>Youth, Identity, and Digital Media </a:t>
            </a:r>
            <a:r>
              <a:rPr lang="en-US" sz="1400" dirty="0"/>
              <a:t>(119–42). Cambridge, MA: MIT Press.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92DB-9037-42F8-ACB6-547711B3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has your 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0EEA-0B20-4E94-93C6-2E46746A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Take the quiz: </a:t>
            </a:r>
            <a:r>
              <a:rPr lang="en-US" sz="2400" dirty="0">
                <a:hlinkClick r:id="rId2"/>
              </a:rPr>
              <a:t>https://whohasyourface.org/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51EC5E-1B50-49C5-AB76-C10FF9CE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286" y="2676122"/>
            <a:ext cx="3283428" cy="41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9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E7F5-B0AF-4295-A43B-8B9A2F6E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2949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77C4-CB26-4B8A-8FBE-EFCB7F31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68" y="3598996"/>
            <a:ext cx="7388514" cy="24508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BBC News, January 21, 2021, “Why your face could be set to replace your bank card,” </a:t>
            </a:r>
            <a:r>
              <a:rPr lang="en-US" sz="2000" dirty="0">
                <a:hlinkClick r:id="rId2"/>
              </a:rPr>
              <a:t>https://www.bbc.com/news/business-55748964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Video version: </a:t>
            </a:r>
            <a:r>
              <a:rPr lang="en-US" sz="2000" dirty="0">
                <a:hlinkClick r:id="rId3"/>
              </a:rPr>
              <a:t>https://www.youtube.com/watch?v=J7xwbRE81sw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Would you use your face as your bank card? Why or why not?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B51F4-ECBD-470C-AC51-B24AC4C1F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8" y="36944"/>
            <a:ext cx="5689600" cy="3200400"/>
          </a:xfrm>
          <a:prstGeom prst="rect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645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94B0-F75A-4A84-A15E-FDA53878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2112"/>
            <a:ext cx="7886700" cy="1325563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Mozur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&amp; Krolik, “China’s Vast, Unstoppable Effort to Spy on Its 1.4 Billion People”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68A8-0293-4DCD-9C19-B08D31F1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1" y="1541124"/>
            <a:ext cx="8722758" cy="476720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Uses phone scanners, facial-recognition cameras, face and fingerprint databases and more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An estimated 600 million Chinese surveillance cameras were in place by the end of 2020.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“The United States and other countries use some of the same techniques to track terrorists or drug lords. Chinese cities want to use them to track everybody.” (</a:t>
            </a:r>
            <a:r>
              <a:rPr lang="en-US" sz="2200" dirty="0" err="1"/>
              <a:t>Mozur</a:t>
            </a:r>
            <a:r>
              <a:rPr lang="en-US" sz="2200" dirty="0"/>
              <a:t> &amp; Krolik)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Saves data on largely unprotected servers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Matches people’s faces to their phone numbers 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Private contractors and middlemen have access to citizens’ personal data 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Some citizens worry that extra COVID measures will become permanent</a:t>
            </a:r>
          </a:p>
          <a:p>
            <a:pPr>
              <a:spcBef>
                <a:spcPts val="1200"/>
              </a:spcBef>
            </a:pPr>
            <a:r>
              <a:rPr lang="en-US" sz="2200" u="sng" dirty="0">
                <a:hlinkClick r:id="rId2"/>
              </a:rPr>
              <a:t>How China’s Mass Surveillance Works, February 9, 2021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96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88735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38608-DDE7-47E0-B0DE-319EED76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  <a:latin typeface="+mn-lt"/>
              </a:rPr>
              <a:t>Chinese Tech Surveillance: Where Do You Stand?</a:t>
            </a:r>
            <a:endParaRPr lang="en-US" sz="37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2050" name="Picture 2" descr="Image result for china camera surveillance street">
            <a:extLst>
              <a:ext uri="{FF2B5EF4-FFF2-40B4-BE49-F238E27FC236}">
                <a16:creationId xmlns:a16="http://schemas.microsoft.com/office/drawing/2014/main" id="{ACF9B56F-9B96-4A4B-8B9E-61B62A7F7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r="12733" b="-3"/>
          <a:stretch/>
        </p:blipFill>
        <p:spPr bwMode="auto">
          <a:xfrm>
            <a:off x="245660" y="321733"/>
            <a:ext cx="5293729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8260-A60A-4E65-A5B5-774DE16D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569" y="1082111"/>
            <a:ext cx="2568554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CE7D7-BE32-471B-9603-5F7A34C2CBC8}"/>
              </a:ext>
            </a:extLst>
          </p:cNvPr>
          <p:cNvSpPr txBox="1"/>
          <p:nvPr/>
        </p:nvSpPr>
        <p:spPr>
          <a:xfrm>
            <a:off x="5835721" y="811660"/>
            <a:ext cx="29150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1. Do you think the Chinese government has the right to gather surveillance data on its citizens when they are in public spaces? When they are in private spaces?</a:t>
            </a:r>
          </a:p>
          <a:p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2. Do you think other countries will soon follow the Chinese public surveillance model?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2888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How do contextual factors affect people’s information sharing?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386548"/>
            <a:ext cx="72382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dirty="0" err="1">
                <a:latin typeface="+mn-lt"/>
              </a:rPr>
              <a:t>Lessig</a:t>
            </a:r>
            <a:r>
              <a:rPr lang="en-US" sz="2200" dirty="0">
                <a:latin typeface="+mn-lt"/>
              </a:rPr>
              <a:t> (1998) talks about four regulators of human behavior. How do each of these four factors regulate what people share via social media?</a:t>
            </a:r>
          </a:p>
          <a:p>
            <a:pPr>
              <a:spcBef>
                <a:spcPts val="600"/>
              </a:spcBef>
            </a:pPr>
            <a:endParaRPr lang="en-US" sz="100" dirty="0">
              <a:latin typeface="+mn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Market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Social Norms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Laws/Rules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Architecture/Code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Lessig, L. (1998). The new Chicago school. T</a:t>
            </a:r>
            <a:r>
              <a:rPr lang="en-US" i="1" dirty="0">
                <a:latin typeface="+mn-lt"/>
              </a:rPr>
              <a:t>he Journal of Legal Studies, 27</a:t>
            </a:r>
            <a:r>
              <a:rPr lang="en-US" dirty="0">
                <a:latin typeface="+mn-lt"/>
              </a:rPr>
              <a:t>(S2), 661-691.</a:t>
            </a:r>
          </a:p>
        </p:txBody>
      </p:sp>
    </p:spTree>
    <p:extLst>
      <p:ext uri="{BB962C8B-B14F-4D97-AF65-F5344CB8AC3E}">
        <p14:creationId xmlns:p14="http://schemas.microsoft.com/office/powerpoint/2010/main" val="62883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04CD-8E2F-4FA4-BE0F-D5B0C878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EE38-85BE-4449-9E7B-62EC6CA6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431" y="2213551"/>
            <a:ext cx="606771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REMINDER: Your utopia/dystopia op-ed (Assignment 2) is due on Thursday!</a:t>
            </a:r>
          </a:p>
          <a:p>
            <a:pPr marL="0" indent="0">
              <a:spcBef>
                <a:spcPts val="1800"/>
              </a:spcBef>
              <a:buNone/>
            </a:pPr>
            <a:endParaRPr lang="en-US" sz="8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Any questions about your project?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DD0BA-265B-4CAB-8583-7038AB47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55" y="4294909"/>
            <a:ext cx="3263295" cy="19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99" y="2482695"/>
            <a:ext cx="2910871" cy="4114800"/>
          </a:xfrm>
        </p:spPr>
      </p:pic>
      <p:sp>
        <p:nvSpPr>
          <p:cNvPr id="3" name="TextBox 2"/>
          <p:cNvSpPr txBox="1"/>
          <p:nvPr/>
        </p:nvSpPr>
        <p:spPr>
          <a:xfrm>
            <a:off x="2000250" y="279973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Information Privacy and the Sociotechnical Perspective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8" y="2037848"/>
            <a:ext cx="50843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7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F07C086-FB3A-404D-90FE-4947335D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 dirty="0">
                <a:ea typeface="ＭＳ Ｐゴシック" panose="020B0600070205080204" pitchFamily="34" charset="-128"/>
              </a:rPr>
              <a:t>Privacy, Security, and Design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981D62D-8917-456A-AE74-8F64BF86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438"/>
            <a:ext cx="6530266" cy="45259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Web 2.0 and 3.0 support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configurable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privacy settings.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Let users choose the level of privacy settings they are comfortable with because privacy is not “one-size fits all.”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This increases the complexity of designing user-friendly privacy policies.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And, many – even most – users use default privacy and security settings. Why do you think this is so?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433412F-FAF2-4679-8C02-D15078F1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Discussion Questions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6A01737-2D60-47A0-A6A8-F817F9E4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26" y="1742243"/>
            <a:ext cx="6217328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200" dirty="0"/>
              <a:t>How can we design technologies to support user variance in desire to share personal information?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200" dirty="0"/>
              <a:t>How do we reconcile users’ and institutions’ (corporations, government agencies, academic institutions, etc.) different privacy-related interests? 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8E48CFF-8E76-4DF6-A914-31256F92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Poll – Question #1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BBF242C-EF50-419E-9D2D-A06BE1DC0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51" y="1743433"/>
            <a:ext cx="7080858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b="1" dirty="0"/>
              <a:t>In general, I consider myself to be:</a:t>
            </a:r>
            <a:endParaRPr lang="en-US" altLang="en-US" sz="2400" b="1" dirty="0"/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en-US" altLang="en-US" dirty="0"/>
              <a:t>Very private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en-US" altLang="en-US" dirty="0"/>
              <a:t>Middling private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en-US" altLang="en-US" dirty="0"/>
              <a:t>A little private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en-US" altLang="en-US" dirty="0"/>
              <a:t>Not private at all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8E48CFF-8E76-4DF6-A914-31256F92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Poll – Question #2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BBF242C-EF50-419E-9D2D-A06BE1DC0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90" y="1743433"/>
            <a:ext cx="7493331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b="1" dirty="0"/>
              <a:t>In general, I am:</a:t>
            </a:r>
            <a:endParaRPr lang="en-US" altLang="en-US" sz="2400" b="1" dirty="0"/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en-US" altLang="en-US" dirty="0"/>
              <a:t>Very hesitant to share personal information online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en-US" altLang="en-US" dirty="0"/>
              <a:t>Somewhat hesitant to share personal information online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en-US" altLang="en-US" dirty="0"/>
              <a:t>Fairly willing to share personal information online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en-US" altLang="en-US" dirty="0"/>
              <a:t>Very willing to share personal information online</a:t>
            </a:r>
          </a:p>
        </p:txBody>
      </p:sp>
    </p:spTree>
    <p:extLst>
      <p:ext uri="{BB962C8B-B14F-4D97-AF65-F5344CB8AC3E}">
        <p14:creationId xmlns:p14="http://schemas.microsoft.com/office/powerpoint/2010/main" val="313799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87BC-3771-4969-B038-FB1D03238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8144"/>
            <a:ext cx="7886700" cy="5643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Quote by Edward Snowden. Photo from:</a:t>
            </a:r>
            <a:r>
              <a:rPr lang="en-US" sz="2000" dirty="0">
                <a:hlinkClick r:id="rId2"/>
              </a:rPr>
              <a:t> </a:t>
            </a:r>
            <a:r>
              <a:rPr lang="en-US" sz="1600" dirty="0">
                <a:hlinkClick r:id="rId2"/>
              </a:rPr>
              <a:t>https://www.mic.com/articles/119602/in-one-quote-edward-snowden-summed-up-why-our-privacy-is-worth-fighting-for</a:t>
            </a:r>
            <a:r>
              <a:rPr lang="en-US" sz="16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27DE9-F703-4C66-B9B5-268C0899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46" y="212433"/>
            <a:ext cx="6992309" cy="5329382"/>
          </a:xfrm>
          <a:prstGeom prst="rect">
            <a:avLst/>
          </a:prstGeom>
          <a:ln w="22225">
            <a:solidFill>
              <a:srgbClr val="271137"/>
            </a:solidFill>
          </a:ln>
        </p:spPr>
      </p:pic>
    </p:spTree>
    <p:extLst>
      <p:ext uri="{BB962C8B-B14F-4D97-AF65-F5344CB8AC3E}">
        <p14:creationId xmlns:p14="http://schemas.microsoft.com/office/powerpoint/2010/main" val="4047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CA77830B-63D5-432B-AF78-A0EAB5E0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85" y="5531778"/>
            <a:ext cx="6756400" cy="1143000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Privacy and information systems is not a new issue! Early telegraph users (as early as the 1840’s)  worried about operators listening in on their conversations.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B37FE99C-FD61-459D-9AA2-AF051BC9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7230"/>
            <a:ext cx="6367462" cy="53038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79DEE75-5D35-4A7C-8D87-0C61E542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3048000" cy="2743200"/>
          </a:xfrm>
        </p:spPr>
        <p:txBody>
          <a:bodyPr rtlCol="0">
            <a:normAutofit/>
          </a:bodyPr>
          <a:lstStyle/>
          <a:p>
            <a:pPr marL="0"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rgbClr val="FF6600"/>
                </a:solidFill>
                <a:ea typeface="ＭＳ Ｐゴシック" pitchFamily="34" charset="-128"/>
              </a:rPr>
              <a:t>Wire tapping</a:t>
            </a:r>
          </a:p>
          <a:p>
            <a:pPr marL="0"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Civil War combatants cut telegraph lines, tapped lines, and added false reports (1860’s).</a:t>
            </a:r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55EBDFDC-DA43-4FFA-B85A-9FB27523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52400"/>
            <a:ext cx="5334000" cy="6018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524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E302A-AA6C-415E-92FE-71C278C6AA01}"/>
              </a:ext>
            </a:extLst>
          </p:cNvPr>
          <p:cNvSpPr txBox="1"/>
          <p:nvPr/>
        </p:nvSpPr>
        <p:spPr>
          <a:xfrm>
            <a:off x="152400" y="6243638"/>
            <a:ext cx="5876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</a:rPr>
              <a:t>http://www.pimall.com/nais/pivintage/telegraph.html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FDE6A07-D642-46FE-A010-4C1615F3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  <a:ea typeface="ＭＳ Ｐゴシック" panose="020B0600070205080204" pitchFamily="34" charset="-128"/>
              </a:rPr>
              <a:t>Privacy &amp; Technology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2454229-94B0-4595-B67B-EA969FD1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11" y="1672120"/>
            <a:ext cx="7433354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Information technologies connect but also identify you.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No networked information system is completely private.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you can access it, then someone else can, too.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Think for a minute: </a:t>
            </a:r>
          </a:p>
          <a:p>
            <a:pPr>
              <a:spcBef>
                <a:spcPts val="12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What personal data have you already given away today?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So far this week? Ever?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FDE6A07-D642-46FE-A010-4C1615F3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  <a:ea typeface="ＭＳ Ｐゴシック" panose="020B0600070205080204" pitchFamily="34" charset="-128"/>
              </a:rPr>
              <a:t>Privacy &amp; Technology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2454229-94B0-4595-B67B-EA969FD1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11" y="1672120"/>
            <a:ext cx="6845932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Think again: What have you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traded</a:t>
            </a:r>
            <a:r>
              <a:rPr lang="en-US" altLang="en-US" sz="2400" dirty="0">
                <a:ea typeface="ＭＳ Ｐゴシック" panose="020B0600070205080204" pitchFamily="34" charset="-128"/>
              </a:rPr>
              <a:t> your personal data for so far today? So far this week? Ever?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BB2A2-48E4-41B9-8831-B6E118415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7" y="3698697"/>
            <a:ext cx="5284455" cy="2974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8BE73-28C7-4C61-AFF6-398E605E9EF6}"/>
              </a:ext>
            </a:extLst>
          </p:cNvPr>
          <p:cNvSpPr txBox="1"/>
          <p:nvPr/>
        </p:nvSpPr>
        <p:spPr>
          <a:xfrm rot="1989526">
            <a:off x="5372034" y="4631368"/>
            <a:ext cx="299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What’s your reaction to this quote?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A5FAE2-AC15-471A-8E7C-B7830C3AC800}"/>
              </a:ext>
            </a:extLst>
          </p:cNvPr>
          <p:cNvCxnSpPr/>
          <p:nvPr/>
        </p:nvCxnSpPr>
        <p:spPr>
          <a:xfrm rot="10800000" flipV="1">
            <a:off x="5564018" y="4830618"/>
            <a:ext cx="1080654" cy="70196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0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1108</Words>
  <Application>Microsoft Macintosh PowerPoint</Application>
  <PresentationFormat>On-screen Show (4:3)</PresentationFormat>
  <Paragraphs>120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Aparajita</vt:lpstr>
      <vt:lpstr>Arial</vt:lpstr>
      <vt:lpstr>Calibri</vt:lpstr>
      <vt:lpstr>Calibri Light</vt:lpstr>
      <vt:lpstr>Office Theme</vt:lpstr>
      <vt:lpstr>INFO215: Week 7a</vt:lpstr>
      <vt:lpstr>FOR THURSDAY</vt:lpstr>
      <vt:lpstr>Poll – Question #1</vt:lpstr>
      <vt:lpstr>Poll – Question #2</vt:lpstr>
      <vt:lpstr>PowerPoint Presentation</vt:lpstr>
      <vt:lpstr>PowerPoint Presentation</vt:lpstr>
      <vt:lpstr>PowerPoint Presentation</vt:lpstr>
      <vt:lpstr>Privacy &amp; Technology</vt:lpstr>
      <vt:lpstr>Privacy &amp; Technology</vt:lpstr>
      <vt:lpstr>Privacy &amp; Information Systems</vt:lpstr>
      <vt:lpstr>Public/Private</vt:lpstr>
      <vt:lpstr>What is “privacy,” anyway?</vt:lpstr>
      <vt:lpstr>PowerPoint Presentation</vt:lpstr>
      <vt:lpstr>Public/Private</vt:lpstr>
      <vt:lpstr>Who has your face?</vt:lpstr>
      <vt:lpstr>PowerPoint Presentation</vt:lpstr>
      <vt:lpstr>Mozur &amp; Krolik, “China’s Vast, Unstoppable Effort to Spy on Its 1.4 Billion People”</vt:lpstr>
      <vt:lpstr>Chinese Tech Surveillance: Where Do You Stand?</vt:lpstr>
      <vt:lpstr>How do contextual factors affect people’s information sharing?</vt:lpstr>
      <vt:lpstr>PowerPoint Presentation</vt:lpstr>
      <vt:lpstr>Privacy, Security, and Design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INFO215: Week 6b</dc:title>
  <dc:creator>Agosto,Denise</dc:creator>
  <cp:lastModifiedBy>Seberger, John</cp:lastModifiedBy>
  <cp:revision>62</cp:revision>
  <dcterms:created xsi:type="dcterms:W3CDTF">2020-02-13T02:54:35Z</dcterms:created>
  <dcterms:modified xsi:type="dcterms:W3CDTF">2022-10-31T00:47:49Z</dcterms:modified>
</cp:coreProperties>
</file>