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30"/>
  </p:notesMasterIdLst>
  <p:sldIdLst>
    <p:sldId id="516" r:id="rId2"/>
    <p:sldId id="414" r:id="rId3"/>
    <p:sldId id="564" r:id="rId4"/>
    <p:sldId id="566" r:id="rId5"/>
    <p:sldId id="567" r:id="rId6"/>
    <p:sldId id="588" r:id="rId7"/>
    <p:sldId id="589" r:id="rId8"/>
    <p:sldId id="359" r:id="rId9"/>
    <p:sldId id="360" r:id="rId10"/>
    <p:sldId id="361" r:id="rId11"/>
    <p:sldId id="362" r:id="rId12"/>
    <p:sldId id="590" r:id="rId13"/>
    <p:sldId id="591" r:id="rId14"/>
    <p:sldId id="594" r:id="rId15"/>
    <p:sldId id="596" r:id="rId16"/>
    <p:sldId id="576" r:id="rId17"/>
    <p:sldId id="577" r:id="rId18"/>
    <p:sldId id="595" r:id="rId19"/>
    <p:sldId id="578" r:id="rId20"/>
    <p:sldId id="552" r:id="rId21"/>
    <p:sldId id="569" r:id="rId22"/>
    <p:sldId id="553" r:id="rId23"/>
    <p:sldId id="568" r:id="rId24"/>
    <p:sldId id="592" r:id="rId25"/>
    <p:sldId id="557" r:id="rId26"/>
    <p:sldId id="563" r:id="rId27"/>
    <p:sldId id="572" r:id="rId28"/>
    <p:sldId id="573" r:id="rId2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1E6"/>
    <a:srgbClr val="DDDDE6"/>
    <a:srgbClr val="DDDDDD"/>
    <a:srgbClr val="E6E6E6"/>
    <a:srgbClr val="E6E6FA"/>
    <a:srgbClr val="E6E6F0"/>
    <a:srgbClr val="DCD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14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FFDBC-E9E4-4E5F-81EA-E93B01177E2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8FE6AB6-243D-498E-B160-DB44D4DAE2B9}">
      <dgm:prSet/>
      <dgm:spPr/>
      <dgm:t>
        <a:bodyPr/>
        <a:lstStyle/>
        <a:p>
          <a:r>
            <a:rPr lang="en-US" dirty="0"/>
            <a:t>Web 2.0 and 3.0 support </a:t>
          </a:r>
          <a:r>
            <a:rPr lang="en-US" i="1" dirty="0"/>
            <a:t>configurable</a:t>
          </a:r>
          <a:r>
            <a:rPr lang="en-US" dirty="0"/>
            <a:t> privacy settings.</a:t>
          </a:r>
        </a:p>
      </dgm:t>
    </dgm:pt>
    <dgm:pt modelId="{969CCD1A-23DF-4154-8AE1-23D976A68B75}" type="parTrans" cxnId="{7A6BCD2B-BE64-45AD-9D99-669A6A8B2E58}">
      <dgm:prSet/>
      <dgm:spPr/>
      <dgm:t>
        <a:bodyPr/>
        <a:lstStyle/>
        <a:p>
          <a:endParaRPr lang="en-US"/>
        </a:p>
      </dgm:t>
    </dgm:pt>
    <dgm:pt modelId="{885F0DDC-15F1-4013-AD2B-E683206822B1}" type="sibTrans" cxnId="{7A6BCD2B-BE64-45AD-9D99-669A6A8B2E58}">
      <dgm:prSet/>
      <dgm:spPr/>
      <dgm:t>
        <a:bodyPr/>
        <a:lstStyle/>
        <a:p>
          <a:endParaRPr lang="en-US"/>
        </a:p>
      </dgm:t>
    </dgm:pt>
    <dgm:pt modelId="{DF44B6E5-78B0-4C05-8776-E523802675C3}">
      <dgm:prSet/>
      <dgm:spPr/>
      <dgm:t>
        <a:bodyPr/>
        <a:lstStyle/>
        <a:p>
          <a:r>
            <a:rPr lang="en-US" dirty="0"/>
            <a:t>They let users choose the level of privacy settings they are comfortable with because privacy is not “one-size fits all.”</a:t>
          </a:r>
        </a:p>
      </dgm:t>
    </dgm:pt>
    <dgm:pt modelId="{6AA29C5F-F79B-4BED-BE35-334D6E88A830}" type="parTrans" cxnId="{26F02666-D35B-436B-9805-8C8387662156}">
      <dgm:prSet/>
      <dgm:spPr/>
      <dgm:t>
        <a:bodyPr/>
        <a:lstStyle/>
        <a:p>
          <a:endParaRPr lang="en-US"/>
        </a:p>
      </dgm:t>
    </dgm:pt>
    <dgm:pt modelId="{AD22246C-1891-435B-945E-20BA237C383A}" type="sibTrans" cxnId="{26F02666-D35B-436B-9805-8C8387662156}">
      <dgm:prSet/>
      <dgm:spPr/>
      <dgm:t>
        <a:bodyPr/>
        <a:lstStyle/>
        <a:p>
          <a:endParaRPr lang="en-US"/>
        </a:p>
      </dgm:t>
    </dgm:pt>
    <dgm:pt modelId="{3F4C3344-4704-4125-8A97-B4ED561CA7E4}">
      <dgm:prSet/>
      <dgm:spPr/>
      <dgm:t>
        <a:bodyPr/>
        <a:lstStyle/>
        <a:p>
          <a:r>
            <a:rPr lang="en-US"/>
            <a:t>This increases the complexity of designing user-friendly privacy policies.</a:t>
          </a:r>
        </a:p>
      </dgm:t>
    </dgm:pt>
    <dgm:pt modelId="{21EEE7F8-4A4D-4459-9F06-C9BB7687FCBB}" type="parTrans" cxnId="{93CB81A6-4BAC-4C0E-B803-716BE3CBF159}">
      <dgm:prSet/>
      <dgm:spPr/>
      <dgm:t>
        <a:bodyPr/>
        <a:lstStyle/>
        <a:p>
          <a:endParaRPr lang="en-US"/>
        </a:p>
      </dgm:t>
    </dgm:pt>
    <dgm:pt modelId="{D1E7C10B-8D26-4C40-B9F7-8EAF5BA4D1E3}" type="sibTrans" cxnId="{93CB81A6-4BAC-4C0E-B803-716BE3CBF159}">
      <dgm:prSet/>
      <dgm:spPr/>
      <dgm:t>
        <a:bodyPr/>
        <a:lstStyle/>
        <a:p>
          <a:endParaRPr lang="en-US"/>
        </a:p>
      </dgm:t>
    </dgm:pt>
    <dgm:pt modelId="{7E9FBEE9-B04B-4EAC-8741-71E96840352E}">
      <dgm:prSet/>
      <dgm:spPr/>
      <dgm:t>
        <a:bodyPr/>
        <a:lstStyle/>
        <a:p>
          <a:r>
            <a:rPr lang="en-US"/>
            <a:t>And, many – even most – users use default privacy and security settings. Why do you think this is so?</a:t>
          </a:r>
        </a:p>
      </dgm:t>
    </dgm:pt>
    <dgm:pt modelId="{390E2BBE-04AA-4986-93F2-94B9F97C61FF}" type="parTrans" cxnId="{A2E4D1A8-1454-476F-8433-B72BF455359D}">
      <dgm:prSet/>
      <dgm:spPr/>
      <dgm:t>
        <a:bodyPr/>
        <a:lstStyle/>
        <a:p>
          <a:endParaRPr lang="en-US"/>
        </a:p>
      </dgm:t>
    </dgm:pt>
    <dgm:pt modelId="{348270E1-B1AE-4E7E-A9F5-0E06693AF1B7}" type="sibTrans" cxnId="{A2E4D1A8-1454-476F-8433-B72BF455359D}">
      <dgm:prSet/>
      <dgm:spPr/>
      <dgm:t>
        <a:bodyPr/>
        <a:lstStyle/>
        <a:p>
          <a:endParaRPr lang="en-US"/>
        </a:p>
      </dgm:t>
    </dgm:pt>
    <dgm:pt modelId="{5D50D5BD-B2AB-471E-AB1C-249435FC8D84}" type="pres">
      <dgm:prSet presAssocID="{755FFDBC-E9E4-4E5F-81EA-E93B01177E29}" presName="vert0" presStyleCnt="0">
        <dgm:presLayoutVars>
          <dgm:dir/>
          <dgm:animOne val="branch"/>
          <dgm:animLvl val="lvl"/>
        </dgm:presLayoutVars>
      </dgm:prSet>
      <dgm:spPr/>
    </dgm:pt>
    <dgm:pt modelId="{74DDF2E1-3E28-45BA-909D-1FAF3755C566}" type="pres">
      <dgm:prSet presAssocID="{08FE6AB6-243D-498E-B160-DB44D4DAE2B9}" presName="thickLine" presStyleLbl="alignNode1" presStyleIdx="0" presStyleCnt="4"/>
      <dgm:spPr/>
    </dgm:pt>
    <dgm:pt modelId="{F88B11A2-A4C0-4D5B-862F-76E02F842BFA}" type="pres">
      <dgm:prSet presAssocID="{08FE6AB6-243D-498E-B160-DB44D4DAE2B9}" presName="horz1" presStyleCnt="0"/>
      <dgm:spPr/>
    </dgm:pt>
    <dgm:pt modelId="{9632C565-18A6-4E96-AC0E-8511D7C85ADE}" type="pres">
      <dgm:prSet presAssocID="{08FE6AB6-243D-498E-B160-DB44D4DAE2B9}" presName="tx1" presStyleLbl="revTx" presStyleIdx="0" presStyleCnt="4"/>
      <dgm:spPr/>
    </dgm:pt>
    <dgm:pt modelId="{A79F2DDC-6DBA-47D2-B01F-163B10A10419}" type="pres">
      <dgm:prSet presAssocID="{08FE6AB6-243D-498E-B160-DB44D4DAE2B9}" presName="vert1" presStyleCnt="0"/>
      <dgm:spPr/>
    </dgm:pt>
    <dgm:pt modelId="{C87C57C3-3383-4E9D-8053-5F7F46855AD2}" type="pres">
      <dgm:prSet presAssocID="{DF44B6E5-78B0-4C05-8776-E523802675C3}" presName="thickLine" presStyleLbl="alignNode1" presStyleIdx="1" presStyleCnt="4"/>
      <dgm:spPr/>
    </dgm:pt>
    <dgm:pt modelId="{57D2D4A2-C694-4EC4-96D7-42DF9D157DA0}" type="pres">
      <dgm:prSet presAssocID="{DF44B6E5-78B0-4C05-8776-E523802675C3}" presName="horz1" presStyleCnt="0"/>
      <dgm:spPr/>
    </dgm:pt>
    <dgm:pt modelId="{A3E57EAF-321D-4FDC-A290-C731DE42131C}" type="pres">
      <dgm:prSet presAssocID="{DF44B6E5-78B0-4C05-8776-E523802675C3}" presName="tx1" presStyleLbl="revTx" presStyleIdx="1" presStyleCnt="4"/>
      <dgm:spPr/>
    </dgm:pt>
    <dgm:pt modelId="{BD3F0BD1-D243-4011-B5B1-7B2139E00927}" type="pres">
      <dgm:prSet presAssocID="{DF44B6E5-78B0-4C05-8776-E523802675C3}" presName="vert1" presStyleCnt="0"/>
      <dgm:spPr/>
    </dgm:pt>
    <dgm:pt modelId="{94F8D36B-00DF-47A5-91B9-7EF2406B0722}" type="pres">
      <dgm:prSet presAssocID="{3F4C3344-4704-4125-8A97-B4ED561CA7E4}" presName="thickLine" presStyleLbl="alignNode1" presStyleIdx="2" presStyleCnt="4"/>
      <dgm:spPr/>
    </dgm:pt>
    <dgm:pt modelId="{7C6B0F83-2B46-4FFA-A118-067880020FA4}" type="pres">
      <dgm:prSet presAssocID="{3F4C3344-4704-4125-8A97-B4ED561CA7E4}" presName="horz1" presStyleCnt="0"/>
      <dgm:spPr/>
    </dgm:pt>
    <dgm:pt modelId="{29A66410-7C10-4B55-A829-37FED0C75D4C}" type="pres">
      <dgm:prSet presAssocID="{3F4C3344-4704-4125-8A97-B4ED561CA7E4}" presName="tx1" presStyleLbl="revTx" presStyleIdx="2" presStyleCnt="4"/>
      <dgm:spPr/>
    </dgm:pt>
    <dgm:pt modelId="{B73BA135-AAC0-4663-811F-61049DEC6CD3}" type="pres">
      <dgm:prSet presAssocID="{3F4C3344-4704-4125-8A97-B4ED561CA7E4}" presName="vert1" presStyleCnt="0"/>
      <dgm:spPr/>
    </dgm:pt>
    <dgm:pt modelId="{2CF7401A-EB3A-4A0D-85B9-D6B574DDD738}" type="pres">
      <dgm:prSet presAssocID="{7E9FBEE9-B04B-4EAC-8741-71E96840352E}" presName="thickLine" presStyleLbl="alignNode1" presStyleIdx="3" presStyleCnt="4"/>
      <dgm:spPr/>
    </dgm:pt>
    <dgm:pt modelId="{7B197618-F693-4E28-AFDC-2722D6616776}" type="pres">
      <dgm:prSet presAssocID="{7E9FBEE9-B04B-4EAC-8741-71E96840352E}" presName="horz1" presStyleCnt="0"/>
      <dgm:spPr/>
    </dgm:pt>
    <dgm:pt modelId="{5D842BAF-BF60-4E4B-AB76-49D8E238F925}" type="pres">
      <dgm:prSet presAssocID="{7E9FBEE9-B04B-4EAC-8741-71E96840352E}" presName="tx1" presStyleLbl="revTx" presStyleIdx="3" presStyleCnt="4"/>
      <dgm:spPr/>
    </dgm:pt>
    <dgm:pt modelId="{8F4C1E7B-C59E-45B4-B199-1F42D063E731}" type="pres">
      <dgm:prSet presAssocID="{7E9FBEE9-B04B-4EAC-8741-71E96840352E}" presName="vert1" presStyleCnt="0"/>
      <dgm:spPr/>
    </dgm:pt>
  </dgm:ptLst>
  <dgm:cxnLst>
    <dgm:cxn modelId="{7A6BCD2B-BE64-45AD-9D99-669A6A8B2E58}" srcId="{755FFDBC-E9E4-4E5F-81EA-E93B01177E29}" destId="{08FE6AB6-243D-498E-B160-DB44D4DAE2B9}" srcOrd="0" destOrd="0" parTransId="{969CCD1A-23DF-4154-8AE1-23D976A68B75}" sibTransId="{885F0DDC-15F1-4013-AD2B-E683206822B1}"/>
    <dgm:cxn modelId="{E7A64253-423C-4E03-9139-357F081D7BD8}" type="presOf" srcId="{7E9FBEE9-B04B-4EAC-8741-71E96840352E}" destId="{5D842BAF-BF60-4E4B-AB76-49D8E238F925}" srcOrd="0" destOrd="0" presId="urn:microsoft.com/office/officeart/2008/layout/LinedList"/>
    <dgm:cxn modelId="{26F02666-D35B-436B-9805-8C8387662156}" srcId="{755FFDBC-E9E4-4E5F-81EA-E93B01177E29}" destId="{DF44B6E5-78B0-4C05-8776-E523802675C3}" srcOrd="1" destOrd="0" parTransId="{6AA29C5F-F79B-4BED-BE35-334D6E88A830}" sibTransId="{AD22246C-1891-435B-945E-20BA237C383A}"/>
    <dgm:cxn modelId="{2CC03B7C-4DF2-420B-8A90-4F48281924AC}" type="presOf" srcId="{3F4C3344-4704-4125-8A97-B4ED561CA7E4}" destId="{29A66410-7C10-4B55-A829-37FED0C75D4C}" srcOrd="0" destOrd="0" presId="urn:microsoft.com/office/officeart/2008/layout/LinedList"/>
    <dgm:cxn modelId="{2B486F88-A5FE-419A-A141-4664A4BCD8B9}" type="presOf" srcId="{DF44B6E5-78B0-4C05-8776-E523802675C3}" destId="{A3E57EAF-321D-4FDC-A290-C731DE42131C}" srcOrd="0" destOrd="0" presId="urn:microsoft.com/office/officeart/2008/layout/LinedList"/>
    <dgm:cxn modelId="{6CE4819C-A308-4E70-8736-2A37929DAA9E}" type="presOf" srcId="{08FE6AB6-243D-498E-B160-DB44D4DAE2B9}" destId="{9632C565-18A6-4E96-AC0E-8511D7C85ADE}" srcOrd="0" destOrd="0" presId="urn:microsoft.com/office/officeart/2008/layout/LinedList"/>
    <dgm:cxn modelId="{93CB81A6-4BAC-4C0E-B803-716BE3CBF159}" srcId="{755FFDBC-E9E4-4E5F-81EA-E93B01177E29}" destId="{3F4C3344-4704-4125-8A97-B4ED561CA7E4}" srcOrd="2" destOrd="0" parTransId="{21EEE7F8-4A4D-4459-9F06-C9BB7687FCBB}" sibTransId="{D1E7C10B-8D26-4C40-B9F7-8EAF5BA4D1E3}"/>
    <dgm:cxn modelId="{29E0A4A6-EE4D-4F21-9315-6871E8C171E6}" type="presOf" srcId="{755FFDBC-E9E4-4E5F-81EA-E93B01177E29}" destId="{5D50D5BD-B2AB-471E-AB1C-249435FC8D84}" srcOrd="0" destOrd="0" presId="urn:microsoft.com/office/officeart/2008/layout/LinedList"/>
    <dgm:cxn modelId="{A2E4D1A8-1454-476F-8433-B72BF455359D}" srcId="{755FFDBC-E9E4-4E5F-81EA-E93B01177E29}" destId="{7E9FBEE9-B04B-4EAC-8741-71E96840352E}" srcOrd="3" destOrd="0" parTransId="{390E2BBE-04AA-4986-93F2-94B9F97C61FF}" sibTransId="{348270E1-B1AE-4E7E-A9F5-0E06693AF1B7}"/>
    <dgm:cxn modelId="{776D2351-F68B-4323-9A7C-76FC7D2A9883}" type="presParOf" srcId="{5D50D5BD-B2AB-471E-AB1C-249435FC8D84}" destId="{74DDF2E1-3E28-45BA-909D-1FAF3755C566}" srcOrd="0" destOrd="0" presId="urn:microsoft.com/office/officeart/2008/layout/LinedList"/>
    <dgm:cxn modelId="{D604A547-96D6-4E1C-8A42-EC1D1BF6E126}" type="presParOf" srcId="{5D50D5BD-B2AB-471E-AB1C-249435FC8D84}" destId="{F88B11A2-A4C0-4D5B-862F-76E02F842BFA}" srcOrd="1" destOrd="0" presId="urn:microsoft.com/office/officeart/2008/layout/LinedList"/>
    <dgm:cxn modelId="{29C98746-801F-44C6-8D24-EC8F849FAE64}" type="presParOf" srcId="{F88B11A2-A4C0-4D5B-862F-76E02F842BFA}" destId="{9632C565-18A6-4E96-AC0E-8511D7C85ADE}" srcOrd="0" destOrd="0" presId="urn:microsoft.com/office/officeart/2008/layout/LinedList"/>
    <dgm:cxn modelId="{4FDAD675-CDD1-4E8D-AD70-D4687BC55D41}" type="presParOf" srcId="{F88B11A2-A4C0-4D5B-862F-76E02F842BFA}" destId="{A79F2DDC-6DBA-47D2-B01F-163B10A10419}" srcOrd="1" destOrd="0" presId="urn:microsoft.com/office/officeart/2008/layout/LinedList"/>
    <dgm:cxn modelId="{EF1CACAA-85DC-457F-88BB-D133A65F51D0}" type="presParOf" srcId="{5D50D5BD-B2AB-471E-AB1C-249435FC8D84}" destId="{C87C57C3-3383-4E9D-8053-5F7F46855AD2}" srcOrd="2" destOrd="0" presId="urn:microsoft.com/office/officeart/2008/layout/LinedList"/>
    <dgm:cxn modelId="{CE1CA84B-0ACD-40D0-9EC4-D8EA5B0CBCAE}" type="presParOf" srcId="{5D50D5BD-B2AB-471E-AB1C-249435FC8D84}" destId="{57D2D4A2-C694-4EC4-96D7-42DF9D157DA0}" srcOrd="3" destOrd="0" presId="urn:microsoft.com/office/officeart/2008/layout/LinedList"/>
    <dgm:cxn modelId="{638DE7EC-248C-4FB5-9456-F17BA5810525}" type="presParOf" srcId="{57D2D4A2-C694-4EC4-96D7-42DF9D157DA0}" destId="{A3E57EAF-321D-4FDC-A290-C731DE42131C}" srcOrd="0" destOrd="0" presId="urn:microsoft.com/office/officeart/2008/layout/LinedList"/>
    <dgm:cxn modelId="{290CAB94-9021-4459-8266-88FE3EAFED5A}" type="presParOf" srcId="{57D2D4A2-C694-4EC4-96D7-42DF9D157DA0}" destId="{BD3F0BD1-D243-4011-B5B1-7B2139E00927}" srcOrd="1" destOrd="0" presId="urn:microsoft.com/office/officeart/2008/layout/LinedList"/>
    <dgm:cxn modelId="{6F28B11F-C797-436B-9AD0-B3CCA386E3A1}" type="presParOf" srcId="{5D50D5BD-B2AB-471E-AB1C-249435FC8D84}" destId="{94F8D36B-00DF-47A5-91B9-7EF2406B0722}" srcOrd="4" destOrd="0" presId="urn:microsoft.com/office/officeart/2008/layout/LinedList"/>
    <dgm:cxn modelId="{60A36450-DDC0-4119-BAF8-B2E8C54AE252}" type="presParOf" srcId="{5D50D5BD-B2AB-471E-AB1C-249435FC8D84}" destId="{7C6B0F83-2B46-4FFA-A118-067880020FA4}" srcOrd="5" destOrd="0" presId="urn:microsoft.com/office/officeart/2008/layout/LinedList"/>
    <dgm:cxn modelId="{A046BC3A-A8F2-41F2-92A8-FCC299C63D0B}" type="presParOf" srcId="{7C6B0F83-2B46-4FFA-A118-067880020FA4}" destId="{29A66410-7C10-4B55-A829-37FED0C75D4C}" srcOrd="0" destOrd="0" presId="urn:microsoft.com/office/officeart/2008/layout/LinedList"/>
    <dgm:cxn modelId="{5D280C7F-C6F2-406A-B46E-22E5C39ABFD2}" type="presParOf" srcId="{7C6B0F83-2B46-4FFA-A118-067880020FA4}" destId="{B73BA135-AAC0-4663-811F-61049DEC6CD3}" srcOrd="1" destOrd="0" presId="urn:microsoft.com/office/officeart/2008/layout/LinedList"/>
    <dgm:cxn modelId="{2C26DE60-2300-4123-B884-7CEF775A7FA3}" type="presParOf" srcId="{5D50D5BD-B2AB-471E-AB1C-249435FC8D84}" destId="{2CF7401A-EB3A-4A0D-85B9-D6B574DDD738}" srcOrd="6" destOrd="0" presId="urn:microsoft.com/office/officeart/2008/layout/LinedList"/>
    <dgm:cxn modelId="{D264E8FF-2329-44D1-AA02-D81A239E265F}" type="presParOf" srcId="{5D50D5BD-B2AB-471E-AB1C-249435FC8D84}" destId="{7B197618-F693-4E28-AFDC-2722D6616776}" srcOrd="7" destOrd="0" presId="urn:microsoft.com/office/officeart/2008/layout/LinedList"/>
    <dgm:cxn modelId="{D293F237-1B5F-438C-AA53-4B88D36AB41C}" type="presParOf" srcId="{7B197618-F693-4E28-AFDC-2722D6616776}" destId="{5D842BAF-BF60-4E4B-AB76-49D8E238F925}" srcOrd="0" destOrd="0" presId="urn:microsoft.com/office/officeart/2008/layout/LinedList"/>
    <dgm:cxn modelId="{F98029BD-2E39-4269-BC6E-39D3FCDB178F}" type="presParOf" srcId="{7B197618-F693-4E28-AFDC-2722D6616776}" destId="{8F4C1E7B-C59E-45B4-B199-1F42D063E7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DF2E1-3E28-45BA-909D-1FAF3755C566}">
      <dsp:nvSpPr>
        <dsp:cNvPr id="0" name=""/>
        <dsp:cNvSpPr/>
      </dsp:nvSpPr>
      <dsp:spPr>
        <a:xfrm>
          <a:off x="0" y="0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2C565-18A6-4E96-AC0E-8511D7C85ADE}">
      <dsp:nvSpPr>
        <dsp:cNvPr id="0" name=""/>
        <dsp:cNvSpPr/>
      </dsp:nvSpPr>
      <dsp:spPr>
        <a:xfrm>
          <a:off x="0" y="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Web 2.0 and 3.0 support </a:t>
          </a:r>
          <a:r>
            <a:rPr lang="en-US" sz="2300" i="1" kern="1200" dirty="0"/>
            <a:t>configurable</a:t>
          </a:r>
          <a:r>
            <a:rPr lang="en-US" sz="2300" kern="1200" dirty="0"/>
            <a:t> privacy settings.</a:t>
          </a:r>
        </a:p>
      </dsp:txBody>
      <dsp:txXfrm>
        <a:off x="0" y="0"/>
        <a:ext cx="5175384" cy="1384035"/>
      </dsp:txXfrm>
    </dsp:sp>
    <dsp:sp modelId="{C87C57C3-3383-4E9D-8053-5F7F46855AD2}">
      <dsp:nvSpPr>
        <dsp:cNvPr id="0" name=""/>
        <dsp:cNvSpPr/>
      </dsp:nvSpPr>
      <dsp:spPr>
        <a:xfrm>
          <a:off x="0" y="1384035"/>
          <a:ext cx="5175384" cy="0"/>
        </a:xfrm>
        <a:prstGeom prst="line">
          <a:avLst/>
        </a:prstGeom>
        <a:solidFill>
          <a:schemeClr val="accent2">
            <a:hueOff val="2122154"/>
            <a:satOff val="3600"/>
            <a:lumOff val="-131"/>
            <a:alphaOff val="0"/>
          </a:schemeClr>
        </a:solidFill>
        <a:ln w="12700" cap="flat" cmpd="sng" algn="ctr">
          <a:solidFill>
            <a:schemeClr val="accent2">
              <a:hueOff val="2122154"/>
              <a:satOff val="3600"/>
              <a:lumOff val="-1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57EAF-321D-4FDC-A290-C731DE42131C}">
      <dsp:nvSpPr>
        <dsp:cNvPr id="0" name=""/>
        <dsp:cNvSpPr/>
      </dsp:nvSpPr>
      <dsp:spPr>
        <a:xfrm>
          <a:off x="0" y="138403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They let users choose the level of privacy settings they are comfortable with because privacy is not “one-size fits all.”</a:t>
          </a:r>
        </a:p>
      </dsp:txBody>
      <dsp:txXfrm>
        <a:off x="0" y="1384035"/>
        <a:ext cx="5175384" cy="1384035"/>
      </dsp:txXfrm>
    </dsp:sp>
    <dsp:sp modelId="{94F8D36B-00DF-47A5-91B9-7EF2406B0722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2">
            <a:hueOff val="4244308"/>
            <a:satOff val="7200"/>
            <a:lumOff val="-261"/>
            <a:alphaOff val="0"/>
          </a:schemeClr>
        </a:solidFill>
        <a:ln w="12700" cap="flat" cmpd="sng" algn="ctr">
          <a:solidFill>
            <a:schemeClr val="accent2">
              <a:hueOff val="4244308"/>
              <a:satOff val="7200"/>
              <a:lumOff val="-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66410-7C10-4B55-A829-37FED0C75D4C}">
      <dsp:nvSpPr>
        <dsp:cNvPr id="0" name=""/>
        <dsp:cNvSpPr/>
      </dsp:nvSpPr>
      <dsp:spPr>
        <a:xfrm>
          <a:off x="0" y="276807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increases the complexity of designing user-friendly privacy policies.</a:t>
          </a:r>
        </a:p>
      </dsp:txBody>
      <dsp:txXfrm>
        <a:off x="0" y="2768070"/>
        <a:ext cx="5175384" cy="1384035"/>
      </dsp:txXfrm>
    </dsp:sp>
    <dsp:sp modelId="{2CF7401A-EB3A-4A0D-85B9-D6B574DDD738}">
      <dsp:nvSpPr>
        <dsp:cNvPr id="0" name=""/>
        <dsp:cNvSpPr/>
      </dsp:nvSpPr>
      <dsp:spPr>
        <a:xfrm>
          <a:off x="0" y="4152105"/>
          <a:ext cx="5175384" cy="0"/>
        </a:xfrm>
        <a:prstGeom prst="line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accent2">
              <a:hueOff val="6366461"/>
              <a:satOff val="10800"/>
              <a:lumOff val="-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42BAF-BF60-4E4B-AB76-49D8E238F925}">
      <dsp:nvSpPr>
        <dsp:cNvPr id="0" name=""/>
        <dsp:cNvSpPr/>
      </dsp:nvSpPr>
      <dsp:spPr>
        <a:xfrm>
          <a:off x="0" y="415210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And, many – even most – users use default privacy and security settings. Why do you think this is so?</a:t>
          </a:r>
        </a:p>
      </dsp:txBody>
      <dsp:txXfrm>
        <a:off x="0" y="4152105"/>
        <a:ext cx="5175384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C074BE8-5671-47F3-975B-05649E75798B}" type="datetime1">
              <a:rPr lang="en-US" altLang="en-US"/>
              <a:pPr/>
              <a:t>11/2/22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C5F0218-70A0-4108-A544-BA9B25D9B3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272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EBCA9481-7A8D-46C0-9467-B72CC9DE75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0C819824-DFEB-4D85-93D7-F1AC2BEE27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9D156422-CDBE-4F32-8CDF-C59556343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0097C60-0A24-4E42-ABC9-4C519823979E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3A89920F-6668-4F49-A61F-F330E4C382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3D91D9D4-49AA-431B-8C3C-40189157E4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5C4BF1AB-8DA8-49CA-B783-680252D888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B035A05-C7D2-4C27-B597-ED6F8FAA3FC0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17EA6A74-89F1-48F9-BB33-3EB94AE531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99E68136-BC64-43BB-9C55-7FD5DB06CB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D75FC18E-3C40-4CCF-8DCF-C25F651E6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E3A56E-85F2-4939-AE8F-74E35F2D9D70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C83CA4F6-B899-4E55-A7BC-DFB0A76BA7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C39B1F13-D3D8-455A-8B95-2DC5DB3707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356E787E-30A1-4284-B619-024ADDD147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4610D9-293A-4474-AFF0-823BC4CE45F1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5DE346A7-6451-4E02-9153-84A10E6D29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FDA25406-A7DF-473D-829C-ACFAADD49F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B4431ACB-1355-44C8-B8BF-B24EA2A11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593E922-F9C6-4FB6-9B05-6622792FE510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C349-0658-452C-8655-02E54672A9C6}" type="datetime1">
              <a:rPr lang="en-US" altLang="en-US" smtClean="0"/>
              <a:pPr/>
              <a:t>11/2/22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33-8583-482B-B610-59818045FA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10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BF06-D986-49CC-913A-08144DC95FD3}" type="datetime1">
              <a:rPr lang="en-US" altLang="en-US" smtClean="0"/>
              <a:pPr/>
              <a:t>11/2/22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35B-64C1-46BE-810F-4F41DAD6CD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32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090-B1A1-48A1-A999-FD5C3C7D3DDD}" type="datetime1">
              <a:rPr lang="en-US" altLang="en-US" smtClean="0"/>
              <a:pPr/>
              <a:t>11/2/22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C1A1-8A20-46E5-9A32-D282F9773A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38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17B8-2727-41FA-967B-D6DCB5E7DD3D}" type="datetime1">
              <a:rPr lang="en-US" altLang="en-US" smtClean="0"/>
              <a:pPr/>
              <a:t>11/2/22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09BB-2CD1-48F0-AC75-5F2DBB31F1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5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A79E-D591-4200-A697-8F9A12710782}" type="datetime1">
              <a:rPr lang="en-US" altLang="en-US" smtClean="0"/>
              <a:pPr/>
              <a:t>11/2/22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A62-CDFF-48C7-8494-F0053BCED2F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90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388E-71A8-43FD-B9CE-84861BAE98A3}" type="datetime1">
              <a:rPr lang="en-US" altLang="en-US" smtClean="0"/>
              <a:pPr/>
              <a:t>11/2/22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8F19-0B2F-4791-8F9D-8D473FE38C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77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E5BD-7164-42D9-98DD-0FF277024FFE}" type="datetime1">
              <a:rPr lang="en-US" altLang="en-US" smtClean="0"/>
              <a:pPr/>
              <a:t>11/2/22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AB8-884F-4EE8-9574-04E9511041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68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BDFC-8E4A-4909-9C8D-7B30D82F79EC}" type="datetime1">
              <a:rPr lang="en-US" altLang="en-US" smtClean="0"/>
              <a:pPr/>
              <a:t>11/2/22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7456-FCF9-4F67-AD44-6F99475D8D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A786-8A76-4EDD-8A69-0FB2827A780F}" type="datetime1">
              <a:rPr lang="en-US" altLang="en-US" smtClean="0"/>
              <a:pPr/>
              <a:t>11/2/22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7DE2-DADF-4B90-8481-3B9D063B80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58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7BD3-C398-492B-87BB-C8D43B6D0A7F}" type="datetime1">
              <a:rPr lang="en-US" altLang="en-US" smtClean="0"/>
              <a:pPr/>
              <a:t>11/2/22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86FF-7ED1-40BF-B76D-9913234DA34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591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02A2-0E05-4F87-8394-0BA4C0755543}" type="datetime1">
              <a:rPr lang="en-US" altLang="en-US" smtClean="0"/>
              <a:pPr/>
              <a:t>11/2/22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8177-E614-4070-B95E-6F32E63527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82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4DDA-E612-488F-8427-ADC5A7F711C4}" type="datetime1">
              <a:rPr lang="en-US" altLang="en-US" smtClean="0"/>
              <a:pPr/>
              <a:t>11/2/22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1EE89-184F-42BA-8497-9A3D2A54E24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23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5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et.com/personal-finance/taxes/irs-adds-option-that-lets-taxpayers-skip-facial-recognition/" TargetMode="External"/><Relationship Id="rId2" Type="http://schemas.openxmlformats.org/officeDocument/2006/relationships/hyperlink" Target="https://www.natlawreview.com/article/texas-ag-sues-meta-over-collection-and-use-biometric-dat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terms.com/definition/gdp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www.tessian.com/blog/biggest-gdpr-fines-202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netflix.com/legal/privacy#ccpa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Connector 8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9141618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8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9144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7B79-FF68-4953-837D-00FFB540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89439"/>
            <a:ext cx="8354891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INFO215:</a:t>
            </a:r>
            <a:b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Week 7b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3017-D2E7-4A22-996E-4995EA367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48499"/>
            <a:ext cx="6858000" cy="42000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spcAft>
                <a:spcPts val="1800"/>
              </a:spcAft>
              <a:buNone/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Privacy &amp; Social Information Systems, pt. 2</a:t>
            </a:r>
          </a:p>
        </p:txBody>
      </p:sp>
      <p:cxnSp>
        <p:nvCxnSpPr>
          <p:cNvPr id="93" name="Straight Connector 8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1479733"/>
            <a:ext cx="20574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8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9141618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FFD5EF86-5409-4776-8E78-206AE655A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28" y="2296983"/>
            <a:ext cx="6859344" cy="4201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73264A-53BE-49E9-9AF1-D18A2D1974D4}"/>
              </a:ext>
            </a:extLst>
          </p:cNvPr>
          <p:cNvSpPr txBox="1"/>
          <p:nvPr/>
        </p:nvSpPr>
        <p:spPr>
          <a:xfrm>
            <a:off x="6291072" y="6453430"/>
            <a:ext cx="24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i="0" u="sng" dirty="0">
                <a:solidFill>
                  <a:srgbClr val="96A8C8"/>
                </a:solidFill>
                <a:effectLst/>
                <a:latin typeface="Lucida"/>
                <a:hlinkClick r:id="rId3"/>
              </a:rPr>
              <a:t>https://xkcd.com/538/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31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72774C36-5701-44C1-8797-EE5D122D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077200" cy="45259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1890s – fingerprints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1960s – handwriting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>
                <a:ea typeface="ＭＳ Ｐゴシック" pitchFamily="34" charset="-128"/>
              </a:rPr>
              <a:t>1960s – facial recognition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pic>
        <p:nvPicPr>
          <p:cNvPr id="57347" name="Picture 2">
            <a:extLst>
              <a:ext uri="{FF2B5EF4-FFF2-40B4-BE49-F238E27FC236}">
                <a16:creationId xmlns:a16="http://schemas.microsoft.com/office/drawing/2014/main" id="{CBCFC192-9C1B-4B13-A943-CD7DC2C6D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04800"/>
            <a:ext cx="15827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3">
            <a:extLst>
              <a:ext uri="{FF2B5EF4-FFF2-40B4-BE49-F238E27FC236}">
                <a16:creationId xmlns:a16="http://schemas.microsoft.com/office/drawing/2014/main" id="{C1D504AE-1C2F-47B4-9E44-F0C45FE21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38" y="1981200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2">
            <a:extLst>
              <a:ext uri="{FF2B5EF4-FFF2-40B4-BE49-F238E27FC236}">
                <a16:creationId xmlns:a16="http://schemas.microsoft.com/office/drawing/2014/main" id="{A313B26A-F6A2-4C42-A0E8-516D6C093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4419600"/>
            <a:ext cx="372586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0E20FCCB-7A58-474D-B5A9-8FA91DDE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09600"/>
            <a:ext cx="8001000" cy="45259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ea typeface="ＭＳ Ｐゴシック" pitchFamily="34" charset="-128"/>
              </a:rPr>
              <a:t>1980s – iris recognition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ea typeface="ＭＳ Ｐゴシック" pitchFamily="34" charset="-128"/>
              </a:rPr>
              <a:t>1980s – speech recognition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>
              <a:ea typeface="ＭＳ Ｐゴシック" pitchFamily="34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>
                <a:ea typeface="ＭＳ Ｐゴシック" pitchFamily="34" charset="-128"/>
              </a:rPr>
              <a:t>2000s – gait recognition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>
              <a:ea typeface="ＭＳ Ｐゴシック" pitchFamily="34" charset="-128"/>
            </a:endParaRPr>
          </a:p>
        </p:txBody>
      </p:sp>
      <p:pic>
        <p:nvPicPr>
          <p:cNvPr id="59395" name="Picture 2">
            <a:extLst>
              <a:ext uri="{FF2B5EF4-FFF2-40B4-BE49-F238E27FC236}">
                <a16:creationId xmlns:a16="http://schemas.microsoft.com/office/drawing/2014/main" id="{2B43CE5D-8656-4642-ADA9-DEBEB1DF5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304800"/>
            <a:ext cx="2724150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2">
            <a:extLst>
              <a:ext uri="{FF2B5EF4-FFF2-40B4-BE49-F238E27FC236}">
                <a16:creationId xmlns:a16="http://schemas.microsoft.com/office/drawing/2014/main" id="{0A06C873-1C8D-4AC6-9F55-F660ACEF2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895600"/>
            <a:ext cx="22637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5">
            <a:extLst>
              <a:ext uri="{FF2B5EF4-FFF2-40B4-BE49-F238E27FC236}">
                <a16:creationId xmlns:a16="http://schemas.microsoft.com/office/drawing/2014/main" id="{0EED2807-6C58-498E-9F4A-B860EBA19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62363"/>
            <a:ext cx="2389188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C7B9-50AB-4B40-92DB-11F99731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64368" cy="1325563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Illinois Biometric Information Privacy Act (BIPA) </a:t>
            </a:r>
            <a:endParaRPr lang="en-US" sz="32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2543-FA15-405D-B832-9E9CA6FDD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Origins are largely grassroots: </a:t>
            </a:r>
          </a:p>
          <a:p>
            <a:pPr marL="457200" lvl="1" indent="0">
              <a:buNone/>
            </a:pPr>
            <a:r>
              <a:rPr lang="en-US" sz="2000" dirty="0"/>
              <a:t>“In 2007, a company that let customers pay in stores with their fingerprints went bust, and it discussed selling the fingerprint database. People who thought that was creepy wanted to stop such activities.” (</a:t>
            </a:r>
            <a:r>
              <a:rPr lang="en-US" sz="2000" dirty="0" err="1"/>
              <a:t>Ovide</a:t>
            </a:r>
            <a:r>
              <a:rPr lang="en-US" sz="2000" dirty="0"/>
              <a:t>, 2021)</a:t>
            </a:r>
          </a:p>
          <a:p>
            <a:r>
              <a:rPr lang="en-US" sz="2000" dirty="0"/>
              <a:t>Passed 2008. Still one of the toughest privacy laws in the U.S.</a:t>
            </a:r>
          </a:p>
          <a:p>
            <a:r>
              <a:rPr lang="en-US" sz="2000" dirty="0"/>
              <a:t>Only applies to Illinois residents</a:t>
            </a:r>
          </a:p>
          <a:p>
            <a:r>
              <a:rPr lang="en-US" sz="2000" dirty="0"/>
              <a:t>Limits what companies can do with biometric data collected from consumers, such as face scans, voice recognition, and fingerprints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E8068-51A7-4EE7-B0BD-A07E08B47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38" y="5074919"/>
            <a:ext cx="1348508" cy="13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2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C7B9-50AB-4B40-92DB-11F99731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64368" cy="1325563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7030A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Illinois Biometric Information Privacy Act (BIPA) </a:t>
            </a:r>
            <a:endParaRPr lang="en-US" sz="32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2543-FA15-405D-B832-9E9CA6FDD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What does it do?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stipulates that companies can’t use consumers’ biometric data without their consent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Requires companies to limit the amount of biometric data that they collect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Gives individuals the right to sue companies over the use of their biometric data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E8068-51A7-4EE7-B0BD-A07E08B47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257" y="4645895"/>
            <a:ext cx="2000155" cy="199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1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57A7FAD8-D07E-4242-9413-A4D466D504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16" r="14012" b="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0579-8C00-42DC-9126-18E2B987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579" y="2763385"/>
            <a:ext cx="2635757" cy="1378847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What’s coming next in biometric data collection?</a:t>
            </a:r>
          </a:p>
        </p:txBody>
      </p:sp>
    </p:spTree>
    <p:extLst>
      <p:ext uri="{BB962C8B-B14F-4D97-AF65-F5344CB8AC3E}">
        <p14:creationId xmlns:p14="http://schemas.microsoft.com/office/powerpoint/2010/main" val="57869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949B1-04EF-4BB8-B907-FFCCCB087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6464"/>
            <a:ext cx="7886700" cy="47504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Texas also has a weaker biometric data protection law filed a week ago– only allows the state attorney general to sue – Texas attorney general recently sued Meta (FB) under this law – results pending: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https://www.natlawreview.com/article/texas-ag-sues-meta-over-collection-and-use-biometric-data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Current bill in Maryland proposes a law similar to the Illinois Biometric Information Privacy Act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of today, the IRS is allowing people to opt out of facial recognition to sign up for online accounts: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https://www.cnet.com/personal-finance/taxes/irs-adds-option-that-lets-taxpayers-skip-facial-recognition/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6596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8143-8893-4B23-8B08-2C027AAF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GDPR – What is it?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EE26E-617A-4728-AD19-323D7F63B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927" y="1825625"/>
            <a:ext cx="6516146" cy="4351338"/>
          </a:xfrm>
        </p:spPr>
      </p:pic>
    </p:spTree>
    <p:extLst>
      <p:ext uri="{BB962C8B-B14F-4D97-AF65-F5344CB8AC3E}">
        <p14:creationId xmlns:p14="http://schemas.microsoft.com/office/powerpoint/2010/main" val="2686665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D8143-8893-4B23-8B08-2C027AAF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3600"/>
              <a:t>GDPR – "General Data Protection Regulation"*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830629 w 4480560"/>
              <a:gd name="connsiteY3" fmla="*/ 0 h 13716"/>
              <a:gd name="connsiteX4" fmla="*/ 2425903 w 4480560"/>
              <a:gd name="connsiteY4" fmla="*/ 0 h 13716"/>
              <a:gd name="connsiteX5" fmla="*/ 3021178 w 4480560"/>
              <a:gd name="connsiteY5" fmla="*/ 0 h 13716"/>
              <a:gd name="connsiteX6" fmla="*/ 3750869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930091 w 4480560"/>
              <a:gd name="connsiteY9" fmla="*/ 13716 h 13716"/>
              <a:gd name="connsiteX10" fmla="*/ 3290011 w 4480560"/>
              <a:gd name="connsiteY10" fmla="*/ 13716 h 13716"/>
              <a:gd name="connsiteX11" fmla="*/ 2649931 w 4480560"/>
              <a:gd name="connsiteY11" fmla="*/ 13716 h 13716"/>
              <a:gd name="connsiteX12" fmla="*/ 2054657 w 4480560"/>
              <a:gd name="connsiteY12" fmla="*/ 13716 h 13716"/>
              <a:gd name="connsiteX13" fmla="*/ 1324966 w 4480560"/>
              <a:gd name="connsiteY13" fmla="*/ 13716 h 13716"/>
              <a:gd name="connsiteX14" fmla="*/ 595274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574" y="14606"/>
                  <a:pt x="338605" y="-40"/>
                  <a:pt x="595274" y="0"/>
                </a:cubicBezTo>
                <a:cubicBezTo>
                  <a:pt x="856171" y="-2198"/>
                  <a:pt x="863435" y="-13333"/>
                  <a:pt x="1100938" y="0"/>
                </a:cubicBezTo>
                <a:cubicBezTo>
                  <a:pt x="1340270" y="17713"/>
                  <a:pt x="1418448" y="-18893"/>
                  <a:pt x="1651406" y="0"/>
                </a:cubicBezTo>
                <a:cubicBezTo>
                  <a:pt x="1875387" y="1627"/>
                  <a:pt x="2153037" y="22688"/>
                  <a:pt x="2336292" y="0"/>
                </a:cubicBezTo>
                <a:cubicBezTo>
                  <a:pt x="2522206" y="-4211"/>
                  <a:pt x="2718333" y="34959"/>
                  <a:pt x="2931566" y="0"/>
                </a:cubicBezTo>
                <a:cubicBezTo>
                  <a:pt x="3137043" y="-17106"/>
                  <a:pt x="3304331" y="1415"/>
                  <a:pt x="3482035" y="0"/>
                </a:cubicBezTo>
                <a:cubicBezTo>
                  <a:pt x="3649837" y="-24078"/>
                  <a:pt x="4010577" y="-51921"/>
                  <a:pt x="4480560" y="0"/>
                </a:cubicBezTo>
                <a:cubicBezTo>
                  <a:pt x="4480642" y="3611"/>
                  <a:pt x="4480510" y="9346"/>
                  <a:pt x="4480560" y="13716"/>
                </a:cubicBezTo>
                <a:cubicBezTo>
                  <a:pt x="4305601" y="36948"/>
                  <a:pt x="4025154" y="21890"/>
                  <a:pt x="3840480" y="13716"/>
                </a:cubicBezTo>
                <a:cubicBezTo>
                  <a:pt x="3668919" y="-16903"/>
                  <a:pt x="3556555" y="-17246"/>
                  <a:pt x="3290011" y="13716"/>
                </a:cubicBezTo>
                <a:cubicBezTo>
                  <a:pt x="2991827" y="13600"/>
                  <a:pt x="2862038" y="-27094"/>
                  <a:pt x="2560320" y="13716"/>
                </a:cubicBezTo>
                <a:cubicBezTo>
                  <a:pt x="2273396" y="32804"/>
                  <a:pt x="2159701" y="35426"/>
                  <a:pt x="1965046" y="13716"/>
                </a:cubicBezTo>
                <a:cubicBezTo>
                  <a:pt x="1785994" y="24616"/>
                  <a:pt x="1686680" y="47748"/>
                  <a:pt x="1459382" y="13716"/>
                </a:cubicBezTo>
                <a:cubicBezTo>
                  <a:pt x="1260610" y="398"/>
                  <a:pt x="913962" y="26960"/>
                  <a:pt x="774497" y="13716"/>
                </a:cubicBezTo>
                <a:cubicBezTo>
                  <a:pt x="689426" y="-2719"/>
                  <a:pt x="378264" y="1751"/>
                  <a:pt x="0" y="13716"/>
                </a:cubicBezTo>
                <a:cubicBezTo>
                  <a:pt x="-173" y="8371"/>
                  <a:pt x="-387" y="6213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90844" y="5546"/>
                  <a:pt x="318443" y="10543"/>
                  <a:pt x="595274" y="0"/>
                </a:cubicBezTo>
                <a:cubicBezTo>
                  <a:pt x="862223" y="-10630"/>
                  <a:pt x="1008164" y="-6970"/>
                  <a:pt x="1100938" y="0"/>
                </a:cubicBezTo>
                <a:cubicBezTo>
                  <a:pt x="1231751" y="-9052"/>
                  <a:pt x="1563421" y="-55931"/>
                  <a:pt x="1830629" y="0"/>
                </a:cubicBezTo>
                <a:cubicBezTo>
                  <a:pt x="2081843" y="38764"/>
                  <a:pt x="2181743" y="16966"/>
                  <a:pt x="2425903" y="0"/>
                </a:cubicBezTo>
                <a:cubicBezTo>
                  <a:pt x="2657412" y="-20059"/>
                  <a:pt x="2795431" y="8423"/>
                  <a:pt x="3021178" y="0"/>
                </a:cubicBezTo>
                <a:cubicBezTo>
                  <a:pt x="3275119" y="-4749"/>
                  <a:pt x="3480943" y="2522"/>
                  <a:pt x="3750869" y="0"/>
                </a:cubicBezTo>
                <a:cubicBezTo>
                  <a:pt x="4005211" y="16055"/>
                  <a:pt x="4302144" y="-2969"/>
                  <a:pt x="4480560" y="0"/>
                </a:cubicBezTo>
                <a:cubicBezTo>
                  <a:pt x="4480397" y="3458"/>
                  <a:pt x="4481383" y="8632"/>
                  <a:pt x="4480560" y="13716"/>
                </a:cubicBezTo>
                <a:cubicBezTo>
                  <a:pt x="4261480" y="-10003"/>
                  <a:pt x="4206199" y="28529"/>
                  <a:pt x="3930091" y="13716"/>
                </a:cubicBezTo>
                <a:cubicBezTo>
                  <a:pt x="3666932" y="-15474"/>
                  <a:pt x="3493645" y="14804"/>
                  <a:pt x="3290011" y="13716"/>
                </a:cubicBezTo>
                <a:cubicBezTo>
                  <a:pt x="3137078" y="-41032"/>
                  <a:pt x="2894690" y="-17948"/>
                  <a:pt x="2649931" y="13716"/>
                </a:cubicBezTo>
                <a:cubicBezTo>
                  <a:pt x="2413020" y="21294"/>
                  <a:pt x="2225991" y="-10559"/>
                  <a:pt x="2054657" y="13716"/>
                </a:cubicBezTo>
                <a:cubicBezTo>
                  <a:pt x="1886877" y="37541"/>
                  <a:pt x="1548763" y="45390"/>
                  <a:pt x="1324966" y="13716"/>
                </a:cubicBezTo>
                <a:cubicBezTo>
                  <a:pt x="1040995" y="1897"/>
                  <a:pt x="786929" y="-17655"/>
                  <a:pt x="595274" y="13716"/>
                </a:cubicBezTo>
                <a:cubicBezTo>
                  <a:pt x="371401" y="32831"/>
                  <a:pt x="168483" y="23167"/>
                  <a:pt x="0" y="13716"/>
                </a:cubicBezTo>
                <a:cubicBezTo>
                  <a:pt x="-740" y="8467"/>
                  <a:pt x="-279" y="4434"/>
                  <a:pt x="0" y="0"/>
                </a:cubicBezTo>
                <a:close/>
              </a:path>
              <a:path w="4480560" h="13716" fill="none" stroke="0" extrusionOk="0">
                <a:moveTo>
                  <a:pt x="0" y="0"/>
                </a:moveTo>
                <a:cubicBezTo>
                  <a:pt x="254633" y="596"/>
                  <a:pt x="318854" y="8353"/>
                  <a:pt x="595274" y="0"/>
                </a:cubicBezTo>
                <a:cubicBezTo>
                  <a:pt x="857042" y="-2503"/>
                  <a:pt x="863005" y="-13327"/>
                  <a:pt x="1100938" y="0"/>
                </a:cubicBezTo>
                <a:cubicBezTo>
                  <a:pt x="1322315" y="28736"/>
                  <a:pt x="1429801" y="-15572"/>
                  <a:pt x="1651406" y="0"/>
                </a:cubicBezTo>
                <a:cubicBezTo>
                  <a:pt x="1861310" y="20479"/>
                  <a:pt x="2199002" y="36173"/>
                  <a:pt x="2336292" y="0"/>
                </a:cubicBezTo>
                <a:cubicBezTo>
                  <a:pt x="2504451" y="-23230"/>
                  <a:pt x="2735943" y="-3451"/>
                  <a:pt x="2931566" y="0"/>
                </a:cubicBezTo>
                <a:cubicBezTo>
                  <a:pt x="3109081" y="-33272"/>
                  <a:pt x="3310374" y="39503"/>
                  <a:pt x="3482035" y="0"/>
                </a:cubicBezTo>
                <a:cubicBezTo>
                  <a:pt x="3630968" y="-117346"/>
                  <a:pt x="3975789" y="30358"/>
                  <a:pt x="4480560" y="0"/>
                </a:cubicBezTo>
                <a:cubicBezTo>
                  <a:pt x="4480546" y="3532"/>
                  <a:pt x="4481771" y="9530"/>
                  <a:pt x="4480560" y="13716"/>
                </a:cubicBezTo>
                <a:cubicBezTo>
                  <a:pt x="4299745" y="8025"/>
                  <a:pt x="4055484" y="54224"/>
                  <a:pt x="3840480" y="13716"/>
                </a:cubicBezTo>
                <a:cubicBezTo>
                  <a:pt x="3665362" y="14404"/>
                  <a:pt x="3548412" y="6532"/>
                  <a:pt x="3290011" y="13716"/>
                </a:cubicBezTo>
                <a:cubicBezTo>
                  <a:pt x="3037450" y="36923"/>
                  <a:pt x="2862123" y="43167"/>
                  <a:pt x="2560320" y="13716"/>
                </a:cubicBezTo>
                <a:cubicBezTo>
                  <a:pt x="2308793" y="7156"/>
                  <a:pt x="2153402" y="-25971"/>
                  <a:pt x="1965046" y="13716"/>
                </a:cubicBezTo>
                <a:cubicBezTo>
                  <a:pt x="1778601" y="25944"/>
                  <a:pt x="1672011" y="23840"/>
                  <a:pt x="1459382" y="13716"/>
                </a:cubicBezTo>
                <a:cubicBezTo>
                  <a:pt x="1212351" y="-9856"/>
                  <a:pt x="906131" y="12859"/>
                  <a:pt x="774497" y="13716"/>
                </a:cubicBezTo>
                <a:cubicBezTo>
                  <a:pt x="636671" y="-47283"/>
                  <a:pt x="331670" y="1705"/>
                  <a:pt x="0" y="13716"/>
                </a:cubicBezTo>
                <a:cubicBezTo>
                  <a:pt x="-561" y="8546"/>
                  <a:pt x="-377" y="61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0560"/>
                      <a:gd name="connsiteY0" fmla="*/ 0 h 13716"/>
                      <a:gd name="connsiteX1" fmla="*/ 595274 w 4480560"/>
                      <a:gd name="connsiteY1" fmla="*/ 0 h 13716"/>
                      <a:gd name="connsiteX2" fmla="*/ 1100938 w 4480560"/>
                      <a:gd name="connsiteY2" fmla="*/ 0 h 13716"/>
                      <a:gd name="connsiteX3" fmla="*/ 1651406 w 4480560"/>
                      <a:gd name="connsiteY3" fmla="*/ 0 h 13716"/>
                      <a:gd name="connsiteX4" fmla="*/ 2336292 w 4480560"/>
                      <a:gd name="connsiteY4" fmla="*/ 0 h 13716"/>
                      <a:gd name="connsiteX5" fmla="*/ 2931566 w 4480560"/>
                      <a:gd name="connsiteY5" fmla="*/ 0 h 13716"/>
                      <a:gd name="connsiteX6" fmla="*/ 3482035 w 4480560"/>
                      <a:gd name="connsiteY6" fmla="*/ 0 h 13716"/>
                      <a:gd name="connsiteX7" fmla="*/ 4480560 w 4480560"/>
                      <a:gd name="connsiteY7" fmla="*/ 0 h 13716"/>
                      <a:gd name="connsiteX8" fmla="*/ 4480560 w 4480560"/>
                      <a:gd name="connsiteY8" fmla="*/ 13716 h 13716"/>
                      <a:gd name="connsiteX9" fmla="*/ 3840480 w 4480560"/>
                      <a:gd name="connsiteY9" fmla="*/ 13716 h 13716"/>
                      <a:gd name="connsiteX10" fmla="*/ 3290011 w 4480560"/>
                      <a:gd name="connsiteY10" fmla="*/ 13716 h 13716"/>
                      <a:gd name="connsiteX11" fmla="*/ 2560320 w 4480560"/>
                      <a:gd name="connsiteY11" fmla="*/ 13716 h 13716"/>
                      <a:gd name="connsiteX12" fmla="*/ 1965046 w 4480560"/>
                      <a:gd name="connsiteY12" fmla="*/ 13716 h 13716"/>
                      <a:gd name="connsiteX13" fmla="*/ 1459382 w 4480560"/>
                      <a:gd name="connsiteY13" fmla="*/ 13716 h 13716"/>
                      <a:gd name="connsiteX14" fmla="*/ 774497 w 4480560"/>
                      <a:gd name="connsiteY14" fmla="*/ 13716 h 13716"/>
                      <a:gd name="connsiteX15" fmla="*/ 0 w 4480560"/>
                      <a:gd name="connsiteY15" fmla="*/ 13716 h 13716"/>
                      <a:gd name="connsiteX16" fmla="*/ 0 w 4480560"/>
                      <a:gd name="connsiteY1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480560" h="13716" fill="none" extrusionOk="0">
                        <a:moveTo>
                          <a:pt x="0" y="0"/>
                        </a:moveTo>
                        <a:cubicBezTo>
                          <a:pt x="267821" y="8731"/>
                          <a:pt x="334105" y="2629"/>
                          <a:pt x="595274" y="0"/>
                        </a:cubicBezTo>
                        <a:cubicBezTo>
                          <a:pt x="856443" y="-2629"/>
                          <a:pt x="863808" y="-13353"/>
                          <a:pt x="1100938" y="0"/>
                        </a:cubicBezTo>
                        <a:cubicBezTo>
                          <a:pt x="1338068" y="13353"/>
                          <a:pt x="1431663" y="-25862"/>
                          <a:pt x="1651406" y="0"/>
                        </a:cubicBezTo>
                        <a:cubicBezTo>
                          <a:pt x="1871149" y="25862"/>
                          <a:pt x="2173163" y="23827"/>
                          <a:pt x="2336292" y="0"/>
                        </a:cubicBezTo>
                        <a:cubicBezTo>
                          <a:pt x="2499421" y="-23827"/>
                          <a:pt x="2720589" y="28148"/>
                          <a:pt x="2931566" y="0"/>
                        </a:cubicBezTo>
                        <a:cubicBezTo>
                          <a:pt x="3142543" y="-28148"/>
                          <a:pt x="3323630" y="27022"/>
                          <a:pt x="3482035" y="0"/>
                        </a:cubicBezTo>
                        <a:cubicBezTo>
                          <a:pt x="3640440" y="-27022"/>
                          <a:pt x="4012110" y="-20118"/>
                          <a:pt x="4480560" y="0"/>
                        </a:cubicBezTo>
                        <a:cubicBezTo>
                          <a:pt x="4480273" y="3379"/>
                          <a:pt x="4480768" y="9289"/>
                          <a:pt x="4480560" y="13716"/>
                        </a:cubicBezTo>
                        <a:cubicBezTo>
                          <a:pt x="4314132" y="10352"/>
                          <a:pt x="4028383" y="32060"/>
                          <a:pt x="3840480" y="13716"/>
                        </a:cubicBezTo>
                        <a:cubicBezTo>
                          <a:pt x="3652577" y="-4628"/>
                          <a:pt x="3547615" y="-1724"/>
                          <a:pt x="3290011" y="13716"/>
                        </a:cubicBezTo>
                        <a:cubicBezTo>
                          <a:pt x="3032407" y="29156"/>
                          <a:pt x="2830268" y="4147"/>
                          <a:pt x="2560320" y="13716"/>
                        </a:cubicBezTo>
                        <a:cubicBezTo>
                          <a:pt x="2290372" y="23285"/>
                          <a:pt x="2147422" y="2156"/>
                          <a:pt x="1965046" y="13716"/>
                        </a:cubicBezTo>
                        <a:cubicBezTo>
                          <a:pt x="1782670" y="25276"/>
                          <a:pt x="1689791" y="36108"/>
                          <a:pt x="1459382" y="13716"/>
                        </a:cubicBezTo>
                        <a:cubicBezTo>
                          <a:pt x="1228973" y="-8676"/>
                          <a:pt x="915486" y="31929"/>
                          <a:pt x="774497" y="13716"/>
                        </a:cubicBezTo>
                        <a:cubicBezTo>
                          <a:pt x="633508" y="-4497"/>
                          <a:pt x="361442" y="-15679"/>
                          <a:pt x="0" y="13716"/>
                        </a:cubicBezTo>
                        <a:cubicBezTo>
                          <a:pt x="-362" y="8190"/>
                          <a:pt x="-434" y="6098"/>
                          <a:pt x="0" y="0"/>
                        </a:cubicBezTo>
                        <a:close/>
                      </a:path>
                      <a:path w="4480560" h="13716" stroke="0" extrusionOk="0">
                        <a:moveTo>
                          <a:pt x="0" y="0"/>
                        </a:moveTo>
                        <a:cubicBezTo>
                          <a:pt x="285465" y="225"/>
                          <a:pt x="322691" y="16223"/>
                          <a:pt x="595274" y="0"/>
                        </a:cubicBezTo>
                        <a:cubicBezTo>
                          <a:pt x="867857" y="-16223"/>
                          <a:pt x="989129" y="-11242"/>
                          <a:pt x="1100938" y="0"/>
                        </a:cubicBezTo>
                        <a:cubicBezTo>
                          <a:pt x="1212747" y="11242"/>
                          <a:pt x="1574350" y="-36410"/>
                          <a:pt x="1830629" y="0"/>
                        </a:cubicBezTo>
                        <a:cubicBezTo>
                          <a:pt x="2086908" y="36410"/>
                          <a:pt x="2180922" y="4645"/>
                          <a:pt x="2425903" y="0"/>
                        </a:cubicBezTo>
                        <a:cubicBezTo>
                          <a:pt x="2670884" y="-4645"/>
                          <a:pt x="2782024" y="22929"/>
                          <a:pt x="3021178" y="0"/>
                        </a:cubicBezTo>
                        <a:cubicBezTo>
                          <a:pt x="3260332" y="-22929"/>
                          <a:pt x="3456982" y="-1586"/>
                          <a:pt x="3750869" y="0"/>
                        </a:cubicBezTo>
                        <a:cubicBezTo>
                          <a:pt x="4044756" y="1586"/>
                          <a:pt x="4302726" y="17043"/>
                          <a:pt x="4480560" y="0"/>
                        </a:cubicBezTo>
                        <a:cubicBezTo>
                          <a:pt x="4480360" y="3832"/>
                          <a:pt x="4481152" y="9314"/>
                          <a:pt x="4480560" y="13716"/>
                        </a:cubicBezTo>
                        <a:cubicBezTo>
                          <a:pt x="4279652" y="-11422"/>
                          <a:pt x="4200762" y="36994"/>
                          <a:pt x="3930091" y="13716"/>
                        </a:cubicBezTo>
                        <a:cubicBezTo>
                          <a:pt x="3659420" y="-9562"/>
                          <a:pt x="3456052" y="17722"/>
                          <a:pt x="3290011" y="13716"/>
                        </a:cubicBezTo>
                        <a:cubicBezTo>
                          <a:pt x="3123970" y="9710"/>
                          <a:pt x="2882392" y="28246"/>
                          <a:pt x="2649931" y="13716"/>
                        </a:cubicBezTo>
                        <a:cubicBezTo>
                          <a:pt x="2417470" y="-814"/>
                          <a:pt x="2238426" y="2765"/>
                          <a:pt x="2054657" y="13716"/>
                        </a:cubicBezTo>
                        <a:cubicBezTo>
                          <a:pt x="1870888" y="24667"/>
                          <a:pt x="1566368" y="40468"/>
                          <a:pt x="1324966" y="13716"/>
                        </a:cubicBezTo>
                        <a:cubicBezTo>
                          <a:pt x="1083564" y="-13036"/>
                          <a:pt x="787410" y="6374"/>
                          <a:pt x="595274" y="13716"/>
                        </a:cubicBezTo>
                        <a:cubicBezTo>
                          <a:pt x="403138" y="21058"/>
                          <a:pt x="169622" y="5927"/>
                          <a:pt x="0" y="13716"/>
                        </a:cubicBezTo>
                        <a:cubicBezTo>
                          <a:pt x="-475" y="8699"/>
                          <a:pt x="-565" y="440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58C7-49C7-4140-941C-A62CF5E4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525" y="552091"/>
            <a:ext cx="4828270" cy="543153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European Union law instituted on May 25, 2018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1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Applies to all public and private EU companies and organizations that store personal data, and any outside organizations that conduct business with EU residents (Amazon, for example, or a nonprofit cancer research group). </a:t>
            </a:r>
          </a:p>
        </p:txBody>
      </p:sp>
    </p:spTree>
    <p:extLst>
      <p:ext uri="{BB962C8B-B14F-4D97-AF65-F5344CB8AC3E}">
        <p14:creationId xmlns:p14="http://schemas.microsoft.com/office/powerpoint/2010/main" val="3671457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8143-8893-4B23-8B08-2C027AAF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6445"/>
            <a:ext cx="7609828" cy="1325563"/>
          </a:xfrm>
        </p:spPr>
        <p:txBody>
          <a:bodyPr>
            <a:normAutofit/>
          </a:bodyPr>
          <a:lstStyle/>
          <a:p>
            <a:r>
              <a:rPr lang="en-US" sz="3100" dirty="0"/>
              <a:t>GDPR – "General Data Protection Regulation"*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58C7-49C7-4140-941C-A62CF5E4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402672"/>
            <a:ext cx="7845552" cy="525888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100" dirty="0"/>
              <a:t>Core principles and requirements: </a:t>
            </a:r>
          </a:p>
          <a:p>
            <a:pPr>
              <a:spcBef>
                <a:spcPts val="600"/>
              </a:spcBef>
            </a:pPr>
            <a:r>
              <a:rPr lang="en-US" sz="2100" dirty="0"/>
              <a:t>States that protection of personal data is a fundamental human right</a:t>
            </a:r>
          </a:p>
          <a:p>
            <a:pPr>
              <a:spcBef>
                <a:spcPts val="600"/>
              </a:spcBef>
            </a:pPr>
            <a:r>
              <a:rPr lang="en-US" sz="2100" dirty="0"/>
              <a:t>Requires all organizations that collect and store user data to protect user data, give users access to their data, and to make it easily transferrable</a:t>
            </a:r>
          </a:p>
          <a:p>
            <a:pPr>
              <a:spcBef>
                <a:spcPts val="600"/>
              </a:spcBef>
            </a:pPr>
            <a:r>
              <a:rPr lang="en-US" sz="2100" dirty="0"/>
              <a:t>Data processors (such as websites) must make their identity clear and ask users for consent before storing their data</a:t>
            </a:r>
          </a:p>
          <a:p>
            <a:pPr>
              <a:spcBef>
                <a:spcPts val="600"/>
              </a:spcBef>
            </a:pPr>
            <a:r>
              <a:rPr lang="en-US" sz="2100" dirty="0"/>
              <a:t>Bans malicious activity, such as hacking  and denial of service attacks</a:t>
            </a:r>
          </a:p>
          <a:p>
            <a:pPr>
              <a:spcBef>
                <a:spcPts val="600"/>
              </a:spcBef>
            </a:pPr>
            <a:r>
              <a:rPr lang="en-US" sz="2100" dirty="0"/>
              <a:t>Requires security risk mitigation through methods such as encryption</a:t>
            </a:r>
          </a:p>
          <a:p>
            <a:pPr>
              <a:spcBef>
                <a:spcPts val="600"/>
              </a:spcBef>
            </a:pPr>
            <a:r>
              <a:rPr lang="en-US" sz="2100" dirty="0"/>
              <a:t>Requires organizations to inform users within 72 hours of discovery of a data breach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Adapted from: </a:t>
            </a:r>
            <a:r>
              <a:rPr lang="en-US" sz="2000" dirty="0">
                <a:hlinkClick r:id="rId2"/>
              </a:rPr>
              <a:t>https://techterms.com/definition/gdpr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092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CF77-A397-420A-A36D-9F0EC4AAA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4429"/>
            <a:ext cx="7886700" cy="53765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GDPR breeches and fines between January 26, 2020, and January 27, 2021*: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GDPR fines rose by nearly 40% over the previous year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Penalties under the GDPR totaled €158.5 million ($191.5 million U.S.)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Data protection authorities recorded 121,165 data breach notifications (19% more than the previous 12-month period)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biggest GDPR fine in this period = </a:t>
            </a:r>
            <a:r>
              <a:rPr lang="da-DK" sz="2000" dirty="0"/>
              <a:t>Google – €50 million ($56.6 million U.S.) 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*Source = </a:t>
            </a:r>
            <a:r>
              <a:rPr lang="en-US" sz="1400" dirty="0">
                <a:hlinkClick r:id="rId2"/>
              </a:rPr>
              <a:t>https://www.tessian.com/blog/biggest-gdpr-fines-2020/</a:t>
            </a:r>
            <a:r>
              <a:rPr lang="en-US" sz="1400" dirty="0"/>
              <a:t> </a:t>
            </a:r>
            <a:endParaRPr lang="en-US" sz="12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D3891D9-578F-4CC5-8BEE-25AA94F4C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79" y="4729020"/>
            <a:ext cx="2638574" cy="17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6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55F64A0-21D6-4115-A87F-0CEC58EC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97" y="63443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</a:rPr>
              <a:t>Privacy and Information Systems: </a:t>
            </a:r>
            <a:br>
              <a:rPr lang="en-US" altLang="en-US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</a:rPr>
              <a:t>Key Points from Last Week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869E7EB-1779-4328-BE41-EF3C1D959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39" y="1808748"/>
            <a:ext cx="7715894" cy="449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en-US" sz="2400" dirty="0"/>
          </a:p>
          <a:p>
            <a:pPr marL="0" indent="0" algn="ctr">
              <a:buNone/>
            </a:pPr>
            <a:r>
              <a:rPr lang="en-US" altLang="en-US" sz="2400" dirty="0"/>
              <a:t>  What’s the definition of “privacy” (in the U.S.)?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29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638E0-F3C9-47ED-8577-1450DDAF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65" y="411480"/>
            <a:ext cx="7352470" cy="1106424"/>
          </a:xfrm>
        </p:spPr>
        <p:txBody>
          <a:bodyPr>
            <a:normAutofit/>
          </a:bodyPr>
          <a:lstStyle/>
          <a:p>
            <a:r>
              <a:rPr lang="en-US" sz="3100" b="1" dirty="0">
                <a:latin typeface="+mn-lt"/>
              </a:rPr>
              <a:t>A Sea Change for Online Privacy in the U.S.? </a:t>
            </a:r>
            <a:br>
              <a:rPr lang="en-US" sz="3100" b="1" dirty="0">
                <a:latin typeface="+mn-lt"/>
              </a:rPr>
            </a:br>
            <a:r>
              <a:rPr lang="en-US" sz="3100" b="1" dirty="0">
                <a:latin typeface="+mn-lt"/>
              </a:rPr>
              <a:t>The California Consumer Privacy Act (CCPA)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Image result for California Consumer Privacy Act (CCPA)">
            <a:extLst>
              <a:ext uri="{FF2B5EF4-FFF2-40B4-BE49-F238E27FC236}">
                <a16:creationId xmlns:a16="http://schemas.microsoft.com/office/drawing/2014/main" id="{1949F1C4-8A14-4B2D-A786-2F41EEEA8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5" r="20733" b="-2"/>
          <a:stretch/>
        </p:blipFill>
        <p:spPr bwMode="auto">
          <a:xfrm>
            <a:off x="353148" y="1721922"/>
            <a:ext cx="5028668" cy="452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079" name="Rectangle 7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7850" y="1721922"/>
            <a:ext cx="3163824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7E0D-9EE7-4CB3-BFA4-960D49A1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4874" y="2020824"/>
            <a:ext cx="2730512" cy="3959352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000" dirty="0"/>
              <a:t>State statute, effective January 1, 2020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000" dirty="0"/>
              <a:t>It was partly modeled on the European Union's GDPR. GDPR is much broader and applies to many more companies.</a:t>
            </a:r>
          </a:p>
        </p:txBody>
      </p:sp>
    </p:spTree>
    <p:extLst>
      <p:ext uri="{BB962C8B-B14F-4D97-AF65-F5344CB8AC3E}">
        <p14:creationId xmlns:p14="http://schemas.microsoft.com/office/powerpoint/2010/main" val="161157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38E0-F3C9-47ED-8577-1450DDAF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3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The California Consumer Privacy Act (CCPA)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7E0D-9EE7-4CB3-BFA4-960D49A1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46" y="1846172"/>
            <a:ext cx="8104384" cy="466724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Applies to any corporation that:</a:t>
            </a:r>
          </a:p>
          <a:p>
            <a:pPr lvl="1">
              <a:spcBef>
                <a:spcPts val="1200"/>
              </a:spcBef>
            </a:pPr>
            <a:r>
              <a:rPr lang="en-US" sz="2200" dirty="0"/>
              <a:t>Has annual gross revenues over $25 million;</a:t>
            </a:r>
          </a:p>
          <a:p>
            <a:pPr lvl="1">
              <a:spcBef>
                <a:spcPts val="1200"/>
              </a:spcBef>
            </a:pPr>
            <a:r>
              <a:rPr lang="en-US" sz="2200" dirty="0"/>
              <a:t>Buys or sells the personal information of 50,000 or more consumers or households; or</a:t>
            </a:r>
          </a:p>
          <a:p>
            <a:pPr lvl="1">
              <a:spcBef>
                <a:spcPts val="1200"/>
              </a:spcBef>
            </a:pPr>
            <a:r>
              <a:rPr lang="en-US" sz="2200" dirty="0"/>
              <a:t>Earns more than half of its annual revenue from selling consumers' personal information.</a:t>
            </a:r>
          </a:p>
        </p:txBody>
      </p:sp>
      <p:pic>
        <p:nvPicPr>
          <p:cNvPr id="3074" name="Picture 2" descr="Image result for California Consumer Privacy Act (CCPA)">
            <a:extLst>
              <a:ext uri="{FF2B5EF4-FFF2-40B4-BE49-F238E27FC236}">
                <a16:creationId xmlns:a16="http://schemas.microsoft.com/office/drawing/2014/main" id="{1949F1C4-8A14-4B2D-A786-2F41EEEA8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4784437"/>
            <a:ext cx="2952750" cy="179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050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59BF-C346-4E50-BAC2-CDC7E46CB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1871"/>
            <a:ext cx="7886700" cy="450325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Intended to provide California residents with the right to: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Know what personal data is being collected about them.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Know whether their personal data is sold or disclosed and to whom.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Say no to the sale of personal data.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Access their personal data.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Request a business to delete any personal information about a consumer collected from that consumer.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Not be discriminated against for exercising their privacy rights.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425D16-5E63-43D2-A55A-927C27E6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Autofit/>
          </a:bodyPr>
          <a:lstStyle/>
          <a:p>
            <a:r>
              <a:rPr lang="en-US" sz="33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The California Consumer Privacy Act (CCPA) </a:t>
            </a:r>
          </a:p>
        </p:txBody>
      </p:sp>
      <p:pic>
        <p:nvPicPr>
          <p:cNvPr id="5" name="Picture 2" descr="Image result for California Consumer Privacy Act (CCPA)">
            <a:extLst>
              <a:ext uri="{FF2B5EF4-FFF2-40B4-BE49-F238E27FC236}">
                <a16:creationId xmlns:a16="http://schemas.microsoft.com/office/drawing/2014/main" id="{4415DCC3-2E5F-42CC-9E02-505216D86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519" y="5578763"/>
            <a:ext cx="2245810" cy="118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124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38E0-F3C9-47ED-8577-1450DDAF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3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The California Consumer Privacy Act (CCPA)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7E0D-9EE7-4CB3-BFA4-960D49A1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989" y="1948912"/>
            <a:ext cx="7346023" cy="466724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/>
              <a:t>Some large corporations are meeting its requirements for all users regardless of where they live (e.g. Microsoft); others are not (e.g. Facebook) 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200" dirty="0"/>
              <a:t>Estimated compliance expenditures in 2020 = $55 billion U.S.</a:t>
            </a:r>
          </a:p>
        </p:txBody>
      </p:sp>
      <p:pic>
        <p:nvPicPr>
          <p:cNvPr id="4" name="Picture 2" descr="Image result for California Consumer Privacy Act (CCPA)">
            <a:extLst>
              <a:ext uri="{FF2B5EF4-FFF2-40B4-BE49-F238E27FC236}">
                <a16:creationId xmlns:a16="http://schemas.microsoft.com/office/drawing/2014/main" id="{06A6B202-1B97-40C1-B6A7-DDD58561D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0214"/>
            <a:ext cx="4312967" cy="226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039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E1229-03AD-4C92-87B4-FB068495B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09" t="9537" r="14515" b="4267"/>
          <a:stretch/>
        </p:blipFill>
        <p:spPr>
          <a:xfrm>
            <a:off x="414943" y="166129"/>
            <a:ext cx="8314114" cy="5569650"/>
          </a:xfr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45B7E8-8C15-40DB-AE5F-2B3C2BE07ACE}"/>
              </a:ext>
            </a:extLst>
          </p:cNvPr>
          <p:cNvSpPr txBox="1"/>
          <p:nvPr/>
        </p:nvSpPr>
        <p:spPr>
          <a:xfrm>
            <a:off x="628650" y="6197600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Netflix’s CCPA </a:t>
            </a:r>
            <a:r>
              <a:rPr lang="en-US" dirty="0"/>
              <a:t>privacy notice </a:t>
            </a:r>
            <a:r>
              <a:rPr lang="en-US" sz="1400" dirty="0"/>
              <a:t>(</a:t>
            </a:r>
            <a:r>
              <a:rPr lang="en-US" sz="1400" dirty="0">
                <a:hlinkClick r:id="rId3"/>
              </a:rPr>
              <a:t>https://help.netflix.com/legal/privacy#ccpa</a:t>
            </a:r>
            <a:r>
              <a:rPr lang="en-US" sz="1400" dirty="0"/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BA4AF4-5859-470F-AAD0-96AB4CC6044F}"/>
              </a:ext>
            </a:extLst>
          </p:cNvPr>
          <p:cNvCxnSpPr/>
          <p:nvPr/>
        </p:nvCxnSpPr>
        <p:spPr>
          <a:xfrm flipV="1">
            <a:off x="3519058" y="5818913"/>
            <a:ext cx="240146" cy="461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68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4C94-870A-4434-8EE1-329AC3BB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28" y="2010557"/>
            <a:ext cx="7886700" cy="4482318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Would you want to request your personal data from companies using the CCPA? If yes, which companies, and what would your motivation for doing it?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Have you requested your personal in the past from a company, such as downloading your data from Twitter? If so, which company (</a:t>
            </a:r>
            <a:r>
              <a:rPr lang="en-US" sz="2000" dirty="0" err="1"/>
              <a:t>ies</a:t>
            </a:r>
            <a:r>
              <a:rPr lang="en-US" sz="2000" dirty="0"/>
              <a:t>), and what did you learn from the data they provided? 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Do you think the CCPA will significantly impact how companies collect and store users’ personal data? Why or why not?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Do you think additional information privacy laws are needed? Why or why not?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855F52-1D82-494E-A7BD-B64B1233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79" y="365125"/>
            <a:ext cx="6774843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California Consumer Privacy Act (CCPA)</a:t>
            </a:r>
            <a:b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</a:b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Discussion Questions: Jot down a few sentences about each question. 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6715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3874-6B41-4B69-95AE-210CB605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051" y="139585"/>
            <a:ext cx="5298814" cy="132556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haveibeenpwned.com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33CA95-6F05-57BC-DB4A-393B60DE7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067" y="1190923"/>
            <a:ext cx="8311865" cy="5194005"/>
          </a:xfrm>
        </p:spPr>
      </p:pic>
    </p:spTree>
    <p:extLst>
      <p:ext uri="{BB962C8B-B14F-4D97-AF65-F5344CB8AC3E}">
        <p14:creationId xmlns:p14="http://schemas.microsoft.com/office/powerpoint/2010/main" val="775467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021D-C233-44B2-9034-8160D739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139132" cy="132556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+mn-lt"/>
              </a:rPr>
              <a:t>Concluding Thoughts about Designing for Personal Data Privacy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70FE82-52EB-4A1D-B3FA-8B5E8DE14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94" y="1805077"/>
            <a:ext cx="6864603" cy="4351338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en-US" sz="2200" dirty="0">
                <a:ea typeface="MS PGothic" panose="020B0600070205080204" pitchFamily="34" charset="-128"/>
              </a:rPr>
              <a:t>Upon arriving at a site, users quickly have to decide (or at least they </a:t>
            </a:r>
            <a:r>
              <a:rPr lang="en-US" altLang="en-US" sz="2200" i="1" dirty="0">
                <a:ea typeface="MS PGothic" panose="020B0600070205080204" pitchFamily="34" charset="-128"/>
              </a:rPr>
              <a:t>should</a:t>
            </a:r>
            <a:r>
              <a:rPr lang="en-US" altLang="en-US" sz="2200" dirty="0">
                <a:ea typeface="MS PGothic" panose="020B0600070205080204" pitchFamily="34" charset="-128"/>
              </a:rPr>
              <a:t> be able to):</a:t>
            </a:r>
          </a:p>
          <a:p>
            <a:pPr lvl="1" eaLnBrk="1" hangingPunct="1"/>
            <a:r>
              <a:rPr lang="en-US" altLang="en-US" sz="2000" dirty="0">
                <a:ea typeface="MS PGothic" panose="020B0600070205080204" pitchFamily="34" charset="-128"/>
              </a:rPr>
              <a:t>Who administers this site? Are they trustworthy?</a:t>
            </a:r>
          </a:p>
          <a:p>
            <a:pPr lvl="1" eaLnBrk="1" hangingPunct="1"/>
            <a:r>
              <a:rPr lang="en-US" altLang="en-US" sz="2000" dirty="0">
                <a:ea typeface="MS PGothic" panose="020B0600070205080204" pitchFamily="34" charset="-128"/>
              </a:rPr>
              <a:t>What happens to my data? </a:t>
            </a:r>
          </a:p>
          <a:p>
            <a:pPr lvl="1" eaLnBrk="1" hangingPunct="1"/>
            <a:r>
              <a:rPr lang="en-US" altLang="en-US" sz="2000" dirty="0">
                <a:ea typeface="MS PGothic" panose="020B0600070205080204" pitchFamily="34" charset="-128"/>
              </a:rPr>
              <a:t>Is the risk of sharing my personal data worth the benefits of using the site/services?</a:t>
            </a:r>
          </a:p>
          <a:p>
            <a:pPr marL="0" indent="0" eaLnBrk="1" hangingPunct="1">
              <a:buNone/>
            </a:pPr>
            <a:r>
              <a:rPr lang="en-US" altLang="en-US" sz="2200" dirty="0">
                <a:ea typeface="MS PGothic" panose="020B0600070205080204" pitchFamily="34" charset="-128"/>
              </a:rPr>
              <a:t>Privacy and trust are both </a:t>
            </a:r>
            <a:r>
              <a:rPr lang="en-US" altLang="en-US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user</a:t>
            </a:r>
            <a:r>
              <a:rPr lang="en-US" altLang="en-US" sz="2200" dirty="0">
                <a:ea typeface="MS PGothic" panose="020B0600070205080204" pitchFamily="34" charset="-128"/>
              </a:rPr>
              <a:t> issues …</a:t>
            </a:r>
          </a:p>
          <a:p>
            <a:pPr lvl="1" eaLnBrk="1" hangingPunct="1"/>
            <a:r>
              <a:rPr lang="en-US" altLang="en-US" sz="2000" dirty="0">
                <a:ea typeface="MS PGothic" panose="020B0600070205080204" pitchFamily="34" charset="-128"/>
              </a:rPr>
              <a:t>Site registration is often unpopular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ea typeface="MS PGothic" panose="020B0600070205080204" pitchFamily="34" charset="-128"/>
              </a:rPr>
              <a:t>    … and </a:t>
            </a:r>
            <a:r>
              <a:rPr lang="en-US" altLang="en-US" sz="2400" b="1" dirty="0">
                <a:solidFill>
                  <a:srgbClr val="0070C0"/>
                </a:solidFill>
                <a:ea typeface="MS PGothic" panose="020B0600070205080204" pitchFamily="34" charset="-128"/>
              </a:rPr>
              <a:t>usability</a:t>
            </a:r>
            <a:r>
              <a:rPr lang="en-US" altLang="en-US" sz="2400" dirty="0">
                <a:ea typeface="MS PGothic" panose="020B0600070205080204" pitchFamily="34" charset="-128"/>
              </a:rPr>
              <a:t> issues</a:t>
            </a:r>
          </a:p>
          <a:p>
            <a:pPr lvl="1" eaLnBrk="1" hangingPunct="1"/>
            <a:r>
              <a:rPr lang="en-US" altLang="en-US" sz="2000" dirty="0">
                <a:ea typeface="MS PGothic" panose="020B0600070205080204" pitchFamily="34" charset="-128"/>
              </a:rPr>
              <a:t>Site registration systems are often poorly designed</a:t>
            </a:r>
          </a:p>
          <a:p>
            <a:pPr marL="0" indent="0">
              <a:buNone/>
            </a:pPr>
            <a:r>
              <a:rPr lang="en-US" altLang="en-US" sz="2200" dirty="0">
                <a:ea typeface="MS PGothic" panose="020B0600070205080204" pitchFamily="34" charset="-128"/>
              </a:rPr>
              <a:t>While there is no U.S. federal data privacy law, a growing number of states are considering statewide laws.</a:t>
            </a:r>
          </a:p>
        </p:txBody>
      </p:sp>
    </p:spTree>
    <p:extLst>
      <p:ext uri="{BB962C8B-B14F-4D97-AF65-F5344CB8AC3E}">
        <p14:creationId xmlns:p14="http://schemas.microsoft.com/office/powerpoint/2010/main" val="448947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021D-C233-44B2-9034-8160D739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+mn-lt"/>
              </a:rPr>
              <a:t>More Concluding Thoughts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70FE82-52EB-4A1D-B3FA-8B5E8DE14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94" y="1620145"/>
            <a:ext cx="749491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en-US" sz="22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200" dirty="0">
                <a:ea typeface="MS PGothic" panose="020B0600070205080204" pitchFamily="34" charset="-128"/>
              </a:rPr>
              <a:t>The effects of the CCPA on user privacy protection are yet to be determined. Maybe it will lead to nation-wide privacy protection legislation?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en-US" sz="2200" dirty="0">
                <a:ea typeface="MS PGothic" panose="020B0600070205080204" pitchFamily="34" charset="-128"/>
              </a:rPr>
              <a:t>Users’ </a:t>
            </a:r>
            <a:r>
              <a:rPr lang="en-US" altLang="en-US" sz="2200" b="1" dirty="0">
                <a:solidFill>
                  <a:srgbClr val="0070C0"/>
                </a:solidFill>
                <a:ea typeface="MS PGothic" panose="020B0600070205080204" pitchFamily="34" charset="-128"/>
              </a:rPr>
              <a:t>willingness to share personal data </a:t>
            </a:r>
            <a:r>
              <a:rPr lang="en-US" altLang="en-US" sz="2200" dirty="0">
                <a:ea typeface="MS PGothic" panose="020B0600070205080204" pitchFamily="34" charset="-128"/>
              </a:rPr>
              <a:t>varies along several lines:</a:t>
            </a:r>
          </a:p>
          <a:p>
            <a:pPr marL="457200" indent="-457200">
              <a:buAutoNum type="arabicPeriod"/>
            </a:pPr>
            <a:r>
              <a:rPr lang="en-US" altLang="en-US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Personal preferences </a:t>
            </a:r>
            <a:r>
              <a:rPr lang="en-US" altLang="en-US" sz="2000" dirty="0">
                <a:ea typeface="MS PGothic" panose="020B0600070205080204" pitchFamily="34" charset="-128"/>
              </a:rPr>
              <a:t>-- some people like to share personal details; some people don’t</a:t>
            </a:r>
            <a:endParaRPr lang="en-US" altLang="en-US" sz="2000" b="1" dirty="0">
              <a:ea typeface="MS PGothic" panose="020B0600070205080204" pitchFamily="34" charset="-128"/>
            </a:endParaRPr>
          </a:p>
          <a:p>
            <a:pPr marL="457200" indent="-457200">
              <a:buAutoNum type="arabicPeriod"/>
            </a:pPr>
            <a:r>
              <a:rPr lang="en-US" altLang="en-US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Personal demographic characteristics</a:t>
            </a:r>
            <a:r>
              <a:rPr lang="en-US" altLang="en-US" sz="2000" dirty="0">
                <a:ea typeface="MS PGothic" panose="020B0600070205080204" pitchFamily="34" charset="-128"/>
              </a:rPr>
              <a:t> – age, family culture, ethnic background, religion, etc.</a:t>
            </a:r>
          </a:p>
          <a:p>
            <a:pPr marL="457200" indent="-457200">
              <a:buAutoNum type="arabicPeriod"/>
            </a:pPr>
            <a:r>
              <a:rPr lang="en-US" altLang="en-US" sz="2000" b="1" dirty="0">
                <a:solidFill>
                  <a:srgbClr val="0070C0"/>
                </a:solidFill>
                <a:ea typeface="MS PGothic" panose="020B0600070205080204" pitchFamily="34" charset="-128"/>
              </a:rPr>
              <a:t>Geographic norms</a:t>
            </a:r>
            <a:r>
              <a:rPr lang="en-US" altLang="en-US" sz="2000" dirty="0">
                <a:ea typeface="MS PGothic" panose="020B0600070205080204" pitchFamily="34" charset="-128"/>
              </a:rPr>
              <a:t> – local or national cultural norms, laws, etc.</a:t>
            </a:r>
          </a:p>
        </p:txBody>
      </p:sp>
    </p:spTree>
    <p:extLst>
      <p:ext uri="{BB962C8B-B14F-4D97-AF65-F5344CB8AC3E}">
        <p14:creationId xmlns:p14="http://schemas.microsoft.com/office/powerpoint/2010/main" val="367696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55F64A0-21D6-4115-A87F-0CEC58EC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97" y="63443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</a:rPr>
              <a:t>Privacy and Information Systems: </a:t>
            </a:r>
            <a:br>
              <a:rPr lang="en-US" altLang="en-US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</a:rPr>
              <a:t>Key Points from Last Week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869E7EB-1779-4328-BE41-EF3C1D959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12" y="1813005"/>
            <a:ext cx="7839183" cy="4641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en-US" sz="2400" dirty="0"/>
          </a:p>
          <a:p>
            <a:pPr marL="0" indent="0" algn="ctr">
              <a:buNone/>
            </a:pPr>
            <a:r>
              <a:rPr lang="en-US" altLang="en-US" sz="2400" dirty="0"/>
              <a:t>What’s the definition of “privacy” (in the U.S.)?</a:t>
            </a:r>
          </a:p>
          <a:p>
            <a:pPr marL="0" indent="0">
              <a:buNone/>
            </a:pPr>
            <a:r>
              <a:rPr lang="en-US" altLang="en-US" sz="2400" dirty="0"/>
              <a:t>--------------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en-US" sz="2000" dirty="0"/>
              <a:t>No exact definition exists.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en-US" sz="2000" dirty="0"/>
              <a:t>Westin’s (1967) definition = privacy involves the ability to control the terms under which personal information is acquired and used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000" dirty="0"/>
              <a:t>In social computing, “privacy” = control over the types of personal information made available online and control over who can access it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en-US" sz="2000" dirty="0"/>
              <a:t>The 4</a:t>
            </a:r>
            <a:r>
              <a:rPr lang="en-US" altLang="en-US" sz="2000" baseline="30000" dirty="0"/>
              <a:t>th</a:t>
            </a:r>
            <a:r>
              <a:rPr lang="en-US" altLang="en-US" sz="2000" dirty="0"/>
              <a:t> amendment has been applied, but no U.S. federal law specifically governs privacy.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105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55F64A0-21D6-4115-A87F-0CEC58EC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97" y="63443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</a:rPr>
              <a:t>Privacy and Information Systems: </a:t>
            </a:r>
            <a:br>
              <a:rPr lang="en-US" altLang="en-US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</a:rPr>
              <a:t>Key Points from Last Week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869E7EB-1779-4328-BE41-EF3C1D959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13" y="1923838"/>
            <a:ext cx="7715894" cy="4495800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How are conceptions of privacy changing due to the burgeoning use of networked information systems?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7059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55F64A0-21D6-4115-A87F-0CEC58EC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97" y="63443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</a:rPr>
              <a:t>Privacy and Information Systems: </a:t>
            </a:r>
            <a:br>
              <a:rPr lang="en-US" altLang="en-US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en-US" b="1" dirty="0">
                <a:solidFill>
                  <a:schemeClr val="accent4">
                    <a:lumMod val="75000"/>
                  </a:schemeClr>
                </a:solidFill>
              </a:rPr>
              <a:t>Key Points from Last Week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869E7EB-1779-4328-BE41-EF3C1D959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13" y="1923838"/>
            <a:ext cx="7715894" cy="4495800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How are conceptions of privacy changing due to the burgeoning use of networked information systems?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----------------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/>
              <a:t>Privacy used to be mostly connected to home. Now it </a:t>
            </a:r>
            <a:r>
              <a:rPr lang="en-US" altLang="en-US" sz="2000" b="1" dirty="0">
                <a:solidFill>
                  <a:srgbClr val="002060"/>
                </a:solidFill>
              </a:rPr>
              <a:t>refers to life inside the home, outside of home, and online</a:t>
            </a:r>
            <a:r>
              <a:rPr lang="en-US" altLang="en-US" sz="2000" dirty="0"/>
              <a:t> as well.</a:t>
            </a:r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Privacy used to be viewed largely as individual. Now it’s more of </a:t>
            </a:r>
            <a:r>
              <a:rPr lang="en-US" altLang="en-US" sz="2000" b="1" dirty="0">
                <a:solidFill>
                  <a:srgbClr val="002060"/>
                </a:solidFill>
              </a:rPr>
              <a:t>a community-based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concept since we can all easily share each other’s personal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22475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How do contextual factors affect people’s information sharing?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2386548"/>
            <a:ext cx="72382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200" dirty="0" err="1">
                <a:latin typeface="+mn-lt"/>
              </a:rPr>
              <a:t>Lessig</a:t>
            </a:r>
            <a:r>
              <a:rPr lang="en-US" sz="2200" dirty="0">
                <a:latin typeface="+mn-lt"/>
              </a:rPr>
              <a:t> (1998) talks about four regulators of human behavior. How do each of these four factors regulate personal information people share online?</a:t>
            </a:r>
          </a:p>
          <a:p>
            <a:pPr>
              <a:spcBef>
                <a:spcPts val="600"/>
              </a:spcBef>
            </a:pPr>
            <a:endParaRPr lang="en-US" sz="100" dirty="0">
              <a:latin typeface="+mn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latin typeface="+mn-lt"/>
              </a:rPr>
              <a:t>Market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latin typeface="+mn-lt"/>
              </a:rPr>
              <a:t>Social Norms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latin typeface="+mn-lt"/>
              </a:rPr>
              <a:t>Laws/Rules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>
                <a:latin typeface="+mn-lt"/>
              </a:rPr>
              <a:t>Architecture/Code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Lessig, L. (1998). The new Chicago school. </a:t>
            </a:r>
            <a:r>
              <a:rPr lang="en-US" i="1" dirty="0">
                <a:latin typeface="+mn-lt"/>
              </a:rPr>
              <a:t>The Journal of Legal Studies, 27</a:t>
            </a:r>
            <a:r>
              <a:rPr lang="en-US" dirty="0">
                <a:latin typeface="+mn-lt"/>
              </a:rPr>
              <a:t>(S2), 661-691.</a:t>
            </a:r>
          </a:p>
        </p:txBody>
      </p:sp>
    </p:spTree>
    <p:extLst>
      <p:ext uri="{BB962C8B-B14F-4D97-AF65-F5344CB8AC3E}">
        <p14:creationId xmlns:p14="http://schemas.microsoft.com/office/powerpoint/2010/main" val="31683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Title 1">
            <a:extLst>
              <a:ext uri="{FF2B5EF4-FFF2-40B4-BE49-F238E27FC236}">
                <a16:creationId xmlns:a16="http://schemas.microsoft.com/office/drawing/2014/main" id="{9F07C086-FB3A-404D-90FE-4947335D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4700" b="1">
                <a:ea typeface="ＭＳ Ｐゴシック" panose="020B0600070205080204" pitchFamily="34" charset="-128"/>
              </a:rPr>
              <a:t>Privacy, Security, and Design</a:t>
            </a: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  <a:gd name="connsiteX0" fmla="*/ 0 w 5410200"/>
              <a:gd name="connsiteY0" fmla="*/ 0 h 13716"/>
              <a:gd name="connsiteX1" fmla="*/ 622173 w 5410200"/>
              <a:gd name="connsiteY1" fmla="*/ 0 h 13716"/>
              <a:gd name="connsiteX2" fmla="*/ 1136142 w 5410200"/>
              <a:gd name="connsiteY2" fmla="*/ 0 h 13716"/>
              <a:gd name="connsiteX3" fmla="*/ 1920621 w 5410200"/>
              <a:gd name="connsiteY3" fmla="*/ 0 h 13716"/>
              <a:gd name="connsiteX4" fmla="*/ 2542794 w 5410200"/>
              <a:gd name="connsiteY4" fmla="*/ 0 h 13716"/>
              <a:gd name="connsiteX5" fmla="*/ 3164967 w 5410200"/>
              <a:gd name="connsiteY5" fmla="*/ 0 h 13716"/>
              <a:gd name="connsiteX6" fmla="*/ 3949446 w 5410200"/>
              <a:gd name="connsiteY6" fmla="*/ 0 h 13716"/>
              <a:gd name="connsiteX7" fmla="*/ 4517517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165854 w 5410200"/>
              <a:gd name="connsiteY11" fmla="*/ 13716 h 13716"/>
              <a:gd name="connsiteX12" fmla="*/ 3543681 w 5410200"/>
              <a:gd name="connsiteY12" fmla="*/ 13716 h 13716"/>
              <a:gd name="connsiteX13" fmla="*/ 2759202 w 5410200"/>
              <a:gd name="connsiteY13" fmla="*/ 13716 h 13716"/>
              <a:gd name="connsiteX14" fmla="*/ 1974723 w 5410200"/>
              <a:gd name="connsiteY14" fmla="*/ 13716 h 13716"/>
              <a:gd name="connsiteX15" fmla="*/ 1406652 w 5410200"/>
              <a:gd name="connsiteY15" fmla="*/ 13716 h 13716"/>
              <a:gd name="connsiteX16" fmla="*/ 730377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76940" y="8795"/>
                  <a:pt x="295530" y="-3818"/>
                  <a:pt x="568071" y="0"/>
                </a:cubicBezTo>
                <a:cubicBezTo>
                  <a:pt x="821049" y="-7814"/>
                  <a:pt x="977778" y="-9274"/>
                  <a:pt x="1298448" y="0"/>
                </a:cubicBezTo>
                <a:cubicBezTo>
                  <a:pt x="1590381" y="13044"/>
                  <a:pt x="1630605" y="-28"/>
                  <a:pt x="1920621" y="0"/>
                </a:cubicBezTo>
                <a:cubicBezTo>
                  <a:pt x="2206035" y="10386"/>
                  <a:pt x="2357755" y="-28028"/>
                  <a:pt x="2488692" y="0"/>
                </a:cubicBezTo>
                <a:cubicBezTo>
                  <a:pt x="2633521" y="25625"/>
                  <a:pt x="3022777" y="-45440"/>
                  <a:pt x="3219069" y="0"/>
                </a:cubicBezTo>
                <a:cubicBezTo>
                  <a:pt x="3460337" y="63290"/>
                  <a:pt x="3645640" y="26494"/>
                  <a:pt x="3895344" y="0"/>
                </a:cubicBezTo>
                <a:cubicBezTo>
                  <a:pt x="4126339" y="-535"/>
                  <a:pt x="4382665" y="-55222"/>
                  <a:pt x="4571619" y="0"/>
                </a:cubicBezTo>
                <a:cubicBezTo>
                  <a:pt x="4776405" y="-816"/>
                  <a:pt x="5201098" y="-43036"/>
                  <a:pt x="5410200" y="0"/>
                </a:cubicBezTo>
                <a:cubicBezTo>
                  <a:pt x="5409052" y="2649"/>
                  <a:pt x="5410186" y="9063"/>
                  <a:pt x="5410200" y="13716"/>
                </a:cubicBezTo>
                <a:cubicBezTo>
                  <a:pt x="5133704" y="5182"/>
                  <a:pt x="5123444" y="31477"/>
                  <a:pt x="4842129" y="13716"/>
                </a:cubicBezTo>
                <a:cubicBezTo>
                  <a:pt x="4568650" y="-219"/>
                  <a:pt x="4447390" y="8221"/>
                  <a:pt x="4328160" y="13716"/>
                </a:cubicBezTo>
                <a:cubicBezTo>
                  <a:pt x="4227436" y="28078"/>
                  <a:pt x="3754725" y="-2253"/>
                  <a:pt x="3597783" y="13716"/>
                </a:cubicBezTo>
                <a:cubicBezTo>
                  <a:pt x="3459353" y="10223"/>
                  <a:pt x="3317740" y="47315"/>
                  <a:pt x="3029712" y="13716"/>
                </a:cubicBezTo>
                <a:cubicBezTo>
                  <a:pt x="2766446" y="5245"/>
                  <a:pt x="2645518" y="35922"/>
                  <a:pt x="2299335" y="13716"/>
                </a:cubicBezTo>
                <a:cubicBezTo>
                  <a:pt x="1977844" y="23735"/>
                  <a:pt x="1781583" y="-1801"/>
                  <a:pt x="1514856" y="13716"/>
                </a:cubicBezTo>
                <a:cubicBezTo>
                  <a:pt x="1212648" y="18781"/>
                  <a:pt x="1087880" y="-4407"/>
                  <a:pt x="892683" y="13716"/>
                </a:cubicBezTo>
                <a:cubicBezTo>
                  <a:pt x="745769" y="11772"/>
                  <a:pt x="183254" y="-32062"/>
                  <a:pt x="0" y="13716"/>
                </a:cubicBezTo>
                <a:cubicBezTo>
                  <a:pt x="-907" y="9799"/>
                  <a:pt x="-75" y="7151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69468" y="-22806"/>
                  <a:pt x="392563" y="4840"/>
                  <a:pt x="622173" y="0"/>
                </a:cubicBezTo>
                <a:cubicBezTo>
                  <a:pt x="884216" y="-2196"/>
                  <a:pt x="1034637" y="7784"/>
                  <a:pt x="1136142" y="0"/>
                </a:cubicBezTo>
                <a:cubicBezTo>
                  <a:pt x="1204956" y="5920"/>
                  <a:pt x="1559779" y="-61408"/>
                  <a:pt x="1920621" y="0"/>
                </a:cubicBezTo>
                <a:cubicBezTo>
                  <a:pt x="2280250" y="-18581"/>
                  <a:pt x="2372470" y="4128"/>
                  <a:pt x="2542794" y="0"/>
                </a:cubicBezTo>
                <a:cubicBezTo>
                  <a:pt x="2688150" y="-17189"/>
                  <a:pt x="2885478" y="-51412"/>
                  <a:pt x="3164967" y="0"/>
                </a:cubicBezTo>
                <a:cubicBezTo>
                  <a:pt x="3470933" y="16143"/>
                  <a:pt x="3588003" y="-4313"/>
                  <a:pt x="3949446" y="0"/>
                </a:cubicBezTo>
                <a:cubicBezTo>
                  <a:pt x="4331172" y="1470"/>
                  <a:pt x="4289286" y="5331"/>
                  <a:pt x="4517517" y="0"/>
                </a:cubicBezTo>
                <a:cubicBezTo>
                  <a:pt x="4736577" y="41911"/>
                  <a:pt x="5141868" y="443"/>
                  <a:pt x="5410200" y="0"/>
                </a:cubicBezTo>
                <a:cubicBezTo>
                  <a:pt x="5410845" y="2936"/>
                  <a:pt x="5409877" y="9829"/>
                  <a:pt x="5410200" y="13716"/>
                </a:cubicBezTo>
                <a:cubicBezTo>
                  <a:pt x="5130880" y="48304"/>
                  <a:pt x="5008082" y="-27188"/>
                  <a:pt x="4842129" y="13716"/>
                </a:cubicBezTo>
                <a:cubicBezTo>
                  <a:pt x="4629232" y="38478"/>
                  <a:pt x="4430159" y="43872"/>
                  <a:pt x="4165854" y="13716"/>
                </a:cubicBezTo>
                <a:cubicBezTo>
                  <a:pt x="3880517" y="17026"/>
                  <a:pt x="3820863" y="-12209"/>
                  <a:pt x="3543681" y="13716"/>
                </a:cubicBezTo>
                <a:cubicBezTo>
                  <a:pt x="3267577" y="39687"/>
                  <a:pt x="3047131" y="-8774"/>
                  <a:pt x="2759202" y="13716"/>
                </a:cubicBezTo>
                <a:cubicBezTo>
                  <a:pt x="2418778" y="17929"/>
                  <a:pt x="2206820" y="-35095"/>
                  <a:pt x="1974723" y="13716"/>
                </a:cubicBezTo>
                <a:cubicBezTo>
                  <a:pt x="1740429" y="35710"/>
                  <a:pt x="1599301" y="34493"/>
                  <a:pt x="1406652" y="13716"/>
                </a:cubicBezTo>
                <a:cubicBezTo>
                  <a:pt x="1196601" y="3966"/>
                  <a:pt x="938578" y="38717"/>
                  <a:pt x="730377" y="13716"/>
                </a:cubicBezTo>
                <a:cubicBezTo>
                  <a:pt x="524173" y="26651"/>
                  <a:pt x="336004" y="-17469"/>
                  <a:pt x="0" y="13716"/>
                </a:cubicBezTo>
                <a:cubicBezTo>
                  <a:pt x="-377" y="9245"/>
                  <a:pt x="1157" y="3819"/>
                  <a:pt x="0" y="0"/>
                </a:cubicBezTo>
                <a:close/>
              </a:path>
              <a:path w="5410200" h="13716" fill="none" stroke="0" extrusionOk="0">
                <a:moveTo>
                  <a:pt x="0" y="0"/>
                </a:moveTo>
                <a:cubicBezTo>
                  <a:pt x="148438" y="-27720"/>
                  <a:pt x="315263" y="-14841"/>
                  <a:pt x="568071" y="0"/>
                </a:cubicBezTo>
                <a:cubicBezTo>
                  <a:pt x="840209" y="21288"/>
                  <a:pt x="982180" y="-6281"/>
                  <a:pt x="1298448" y="0"/>
                </a:cubicBezTo>
                <a:cubicBezTo>
                  <a:pt x="1577021" y="13763"/>
                  <a:pt x="1630910" y="1060"/>
                  <a:pt x="1920621" y="0"/>
                </a:cubicBezTo>
                <a:cubicBezTo>
                  <a:pt x="2200928" y="-1340"/>
                  <a:pt x="2382869" y="-10369"/>
                  <a:pt x="2488692" y="0"/>
                </a:cubicBezTo>
                <a:cubicBezTo>
                  <a:pt x="2620356" y="20061"/>
                  <a:pt x="3042766" y="-74691"/>
                  <a:pt x="3219069" y="0"/>
                </a:cubicBezTo>
                <a:cubicBezTo>
                  <a:pt x="3395755" y="31704"/>
                  <a:pt x="3646717" y="33546"/>
                  <a:pt x="3895344" y="0"/>
                </a:cubicBezTo>
                <a:cubicBezTo>
                  <a:pt x="4131847" y="-43416"/>
                  <a:pt x="4371681" y="11418"/>
                  <a:pt x="4571619" y="0"/>
                </a:cubicBezTo>
                <a:cubicBezTo>
                  <a:pt x="4799447" y="47677"/>
                  <a:pt x="5212547" y="1562"/>
                  <a:pt x="5410200" y="0"/>
                </a:cubicBezTo>
                <a:cubicBezTo>
                  <a:pt x="5408905" y="2744"/>
                  <a:pt x="5410401" y="9950"/>
                  <a:pt x="5410200" y="13716"/>
                </a:cubicBezTo>
                <a:cubicBezTo>
                  <a:pt x="5139576" y="2947"/>
                  <a:pt x="5122299" y="33775"/>
                  <a:pt x="4842129" y="13716"/>
                </a:cubicBezTo>
                <a:cubicBezTo>
                  <a:pt x="4566356" y="6655"/>
                  <a:pt x="4456854" y="15426"/>
                  <a:pt x="4328160" y="13716"/>
                </a:cubicBezTo>
                <a:cubicBezTo>
                  <a:pt x="4234703" y="-822"/>
                  <a:pt x="3768176" y="-16062"/>
                  <a:pt x="3597783" y="13716"/>
                </a:cubicBezTo>
                <a:cubicBezTo>
                  <a:pt x="3430303" y="10148"/>
                  <a:pt x="3287506" y="20215"/>
                  <a:pt x="3029712" y="13716"/>
                </a:cubicBezTo>
                <a:cubicBezTo>
                  <a:pt x="2742636" y="-2421"/>
                  <a:pt x="2637847" y="18109"/>
                  <a:pt x="2299335" y="13716"/>
                </a:cubicBezTo>
                <a:cubicBezTo>
                  <a:pt x="1959433" y="-7861"/>
                  <a:pt x="1779456" y="37101"/>
                  <a:pt x="1514856" y="13716"/>
                </a:cubicBezTo>
                <a:cubicBezTo>
                  <a:pt x="1212431" y="31797"/>
                  <a:pt x="1086601" y="7282"/>
                  <a:pt x="892683" y="13716"/>
                </a:cubicBezTo>
                <a:cubicBezTo>
                  <a:pt x="721500" y="45800"/>
                  <a:pt x="194249" y="-29802"/>
                  <a:pt x="0" y="13716"/>
                </a:cubicBezTo>
                <a:cubicBezTo>
                  <a:pt x="-508" y="9800"/>
                  <a:pt x="-280" y="682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10200"/>
                      <a:gd name="connsiteY0" fmla="*/ 0 h 13716"/>
                      <a:gd name="connsiteX1" fmla="*/ 568071 w 5410200"/>
                      <a:gd name="connsiteY1" fmla="*/ 0 h 13716"/>
                      <a:gd name="connsiteX2" fmla="*/ 1298448 w 5410200"/>
                      <a:gd name="connsiteY2" fmla="*/ 0 h 13716"/>
                      <a:gd name="connsiteX3" fmla="*/ 1920621 w 5410200"/>
                      <a:gd name="connsiteY3" fmla="*/ 0 h 13716"/>
                      <a:gd name="connsiteX4" fmla="*/ 2488692 w 5410200"/>
                      <a:gd name="connsiteY4" fmla="*/ 0 h 13716"/>
                      <a:gd name="connsiteX5" fmla="*/ 3219069 w 5410200"/>
                      <a:gd name="connsiteY5" fmla="*/ 0 h 13716"/>
                      <a:gd name="connsiteX6" fmla="*/ 3895344 w 5410200"/>
                      <a:gd name="connsiteY6" fmla="*/ 0 h 13716"/>
                      <a:gd name="connsiteX7" fmla="*/ 4571619 w 5410200"/>
                      <a:gd name="connsiteY7" fmla="*/ 0 h 13716"/>
                      <a:gd name="connsiteX8" fmla="*/ 5410200 w 5410200"/>
                      <a:gd name="connsiteY8" fmla="*/ 0 h 13716"/>
                      <a:gd name="connsiteX9" fmla="*/ 5410200 w 5410200"/>
                      <a:gd name="connsiteY9" fmla="*/ 13716 h 13716"/>
                      <a:gd name="connsiteX10" fmla="*/ 4842129 w 5410200"/>
                      <a:gd name="connsiteY10" fmla="*/ 13716 h 13716"/>
                      <a:gd name="connsiteX11" fmla="*/ 4328160 w 5410200"/>
                      <a:gd name="connsiteY11" fmla="*/ 13716 h 13716"/>
                      <a:gd name="connsiteX12" fmla="*/ 3597783 w 5410200"/>
                      <a:gd name="connsiteY12" fmla="*/ 13716 h 13716"/>
                      <a:gd name="connsiteX13" fmla="*/ 3029712 w 5410200"/>
                      <a:gd name="connsiteY13" fmla="*/ 13716 h 13716"/>
                      <a:gd name="connsiteX14" fmla="*/ 2299335 w 5410200"/>
                      <a:gd name="connsiteY14" fmla="*/ 13716 h 13716"/>
                      <a:gd name="connsiteX15" fmla="*/ 1514856 w 5410200"/>
                      <a:gd name="connsiteY15" fmla="*/ 13716 h 13716"/>
                      <a:gd name="connsiteX16" fmla="*/ 892683 w 5410200"/>
                      <a:gd name="connsiteY16" fmla="*/ 13716 h 13716"/>
                      <a:gd name="connsiteX17" fmla="*/ 0 w 5410200"/>
                      <a:gd name="connsiteY17" fmla="*/ 13716 h 13716"/>
                      <a:gd name="connsiteX18" fmla="*/ 0 w 5410200"/>
                      <a:gd name="connsiteY18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410200" h="13716" fill="none" extrusionOk="0">
                        <a:moveTo>
                          <a:pt x="0" y="0"/>
                        </a:moveTo>
                        <a:cubicBezTo>
                          <a:pt x="163050" y="-18707"/>
                          <a:pt x="319321" y="-16364"/>
                          <a:pt x="568071" y="0"/>
                        </a:cubicBezTo>
                        <a:cubicBezTo>
                          <a:pt x="816821" y="16364"/>
                          <a:pt x="1013224" y="-7268"/>
                          <a:pt x="1298448" y="0"/>
                        </a:cubicBezTo>
                        <a:cubicBezTo>
                          <a:pt x="1583672" y="7268"/>
                          <a:pt x="1631711" y="-3367"/>
                          <a:pt x="1920621" y="0"/>
                        </a:cubicBezTo>
                        <a:cubicBezTo>
                          <a:pt x="2209531" y="3367"/>
                          <a:pt x="2364420" y="-19184"/>
                          <a:pt x="2488692" y="0"/>
                        </a:cubicBezTo>
                        <a:cubicBezTo>
                          <a:pt x="2612964" y="19184"/>
                          <a:pt x="3023298" y="-34627"/>
                          <a:pt x="3219069" y="0"/>
                        </a:cubicBezTo>
                        <a:cubicBezTo>
                          <a:pt x="3414840" y="34627"/>
                          <a:pt x="3656810" y="24043"/>
                          <a:pt x="3895344" y="0"/>
                        </a:cubicBezTo>
                        <a:cubicBezTo>
                          <a:pt x="4133879" y="-24043"/>
                          <a:pt x="4393984" y="-19577"/>
                          <a:pt x="4571619" y="0"/>
                        </a:cubicBezTo>
                        <a:cubicBezTo>
                          <a:pt x="4749255" y="19577"/>
                          <a:pt x="5179928" y="-6281"/>
                          <a:pt x="5410200" y="0"/>
                        </a:cubicBezTo>
                        <a:cubicBezTo>
                          <a:pt x="5409587" y="2854"/>
                          <a:pt x="5409791" y="9451"/>
                          <a:pt x="5410200" y="13716"/>
                        </a:cubicBezTo>
                        <a:cubicBezTo>
                          <a:pt x="5139060" y="2179"/>
                          <a:pt x="5121593" y="26463"/>
                          <a:pt x="4842129" y="13716"/>
                        </a:cubicBezTo>
                        <a:cubicBezTo>
                          <a:pt x="4562665" y="969"/>
                          <a:pt x="4448273" y="4915"/>
                          <a:pt x="4328160" y="13716"/>
                        </a:cubicBezTo>
                        <a:cubicBezTo>
                          <a:pt x="4208047" y="22517"/>
                          <a:pt x="3760936" y="17995"/>
                          <a:pt x="3597783" y="13716"/>
                        </a:cubicBezTo>
                        <a:cubicBezTo>
                          <a:pt x="3434630" y="9437"/>
                          <a:pt x="3299718" y="28641"/>
                          <a:pt x="3029712" y="13716"/>
                        </a:cubicBezTo>
                        <a:cubicBezTo>
                          <a:pt x="2759706" y="-1209"/>
                          <a:pt x="2640159" y="22822"/>
                          <a:pt x="2299335" y="13716"/>
                        </a:cubicBezTo>
                        <a:cubicBezTo>
                          <a:pt x="1958511" y="4610"/>
                          <a:pt x="1801186" y="24413"/>
                          <a:pt x="1514856" y="13716"/>
                        </a:cubicBezTo>
                        <a:cubicBezTo>
                          <a:pt x="1228526" y="3019"/>
                          <a:pt x="1063509" y="-9877"/>
                          <a:pt x="892683" y="13716"/>
                        </a:cubicBezTo>
                        <a:cubicBezTo>
                          <a:pt x="721857" y="37309"/>
                          <a:pt x="186945" y="-25469"/>
                          <a:pt x="0" y="13716"/>
                        </a:cubicBezTo>
                        <a:cubicBezTo>
                          <a:pt x="-342" y="9537"/>
                          <a:pt x="-97" y="6817"/>
                          <a:pt x="0" y="0"/>
                        </a:cubicBezTo>
                        <a:close/>
                      </a:path>
                      <a:path w="5410200" h="13716" stroke="0" extrusionOk="0">
                        <a:moveTo>
                          <a:pt x="0" y="0"/>
                        </a:moveTo>
                        <a:cubicBezTo>
                          <a:pt x="285096" y="-4925"/>
                          <a:pt x="376456" y="22268"/>
                          <a:pt x="622173" y="0"/>
                        </a:cubicBezTo>
                        <a:cubicBezTo>
                          <a:pt x="867890" y="-22268"/>
                          <a:pt x="1031392" y="7228"/>
                          <a:pt x="1136142" y="0"/>
                        </a:cubicBezTo>
                        <a:cubicBezTo>
                          <a:pt x="1240892" y="-7228"/>
                          <a:pt x="1561853" y="9877"/>
                          <a:pt x="1920621" y="0"/>
                        </a:cubicBezTo>
                        <a:cubicBezTo>
                          <a:pt x="2279389" y="-9877"/>
                          <a:pt x="2367255" y="19546"/>
                          <a:pt x="2542794" y="0"/>
                        </a:cubicBezTo>
                        <a:cubicBezTo>
                          <a:pt x="2718333" y="-19546"/>
                          <a:pt x="2866732" y="-22226"/>
                          <a:pt x="3164967" y="0"/>
                        </a:cubicBezTo>
                        <a:cubicBezTo>
                          <a:pt x="3463202" y="22226"/>
                          <a:pt x="3568055" y="-2765"/>
                          <a:pt x="3949446" y="0"/>
                        </a:cubicBezTo>
                        <a:cubicBezTo>
                          <a:pt x="4330837" y="2765"/>
                          <a:pt x="4287895" y="10557"/>
                          <a:pt x="4517517" y="0"/>
                        </a:cubicBezTo>
                        <a:cubicBezTo>
                          <a:pt x="4747139" y="-10557"/>
                          <a:pt x="5149588" y="8716"/>
                          <a:pt x="5410200" y="0"/>
                        </a:cubicBezTo>
                        <a:cubicBezTo>
                          <a:pt x="5410660" y="2787"/>
                          <a:pt x="5410166" y="9748"/>
                          <a:pt x="5410200" y="13716"/>
                        </a:cubicBezTo>
                        <a:cubicBezTo>
                          <a:pt x="5163327" y="36922"/>
                          <a:pt x="5008749" y="6121"/>
                          <a:pt x="4842129" y="13716"/>
                        </a:cubicBezTo>
                        <a:cubicBezTo>
                          <a:pt x="4675509" y="21311"/>
                          <a:pt x="4433401" y="-5187"/>
                          <a:pt x="4165854" y="13716"/>
                        </a:cubicBezTo>
                        <a:cubicBezTo>
                          <a:pt x="3898308" y="32619"/>
                          <a:pt x="3809032" y="-13282"/>
                          <a:pt x="3543681" y="13716"/>
                        </a:cubicBezTo>
                        <a:cubicBezTo>
                          <a:pt x="3278330" y="40714"/>
                          <a:pt x="3073876" y="-20489"/>
                          <a:pt x="2759202" y="13716"/>
                        </a:cubicBezTo>
                        <a:cubicBezTo>
                          <a:pt x="2444528" y="47921"/>
                          <a:pt x="2204144" y="-1200"/>
                          <a:pt x="1974723" y="13716"/>
                        </a:cubicBezTo>
                        <a:cubicBezTo>
                          <a:pt x="1745302" y="28632"/>
                          <a:pt x="1602335" y="26918"/>
                          <a:pt x="1406652" y="13716"/>
                        </a:cubicBezTo>
                        <a:cubicBezTo>
                          <a:pt x="1210969" y="514"/>
                          <a:pt x="923948" y="-1411"/>
                          <a:pt x="730377" y="13716"/>
                        </a:cubicBezTo>
                        <a:cubicBezTo>
                          <a:pt x="536806" y="28843"/>
                          <a:pt x="336496" y="-4713"/>
                          <a:pt x="0" y="13716"/>
                        </a:cubicBezTo>
                        <a:cubicBezTo>
                          <a:pt x="-535" y="9547"/>
                          <a:pt x="488" y="4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605" name="Content Placeholder 2">
            <a:extLst>
              <a:ext uri="{FF2B5EF4-FFF2-40B4-BE49-F238E27FC236}">
                <a16:creationId xmlns:a16="http://schemas.microsoft.com/office/drawing/2014/main" id="{8E63D037-4D31-4707-881B-61BC7842C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178689"/>
              </p:ext>
            </p:extLst>
          </p:nvPr>
        </p:nvGraphicFramePr>
        <p:xfrm>
          <a:off x="3486013" y="713974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33F6E719-4B8D-4647-8062-A8A113F6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Biometrics </a:t>
            </a:r>
            <a:r>
              <a:rPr lang="en-US" altLang="en-US" b="1">
                <a:solidFill>
                  <a:schemeClr val="accent6">
                    <a:lumMod val="75000"/>
                  </a:schemeClr>
                </a:solidFill>
                <a:ea typeface="ＭＳ Ｐゴシック" pitchFamily="34" charset="-128"/>
              </a:rPr>
              <a:t>and Privacy</a:t>
            </a:r>
            <a:endParaRPr lang="en-US" altLang="en-US" dirty="0">
              <a:ea typeface="ＭＳ Ｐゴシック" pitchFamily="34" charset="-128"/>
            </a:endParaRPr>
          </a:p>
        </p:txBody>
      </p:sp>
      <p:pic>
        <p:nvPicPr>
          <p:cNvPr id="53251" name="Picture 5" descr="C:\Users\mrogers\AppData\Local\Microsoft\Windows\Temporary Internet Files\Content.IE5\7GQ97C34\pic_biometrics[1].jpg">
            <a:extLst>
              <a:ext uri="{FF2B5EF4-FFF2-40B4-BE49-F238E27FC236}">
                <a16:creationId xmlns:a16="http://schemas.microsoft.com/office/drawing/2014/main" id="{21F64277-2CC3-4A58-BAC4-74847B1BB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050" y="2020888"/>
            <a:ext cx="35179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B8126583-E472-4643-B6D0-BB725BE04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24" y="4724400"/>
            <a:ext cx="4491182" cy="1447800"/>
          </a:xfrm>
        </p:spPr>
        <p:txBody>
          <a:bodyPr rtlCol="0">
            <a:normAutofit/>
          </a:bodyPr>
          <a:lstStyle/>
          <a:p>
            <a:pPr marL="0"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1870s - Alphonse Bertillon, anthropometrics</a:t>
            </a:r>
          </a:p>
          <a:p>
            <a:pPr marL="0" indent="3175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Identified individuals by body measurements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F7599E-9094-4B9E-9FD4-6829D4720ED0}"/>
              </a:ext>
            </a:extLst>
          </p:cNvPr>
          <p:cNvSpPr txBox="1">
            <a:spLocks/>
          </p:cNvSpPr>
          <p:nvPr/>
        </p:nvSpPr>
        <p:spPr bwMode="auto">
          <a:xfrm>
            <a:off x="3048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FF6600"/>
                </a:solidFill>
                <a:latin typeface="+mj-lt"/>
                <a:ea typeface="+mj-ea"/>
                <a:cs typeface="+mj-cs"/>
              </a:rPr>
              <a:t>Biometrics</a:t>
            </a:r>
          </a:p>
        </p:txBody>
      </p:sp>
      <p:pic>
        <p:nvPicPr>
          <p:cNvPr id="55300" name="Picture 2">
            <a:extLst>
              <a:ext uri="{FF2B5EF4-FFF2-40B4-BE49-F238E27FC236}">
                <a16:creationId xmlns:a16="http://schemas.microsoft.com/office/drawing/2014/main" id="{EAE1987A-2685-440E-BB69-EF47652B0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55675"/>
            <a:ext cx="1863725" cy="3387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1" name="Picture 3">
            <a:extLst>
              <a:ext uri="{FF2B5EF4-FFF2-40B4-BE49-F238E27FC236}">
                <a16:creationId xmlns:a16="http://schemas.microsoft.com/office/drawing/2014/main" id="{CAB7C88B-9E83-410C-919D-6A9594EC2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506" y="631337"/>
            <a:ext cx="3579094" cy="568215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2" name="Picture 4">
            <a:extLst>
              <a:ext uri="{FF2B5EF4-FFF2-40B4-BE49-F238E27FC236}">
                <a16:creationId xmlns:a16="http://schemas.microsoft.com/office/drawing/2014/main" id="{CADF159D-84D1-44C1-A425-03C1F90F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6950"/>
            <a:ext cx="2819400" cy="3327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1546</Words>
  <Application>Microsoft Macintosh PowerPoint</Application>
  <PresentationFormat>On-screen Show (4:3)</PresentationFormat>
  <Paragraphs>156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Lucida</vt:lpstr>
      <vt:lpstr>Wingdings</vt:lpstr>
      <vt:lpstr>Office Theme</vt:lpstr>
      <vt:lpstr>INFO215: Week 7b</vt:lpstr>
      <vt:lpstr>Privacy and Information Systems:  Key Points from Last Week</vt:lpstr>
      <vt:lpstr>Privacy and Information Systems:  Key Points from Last Week</vt:lpstr>
      <vt:lpstr>Privacy and Information Systems:  Key Points from Last Week</vt:lpstr>
      <vt:lpstr>Privacy and Information Systems:  Key Points from Last Week</vt:lpstr>
      <vt:lpstr>How do contextual factors affect people’s information sharing?</vt:lpstr>
      <vt:lpstr>Privacy, Security, and Design</vt:lpstr>
      <vt:lpstr>Biometrics and Privacy</vt:lpstr>
      <vt:lpstr>PowerPoint Presentation</vt:lpstr>
      <vt:lpstr>PowerPoint Presentation</vt:lpstr>
      <vt:lpstr>PowerPoint Presentation</vt:lpstr>
      <vt:lpstr>Illinois Biometric Information Privacy Act (BIPA) </vt:lpstr>
      <vt:lpstr>Illinois Biometric Information Privacy Act (BIPA) </vt:lpstr>
      <vt:lpstr>PowerPoint Presentation</vt:lpstr>
      <vt:lpstr>PowerPoint Presentation</vt:lpstr>
      <vt:lpstr>GDPR – What is it?</vt:lpstr>
      <vt:lpstr>GDPR – "General Data Protection Regulation"*</vt:lpstr>
      <vt:lpstr>GDPR – "General Data Protection Regulation"*</vt:lpstr>
      <vt:lpstr>PowerPoint Presentation</vt:lpstr>
      <vt:lpstr>A Sea Change for Online Privacy in the U.S.?  The California Consumer Privacy Act (CCPA) </vt:lpstr>
      <vt:lpstr>The California Consumer Privacy Act (CCPA) </vt:lpstr>
      <vt:lpstr>The California Consumer Privacy Act (CCPA) </vt:lpstr>
      <vt:lpstr>The California Consumer Privacy Act (CCPA) </vt:lpstr>
      <vt:lpstr>PowerPoint Presentation</vt:lpstr>
      <vt:lpstr>California Consumer Privacy Act (CCPA) Discussion Questions: Jot down a few sentences about each question. </vt:lpstr>
      <vt:lpstr>haveibeenpwned.com</vt:lpstr>
      <vt:lpstr>Concluding Thoughts about Designing for Personal Data Privacy </vt:lpstr>
      <vt:lpstr>More Concluding Thoughts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INFO215: Week 7a</dc:title>
  <dc:creator>Agosto,Denise</dc:creator>
  <cp:lastModifiedBy>Seberger, John</cp:lastModifiedBy>
  <cp:revision>58</cp:revision>
  <dcterms:created xsi:type="dcterms:W3CDTF">2020-02-18T03:54:16Z</dcterms:created>
  <dcterms:modified xsi:type="dcterms:W3CDTF">2022-11-02T17:25:03Z</dcterms:modified>
</cp:coreProperties>
</file>