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32"/>
  </p:notesMasterIdLst>
  <p:handoutMasterIdLst>
    <p:handoutMasterId r:id="rId33"/>
  </p:handoutMasterIdLst>
  <p:sldIdLst>
    <p:sldId id="256" r:id="rId2"/>
    <p:sldId id="436" r:id="rId3"/>
    <p:sldId id="572" r:id="rId4"/>
    <p:sldId id="573" r:id="rId5"/>
    <p:sldId id="281" r:id="rId6"/>
    <p:sldId id="643" r:id="rId7"/>
    <p:sldId id="644" r:id="rId8"/>
    <p:sldId id="645" r:id="rId9"/>
    <p:sldId id="646" r:id="rId10"/>
    <p:sldId id="647" r:id="rId11"/>
    <p:sldId id="509" r:id="rId12"/>
    <p:sldId id="577" r:id="rId13"/>
    <p:sldId id="640" r:id="rId14"/>
    <p:sldId id="641" r:id="rId15"/>
    <p:sldId id="642" r:id="rId16"/>
    <p:sldId id="639" r:id="rId17"/>
    <p:sldId id="627" r:id="rId18"/>
    <p:sldId id="636" r:id="rId19"/>
    <p:sldId id="637" r:id="rId20"/>
    <p:sldId id="638" r:id="rId21"/>
    <p:sldId id="635" r:id="rId22"/>
    <p:sldId id="630" r:id="rId23"/>
    <p:sldId id="631" r:id="rId24"/>
    <p:sldId id="632" r:id="rId25"/>
    <p:sldId id="648" r:id="rId26"/>
    <p:sldId id="629" r:id="rId27"/>
    <p:sldId id="649" r:id="rId28"/>
    <p:sldId id="650" r:id="rId29"/>
    <p:sldId id="651" r:id="rId30"/>
    <p:sldId id="628" r:id="rId31"/>
  </p:sldIdLst>
  <p:sldSz cx="9144000" cy="6858000" type="screen4x3"/>
  <p:notesSz cx="6858000" cy="92964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12">
          <p15:clr>
            <a:srgbClr val="A4A3A4"/>
          </p15:clr>
        </p15:guide>
        <p15:guide id="2" pos="230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gosto1@outlook.com" initials="d" lastIdx="1" clrIdx="0">
    <p:extLst>
      <p:ext uri="{19B8F6BF-5375-455C-9EA6-DF929625EA0E}">
        <p15:presenceInfo xmlns:p15="http://schemas.microsoft.com/office/powerpoint/2012/main" userId="933fb1343b311aa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8201" autoAdjust="0"/>
  </p:normalViewPr>
  <p:slideViewPr>
    <p:cSldViewPr>
      <p:cViewPr varScale="1">
        <p:scale>
          <a:sx n="106" d="100"/>
          <a:sy n="106" d="100"/>
        </p:scale>
        <p:origin x="1800" y="168"/>
      </p:cViewPr>
      <p:guideLst>
        <p:guide orient="horz" pos="2112"/>
        <p:guide pos="2304"/>
      </p:guideLst>
    </p:cSldViewPr>
  </p:slideViewPr>
  <p:notesTextViewPr>
    <p:cViewPr>
      <p:scale>
        <a:sx n="100" d="100"/>
        <a:sy n="100" d="100"/>
      </p:scale>
      <p:origin x="0" y="0"/>
    </p:cViewPr>
  </p:notesTextViewPr>
  <p:sorterViewPr>
    <p:cViewPr>
      <p:scale>
        <a:sx n="66" d="100"/>
        <a:sy n="66" d="100"/>
      </p:scale>
      <p:origin x="0" y="-4410"/>
    </p:cViewPr>
  </p:sorterViewPr>
  <p:notesViewPr>
    <p:cSldViewPr>
      <p:cViewPr varScale="1">
        <p:scale>
          <a:sx n="47" d="100"/>
          <a:sy n="47" d="100"/>
        </p:scale>
        <p:origin x="2280" y="1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36E1111F-7282-8E48-9F11-B66F138690FE}" type="datetime1">
              <a:rPr lang="en-US"/>
              <a:pPr>
                <a:defRPr/>
              </a:pPr>
              <a:t>9/27/22</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A7B4250C-C427-BE49-BDAF-03310A8A9AF1}" type="slidenum">
              <a:rPr lang="en-US"/>
              <a:pPr>
                <a:defRPr/>
              </a:pPr>
              <a:t>‹#›</a:t>
            </a:fld>
            <a:endParaRPr lang="en-US"/>
          </a:p>
        </p:txBody>
      </p:sp>
    </p:spTree>
    <p:extLst>
      <p:ext uri="{BB962C8B-B14F-4D97-AF65-F5344CB8AC3E}">
        <p14:creationId xmlns:p14="http://schemas.microsoft.com/office/powerpoint/2010/main" val="39601161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wrap="square" lIns="92461" tIns="46231" rIns="92461" bIns="46231" numCol="1" anchor="t" anchorCtr="0" compatLnSpc="1">
            <a:prstTxWarp prst="textNoShape">
              <a:avLst/>
            </a:prstTxWarp>
          </a:bodyPr>
          <a:lstStyle>
            <a:lvl1pPr>
              <a:defRPr sz="120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65138"/>
          </a:xfrm>
          <a:prstGeom prst="rect">
            <a:avLst/>
          </a:prstGeom>
        </p:spPr>
        <p:txBody>
          <a:bodyPr vert="horz" wrap="square" lIns="92461" tIns="46231" rIns="92461" bIns="46231" numCol="1" anchor="t" anchorCtr="0" compatLnSpc="1">
            <a:prstTxWarp prst="textNoShape">
              <a:avLst/>
            </a:prstTxWarp>
          </a:bodyPr>
          <a:lstStyle>
            <a:lvl1pPr algn="r">
              <a:defRPr sz="1200">
                <a:latin typeface="Calibri" charset="0"/>
              </a:defRPr>
            </a:lvl1pPr>
          </a:lstStyle>
          <a:p>
            <a:pPr>
              <a:defRPr/>
            </a:pPr>
            <a:fld id="{ADB281A7-0592-0C4E-A19C-C06E7B6E43C7}" type="datetime1">
              <a:rPr lang="en-US"/>
              <a:pPr>
                <a:defRPr/>
              </a:pPr>
              <a:t>9/27/22</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wrap="square" lIns="92461" tIns="46231" rIns="92461" bIns="462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416425"/>
            <a:ext cx="5486400" cy="4183063"/>
          </a:xfrm>
          <a:prstGeom prst="rect">
            <a:avLst/>
          </a:prstGeom>
        </p:spPr>
        <p:txBody>
          <a:bodyPr vert="horz" wrap="square" lIns="92461" tIns="46231" rIns="92461" bIns="462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2971800" cy="465138"/>
          </a:xfrm>
          <a:prstGeom prst="rect">
            <a:avLst/>
          </a:prstGeom>
        </p:spPr>
        <p:txBody>
          <a:bodyPr vert="horz" wrap="square" lIns="92461" tIns="46231" rIns="92461" bIns="46231" numCol="1" anchor="b" anchorCtr="0" compatLnSpc="1">
            <a:prstTxWarp prst="textNoShape">
              <a:avLst/>
            </a:prstTxWarp>
          </a:bodyPr>
          <a:lstStyle>
            <a:lvl1pPr>
              <a:defRPr sz="120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wrap="square" lIns="92461" tIns="46231" rIns="92461" bIns="46231" numCol="1" anchor="b" anchorCtr="0" compatLnSpc="1">
            <a:prstTxWarp prst="textNoShape">
              <a:avLst/>
            </a:prstTxWarp>
          </a:bodyPr>
          <a:lstStyle>
            <a:lvl1pPr algn="r">
              <a:defRPr sz="1200">
                <a:latin typeface="Calibri" charset="0"/>
              </a:defRPr>
            </a:lvl1pPr>
          </a:lstStyle>
          <a:p>
            <a:pPr>
              <a:defRPr/>
            </a:pPr>
            <a:fld id="{F883EEF4-F213-F842-956B-B52E5DECFA5C}" type="slidenum">
              <a:rPr lang="en-US"/>
              <a:pPr>
                <a:defRPr/>
              </a:pPr>
              <a:t>‹#›</a:t>
            </a:fld>
            <a:endParaRPr lang="en-US"/>
          </a:p>
        </p:txBody>
      </p:sp>
    </p:spTree>
    <p:extLst>
      <p:ext uri="{BB962C8B-B14F-4D97-AF65-F5344CB8AC3E}">
        <p14:creationId xmlns:p14="http://schemas.microsoft.com/office/powerpoint/2010/main" val="6744537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pitchFamily="-111"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63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
        <p:nvSpPr>
          <p:cNvPr id="1638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84003C3-498E-2B48-93A6-747FE330983F}" type="slidenum">
              <a:rPr lang="en-US" sz="1200">
                <a:latin typeface="Calibri" charset="0"/>
              </a:rPr>
              <a:pPr eaLnBrk="1" hangingPunct="1"/>
              <a:t>1</a:t>
            </a:fld>
            <a:endParaRPr lang="en-US" sz="1200">
              <a:latin typeface="Calibri" charset="0"/>
            </a:endParaRPr>
          </a:p>
        </p:txBody>
      </p:sp>
    </p:spTree>
    <p:extLst>
      <p:ext uri="{BB962C8B-B14F-4D97-AF65-F5344CB8AC3E}">
        <p14:creationId xmlns:p14="http://schemas.microsoft.com/office/powerpoint/2010/main" val="2865259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EFDD192-5469-0A41-8B72-FABC1911A817}" type="slidenum">
              <a:rPr lang="en-US" sz="1200">
                <a:latin typeface="Calibri" charset="0"/>
              </a:rPr>
              <a:pPr eaLnBrk="1" hangingPunct="1"/>
              <a:t>10</a:t>
            </a:fld>
            <a:endParaRPr lang="en-US" sz="1200">
              <a:latin typeface="Calibri" charset="0"/>
            </a:endParaRPr>
          </a:p>
        </p:txBody>
      </p:sp>
    </p:spTree>
    <p:extLst>
      <p:ext uri="{BB962C8B-B14F-4D97-AF65-F5344CB8AC3E}">
        <p14:creationId xmlns:p14="http://schemas.microsoft.com/office/powerpoint/2010/main" val="2362514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48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Calibri" charset="0"/>
              <a:ea typeface="ＭＳ Ｐゴシック" charset="0"/>
              <a:cs typeface="ＭＳ Ｐゴシック" charset="0"/>
            </a:endParaRPr>
          </a:p>
        </p:txBody>
      </p:sp>
      <p:sp>
        <p:nvSpPr>
          <p:cNvPr id="3481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C6CF8AB-6EEC-9447-A90D-F9618A62A433}" type="slidenum">
              <a:rPr lang="en-US" sz="1200">
                <a:latin typeface="Calibri" charset="0"/>
              </a:rPr>
              <a:pPr eaLnBrk="1" hangingPunct="1"/>
              <a:t>11</a:t>
            </a:fld>
            <a:endParaRPr lang="en-US" sz="1200">
              <a:latin typeface="Calibri" charset="0"/>
            </a:endParaRPr>
          </a:p>
        </p:txBody>
      </p:sp>
    </p:spTree>
    <p:extLst>
      <p:ext uri="{BB962C8B-B14F-4D97-AF65-F5344CB8AC3E}">
        <p14:creationId xmlns:p14="http://schemas.microsoft.com/office/powerpoint/2010/main" val="1714184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EFDD192-5469-0A41-8B72-FABC1911A817}" type="slidenum">
              <a:rPr lang="en-US" sz="1200">
                <a:latin typeface="Calibri" charset="0"/>
              </a:rPr>
              <a:pPr eaLnBrk="1" hangingPunct="1"/>
              <a:t>12</a:t>
            </a:fld>
            <a:endParaRPr lang="en-US" sz="1200">
              <a:latin typeface="Calibri" charset="0"/>
            </a:endParaRPr>
          </a:p>
        </p:txBody>
      </p:sp>
    </p:spTree>
    <p:extLst>
      <p:ext uri="{BB962C8B-B14F-4D97-AF65-F5344CB8AC3E}">
        <p14:creationId xmlns:p14="http://schemas.microsoft.com/office/powerpoint/2010/main" val="396406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EFDD192-5469-0A41-8B72-FABC1911A817}" type="slidenum">
              <a:rPr lang="en-US" sz="1200">
                <a:latin typeface="Calibri" charset="0"/>
              </a:rPr>
              <a:pPr eaLnBrk="1" hangingPunct="1"/>
              <a:t>13</a:t>
            </a:fld>
            <a:endParaRPr lang="en-US" sz="1200">
              <a:latin typeface="Calibri" charset="0"/>
            </a:endParaRPr>
          </a:p>
        </p:txBody>
      </p:sp>
    </p:spTree>
    <p:extLst>
      <p:ext uri="{BB962C8B-B14F-4D97-AF65-F5344CB8AC3E}">
        <p14:creationId xmlns:p14="http://schemas.microsoft.com/office/powerpoint/2010/main" val="474502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EFDD192-5469-0A41-8B72-FABC1911A817}" type="slidenum">
              <a:rPr lang="en-US" sz="1200">
                <a:latin typeface="Calibri" charset="0"/>
              </a:rPr>
              <a:pPr eaLnBrk="1" hangingPunct="1"/>
              <a:t>14</a:t>
            </a:fld>
            <a:endParaRPr lang="en-US" sz="1200">
              <a:latin typeface="Calibri" charset="0"/>
            </a:endParaRPr>
          </a:p>
        </p:txBody>
      </p:sp>
    </p:spTree>
    <p:extLst>
      <p:ext uri="{BB962C8B-B14F-4D97-AF65-F5344CB8AC3E}">
        <p14:creationId xmlns:p14="http://schemas.microsoft.com/office/powerpoint/2010/main" val="2403566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09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
        <p:nvSpPr>
          <p:cNvPr id="4096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552319E-1AB7-0E44-A761-36A957B1F5C2}" type="slidenum">
              <a:rPr lang="en-US" sz="1200">
                <a:latin typeface="Calibri" charset="0"/>
              </a:rPr>
              <a:pPr eaLnBrk="1" hangingPunct="1"/>
              <a:t>2</a:t>
            </a:fld>
            <a:endParaRPr lang="en-US" sz="1200">
              <a:latin typeface="Calibri" charset="0"/>
            </a:endParaRPr>
          </a:p>
        </p:txBody>
      </p:sp>
    </p:spTree>
    <p:extLst>
      <p:ext uri="{BB962C8B-B14F-4D97-AF65-F5344CB8AC3E}">
        <p14:creationId xmlns:p14="http://schemas.microsoft.com/office/powerpoint/2010/main" val="2750125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8777426-E845-6A4D-8697-567900F86733}" type="slidenum">
              <a:rPr lang="en-US" sz="1200">
                <a:latin typeface="Calibri" charset="0"/>
              </a:rPr>
              <a:pPr eaLnBrk="1" hangingPunct="1"/>
              <a:t>3</a:t>
            </a:fld>
            <a:endParaRPr lang="en-US" sz="1200">
              <a:latin typeface="Calibri" charset="0"/>
            </a:endParaRPr>
          </a:p>
        </p:txBody>
      </p:sp>
      <p:sp>
        <p:nvSpPr>
          <p:cNvPr id="48130" name="Rectangle 2"/>
          <p:cNvSpPr>
            <a:spLocks noGrp="1" noRot="1" noChangeAspect="1" noChangeArrowheads="1" noTextEdit="1"/>
          </p:cNvSpPr>
          <p:nvPr>
            <p:ph type="sldImg"/>
          </p:nvPr>
        </p:nvSpPr>
        <p:spPr bwMode="auto">
          <a:xfrm>
            <a:off x="1104900" y="696913"/>
            <a:ext cx="4648200" cy="3487737"/>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8131" name="Rectangle 3"/>
          <p:cNvSpPr>
            <a:spLocks noGrp="1" noChangeArrowheads="1"/>
          </p:cNvSpPr>
          <p:nvPr>
            <p:ph type="body" idx="1"/>
          </p:nvPr>
        </p:nvSpPr>
        <p:spPr bwMode="auto">
          <a:xfrm>
            <a:off x="914400" y="4418013"/>
            <a:ext cx="5029200" cy="4181475"/>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pPr eaLnBrk="1" hangingPunct="1">
              <a:spcBef>
                <a:spcPct val="0"/>
              </a:spcBef>
            </a:pPr>
            <a:endParaRPr lang="en-US" sz="500">
              <a:solidFill>
                <a:srgbClr val="384B65"/>
              </a:solidFill>
              <a:latin typeface="Verdana" charset="0"/>
              <a:ea typeface="ＭＳ Ｐゴシック" charset="0"/>
              <a:cs typeface="ＭＳ Ｐゴシック" charset="0"/>
            </a:endParaRPr>
          </a:p>
        </p:txBody>
      </p:sp>
    </p:spTree>
    <p:extLst>
      <p:ext uri="{BB962C8B-B14F-4D97-AF65-F5344CB8AC3E}">
        <p14:creationId xmlns:p14="http://schemas.microsoft.com/office/powerpoint/2010/main" val="1663959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
        <p:nvSpPr>
          <p:cNvPr id="501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1C4A5E7-23EE-6F45-AC55-3332E429844D}" type="slidenum">
              <a:rPr lang="en-US" sz="1200">
                <a:latin typeface="Calibri" charset="0"/>
              </a:rPr>
              <a:pPr eaLnBrk="1" hangingPunct="1"/>
              <a:t>4</a:t>
            </a:fld>
            <a:endParaRPr lang="en-US" sz="1200">
              <a:latin typeface="Calibri" charset="0"/>
            </a:endParaRPr>
          </a:p>
        </p:txBody>
      </p:sp>
    </p:spTree>
    <p:extLst>
      <p:ext uri="{BB962C8B-B14F-4D97-AF65-F5344CB8AC3E}">
        <p14:creationId xmlns:p14="http://schemas.microsoft.com/office/powerpoint/2010/main" val="1035613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
        <p:nvSpPr>
          <p:cNvPr id="5632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E1FE8D1-ACAA-394C-9897-68EFFD121D58}" type="slidenum">
              <a:rPr lang="en-US" sz="1200">
                <a:latin typeface="Calibri" charset="0"/>
              </a:rPr>
              <a:pPr eaLnBrk="1" hangingPunct="1"/>
              <a:t>5</a:t>
            </a:fld>
            <a:endParaRPr lang="en-US" sz="1200">
              <a:latin typeface="Calibri" charset="0"/>
            </a:endParaRPr>
          </a:p>
        </p:txBody>
      </p:sp>
    </p:spTree>
    <p:extLst>
      <p:ext uri="{BB962C8B-B14F-4D97-AF65-F5344CB8AC3E}">
        <p14:creationId xmlns:p14="http://schemas.microsoft.com/office/powerpoint/2010/main" val="3896705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EFDD192-5469-0A41-8B72-FABC1911A817}" type="slidenum">
              <a:rPr lang="en-US" sz="1200">
                <a:latin typeface="Calibri" charset="0"/>
              </a:rPr>
              <a:pPr eaLnBrk="1" hangingPunct="1"/>
              <a:t>6</a:t>
            </a:fld>
            <a:endParaRPr lang="en-US" sz="1200">
              <a:latin typeface="Calibri" charset="0"/>
            </a:endParaRPr>
          </a:p>
        </p:txBody>
      </p:sp>
    </p:spTree>
    <p:extLst>
      <p:ext uri="{BB962C8B-B14F-4D97-AF65-F5344CB8AC3E}">
        <p14:creationId xmlns:p14="http://schemas.microsoft.com/office/powerpoint/2010/main" val="1682083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EFDD192-5469-0A41-8B72-FABC1911A817}" type="slidenum">
              <a:rPr lang="en-US" sz="1200">
                <a:latin typeface="Calibri" charset="0"/>
              </a:rPr>
              <a:pPr eaLnBrk="1" hangingPunct="1"/>
              <a:t>7</a:t>
            </a:fld>
            <a:endParaRPr lang="en-US" sz="1200">
              <a:latin typeface="Calibri" charset="0"/>
            </a:endParaRPr>
          </a:p>
        </p:txBody>
      </p:sp>
    </p:spTree>
    <p:extLst>
      <p:ext uri="{BB962C8B-B14F-4D97-AF65-F5344CB8AC3E}">
        <p14:creationId xmlns:p14="http://schemas.microsoft.com/office/powerpoint/2010/main" val="1962159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EFDD192-5469-0A41-8B72-FABC1911A817}" type="slidenum">
              <a:rPr lang="en-US" sz="1200">
                <a:latin typeface="Calibri" charset="0"/>
              </a:rPr>
              <a:pPr eaLnBrk="1" hangingPunct="1"/>
              <a:t>8</a:t>
            </a:fld>
            <a:endParaRPr lang="en-US" sz="1200">
              <a:latin typeface="Calibri" charset="0"/>
            </a:endParaRPr>
          </a:p>
        </p:txBody>
      </p:sp>
    </p:spTree>
    <p:extLst>
      <p:ext uri="{BB962C8B-B14F-4D97-AF65-F5344CB8AC3E}">
        <p14:creationId xmlns:p14="http://schemas.microsoft.com/office/powerpoint/2010/main" val="3847634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EFDD192-5469-0A41-8B72-FABC1911A817}" type="slidenum">
              <a:rPr lang="en-US" sz="1200">
                <a:latin typeface="Calibri" charset="0"/>
              </a:rPr>
              <a:pPr eaLnBrk="1" hangingPunct="1"/>
              <a:t>9</a:t>
            </a:fld>
            <a:endParaRPr lang="en-US" sz="1200">
              <a:latin typeface="Calibri" charset="0"/>
            </a:endParaRPr>
          </a:p>
        </p:txBody>
      </p:sp>
    </p:spTree>
    <p:extLst>
      <p:ext uri="{BB962C8B-B14F-4D97-AF65-F5344CB8AC3E}">
        <p14:creationId xmlns:p14="http://schemas.microsoft.com/office/powerpoint/2010/main" val="491842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640D7742-5F61-A24B-97E3-ABBC837AE861}" type="datetime1">
              <a:rPr lang="en-US" smtClean="0"/>
              <a:pPr>
                <a:defRPr/>
              </a:pPr>
              <a:t>9/27/22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pPr>
              <a:defRPr/>
            </a:pPr>
            <a:fld id="{52D56FC7-774C-3E4B-9AE6-110FC5444958}" type="slidenum">
              <a:rPr lang="en-US" smtClean="0"/>
              <a:pPr>
                <a:defRPr/>
              </a:pPr>
              <a:t>‹#›</a:t>
            </a:fld>
            <a:endParaRPr lang="en-US"/>
          </a:p>
        </p:txBody>
      </p:sp>
    </p:spTree>
    <p:extLst>
      <p:ext uri="{BB962C8B-B14F-4D97-AF65-F5344CB8AC3E}">
        <p14:creationId xmlns:p14="http://schemas.microsoft.com/office/powerpoint/2010/main" val="119876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C1D33F0D-86DB-8A4F-B5AB-EB1046830763}" type="datetime1">
              <a:rPr lang="en-US" smtClean="0"/>
              <a:pPr>
                <a:defRPr/>
              </a:pPr>
              <a:t>9/27/22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8EA5CC9-E8FD-084D-90AE-E26B9C2E666B}" type="slidenum">
              <a:rPr lang="en-US" smtClean="0"/>
              <a:pPr>
                <a:defRPr/>
              </a:pPr>
              <a:t>‹#›</a:t>
            </a:fld>
            <a:endParaRPr lang="en-US"/>
          </a:p>
        </p:txBody>
      </p:sp>
    </p:spTree>
    <p:extLst>
      <p:ext uri="{BB962C8B-B14F-4D97-AF65-F5344CB8AC3E}">
        <p14:creationId xmlns:p14="http://schemas.microsoft.com/office/powerpoint/2010/main" val="2007616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1E06A9DD-68DF-3143-A287-38D01E86F03E}" type="datetime1">
              <a:rPr lang="en-US" smtClean="0"/>
              <a:pPr>
                <a:defRPr/>
              </a:pPr>
              <a:t>9/27/22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567672E-7AE1-5E4B-AE5B-BED3CEC7B03A}" type="slidenum">
              <a:rPr lang="en-US" smtClean="0"/>
              <a:pPr>
                <a:defRPr/>
              </a:pPr>
              <a:t>‹#›</a:t>
            </a:fld>
            <a:endParaRPr lang="en-US"/>
          </a:p>
        </p:txBody>
      </p:sp>
    </p:spTree>
    <p:extLst>
      <p:ext uri="{BB962C8B-B14F-4D97-AF65-F5344CB8AC3E}">
        <p14:creationId xmlns:p14="http://schemas.microsoft.com/office/powerpoint/2010/main" val="2427177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18FE7C8B-127F-114F-8624-A230E81C5EBC}" type="datetime1">
              <a:rPr lang="en-US" smtClean="0"/>
              <a:pPr>
                <a:defRPr/>
              </a:pPr>
              <a:t>9/27/22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7555D12-98DE-CB42-9935-563094DF55E3}" type="slidenum">
              <a:rPr lang="en-US" smtClean="0"/>
              <a:pPr>
                <a:defRPr/>
              </a:pPr>
              <a:t>‹#›</a:t>
            </a:fld>
            <a:endParaRPr lang="en-US"/>
          </a:p>
        </p:txBody>
      </p:sp>
    </p:spTree>
    <p:extLst>
      <p:ext uri="{BB962C8B-B14F-4D97-AF65-F5344CB8AC3E}">
        <p14:creationId xmlns:p14="http://schemas.microsoft.com/office/powerpoint/2010/main" val="1703701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pPr>
              <a:defRPr/>
            </a:pPr>
            <a:fld id="{539217D7-F2B8-F647-86DC-E331F8353CEA}" type="datetime1">
              <a:rPr lang="en-US" smtClean="0"/>
              <a:pPr>
                <a:defRPr/>
              </a:pPr>
              <a:t>9/27/22</a:t>
            </a:fld>
            <a:endParaRPr lang="en-US"/>
          </a:p>
        </p:txBody>
      </p:sp>
      <p:sp>
        <p:nvSpPr>
          <p:cNvPr id="8" name="Slide Number Placeholder 7"/>
          <p:cNvSpPr>
            <a:spLocks noGrp="1"/>
          </p:cNvSpPr>
          <p:nvPr>
            <p:ph type="sldNum" sz="quarter" idx="11"/>
          </p:nvPr>
        </p:nvSpPr>
        <p:spPr/>
        <p:txBody>
          <a:bodyPr/>
          <a:lstStyle/>
          <a:p>
            <a:pPr>
              <a:defRPr/>
            </a:pPr>
            <a:fld id="{AF8D0A34-BCA2-3344-B35A-25AAC0E7553C}" type="slidenum">
              <a:rPr lang="en-US" smtClean="0"/>
              <a:pPr>
                <a:defRPr/>
              </a:pPr>
              <a:t>‹#›</a:t>
            </a:fld>
            <a:endParaRPr lang="en-US"/>
          </a:p>
        </p:txBody>
      </p:sp>
      <p:sp>
        <p:nvSpPr>
          <p:cNvPr id="9" name="Footer Placeholder 8"/>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44821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10E2D5F0-6377-9D43-8C35-912D1ECCD7E7}" type="datetime1">
              <a:rPr lang="en-US" smtClean="0"/>
              <a:pPr>
                <a:defRPr/>
              </a:pPr>
              <a:t>9/27/22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E4CBE4F-D0C5-B940-A2F5-428B8B75FF7B}" type="slidenum">
              <a:rPr lang="en-US" smtClean="0"/>
              <a:pPr>
                <a:defRPr/>
              </a:pPr>
              <a:t>‹#›</a:t>
            </a:fld>
            <a:endParaRPr lang="en-US"/>
          </a:p>
        </p:txBody>
      </p:sp>
    </p:spTree>
    <p:extLst>
      <p:ext uri="{BB962C8B-B14F-4D97-AF65-F5344CB8AC3E}">
        <p14:creationId xmlns:p14="http://schemas.microsoft.com/office/powerpoint/2010/main" val="4290633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B7CF8452-37C4-784E-8A7E-AEE3E213DE5D}" type="datetime1">
              <a:rPr lang="en-US" smtClean="0"/>
              <a:pPr>
                <a:defRPr/>
              </a:pPr>
              <a:t>9/27/22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4EA3EFA1-1F56-A84F-B8F6-1C4B87AFACA2}" type="slidenum">
              <a:rPr lang="en-US" smtClean="0"/>
              <a:pPr>
                <a:defRPr/>
              </a:pPr>
              <a:t>‹#›</a:t>
            </a:fld>
            <a:endParaRPr lang="en-US"/>
          </a:p>
        </p:txBody>
      </p:sp>
    </p:spTree>
    <p:extLst>
      <p:ext uri="{BB962C8B-B14F-4D97-AF65-F5344CB8AC3E}">
        <p14:creationId xmlns:p14="http://schemas.microsoft.com/office/powerpoint/2010/main" val="1850856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FBC1B4A5-1DFF-9544-9DD9-481E41D78B91}" type="datetime1">
              <a:rPr lang="en-US" smtClean="0"/>
              <a:pPr>
                <a:defRPr/>
              </a:pPr>
              <a:t>9/27/22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D88059A-0790-3743-801A-1268FAC17A27}" type="slidenum">
              <a:rPr lang="en-US" smtClean="0"/>
              <a:pPr>
                <a:defRPr/>
              </a:pPr>
              <a:t>‹#›</a:t>
            </a:fld>
            <a:endParaRPr lang="en-US"/>
          </a:p>
        </p:txBody>
      </p:sp>
    </p:spTree>
    <p:extLst>
      <p:ext uri="{BB962C8B-B14F-4D97-AF65-F5344CB8AC3E}">
        <p14:creationId xmlns:p14="http://schemas.microsoft.com/office/powerpoint/2010/main" val="567624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959D787-5EC1-8948-8993-9AA60EB0EE6D}" type="datetime1">
              <a:rPr lang="en-US" smtClean="0"/>
              <a:pPr>
                <a:defRPr/>
              </a:pPr>
              <a:t>9/27/22</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3F4F23F-F6DB-0646-B919-FEA7CB65DF0B}" type="slidenum">
              <a:rPr lang="en-US" smtClean="0"/>
              <a:pPr>
                <a:defRPr/>
              </a:pPr>
              <a:t>‹#›</a:t>
            </a:fld>
            <a:endParaRPr lang="en-US"/>
          </a:p>
        </p:txBody>
      </p:sp>
    </p:spTree>
    <p:extLst>
      <p:ext uri="{BB962C8B-B14F-4D97-AF65-F5344CB8AC3E}">
        <p14:creationId xmlns:p14="http://schemas.microsoft.com/office/powerpoint/2010/main" val="1273275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600F66C-7596-BF43-85F4-B0DE4559A19A}" type="datetime1">
              <a:rPr lang="en-US" smtClean="0"/>
              <a:pPr>
                <a:defRPr/>
              </a:pPr>
              <a:t>9/27/22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5E79FBC-556B-7747-BC0A-E8368BA1443F}" type="slidenum">
              <a:rPr lang="en-US" smtClean="0"/>
              <a:pPr>
                <a:defRPr/>
              </a:pPr>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0290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214A109-7BC0-F441-937B-4B39D8EA13DE}" type="datetime1">
              <a:rPr lang="en-US" smtClean="0"/>
              <a:pPr>
                <a:defRPr/>
              </a:pPr>
              <a:t>9/27/22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pPr>
              <a:defRPr/>
            </a:pPr>
            <a:fld id="{D282FDE9-B53E-4846-A0F5-ADF6EDF90BAD}" type="slidenum">
              <a:rPr lang="en-US" smtClean="0"/>
              <a:pPr>
                <a:defRPr/>
              </a:pPr>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5695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pPr>
              <a:defRPr/>
            </a:pPr>
            <a:fld id="{247E0105-24D8-DC4A-B794-D9A9A97EC476}" type="datetime1">
              <a:rPr lang="en-US" smtClean="0"/>
              <a:pPr>
                <a:defRPr/>
              </a:pPr>
              <a:t>9/27/22</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pPr>
              <a:defRPr/>
            </a:pPr>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pPr>
              <a:defRPr/>
            </a:pPr>
            <a:fld id="{73588317-B7C2-764F-A3EA-370DF636F936}" type="slidenum">
              <a:rPr lang="en-US" smtClean="0"/>
              <a:pPr>
                <a:defRPr/>
              </a:pPr>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816712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xkcd.com/552/"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video" Target="https://www.youtube.com/embed/VMUQSMFGBDo?feature=oembe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youtube.com/watch?v=LUSZfEBTwRc"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youtube.com/watch?v=LUSZfEBTwRc" TargetMode="External"/><Relationship Id="rId2" Type="http://schemas.openxmlformats.org/officeDocument/2006/relationships/slideLayout" Target="../slideLayouts/slideLayout2.xml"/><Relationship Id="rId1" Type="http://schemas.openxmlformats.org/officeDocument/2006/relationships/video" Target="https://www.youtube.com/embed/LUSZfEBTwRc?feature=oembed" TargetMode="External"/><Relationship Id="rId4" Type="http://schemas.openxmlformats.org/officeDocument/2006/relationships/image" Target="../media/image20.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914400" y="2057400"/>
            <a:ext cx="7315200" cy="2212975"/>
          </a:xfrm>
        </p:spPr>
        <p:txBody>
          <a:bodyPr/>
          <a:lstStyle/>
          <a:p>
            <a:r>
              <a:rPr lang="en-US" sz="4000" b="1" dirty="0">
                <a:solidFill>
                  <a:srgbClr val="C00000"/>
                </a:solidFill>
                <a:latin typeface="Calibri" charset="0"/>
                <a:ea typeface="ＭＳ Ｐゴシック" charset="0"/>
                <a:cs typeface="ＭＳ Ｐゴシック" charset="0"/>
              </a:rPr>
              <a:t>INFO 215:</a:t>
            </a:r>
            <a:br>
              <a:rPr lang="en-US" sz="4000" b="1" dirty="0">
                <a:solidFill>
                  <a:srgbClr val="C00000"/>
                </a:solidFill>
                <a:latin typeface="Calibri" charset="0"/>
                <a:ea typeface="ＭＳ Ｐゴシック" charset="0"/>
                <a:cs typeface="ＭＳ Ｐゴシック" charset="0"/>
              </a:rPr>
            </a:br>
            <a:r>
              <a:rPr lang="en-US" sz="4000" b="1" dirty="0">
                <a:solidFill>
                  <a:srgbClr val="C00000"/>
                </a:solidFill>
                <a:latin typeface="Calibri" charset="0"/>
                <a:ea typeface="ＭＳ Ｐゴシック" charset="0"/>
                <a:cs typeface="ＭＳ Ｐゴシック" charset="0"/>
              </a:rPr>
              <a:t>Social Aspects of Information Systems</a:t>
            </a:r>
            <a:br>
              <a:rPr lang="en-US" sz="3600" b="1" dirty="0">
                <a:solidFill>
                  <a:srgbClr val="FF0000"/>
                </a:solidFill>
                <a:latin typeface="Calibri" charset="0"/>
                <a:ea typeface="ＭＳ Ｐゴシック" charset="0"/>
                <a:cs typeface="ＭＳ Ｐゴシック" charset="0"/>
              </a:rPr>
            </a:br>
            <a:br>
              <a:rPr lang="en-US" sz="3600" b="1" dirty="0">
                <a:solidFill>
                  <a:srgbClr val="FF0000"/>
                </a:solidFill>
                <a:latin typeface="Calibri" charset="0"/>
                <a:ea typeface="ＭＳ Ｐゴシック" charset="0"/>
                <a:cs typeface="ＭＳ Ｐゴシック" charset="0"/>
              </a:rPr>
            </a:br>
            <a:r>
              <a:rPr lang="en-US" sz="3600" b="1" dirty="0">
                <a:latin typeface="Calibri" charset="0"/>
                <a:ea typeface="ＭＳ Ｐゴシック" charset="0"/>
                <a:cs typeface="ＭＳ Ｐゴシック" charset="0"/>
              </a:rPr>
              <a:t>Week 2A – Data, Information, &amp; knowledge: IMPACTs ON SOCIETY </a:t>
            </a:r>
            <a:endParaRPr lang="en-US" sz="3600" b="1" dirty="0">
              <a:solidFill>
                <a:srgbClr val="FF0000"/>
              </a:solidFill>
              <a:latin typeface="Calibri" charset="0"/>
              <a:ea typeface="ＭＳ Ｐゴシック" charset="0"/>
              <a:cs typeface="ＭＳ Ｐゴシック" charset="0"/>
            </a:endParaRPr>
          </a:p>
        </p:txBody>
      </p:sp>
      <p:cxnSp>
        <p:nvCxnSpPr>
          <p:cNvPr id="3" name="Straight Connector 2">
            <a:extLst>
              <a:ext uri="{FF2B5EF4-FFF2-40B4-BE49-F238E27FC236}">
                <a16:creationId xmlns:a16="http://schemas.microsoft.com/office/drawing/2014/main" id="{59AF7AD7-8E47-409E-BC52-B2203900F466}"/>
              </a:ext>
            </a:extLst>
          </p:cNvPr>
          <p:cNvCxnSpPr/>
          <p:nvPr/>
        </p:nvCxnSpPr>
        <p:spPr>
          <a:xfrm>
            <a:off x="1066800" y="3429000"/>
            <a:ext cx="6324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E7B50A-B013-ED6C-2D89-600F84CD05FB}"/>
              </a:ext>
            </a:extLst>
          </p:cNvPr>
          <p:cNvSpPr>
            <a:spLocks noGrp="1"/>
          </p:cNvSpPr>
          <p:nvPr>
            <p:ph type="title"/>
          </p:nvPr>
        </p:nvSpPr>
        <p:spPr>
          <a:xfrm>
            <a:off x="1676400" y="76200"/>
            <a:ext cx="5791200" cy="1371600"/>
          </a:xfrm>
        </p:spPr>
        <p:txBody>
          <a:bodyPr/>
          <a:lstStyle/>
          <a:p>
            <a:pPr algn="ctr"/>
            <a:r>
              <a:rPr lang="en-US" dirty="0" err="1"/>
              <a:t>Ackoff</a:t>
            </a:r>
            <a:r>
              <a:rPr lang="en-US" dirty="0"/>
              <a:t> (DIKW)</a:t>
            </a:r>
          </a:p>
        </p:txBody>
      </p:sp>
      <p:sp>
        <p:nvSpPr>
          <p:cNvPr id="8" name="TextBox 7">
            <a:extLst>
              <a:ext uri="{FF2B5EF4-FFF2-40B4-BE49-F238E27FC236}">
                <a16:creationId xmlns:a16="http://schemas.microsoft.com/office/drawing/2014/main" id="{1C6C5E20-C715-2875-A2B7-1BCE078D19C8}"/>
              </a:ext>
            </a:extLst>
          </p:cNvPr>
          <p:cNvSpPr txBox="1"/>
          <p:nvPr/>
        </p:nvSpPr>
        <p:spPr>
          <a:xfrm>
            <a:off x="303042" y="2743200"/>
            <a:ext cx="8537915" cy="461665"/>
          </a:xfrm>
          <a:prstGeom prst="rect">
            <a:avLst/>
          </a:prstGeom>
          <a:noFill/>
        </p:spPr>
        <p:txBody>
          <a:bodyPr wrap="none" rtlCol="0">
            <a:spAutoFit/>
          </a:bodyPr>
          <a:lstStyle/>
          <a:p>
            <a:r>
              <a:rPr lang="en-US" dirty="0"/>
              <a:t>How does wisdom relate to our discussion of Brey last week?</a:t>
            </a:r>
          </a:p>
        </p:txBody>
      </p:sp>
    </p:spTree>
    <p:extLst>
      <p:ext uri="{BB962C8B-B14F-4D97-AF65-F5344CB8AC3E}">
        <p14:creationId xmlns:p14="http://schemas.microsoft.com/office/powerpoint/2010/main" val="2410450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Title 1"/>
          <p:cNvSpPr>
            <a:spLocks noGrp="1"/>
          </p:cNvSpPr>
          <p:nvPr>
            <p:ph type="title"/>
          </p:nvPr>
        </p:nvSpPr>
        <p:spPr>
          <a:xfrm>
            <a:off x="533400" y="152400"/>
            <a:ext cx="8077200" cy="1485900"/>
          </a:xfrm>
        </p:spPr>
        <p:txBody>
          <a:bodyPr/>
          <a:lstStyle/>
          <a:p>
            <a:pPr algn="ctr"/>
            <a:r>
              <a:rPr lang="en-US" b="1" dirty="0">
                <a:latin typeface="Calibri" charset="0"/>
                <a:ea typeface="ＭＳ Ｐゴシック" charset="0"/>
                <a:cs typeface="ＭＳ Ｐゴシック" charset="0"/>
              </a:rPr>
              <a:t>Summary of Key Concepts: Knowledge – Information – Data</a:t>
            </a:r>
          </a:p>
        </p:txBody>
      </p:sp>
      <p:sp>
        <p:nvSpPr>
          <p:cNvPr id="33793" name="Content Placeholder 2"/>
          <p:cNvSpPr>
            <a:spLocks noGrp="1"/>
          </p:cNvSpPr>
          <p:nvPr>
            <p:ph idx="1"/>
          </p:nvPr>
        </p:nvSpPr>
        <p:spPr>
          <a:xfrm>
            <a:off x="457200" y="2062163"/>
            <a:ext cx="5181600" cy="4525962"/>
          </a:xfrm>
        </p:spPr>
        <p:txBody>
          <a:bodyPr>
            <a:normAutofit fontScale="92500" lnSpcReduction="10000"/>
          </a:bodyPr>
          <a:lstStyle/>
          <a:p>
            <a:r>
              <a:rPr lang="en-US" sz="2400" b="1" dirty="0">
                <a:latin typeface="Calibri" charset="0"/>
                <a:ea typeface="ＭＳ Ｐゴシック" charset="0"/>
                <a:cs typeface="ＭＳ Ｐゴシック" charset="0"/>
              </a:rPr>
              <a:t>knowledge</a:t>
            </a:r>
          </a:p>
          <a:p>
            <a:endParaRPr lang="en-US" sz="2400" b="1" dirty="0">
              <a:latin typeface="Calibri" charset="0"/>
              <a:ea typeface="ＭＳ Ｐゴシック" charset="0"/>
              <a:cs typeface="ＭＳ Ｐゴシック" charset="0"/>
            </a:endParaRPr>
          </a:p>
          <a:p>
            <a:pPr>
              <a:buFont typeface="Arial" charset="0"/>
              <a:buNone/>
            </a:pPr>
            <a:endParaRPr lang="en-US" sz="2400" b="1" dirty="0">
              <a:latin typeface="Calibri" charset="0"/>
              <a:ea typeface="ＭＳ Ｐゴシック" charset="0"/>
              <a:cs typeface="ＭＳ Ｐゴシック" charset="0"/>
            </a:endParaRPr>
          </a:p>
          <a:p>
            <a:pPr>
              <a:buFont typeface="Arial" charset="0"/>
              <a:buNone/>
            </a:pPr>
            <a:endParaRPr lang="en-US" sz="2400" b="1" dirty="0">
              <a:latin typeface="Calibri" charset="0"/>
              <a:ea typeface="ＭＳ Ｐゴシック" charset="0"/>
              <a:cs typeface="ＭＳ Ｐゴシック" charset="0"/>
            </a:endParaRPr>
          </a:p>
          <a:p>
            <a:r>
              <a:rPr lang="en-US" sz="2400" b="1" dirty="0">
                <a:latin typeface="Calibri" charset="0"/>
                <a:ea typeface="ＭＳ Ｐゴシック" charset="0"/>
                <a:cs typeface="ＭＳ Ｐゴシック" charset="0"/>
              </a:rPr>
              <a:t>information</a:t>
            </a:r>
          </a:p>
          <a:p>
            <a:endParaRPr lang="en-US" sz="2400" b="1" dirty="0">
              <a:latin typeface="Calibri" charset="0"/>
              <a:ea typeface="ＭＳ Ｐゴシック" charset="0"/>
              <a:cs typeface="ＭＳ Ｐゴシック" charset="0"/>
            </a:endParaRPr>
          </a:p>
          <a:p>
            <a:endParaRPr lang="en-US" sz="2400" b="1" dirty="0">
              <a:latin typeface="Calibri" charset="0"/>
              <a:ea typeface="ＭＳ Ｐゴシック" charset="0"/>
              <a:cs typeface="ＭＳ Ｐゴシック" charset="0"/>
            </a:endParaRPr>
          </a:p>
          <a:p>
            <a:endParaRPr lang="en-US" sz="2400" b="1" dirty="0">
              <a:latin typeface="Calibri" charset="0"/>
              <a:ea typeface="ＭＳ Ｐゴシック" charset="0"/>
              <a:cs typeface="ＭＳ Ｐゴシック" charset="0"/>
            </a:endParaRPr>
          </a:p>
          <a:p>
            <a:r>
              <a:rPr lang="en-US" sz="2400" b="1" dirty="0">
                <a:latin typeface="Calibri" charset="0"/>
                <a:ea typeface="ＭＳ Ｐゴシック" charset="0"/>
                <a:cs typeface="ＭＳ Ｐゴシック" charset="0"/>
              </a:rPr>
              <a:t>            Data                            215.895.1930	</a:t>
            </a:r>
          </a:p>
        </p:txBody>
      </p:sp>
      <p:pic>
        <p:nvPicPr>
          <p:cNvPr id="33795" name="Picture 3"/>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421062" y="3705225"/>
            <a:ext cx="1635125" cy="1323975"/>
          </a:xfrm>
          <a:prstGeom prst="rect">
            <a:avLst/>
          </a:prstGeom>
          <a:noFill/>
          <a:ln w="12700">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3796" name="Picture 4"/>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524250" y="1900237"/>
            <a:ext cx="1428750" cy="1347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2" name="Straight Arrow Connector 11"/>
          <p:cNvCxnSpPr/>
          <p:nvPr/>
        </p:nvCxnSpPr>
        <p:spPr>
          <a:xfrm rot="5400000" flipH="1" flipV="1">
            <a:off x="1296987" y="4957763"/>
            <a:ext cx="1217613"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1296194" y="3204369"/>
            <a:ext cx="12192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799" name="Rectangle 1"/>
          <p:cNvSpPr>
            <a:spLocks noChangeArrowheads="1"/>
          </p:cNvSpPr>
          <p:nvPr/>
        </p:nvSpPr>
        <p:spPr bwMode="auto">
          <a:xfrm>
            <a:off x="5257800" y="1984950"/>
            <a:ext cx="3351212" cy="433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sz="2300" dirty="0">
                <a:latin typeface="Calibri" charset="0"/>
              </a:rPr>
              <a:t>knowledge: application of data and information</a:t>
            </a:r>
          </a:p>
          <a:p>
            <a:endParaRPr lang="en-US" sz="2300" dirty="0">
              <a:latin typeface="Calibri" charset="0"/>
            </a:endParaRPr>
          </a:p>
          <a:p>
            <a:endParaRPr lang="en-US" sz="2300" dirty="0">
              <a:latin typeface="Calibri" charset="0"/>
            </a:endParaRPr>
          </a:p>
          <a:p>
            <a:r>
              <a:rPr lang="en-US" sz="2300" dirty="0">
                <a:latin typeface="Calibri" charset="0"/>
              </a:rPr>
              <a:t>information </a:t>
            </a:r>
            <a:r>
              <a:rPr lang="en-US" sz="2300" i="1" dirty="0">
                <a:latin typeface="Calibri" charset="0"/>
              </a:rPr>
              <a:t>supports</a:t>
            </a:r>
            <a:r>
              <a:rPr lang="en-US" sz="2300" dirty="0">
                <a:latin typeface="Calibri" charset="0"/>
              </a:rPr>
              <a:t> knowledge;</a:t>
            </a:r>
          </a:p>
          <a:p>
            <a:r>
              <a:rPr lang="en-US" sz="2300" dirty="0">
                <a:latin typeface="Calibri" charset="0"/>
              </a:rPr>
              <a:t>information is </a:t>
            </a:r>
            <a:r>
              <a:rPr lang="en-US" sz="2300" i="1" dirty="0">
                <a:latin typeface="Calibri" charset="0"/>
              </a:rPr>
              <a:t>organized </a:t>
            </a:r>
            <a:r>
              <a:rPr lang="en-US" sz="2300" dirty="0">
                <a:latin typeface="Calibri" charset="0"/>
              </a:rPr>
              <a:t>and </a:t>
            </a:r>
            <a:r>
              <a:rPr lang="en-US" sz="2300" i="1" dirty="0">
                <a:latin typeface="Calibri" charset="0"/>
              </a:rPr>
              <a:t>integrated </a:t>
            </a:r>
            <a:r>
              <a:rPr lang="en-US" sz="2300" dirty="0">
                <a:latin typeface="Calibri" charset="0"/>
              </a:rPr>
              <a:t>data; data with added meaning</a:t>
            </a:r>
          </a:p>
          <a:p>
            <a:endParaRPr lang="en-US" sz="2300" dirty="0">
              <a:latin typeface="Calibri" charset="0"/>
            </a:endParaRPr>
          </a:p>
          <a:p>
            <a:r>
              <a:rPr lang="en-US" sz="2300" dirty="0">
                <a:latin typeface="Calibri" charset="0"/>
              </a:rPr>
              <a:t>data: symbols and representations</a:t>
            </a:r>
          </a:p>
        </p:txBody>
      </p:sp>
    </p:spTree>
    <p:extLst>
      <p:ext uri="{BB962C8B-B14F-4D97-AF65-F5344CB8AC3E}">
        <p14:creationId xmlns:p14="http://schemas.microsoft.com/office/powerpoint/2010/main" val="79050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253490" y="407461"/>
            <a:ext cx="6637020" cy="1450757"/>
          </a:xfrm>
        </p:spPr>
        <p:txBody>
          <a:bodyPr>
            <a:normAutofit fontScale="90000"/>
          </a:bodyPr>
          <a:lstStyle/>
          <a:p>
            <a:pPr algn="l" eaLnBrk="1" hangingPunct="1"/>
            <a:r>
              <a:rPr lang="en-US" sz="4800" b="1" dirty="0">
                <a:solidFill>
                  <a:srgbClr val="FF0000"/>
                </a:solidFill>
                <a:latin typeface="Calibri" charset="0"/>
                <a:ea typeface="ＭＳ Ｐゴシック" charset="0"/>
                <a:cs typeface="ＭＳ Ｐゴシック" charset="0"/>
              </a:rPr>
              <a:t>The Information Society</a:t>
            </a:r>
          </a:p>
        </p:txBody>
      </p:sp>
      <p:sp>
        <p:nvSpPr>
          <p:cNvPr id="17409" name="Content Placeholder 2"/>
          <p:cNvSpPr>
            <a:spLocks noGrp="1"/>
          </p:cNvSpPr>
          <p:nvPr>
            <p:ph sz="half" idx="2"/>
          </p:nvPr>
        </p:nvSpPr>
        <p:spPr>
          <a:xfrm>
            <a:off x="609600" y="2438400"/>
            <a:ext cx="3657600" cy="3286760"/>
          </a:xfrm>
        </p:spPr>
        <p:txBody>
          <a:bodyPr>
            <a:normAutofit fontScale="85000" lnSpcReduction="20000"/>
          </a:bodyPr>
          <a:lstStyle/>
          <a:p>
            <a:pPr eaLnBrk="1" hangingPunct="1">
              <a:spcAft>
                <a:spcPts val="600"/>
              </a:spcAft>
            </a:pPr>
            <a:r>
              <a:rPr lang="en-US" sz="2100" dirty="0">
                <a:solidFill>
                  <a:schemeClr val="tx1"/>
                </a:solidFill>
                <a:latin typeface="Calibri" charset="0"/>
                <a:ea typeface="ＭＳ Ｐゴシック" charset="0"/>
                <a:cs typeface="ＭＳ Ｐゴシック" charset="0"/>
              </a:rPr>
              <a:t>A society integrated by complex communication networks that rapidly develop and exchange information.</a:t>
            </a:r>
          </a:p>
          <a:p>
            <a:pPr eaLnBrk="1" hangingPunct="1">
              <a:spcAft>
                <a:spcPts val="600"/>
              </a:spcAft>
            </a:pPr>
            <a:r>
              <a:rPr lang="en-US" sz="2100" dirty="0">
                <a:solidFill>
                  <a:schemeClr val="tx1"/>
                </a:solidFill>
                <a:latin typeface="Calibri" charset="0"/>
                <a:ea typeface="ＭＳ Ｐゴシック" charset="0"/>
                <a:cs typeface="ＭＳ Ｐゴシック" charset="0"/>
              </a:rPr>
              <a:t>A society in which the creation, distribution, diffusion, use, and manipulation of information is a significant economic, political, and cultural activity.</a:t>
            </a:r>
          </a:p>
          <a:p>
            <a:pPr eaLnBrk="1" hangingPunct="1">
              <a:spcAft>
                <a:spcPts val="600"/>
              </a:spcAft>
            </a:pPr>
            <a:r>
              <a:rPr lang="en-US" sz="2100" dirty="0">
                <a:solidFill>
                  <a:schemeClr val="tx1"/>
                </a:solidFill>
                <a:latin typeface="Calibri" charset="0"/>
                <a:ea typeface="ＭＳ Ｐゴシック" charset="0"/>
                <a:cs typeface="ＭＳ Ｐゴシック" charset="0"/>
              </a:rPr>
              <a:t>Rather than producing physical “stuff,” </a:t>
            </a:r>
            <a:r>
              <a:rPr lang="en-US" sz="2100" b="1" dirty="0">
                <a:solidFill>
                  <a:srgbClr val="FF0000"/>
                </a:solidFill>
                <a:latin typeface="Calibri" charset="0"/>
                <a:ea typeface="ＭＳ Ｐゴシック" charset="0"/>
                <a:cs typeface="ＭＳ Ｐゴシック" charset="0"/>
              </a:rPr>
              <a:t>the primary products of an information society are information and knowledge.</a:t>
            </a:r>
          </a:p>
        </p:txBody>
      </p:sp>
      <p:pic>
        <p:nvPicPr>
          <p:cNvPr id="3" name="Picture 2">
            <a:extLst>
              <a:ext uri="{FF2B5EF4-FFF2-40B4-BE49-F238E27FC236}">
                <a16:creationId xmlns:a16="http://schemas.microsoft.com/office/drawing/2014/main" id="{41279330-E76E-461D-B621-5BA12B8E0728}"/>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l="3125" t="1685" r="6731" b="12938"/>
          <a:stretch/>
        </p:blipFill>
        <p:spPr>
          <a:xfrm>
            <a:off x="4572000" y="2667000"/>
            <a:ext cx="4059591" cy="2743200"/>
          </a:xfrm>
          <a:prstGeom prst="rect">
            <a:avLst/>
          </a:prstGeom>
          <a:noFill/>
          <a:ln w="12700">
            <a:solidFill>
              <a:schemeClr val="accent1"/>
            </a:solidFill>
          </a:ln>
        </p:spPr>
      </p:pic>
    </p:spTree>
    <p:extLst>
      <p:ext uri="{BB962C8B-B14F-4D97-AF65-F5344CB8AC3E}">
        <p14:creationId xmlns:p14="http://schemas.microsoft.com/office/powerpoint/2010/main" val="1431576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B7A13AA-C702-9B26-E375-6E72914CAE4C}"/>
              </a:ext>
            </a:extLst>
          </p:cNvPr>
          <p:cNvPicPr>
            <a:picLocks noChangeAspect="1"/>
          </p:cNvPicPr>
          <p:nvPr/>
        </p:nvPicPr>
        <p:blipFill>
          <a:blip r:embed="rId3"/>
          <a:stretch>
            <a:fillRect/>
          </a:stretch>
        </p:blipFill>
        <p:spPr>
          <a:xfrm>
            <a:off x="685800" y="1600200"/>
            <a:ext cx="7772400" cy="3657600"/>
          </a:xfrm>
          <a:prstGeom prst="rect">
            <a:avLst/>
          </a:prstGeom>
        </p:spPr>
      </p:pic>
    </p:spTree>
    <p:extLst>
      <p:ext uri="{BB962C8B-B14F-4D97-AF65-F5344CB8AC3E}">
        <p14:creationId xmlns:p14="http://schemas.microsoft.com/office/powerpoint/2010/main" val="84547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ta Has a Better Idea™: Learn why and how machine learning can discover  new ideas with your data | HIVERY">
            <a:extLst>
              <a:ext uri="{FF2B5EF4-FFF2-40B4-BE49-F238E27FC236}">
                <a16:creationId xmlns:a16="http://schemas.microsoft.com/office/drawing/2014/main" id="{72C718FF-3696-FC19-6866-3F8FDC943D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788" y="1126331"/>
            <a:ext cx="8792424" cy="460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730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F6E068-C4A3-FAD2-42DF-379BB805A589}"/>
              </a:ext>
            </a:extLst>
          </p:cNvPr>
          <p:cNvSpPr txBox="1"/>
          <p:nvPr/>
        </p:nvSpPr>
        <p:spPr>
          <a:xfrm>
            <a:off x="3810000" y="3810000"/>
            <a:ext cx="4823756" cy="461665"/>
          </a:xfrm>
          <a:prstGeom prst="rect">
            <a:avLst/>
          </a:prstGeom>
          <a:noFill/>
        </p:spPr>
        <p:txBody>
          <a:bodyPr wrap="none" rtlCol="0">
            <a:spAutoFit/>
          </a:bodyPr>
          <a:lstStyle/>
          <a:p>
            <a:r>
              <a:rPr lang="en-US" dirty="0"/>
              <a:t>But what do these slogans mean?</a:t>
            </a:r>
          </a:p>
        </p:txBody>
      </p:sp>
    </p:spTree>
    <p:extLst>
      <p:ext uri="{BB962C8B-B14F-4D97-AF65-F5344CB8AC3E}">
        <p14:creationId xmlns:p14="http://schemas.microsoft.com/office/powerpoint/2010/main" val="1010757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B1E3DD-20CA-4F30-825A-B32FBEE4CCDD}"/>
              </a:ext>
            </a:extLst>
          </p:cNvPr>
          <p:cNvPicPr>
            <a:picLocks noChangeAspect="1"/>
          </p:cNvPicPr>
          <p:nvPr/>
        </p:nvPicPr>
        <p:blipFill>
          <a:blip r:embed="rId2"/>
          <a:stretch>
            <a:fillRect/>
          </a:stretch>
        </p:blipFill>
        <p:spPr>
          <a:xfrm>
            <a:off x="571500" y="1968500"/>
            <a:ext cx="7772400" cy="2837542"/>
          </a:xfrm>
          <a:prstGeom prst="rect">
            <a:avLst/>
          </a:prstGeom>
        </p:spPr>
      </p:pic>
    </p:spTree>
    <p:extLst>
      <p:ext uri="{BB962C8B-B14F-4D97-AF65-F5344CB8AC3E}">
        <p14:creationId xmlns:p14="http://schemas.microsoft.com/office/powerpoint/2010/main" val="1461379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594279" y="613439"/>
            <a:ext cx="7940121"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4"/>
          <p:cNvSpPr txBox="1">
            <a:spLocks noChangeArrowheads="1"/>
          </p:cNvSpPr>
          <p:nvPr/>
        </p:nvSpPr>
        <p:spPr bwMode="auto">
          <a:xfrm>
            <a:off x="6881812" y="87312"/>
            <a:ext cx="23134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hlinkClick r:id="rId3"/>
              </a:rPr>
              <a:t>http://xkcd.com/552/</a:t>
            </a:r>
            <a:r>
              <a:rPr lang="en-US" sz="1800" dirty="0"/>
              <a:t> </a:t>
            </a:r>
          </a:p>
        </p:txBody>
      </p:sp>
      <p:sp>
        <p:nvSpPr>
          <p:cNvPr id="7" name="Content Placeholder 2"/>
          <p:cNvSpPr>
            <a:spLocks noGrp="1"/>
          </p:cNvSpPr>
          <p:nvPr>
            <p:ph idx="1"/>
          </p:nvPr>
        </p:nvSpPr>
        <p:spPr>
          <a:xfrm>
            <a:off x="76200" y="4648200"/>
            <a:ext cx="8610600" cy="1752600"/>
          </a:xfrm>
        </p:spPr>
        <p:txBody>
          <a:bodyPr>
            <a:normAutofit/>
          </a:bodyPr>
          <a:lstStyle/>
          <a:p>
            <a:pPr marL="0" indent="0">
              <a:spcAft>
                <a:spcPts val="600"/>
              </a:spcAft>
              <a:buNone/>
            </a:pPr>
            <a:r>
              <a:rPr lang="en-US" sz="2400" dirty="0">
                <a:solidFill>
                  <a:schemeClr val="tx1"/>
                </a:solidFill>
                <a:latin typeface="Calibri" charset="0"/>
                <a:ea typeface="ＭＳ Ｐゴシック" charset="0"/>
                <a:cs typeface="ＭＳ Ｐゴシック" charset="0"/>
              </a:rPr>
              <a:t>Sociotechnical processes are unpredictable.</a:t>
            </a:r>
          </a:p>
          <a:p>
            <a:pPr marL="0" indent="0">
              <a:buNone/>
            </a:pPr>
            <a:r>
              <a:rPr lang="en-US" sz="2400" dirty="0">
                <a:solidFill>
                  <a:schemeClr val="tx1"/>
                </a:solidFill>
                <a:latin typeface="Calibri" charset="0"/>
                <a:ea typeface="ＭＳ Ｐゴシック" charset="0"/>
                <a:cs typeface="ＭＳ Ｐゴシック" charset="0"/>
              </a:rPr>
              <a:t>Just because B follows A, it does not mean that B is caused by A.</a:t>
            </a:r>
          </a:p>
        </p:txBody>
      </p:sp>
    </p:spTree>
    <p:extLst>
      <p:ext uri="{BB962C8B-B14F-4D97-AF65-F5344CB8AC3E}">
        <p14:creationId xmlns:p14="http://schemas.microsoft.com/office/powerpoint/2010/main" val="2254736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768E60-21DD-D3EA-6BA7-51F53ECE2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6577"/>
            <a:ext cx="8824332" cy="3478823"/>
          </a:xfrm>
          <a:prstGeom prst="rect">
            <a:avLst/>
          </a:prstGeom>
        </p:spPr>
      </p:pic>
    </p:spTree>
    <p:extLst>
      <p:ext uri="{BB962C8B-B14F-4D97-AF65-F5344CB8AC3E}">
        <p14:creationId xmlns:p14="http://schemas.microsoft.com/office/powerpoint/2010/main" val="634861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66A8D5-C471-8C66-54ED-04B9514C9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55152"/>
            <a:ext cx="8999034" cy="3547696"/>
          </a:xfrm>
          <a:prstGeom prst="rect">
            <a:avLst/>
          </a:prstGeom>
        </p:spPr>
      </p:pic>
    </p:spTree>
    <p:extLst>
      <p:ext uri="{BB962C8B-B14F-4D97-AF65-F5344CB8AC3E}">
        <p14:creationId xmlns:p14="http://schemas.microsoft.com/office/powerpoint/2010/main" val="287573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762000" y="457200"/>
            <a:ext cx="7772400" cy="1143000"/>
          </a:xfrm>
        </p:spPr>
        <p:txBody>
          <a:bodyPr/>
          <a:lstStyle/>
          <a:p>
            <a:pPr algn="l" eaLnBrk="1" hangingPunct="1"/>
            <a:r>
              <a:rPr lang="en-US" b="1" dirty="0">
                <a:latin typeface="Calibri" charset="0"/>
                <a:ea typeface="ＭＳ Ｐゴシック" charset="0"/>
                <a:cs typeface="ＭＳ Ｐゴシック" charset="0"/>
              </a:rPr>
              <a:t>Technology Definitions</a:t>
            </a:r>
          </a:p>
        </p:txBody>
      </p:sp>
      <p:sp>
        <p:nvSpPr>
          <p:cNvPr id="39938" name="Content Placeholder 2"/>
          <p:cNvSpPr>
            <a:spLocks noGrp="1"/>
          </p:cNvSpPr>
          <p:nvPr>
            <p:ph idx="1"/>
          </p:nvPr>
        </p:nvSpPr>
        <p:spPr>
          <a:xfrm>
            <a:off x="609600" y="1676400"/>
            <a:ext cx="7315200" cy="4221163"/>
          </a:xfrm>
        </p:spPr>
        <p:txBody>
          <a:bodyPr>
            <a:normAutofit/>
          </a:bodyPr>
          <a:lstStyle/>
          <a:p>
            <a:pPr marL="0" indent="0" eaLnBrk="1" hangingPunct="1">
              <a:spcBef>
                <a:spcPts val="1200"/>
              </a:spcBef>
              <a:buNone/>
            </a:pPr>
            <a:r>
              <a:rPr lang="en-US" altLang="ja-JP" sz="2100" b="0" dirty="0">
                <a:latin typeface="Calibri" panose="020F0502020204030204" pitchFamily="34" charset="0"/>
                <a:ea typeface="ＭＳ Ｐゴシック" charset="0"/>
                <a:cs typeface="Calibri" panose="020F0502020204030204" pitchFamily="34" charset="0"/>
              </a:rPr>
              <a:t>Some different definitions to consider:</a:t>
            </a:r>
          </a:p>
          <a:p>
            <a:pPr marL="731520" lvl="1" indent="-457200">
              <a:lnSpc>
                <a:spcPct val="90000"/>
              </a:lnSpc>
              <a:spcBef>
                <a:spcPts val="1200"/>
              </a:spcBef>
              <a:buFont typeface="+mj-lt"/>
              <a:buAutoNum type="arabicParenR"/>
            </a:pPr>
            <a:r>
              <a:rPr lang="en-US" dirty="0">
                <a:latin typeface="Calibri" panose="020F0502020204030204" pitchFamily="34" charset="0"/>
                <a:ea typeface="ＭＳ Ｐゴシック" charset="0"/>
                <a:cs typeface="Calibri" panose="020F0502020204030204" pitchFamily="34" charset="0"/>
              </a:rPr>
              <a:t>Anything that people have used or made.</a:t>
            </a:r>
          </a:p>
          <a:p>
            <a:pPr marL="731520" lvl="1" indent="-457200">
              <a:lnSpc>
                <a:spcPct val="90000"/>
              </a:lnSpc>
              <a:spcBef>
                <a:spcPts val="1200"/>
              </a:spcBef>
              <a:buFont typeface="+mj-lt"/>
              <a:buAutoNum type="arabicParenR"/>
            </a:pPr>
            <a:r>
              <a:rPr lang="en-US" dirty="0">
                <a:latin typeface="Calibri" panose="020F0502020204030204" pitchFamily="34" charset="0"/>
                <a:ea typeface="ＭＳ Ｐゴシック" charset="0"/>
                <a:cs typeface="Calibri" panose="020F0502020204030204" pitchFamily="34" charset="0"/>
              </a:rPr>
              <a:t>Applied scientific knowledge.</a:t>
            </a:r>
          </a:p>
          <a:p>
            <a:pPr marL="731520" lvl="1" indent="-457200">
              <a:lnSpc>
                <a:spcPct val="90000"/>
              </a:lnSpc>
              <a:spcBef>
                <a:spcPts val="1200"/>
              </a:spcBef>
              <a:buFont typeface="+mj-lt"/>
              <a:buAutoNum type="arabicParenR"/>
            </a:pPr>
            <a:r>
              <a:rPr lang="en-US" dirty="0">
                <a:latin typeface="Calibri" panose="020F0502020204030204" pitchFamily="34" charset="0"/>
                <a:ea typeface="ＭＳ Ｐゴシック" charset="0"/>
                <a:cs typeface="Calibri" panose="020F0502020204030204" pitchFamily="34" charset="0"/>
              </a:rPr>
              <a:t>Use and knowledge of tools and crafts to control and adapt to an environment.</a:t>
            </a:r>
          </a:p>
          <a:p>
            <a:pPr marL="731520" lvl="1" indent="-457200">
              <a:lnSpc>
                <a:spcPct val="90000"/>
              </a:lnSpc>
              <a:spcBef>
                <a:spcPts val="1200"/>
              </a:spcBef>
              <a:buFont typeface="+mj-lt"/>
              <a:buAutoNum type="arabicParenR"/>
            </a:pPr>
            <a:r>
              <a:rPr lang="en-US" dirty="0">
                <a:latin typeface="Calibri" panose="020F0502020204030204" pitchFamily="34" charset="0"/>
                <a:ea typeface="ＭＳ Ｐゴシック" charset="0"/>
                <a:cs typeface="Calibri" panose="020F0502020204030204" pitchFamily="34" charset="0"/>
              </a:rPr>
              <a:t>Material objects of use to humanity, such as machines, hardware or utensils.</a:t>
            </a:r>
          </a:p>
          <a:p>
            <a:pPr marL="731520" lvl="1" indent="-457200">
              <a:lnSpc>
                <a:spcPct val="90000"/>
              </a:lnSpc>
              <a:spcBef>
                <a:spcPts val="1200"/>
              </a:spcBef>
              <a:buFont typeface="+mj-lt"/>
              <a:buAutoNum type="arabicParenR"/>
            </a:pPr>
            <a:r>
              <a:rPr lang="en-US" dirty="0">
                <a:latin typeface="Calibri" panose="020F0502020204030204" pitchFamily="34" charset="0"/>
                <a:ea typeface="ＭＳ Ｐゴシック" charset="0"/>
                <a:cs typeface="Calibri" panose="020F0502020204030204" pitchFamily="34" charset="0"/>
              </a:rPr>
              <a:t>Systems, methods of organization, and techniques.</a:t>
            </a:r>
            <a:endParaRPr lang="en-US" sz="2100" dirty="0">
              <a:latin typeface="Calibri" panose="020F0502020204030204" pitchFamily="34" charset="0"/>
              <a:ea typeface="ＭＳ Ｐゴシック" charset="0"/>
              <a:cs typeface="Calibri" panose="020F0502020204030204" pitchFamily="34" charset="0"/>
            </a:endParaRPr>
          </a:p>
          <a:p>
            <a:pPr>
              <a:lnSpc>
                <a:spcPct val="90000"/>
              </a:lnSpc>
              <a:spcBef>
                <a:spcPts val="1200"/>
              </a:spcBef>
            </a:pPr>
            <a:r>
              <a:rPr lang="en-US" sz="2100" b="0" dirty="0">
                <a:latin typeface="Calibri" panose="020F0502020204030204" pitchFamily="34" charset="0"/>
                <a:ea typeface="ＭＳ Ｐゴシック" charset="0"/>
                <a:cs typeface="Calibri" panose="020F0502020204030204" pitchFamily="34" charset="0"/>
              </a:rPr>
              <a:t>Which definition do you prefer, and why? Or do you prefer a definition that’s not listed here?</a:t>
            </a:r>
          </a:p>
        </p:txBody>
      </p:sp>
    </p:spTree>
    <p:extLst>
      <p:ext uri="{BB962C8B-B14F-4D97-AF65-F5344CB8AC3E}">
        <p14:creationId xmlns:p14="http://schemas.microsoft.com/office/powerpoint/2010/main" val="406943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BB8760-3A18-D682-A3B2-D15F7D47E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85" y="1658768"/>
            <a:ext cx="8893215" cy="3505979"/>
          </a:xfrm>
          <a:prstGeom prst="rect">
            <a:avLst/>
          </a:prstGeom>
        </p:spPr>
      </p:pic>
    </p:spTree>
    <p:extLst>
      <p:ext uri="{BB962C8B-B14F-4D97-AF65-F5344CB8AC3E}">
        <p14:creationId xmlns:p14="http://schemas.microsoft.com/office/powerpoint/2010/main" val="3698481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72DE9E-599A-3469-411C-BB5F14321C65}"/>
              </a:ext>
            </a:extLst>
          </p:cNvPr>
          <p:cNvSpPr txBox="1"/>
          <p:nvPr/>
        </p:nvSpPr>
        <p:spPr>
          <a:xfrm>
            <a:off x="1066800" y="5410200"/>
            <a:ext cx="7411644" cy="461665"/>
          </a:xfrm>
          <a:prstGeom prst="rect">
            <a:avLst/>
          </a:prstGeom>
          <a:noFill/>
        </p:spPr>
        <p:txBody>
          <a:bodyPr wrap="none" rtlCol="0">
            <a:spAutoFit/>
          </a:bodyPr>
          <a:lstStyle/>
          <a:p>
            <a:r>
              <a:rPr lang="en-US" dirty="0"/>
              <a:t>https://</a:t>
            </a:r>
            <a:r>
              <a:rPr lang="en-US" dirty="0" err="1"/>
              <a:t>www.youtube.com</a:t>
            </a:r>
            <a:r>
              <a:rPr lang="en-US" dirty="0"/>
              <a:t>/</a:t>
            </a:r>
            <a:r>
              <a:rPr lang="en-US" dirty="0" err="1"/>
              <a:t>watch?v</a:t>
            </a:r>
            <a:r>
              <a:rPr lang="en-US" dirty="0"/>
              <a:t>=</a:t>
            </a:r>
            <a:r>
              <a:rPr lang="en-US" dirty="0" err="1"/>
              <a:t>VMUQSMFGBDo</a:t>
            </a:r>
            <a:endParaRPr lang="en-US" dirty="0"/>
          </a:p>
        </p:txBody>
      </p:sp>
      <p:pic>
        <p:nvPicPr>
          <p:cNvPr id="8" name="Online Media 7" descr="How Ice Cream Kills! Correlation vs. Causation">
            <a:hlinkClick r:id="" action="ppaction://media"/>
            <a:extLst>
              <a:ext uri="{FF2B5EF4-FFF2-40B4-BE49-F238E27FC236}">
                <a16:creationId xmlns:a16="http://schemas.microsoft.com/office/drawing/2014/main" id="{8688B7DA-FE38-AD0C-BA4D-7399B49D10C2}"/>
              </a:ext>
            </a:extLst>
          </p:cNvPr>
          <p:cNvPicPr>
            <a:picLocks noRot="1" noChangeAspect="1"/>
          </p:cNvPicPr>
          <p:nvPr>
            <a:videoFile r:link="rId1"/>
          </p:nvPr>
        </p:nvPicPr>
        <p:blipFill>
          <a:blip r:embed="rId3"/>
          <a:stretch>
            <a:fillRect/>
          </a:stretch>
        </p:blipFill>
        <p:spPr>
          <a:xfrm>
            <a:off x="1481292" y="1143000"/>
            <a:ext cx="6181416" cy="3492500"/>
          </a:xfrm>
          <a:prstGeom prst="rect">
            <a:avLst/>
          </a:prstGeom>
        </p:spPr>
      </p:pic>
    </p:spTree>
    <p:extLst>
      <p:ext uri="{BB962C8B-B14F-4D97-AF65-F5344CB8AC3E}">
        <p14:creationId xmlns:p14="http://schemas.microsoft.com/office/powerpoint/2010/main" val="96897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838200"/>
            <a:ext cx="4114800" cy="762318"/>
          </a:xfrm>
        </p:spPr>
        <p:txBody>
          <a:bodyPr>
            <a:normAutofit fontScale="90000"/>
          </a:bodyPr>
          <a:lstStyle/>
          <a:p>
            <a:r>
              <a:rPr lang="en-US" b="1" dirty="0"/>
              <a:t>Small Groups</a:t>
            </a:r>
          </a:p>
        </p:txBody>
      </p:sp>
      <p:sp>
        <p:nvSpPr>
          <p:cNvPr id="6" name="TextBox 5">
            <a:extLst>
              <a:ext uri="{FF2B5EF4-FFF2-40B4-BE49-F238E27FC236}">
                <a16:creationId xmlns:a16="http://schemas.microsoft.com/office/drawing/2014/main" id="{33266CB2-6169-57A2-3BD9-BC41432F07A2}"/>
              </a:ext>
            </a:extLst>
          </p:cNvPr>
          <p:cNvSpPr txBox="1"/>
          <p:nvPr/>
        </p:nvSpPr>
        <p:spPr>
          <a:xfrm>
            <a:off x="1288088" y="2365960"/>
            <a:ext cx="6567824" cy="830997"/>
          </a:xfrm>
          <a:prstGeom prst="rect">
            <a:avLst/>
          </a:prstGeom>
          <a:noFill/>
        </p:spPr>
        <p:txBody>
          <a:bodyPr wrap="none" rtlCol="0">
            <a:spAutoFit/>
          </a:bodyPr>
          <a:lstStyle/>
          <a:p>
            <a:pPr algn="ctr"/>
            <a:r>
              <a:rPr lang="en-US" dirty="0"/>
              <a:t>What information systems do you routinely use</a:t>
            </a:r>
          </a:p>
          <a:p>
            <a:pPr algn="ctr"/>
            <a:r>
              <a:rPr lang="en-US" dirty="0"/>
              <a:t>to “know” something?</a:t>
            </a:r>
          </a:p>
        </p:txBody>
      </p:sp>
      <p:sp>
        <p:nvSpPr>
          <p:cNvPr id="7" name="TextBox 6">
            <a:extLst>
              <a:ext uri="{FF2B5EF4-FFF2-40B4-BE49-F238E27FC236}">
                <a16:creationId xmlns:a16="http://schemas.microsoft.com/office/drawing/2014/main" id="{0539161E-6638-BFA4-F41F-2A97C8F1FA83}"/>
              </a:ext>
            </a:extLst>
          </p:cNvPr>
          <p:cNvSpPr txBox="1"/>
          <p:nvPr/>
        </p:nvSpPr>
        <p:spPr>
          <a:xfrm>
            <a:off x="1178347" y="3962400"/>
            <a:ext cx="6825907" cy="830997"/>
          </a:xfrm>
          <a:prstGeom prst="rect">
            <a:avLst/>
          </a:prstGeom>
          <a:noFill/>
        </p:spPr>
        <p:txBody>
          <a:bodyPr wrap="none" rtlCol="0">
            <a:spAutoFit/>
          </a:bodyPr>
          <a:lstStyle/>
          <a:p>
            <a:pPr algn="ctr"/>
            <a:r>
              <a:rPr lang="en-US" dirty="0"/>
              <a:t>How would you represent the processes that this</a:t>
            </a:r>
          </a:p>
          <a:p>
            <a:pPr algn="ctr"/>
            <a:r>
              <a:rPr lang="en-US" dirty="0"/>
              <a:t>information system uses to let you “know”?</a:t>
            </a:r>
          </a:p>
        </p:txBody>
      </p:sp>
    </p:spTree>
    <p:extLst>
      <p:ext uri="{BB962C8B-B14F-4D97-AF65-F5344CB8AC3E}">
        <p14:creationId xmlns:p14="http://schemas.microsoft.com/office/powerpoint/2010/main" val="234223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2706" y="24781"/>
            <a:ext cx="4114800" cy="762318"/>
          </a:xfrm>
        </p:spPr>
        <p:txBody>
          <a:bodyPr>
            <a:normAutofit fontScale="90000"/>
          </a:bodyPr>
          <a:lstStyle/>
          <a:p>
            <a:pPr algn="ctr"/>
            <a:r>
              <a:rPr lang="en-US" b="1" dirty="0"/>
              <a:t>Small Groups</a:t>
            </a:r>
          </a:p>
        </p:txBody>
      </p:sp>
      <p:pic>
        <p:nvPicPr>
          <p:cNvPr id="4" name="Picture 3">
            <a:extLst>
              <a:ext uri="{FF2B5EF4-FFF2-40B4-BE49-F238E27FC236}">
                <a16:creationId xmlns:a16="http://schemas.microsoft.com/office/drawing/2014/main" id="{0CAE2D27-EA98-582A-D4BC-44629506BD26}"/>
              </a:ext>
            </a:extLst>
          </p:cNvPr>
          <p:cNvPicPr>
            <a:picLocks noChangeAspect="1"/>
          </p:cNvPicPr>
          <p:nvPr/>
        </p:nvPicPr>
        <p:blipFill>
          <a:blip r:embed="rId2"/>
          <a:stretch>
            <a:fillRect/>
          </a:stretch>
        </p:blipFill>
        <p:spPr>
          <a:xfrm>
            <a:off x="533400" y="992867"/>
            <a:ext cx="2057400" cy="2057400"/>
          </a:xfrm>
          <a:prstGeom prst="rect">
            <a:avLst/>
          </a:prstGeom>
        </p:spPr>
      </p:pic>
      <p:pic>
        <p:nvPicPr>
          <p:cNvPr id="8" name="Picture 7">
            <a:extLst>
              <a:ext uri="{FF2B5EF4-FFF2-40B4-BE49-F238E27FC236}">
                <a16:creationId xmlns:a16="http://schemas.microsoft.com/office/drawing/2014/main" id="{4422E572-9716-942F-BD12-B21C2AD536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1406" y="992867"/>
            <a:ext cx="2057400" cy="2315584"/>
          </a:xfrm>
          <a:prstGeom prst="rect">
            <a:avLst/>
          </a:prstGeom>
        </p:spPr>
      </p:pic>
      <p:sp>
        <p:nvSpPr>
          <p:cNvPr id="9" name="TextBox 8">
            <a:extLst>
              <a:ext uri="{FF2B5EF4-FFF2-40B4-BE49-F238E27FC236}">
                <a16:creationId xmlns:a16="http://schemas.microsoft.com/office/drawing/2014/main" id="{1973FB4C-B08F-DA3C-5D02-8DE3BDE42BCE}"/>
              </a:ext>
            </a:extLst>
          </p:cNvPr>
          <p:cNvSpPr txBox="1"/>
          <p:nvPr/>
        </p:nvSpPr>
        <p:spPr>
          <a:xfrm>
            <a:off x="1384006" y="3355067"/>
            <a:ext cx="356188" cy="461665"/>
          </a:xfrm>
          <a:prstGeom prst="rect">
            <a:avLst/>
          </a:prstGeom>
          <a:noFill/>
        </p:spPr>
        <p:txBody>
          <a:bodyPr wrap="none" rtlCol="0">
            <a:spAutoFit/>
          </a:bodyPr>
          <a:lstStyle/>
          <a:p>
            <a:r>
              <a:rPr lang="en-US" dirty="0"/>
              <a:t>1</a:t>
            </a:r>
          </a:p>
        </p:txBody>
      </p:sp>
      <p:sp>
        <p:nvSpPr>
          <p:cNvPr id="10" name="TextBox 9">
            <a:extLst>
              <a:ext uri="{FF2B5EF4-FFF2-40B4-BE49-F238E27FC236}">
                <a16:creationId xmlns:a16="http://schemas.microsoft.com/office/drawing/2014/main" id="{D766BFC8-5E7B-CA75-3E5E-B736260B83DF}"/>
              </a:ext>
            </a:extLst>
          </p:cNvPr>
          <p:cNvSpPr txBox="1"/>
          <p:nvPr/>
        </p:nvSpPr>
        <p:spPr>
          <a:xfrm>
            <a:off x="4292012" y="3514219"/>
            <a:ext cx="356188" cy="461665"/>
          </a:xfrm>
          <a:prstGeom prst="rect">
            <a:avLst/>
          </a:prstGeom>
          <a:noFill/>
        </p:spPr>
        <p:txBody>
          <a:bodyPr wrap="none" rtlCol="0">
            <a:spAutoFit/>
          </a:bodyPr>
          <a:lstStyle/>
          <a:p>
            <a:r>
              <a:rPr lang="en-US" dirty="0"/>
              <a:t>2</a:t>
            </a:r>
          </a:p>
        </p:txBody>
      </p:sp>
      <p:pic>
        <p:nvPicPr>
          <p:cNvPr id="11" name="Picture 10">
            <a:extLst>
              <a:ext uri="{FF2B5EF4-FFF2-40B4-BE49-F238E27FC236}">
                <a16:creationId xmlns:a16="http://schemas.microsoft.com/office/drawing/2014/main" id="{3298464D-FAAF-38FD-9A12-435DCEB5AEC6}"/>
              </a:ext>
            </a:extLst>
          </p:cNvPr>
          <p:cNvPicPr>
            <a:picLocks noChangeAspect="1"/>
          </p:cNvPicPr>
          <p:nvPr/>
        </p:nvPicPr>
        <p:blipFill>
          <a:blip r:embed="rId4"/>
          <a:stretch>
            <a:fillRect/>
          </a:stretch>
        </p:blipFill>
        <p:spPr>
          <a:xfrm>
            <a:off x="6260806" y="899285"/>
            <a:ext cx="2244564" cy="2244564"/>
          </a:xfrm>
          <a:prstGeom prst="rect">
            <a:avLst/>
          </a:prstGeom>
        </p:spPr>
      </p:pic>
      <p:sp>
        <p:nvSpPr>
          <p:cNvPr id="12" name="TextBox 11">
            <a:extLst>
              <a:ext uri="{FF2B5EF4-FFF2-40B4-BE49-F238E27FC236}">
                <a16:creationId xmlns:a16="http://schemas.microsoft.com/office/drawing/2014/main" id="{E85B2261-91EE-2A85-ECF9-BF3864D66C9A}"/>
              </a:ext>
            </a:extLst>
          </p:cNvPr>
          <p:cNvSpPr txBox="1"/>
          <p:nvPr/>
        </p:nvSpPr>
        <p:spPr>
          <a:xfrm>
            <a:off x="7326048" y="3395578"/>
            <a:ext cx="356188" cy="461665"/>
          </a:xfrm>
          <a:prstGeom prst="rect">
            <a:avLst/>
          </a:prstGeom>
          <a:noFill/>
        </p:spPr>
        <p:txBody>
          <a:bodyPr wrap="none" rtlCol="0">
            <a:spAutoFit/>
          </a:bodyPr>
          <a:lstStyle/>
          <a:p>
            <a:r>
              <a:rPr lang="en-US" dirty="0"/>
              <a:t>3</a:t>
            </a:r>
          </a:p>
        </p:txBody>
      </p:sp>
      <p:pic>
        <p:nvPicPr>
          <p:cNvPr id="13" name="Picture 12">
            <a:extLst>
              <a:ext uri="{FF2B5EF4-FFF2-40B4-BE49-F238E27FC236}">
                <a16:creationId xmlns:a16="http://schemas.microsoft.com/office/drawing/2014/main" id="{8B6CEB7D-3369-5DFE-784F-2B5C767C6BE6}"/>
              </a:ext>
            </a:extLst>
          </p:cNvPr>
          <p:cNvPicPr>
            <a:picLocks noChangeAspect="1"/>
          </p:cNvPicPr>
          <p:nvPr/>
        </p:nvPicPr>
        <p:blipFill>
          <a:blip r:embed="rId5"/>
          <a:stretch>
            <a:fillRect/>
          </a:stretch>
        </p:blipFill>
        <p:spPr>
          <a:xfrm>
            <a:off x="1828800" y="3942125"/>
            <a:ext cx="2057400" cy="2057400"/>
          </a:xfrm>
          <a:prstGeom prst="rect">
            <a:avLst/>
          </a:prstGeom>
        </p:spPr>
      </p:pic>
      <p:sp>
        <p:nvSpPr>
          <p:cNvPr id="14" name="TextBox 13">
            <a:extLst>
              <a:ext uri="{FF2B5EF4-FFF2-40B4-BE49-F238E27FC236}">
                <a16:creationId xmlns:a16="http://schemas.microsoft.com/office/drawing/2014/main" id="{716C875E-E30E-E096-F9CA-258F0F232186}"/>
              </a:ext>
            </a:extLst>
          </p:cNvPr>
          <p:cNvSpPr txBox="1"/>
          <p:nvPr/>
        </p:nvSpPr>
        <p:spPr>
          <a:xfrm>
            <a:off x="2679406" y="6025866"/>
            <a:ext cx="356188" cy="461665"/>
          </a:xfrm>
          <a:prstGeom prst="rect">
            <a:avLst/>
          </a:prstGeom>
          <a:noFill/>
        </p:spPr>
        <p:txBody>
          <a:bodyPr wrap="none" rtlCol="0">
            <a:spAutoFit/>
          </a:bodyPr>
          <a:lstStyle/>
          <a:p>
            <a:r>
              <a:rPr lang="en-US" dirty="0"/>
              <a:t>4</a:t>
            </a:r>
          </a:p>
        </p:txBody>
      </p:sp>
      <p:pic>
        <p:nvPicPr>
          <p:cNvPr id="15" name="Picture 14">
            <a:extLst>
              <a:ext uri="{FF2B5EF4-FFF2-40B4-BE49-F238E27FC236}">
                <a16:creationId xmlns:a16="http://schemas.microsoft.com/office/drawing/2014/main" id="{16C3A9A3-98C9-A48D-4CA3-D28B63F63799}"/>
              </a:ext>
            </a:extLst>
          </p:cNvPr>
          <p:cNvPicPr>
            <a:picLocks noChangeAspect="1"/>
          </p:cNvPicPr>
          <p:nvPr/>
        </p:nvPicPr>
        <p:blipFill>
          <a:blip r:embed="rId6"/>
          <a:stretch>
            <a:fillRect/>
          </a:stretch>
        </p:blipFill>
        <p:spPr>
          <a:xfrm>
            <a:off x="5235484" y="3942125"/>
            <a:ext cx="2057400" cy="2057400"/>
          </a:xfrm>
          <a:prstGeom prst="rect">
            <a:avLst/>
          </a:prstGeom>
        </p:spPr>
      </p:pic>
      <p:sp>
        <p:nvSpPr>
          <p:cNvPr id="16" name="TextBox 15">
            <a:extLst>
              <a:ext uri="{FF2B5EF4-FFF2-40B4-BE49-F238E27FC236}">
                <a16:creationId xmlns:a16="http://schemas.microsoft.com/office/drawing/2014/main" id="{306106C0-A148-144C-2DAC-FAEA7561C31A}"/>
              </a:ext>
            </a:extLst>
          </p:cNvPr>
          <p:cNvSpPr txBox="1"/>
          <p:nvPr/>
        </p:nvSpPr>
        <p:spPr>
          <a:xfrm>
            <a:off x="6108408" y="6068042"/>
            <a:ext cx="356188" cy="461665"/>
          </a:xfrm>
          <a:prstGeom prst="rect">
            <a:avLst/>
          </a:prstGeom>
          <a:noFill/>
        </p:spPr>
        <p:txBody>
          <a:bodyPr wrap="none" rtlCol="0">
            <a:spAutoFit/>
          </a:bodyPr>
          <a:lstStyle/>
          <a:p>
            <a:r>
              <a:rPr lang="en-US" dirty="0"/>
              <a:t>5</a:t>
            </a:r>
          </a:p>
        </p:txBody>
      </p:sp>
    </p:spTree>
    <p:extLst>
      <p:ext uri="{BB962C8B-B14F-4D97-AF65-F5344CB8AC3E}">
        <p14:creationId xmlns:p14="http://schemas.microsoft.com/office/powerpoint/2010/main" val="872157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838200"/>
            <a:ext cx="4114800" cy="762318"/>
          </a:xfrm>
        </p:spPr>
        <p:txBody>
          <a:bodyPr>
            <a:normAutofit fontScale="90000"/>
          </a:bodyPr>
          <a:lstStyle/>
          <a:p>
            <a:r>
              <a:rPr lang="en-US" b="1" dirty="0"/>
              <a:t>Small Groups</a:t>
            </a:r>
          </a:p>
        </p:txBody>
      </p:sp>
      <p:sp>
        <p:nvSpPr>
          <p:cNvPr id="6" name="TextBox 5">
            <a:extLst>
              <a:ext uri="{FF2B5EF4-FFF2-40B4-BE49-F238E27FC236}">
                <a16:creationId xmlns:a16="http://schemas.microsoft.com/office/drawing/2014/main" id="{33266CB2-6169-57A2-3BD9-BC41432F07A2}"/>
              </a:ext>
            </a:extLst>
          </p:cNvPr>
          <p:cNvSpPr txBox="1"/>
          <p:nvPr/>
        </p:nvSpPr>
        <p:spPr>
          <a:xfrm>
            <a:off x="1656779" y="2090172"/>
            <a:ext cx="5830442" cy="2677656"/>
          </a:xfrm>
          <a:prstGeom prst="rect">
            <a:avLst/>
          </a:prstGeom>
          <a:noFill/>
        </p:spPr>
        <p:txBody>
          <a:bodyPr wrap="none" rtlCol="0">
            <a:spAutoFit/>
          </a:bodyPr>
          <a:lstStyle/>
          <a:p>
            <a:pPr marL="457200" indent="-457200" algn="ctr">
              <a:buAutoNum type="arabicPeriod"/>
            </a:pPr>
            <a:r>
              <a:rPr lang="en-US" dirty="0"/>
              <a:t>What is the “raw” data?</a:t>
            </a:r>
          </a:p>
          <a:p>
            <a:pPr marL="457200" indent="-457200" algn="ctr">
              <a:buAutoNum type="arabicPeriod"/>
            </a:pPr>
            <a:endParaRPr lang="en-US" dirty="0"/>
          </a:p>
          <a:p>
            <a:pPr marL="457200" indent="-457200" algn="ctr">
              <a:buAutoNum type="arabicPeriod"/>
            </a:pPr>
            <a:r>
              <a:rPr lang="en-US" dirty="0"/>
              <a:t>How is it used to create information?</a:t>
            </a:r>
          </a:p>
          <a:p>
            <a:pPr marL="457200" indent="-457200" algn="ctr">
              <a:buAutoNum type="arabicPeriod"/>
            </a:pPr>
            <a:endParaRPr lang="en-US" dirty="0"/>
          </a:p>
          <a:p>
            <a:pPr marL="457200" indent="-457200" algn="ctr">
              <a:buAutoNum type="arabicPeriod"/>
            </a:pPr>
            <a:r>
              <a:rPr lang="en-US" dirty="0"/>
              <a:t>What are the limits of the information?</a:t>
            </a:r>
          </a:p>
          <a:p>
            <a:pPr marL="457200" indent="-457200" algn="ctr">
              <a:buAutoNum type="arabicPeriod"/>
            </a:pPr>
            <a:endParaRPr lang="en-US" dirty="0"/>
          </a:p>
          <a:p>
            <a:pPr marL="457200" indent="-457200" algn="ctr">
              <a:buAutoNum type="arabicPeriod"/>
            </a:pPr>
            <a:r>
              <a:rPr lang="en-US" dirty="0"/>
              <a:t>How is the information used?</a:t>
            </a:r>
          </a:p>
        </p:txBody>
      </p:sp>
    </p:spTree>
    <p:extLst>
      <p:ext uri="{BB962C8B-B14F-4D97-AF65-F5344CB8AC3E}">
        <p14:creationId xmlns:p14="http://schemas.microsoft.com/office/powerpoint/2010/main" val="1395457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26F1D8-0D5E-DFDA-D19E-95FBFF677237}"/>
              </a:ext>
            </a:extLst>
          </p:cNvPr>
          <p:cNvPicPr>
            <a:picLocks noChangeAspect="1"/>
          </p:cNvPicPr>
          <p:nvPr/>
        </p:nvPicPr>
        <p:blipFill>
          <a:blip r:embed="rId2"/>
          <a:stretch>
            <a:fillRect/>
          </a:stretch>
        </p:blipFill>
        <p:spPr>
          <a:xfrm>
            <a:off x="2514600" y="825103"/>
            <a:ext cx="4114800" cy="5207794"/>
          </a:xfrm>
          <a:prstGeom prst="rect">
            <a:avLst/>
          </a:prstGeom>
        </p:spPr>
      </p:pic>
    </p:spTree>
    <p:extLst>
      <p:ext uri="{BB962C8B-B14F-4D97-AF65-F5344CB8AC3E}">
        <p14:creationId xmlns:p14="http://schemas.microsoft.com/office/powerpoint/2010/main" val="437687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57200" y="609600"/>
            <a:ext cx="8229600" cy="4876800"/>
          </a:xfrm>
        </p:spPr>
        <p:txBody>
          <a:bodyPr>
            <a:normAutofit/>
          </a:bodyPr>
          <a:lstStyle/>
          <a:p>
            <a:pPr marL="0" indent="0">
              <a:buNone/>
            </a:pPr>
            <a:r>
              <a:rPr lang="en-US" sz="2400" dirty="0">
                <a:latin typeface="Calibri" charset="0"/>
                <a:ea typeface="ＭＳ Ｐゴシック" charset="0"/>
                <a:cs typeface="ＭＳ Ｐゴシック" charset="0"/>
              </a:rPr>
              <a:t>Assignment 1:</a:t>
            </a:r>
          </a:p>
          <a:p>
            <a:pPr marL="0" indent="0">
              <a:buNone/>
            </a:pPr>
            <a:r>
              <a:rPr lang="en-US" sz="2400" dirty="0">
                <a:solidFill>
                  <a:srgbClr val="FF0000"/>
                </a:solidFill>
                <a:latin typeface="Calibri" charset="0"/>
                <a:ea typeface="ＭＳ Ｐゴシック" charset="0"/>
                <a:cs typeface="ＭＳ Ｐゴシック" charset="0"/>
              </a:rPr>
              <a:t>Due: Thursday, Oct 13 (Week 4b)</a:t>
            </a:r>
          </a:p>
          <a:p>
            <a:pPr marL="0" indent="0">
              <a:buNone/>
            </a:pPr>
            <a:endParaRPr lang="en-US" b="0" u="sng" dirty="0">
              <a:solidFill>
                <a:srgbClr val="0563C1"/>
              </a:solidFill>
              <a:latin typeface="Times New Roman" panose="02020603050405020304" pitchFamily="18" charset="0"/>
              <a:ea typeface="ＭＳ Ｐゴシック" charset="0"/>
              <a:cs typeface="ＭＳ Ｐゴシック" charset="0"/>
            </a:endParaRPr>
          </a:p>
          <a:p>
            <a:pPr marL="0" marR="0">
              <a:lnSpc>
                <a:spcPct val="107000"/>
              </a:lnSpc>
              <a:spcBef>
                <a:spcPts val="0"/>
              </a:spcBef>
              <a:spcAft>
                <a:spcPts val="800"/>
              </a:spcAft>
            </a:pP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Imagine that you are an intern at Google. You had a strong reaction to their concept video, “The Selfish Ledger,” and you want to communicate your thoughts to your supervisor. You want to do so in order to show them that you deserve a permanent job at Google because you are thoughtful, insightful, and you understand the complex relationship between technology and society at a deep level. So, from the perspective of an intern, write a roughly 500-word email to your supervisor discussing three aspects of “The Selfish Ledger” from a sociotechnical perspective.</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Video Link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https://www.youtube.com/watch?v=LUSZfEBTwRc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0689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57200" y="609600"/>
            <a:ext cx="8229600" cy="5943600"/>
          </a:xfrm>
        </p:spPr>
        <p:txBody>
          <a:bodyPr>
            <a:normAutofit fontScale="85000" lnSpcReduction="20000"/>
          </a:bodyPr>
          <a:lstStyle/>
          <a:p>
            <a:pPr marL="0" indent="0">
              <a:buNone/>
            </a:pPr>
            <a:r>
              <a:rPr lang="en-US" sz="2400" dirty="0">
                <a:latin typeface="Calibri" charset="0"/>
                <a:ea typeface="ＭＳ Ｐゴシック" charset="0"/>
                <a:cs typeface="ＭＳ Ｐゴシック" charset="0"/>
              </a:rPr>
              <a:t>Assignment 1: (cont’d)</a:t>
            </a:r>
          </a:p>
          <a:p>
            <a:pPr marL="0" indent="0">
              <a:buNone/>
            </a:pPr>
            <a:r>
              <a:rPr lang="en-US" sz="2400" dirty="0">
                <a:solidFill>
                  <a:srgbClr val="FF0000"/>
                </a:solidFill>
                <a:latin typeface="Calibri" charset="0"/>
                <a:ea typeface="ＭＳ Ｐゴシック" charset="0"/>
                <a:cs typeface="ＭＳ Ｐゴシック" charset="0"/>
              </a:rPr>
              <a:t>Due: Thursday, Oct 13 (Week 4b)</a:t>
            </a:r>
          </a:p>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Your response should: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US" sz="2400" b="0" dirty="0">
                <a:effectLst/>
                <a:latin typeface="Times New Roman" panose="02020603050405020304" pitchFamily="18" charset="0"/>
                <a:ea typeface="Calibri" panose="020F0502020204030204" pitchFamily="34" charset="0"/>
                <a:cs typeface="Times New Roman" panose="02020603050405020304" pitchFamily="18" charset="0"/>
              </a:rPr>
              <a:t>Be in proper email form, addressed to your supervisor (use my name or make one up);</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US" sz="2400" b="0" dirty="0">
                <a:effectLst/>
                <a:latin typeface="Times New Roman" panose="02020603050405020304" pitchFamily="18" charset="0"/>
                <a:ea typeface="Calibri" panose="020F0502020204030204" pitchFamily="34" charset="0"/>
                <a:cs typeface="Times New Roman" panose="02020603050405020304" pitchFamily="18" charset="0"/>
              </a:rPr>
              <a:t>Include a Subject line;</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US" sz="2400" b="0" dirty="0">
                <a:effectLst/>
                <a:latin typeface="Times New Roman" panose="02020603050405020304" pitchFamily="18" charset="0"/>
                <a:ea typeface="Calibri" panose="020F0502020204030204" pitchFamily="34" charset="0"/>
                <a:cs typeface="Times New Roman" panose="02020603050405020304" pitchFamily="18" charset="0"/>
              </a:rPr>
              <a:t>Include an introductory paragraph that describes what your email is about. This should contain a definition of “sociotechnical” in your own words that uses an example of your own to demonstrate the definition.</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US" sz="2400" b="0" dirty="0">
                <a:effectLst/>
                <a:latin typeface="Times New Roman" panose="02020603050405020304" pitchFamily="18" charset="0"/>
                <a:ea typeface="Calibri" panose="020F0502020204030204" pitchFamily="34" charset="0"/>
                <a:cs typeface="Times New Roman" panose="02020603050405020304" pitchFamily="18" charset="0"/>
              </a:rPr>
              <a:t>Clearly indicate three aspects of “The Selfish Ledger” and describe: (a) why you think they are important; and (b) why you agree or disagree with them from a sociotechnical perspective.</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US" sz="2400" b="0" dirty="0">
                <a:effectLst/>
                <a:latin typeface="Times New Roman" panose="02020603050405020304" pitchFamily="18" charset="0"/>
                <a:ea typeface="Calibri" panose="020F0502020204030204" pitchFamily="34" charset="0"/>
                <a:cs typeface="Times New Roman" panose="02020603050405020304" pitchFamily="18" charset="0"/>
              </a:rPr>
              <a:t>Contain an analysis of each of the three points you’re choosing to discuss (i.e., why you agree/disagree with them).</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Analysis of each point should cite at least one scholarly article from the syllabus.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Pro Tip: 100 words per point you analyze is a good goal heuristic.</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US" sz="2400" b="0" dirty="0">
                <a:effectLst/>
                <a:latin typeface="Times New Roman" panose="02020603050405020304" pitchFamily="18" charset="0"/>
                <a:ea typeface="Calibri" panose="020F0502020204030204" pitchFamily="34" charset="0"/>
                <a:cs typeface="Times New Roman" panose="02020603050405020304" pitchFamily="18" charset="0"/>
              </a:rPr>
              <a:t>Contain a summary conclusion that explains why sociotechnical perspectives can improve Google’s vision for “The Selfish Ledger”.</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US" sz="2400" b="0" dirty="0">
                <a:effectLst/>
                <a:latin typeface="Times New Roman" panose="02020603050405020304" pitchFamily="18" charset="0"/>
                <a:ea typeface="Calibri" panose="020F0502020204030204" pitchFamily="34" charset="0"/>
                <a:cs typeface="Times New Roman" panose="02020603050405020304" pitchFamily="18" charset="0"/>
              </a:rPr>
              <a:t>Be about 500 (+/- 50 words) words – it’s an email, after all. (NB: Citations and bibliography do not count toward the 500-word limit </a:t>
            </a:r>
            <a:r>
              <a:rPr lang="en-US" sz="2400" b="0" dirty="0">
                <a:effectLst/>
                <a:latin typeface="Times New Roman" panose="02020603050405020304" pitchFamily="18" charset="0"/>
                <a:ea typeface="Calibri" panose="020F0502020204030204" pitchFamily="34" charset="0"/>
                <a:cs typeface="Times New Roman" panose="02020603050405020304" pitchFamily="18" charset="0"/>
                <a:sym typeface="Wingdings" pitchFamily="2" charset="2"/>
              </a:rPr>
              <a:t></a:t>
            </a:r>
            <a:r>
              <a:rPr lang="en-US" sz="2400" b="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4092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57200" y="609600"/>
            <a:ext cx="8229600" cy="5943600"/>
          </a:xfrm>
        </p:spPr>
        <p:txBody>
          <a:bodyPr>
            <a:normAutofit/>
          </a:bodyPr>
          <a:lstStyle/>
          <a:p>
            <a:pPr marL="0" indent="0">
              <a:buNone/>
            </a:pPr>
            <a:r>
              <a:rPr lang="en-US" sz="2400" dirty="0">
                <a:latin typeface="Calibri" charset="0"/>
                <a:ea typeface="ＭＳ Ｐゴシック" charset="0"/>
                <a:cs typeface="ＭＳ Ｐゴシック" charset="0"/>
              </a:rPr>
              <a:t>Assignment 1: (cont’d)</a:t>
            </a:r>
          </a:p>
          <a:p>
            <a:pPr marL="0" indent="0">
              <a:buNone/>
            </a:pPr>
            <a:r>
              <a:rPr lang="en-US" sz="2400" dirty="0">
                <a:solidFill>
                  <a:srgbClr val="FF0000"/>
                </a:solidFill>
                <a:latin typeface="Calibri" charset="0"/>
                <a:ea typeface="ＭＳ Ｐゴシック" charset="0"/>
                <a:cs typeface="ＭＳ Ｐゴシック" charset="0"/>
              </a:rPr>
              <a:t>Due: Thursday, Oct 13 (Week 4b)</a:t>
            </a:r>
          </a:p>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Format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itchFamily="2" charset="2"/>
              <a:buChar char=""/>
            </a:pP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Standard formatting and submission requirements apply in addition to those listed below (See syllabus).</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itchFamily="2" charset="2"/>
              <a:buChar char=""/>
            </a:pP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Submission must contain all components of a professional email: Subject line; Greeting; Body; Signature; language should be professional, clear, and concise.</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itchFamily="2" charset="2"/>
              <a:buChar char=""/>
            </a:pP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Submission should clearly reference the portions of “The Selfish Ledger” you’re responding to. For example, if you’re discussing a point made in the video host made between minutes four and seven, include a timestamp as follows: (00:04:35 – 00:07:50). Your submission should contain such timestamps for each of the three points you’re discussing; if you are discussing specific segments (e.g., “Episodes”) of the video, please make reference to those episode titles.</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itchFamily="2" charset="2"/>
              <a:buChar char=""/>
            </a:pP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Please use APA format for references and bibliography (references and bibliography do not count towards the word count)</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0775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57200" y="609600"/>
            <a:ext cx="8229600" cy="5943600"/>
          </a:xfrm>
        </p:spPr>
        <p:txBody>
          <a:bodyPr>
            <a:normAutofit/>
          </a:bodyPr>
          <a:lstStyle/>
          <a:p>
            <a:pPr marL="0" indent="0">
              <a:buNone/>
            </a:pPr>
            <a:r>
              <a:rPr lang="en-US" sz="2400" dirty="0">
                <a:latin typeface="Calibri" charset="0"/>
                <a:ea typeface="ＭＳ Ｐゴシック" charset="0"/>
                <a:cs typeface="ＭＳ Ｐゴシック" charset="0"/>
              </a:rPr>
              <a:t>Assignment 1: (cont’d)</a:t>
            </a:r>
          </a:p>
          <a:p>
            <a:pPr marL="0" marR="0">
              <a:lnSpc>
                <a:spcPct val="107000"/>
              </a:lnSpc>
              <a:spcBef>
                <a:spcPts val="0"/>
              </a:spcBef>
              <a:spcAft>
                <a:spcPts val="800"/>
              </a:spcAft>
            </a:pPr>
            <a:r>
              <a:rPr lang="en-US" sz="2400" dirty="0">
                <a:solidFill>
                  <a:srgbClr val="FF0000"/>
                </a:solidFill>
                <a:latin typeface="Calibri" charset="0"/>
                <a:ea typeface="ＭＳ Ｐゴシック" charset="0"/>
                <a:cs typeface="ＭＳ Ｐゴシック" charset="0"/>
              </a:rPr>
              <a:t>Due: Thursday, Oct 13 (Week 4b)</a:t>
            </a:r>
            <a:endParaRPr lang="en-US" sz="1800" dirty="0">
              <a:solidFill>
                <a:srgbClr val="FF0000"/>
              </a:solidFill>
              <a:latin typeface="Times New Roman" panose="02020603050405020304" pitchFamily="18" charset="0"/>
              <a:ea typeface="ＭＳ Ｐゴシック" charset="0"/>
              <a:cs typeface="Times New Roman" panose="02020603050405020304" pitchFamily="18" charset="0"/>
            </a:endParaRPr>
          </a:p>
          <a:p>
            <a:pPr marL="0" marR="0">
              <a:lnSpc>
                <a:spcPct val="107000"/>
              </a:lnSpc>
              <a:spcBef>
                <a:spcPts val="0"/>
              </a:spcBef>
              <a:spcAft>
                <a:spcPts val="800"/>
              </a:spcAft>
            </a:pPr>
            <a:endParaRPr lang="en-US" sz="1800" b="1" dirty="0">
              <a:solidFill>
                <a:srgbClr val="FF0000"/>
              </a:solidFill>
              <a:effectLst/>
              <a:latin typeface="Times New Roman" panose="02020603050405020304" pitchFamily="18" charset="0"/>
              <a:ea typeface="ＭＳ Ｐゴシック"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Grading Rubric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(4pts) Appropriate format</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(4pts) Clarity and organization of writing</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(4pts) Definition of “sociotechnical” in your own words + example</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(3pts) Specification of the three aspects you agree/disagree with</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(6pts) Well-founded agreement/disagreement with the three points you choose</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(4pts) Summary of why sociotechnical thinking is required when designing new products/initiatives</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solidFill>
                <a:srgbClr val="FF0000"/>
              </a:solidFill>
              <a:latin typeface="Calibri" charset="0"/>
              <a:ea typeface="ＭＳ Ｐゴシック" charset="0"/>
              <a:cs typeface="ＭＳ Ｐゴシック" charset="0"/>
            </a:endParaRPr>
          </a:p>
        </p:txBody>
      </p:sp>
    </p:spTree>
    <p:extLst>
      <p:ext uri="{BB962C8B-B14F-4D97-AF65-F5344CB8AC3E}">
        <p14:creationId xmlns:p14="http://schemas.microsoft.com/office/powerpoint/2010/main" val="1848070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0B563E-47EE-455B-9CF4-53A5D641359E}"/>
              </a:ext>
            </a:extLst>
          </p:cNvPr>
          <p:cNvSpPr/>
          <p:nvPr/>
        </p:nvSpPr>
        <p:spPr>
          <a:xfrm>
            <a:off x="685800" y="1447800"/>
            <a:ext cx="78486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05" name="Rectangle 15"/>
          <p:cNvSpPr>
            <a:spLocks noGrp="1" noChangeArrowheads="1"/>
          </p:cNvSpPr>
          <p:nvPr>
            <p:ph type="title"/>
          </p:nvPr>
        </p:nvSpPr>
        <p:spPr>
          <a:xfrm>
            <a:off x="4587794" y="914400"/>
            <a:ext cx="3517980" cy="5334000"/>
          </a:xfrm>
        </p:spPr>
        <p:txBody>
          <a:bodyPr anchor="t">
            <a:normAutofit/>
          </a:bodyPr>
          <a:lstStyle/>
          <a:p>
            <a:pPr algn="l" eaLnBrk="1" hangingPunct="1">
              <a:lnSpc>
                <a:spcPct val="100000"/>
              </a:lnSpc>
            </a:pPr>
            <a:r>
              <a:rPr lang="en-US" sz="2200" b="0" dirty="0">
                <a:solidFill>
                  <a:schemeClr val="tx1"/>
                </a:solidFill>
                <a:latin typeface="Helvetica" charset="0"/>
                <a:ea typeface="ＭＳ Ｐゴシック" charset="0"/>
              </a:rPr>
              <a:t>Technologies shape social processes - often unpredictably.</a:t>
            </a:r>
            <a:br>
              <a:rPr lang="en-US" sz="2200" b="0" dirty="0">
                <a:solidFill>
                  <a:schemeClr val="tx1"/>
                </a:solidFill>
                <a:latin typeface="Helvetica" charset="0"/>
                <a:ea typeface="ＭＳ Ｐゴシック" charset="0"/>
              </a:rPr>
            </a:br>
            <a:br>
              <a:rPr lang="en-US" sz="2200" b="0" dirty="0">
                <a:solidFill>
                  <a:schemeClr val="tx1"/>
                </a:solidFill>
                <a:latin typeface="Helvetica" charset="0"/>
                <a:ea typeface="ＭＳ Ｐゴシック" charset="0"/>
              </a:rPr>
            </a:br>
            <a:r>
              <a:rPr lang="en-US" sz="2200" b="0" dirty="0">
                <a:solidFill>
                  <a:schemeClr val="tx1"/>
                </a:solidFill>
                <a:latin typeface="Helvetica" charset="0"/>
                <a:ea typeface="ＭＳ Ｐゴシック" charset="0"/>
              </a:rPr>
              <a:t>Social processes shape technologies - often unpredictably.</a:t>
            </a:r>
            <a:br>
              <a:rPr lang="en-US" sz="2200" b="0" dirty="0">
                <a:solidFill>
                  <a:schemeClr val="tx1"/>
                </a:solidFill>
                <a:latin typeface="Helvetica" charset="0"/>
                <a:ea typeface="ＭＳ Ｐゴシック" charset="0"/>
              </a:rPr>
            </a:br>
            <a:br>
              <a:rPr lang="en-US" sz="2200" b="0" dirty="0">
                <a:solidFill>
                  <a:schemeClr val="tx1"/>
                </a:solidFill>
                <a:latin typeface="Helvetica" charset="0"/>
                <a:ea typeface="ＭＳ Ｐゴシック" charset="0"/>
              </a:rPr>
            </a:br>
            <a:r>
              <a:rPr lang="en-US" sz="2200" b="0" dirty="0">
                <a:solidFill>
                  <a:schemeClr val="tx1"/>
                </a:solidFill>
                <a:latin typeface="Helvetica" charset="0"/>
                <a:ea typeface="ＭＳ Ｐゴシック" charset="0"/>
              </a:rPr>
              <a:t>Technologies evolve in complex, unpredictable and nonlinear ways.</a:t>
            </a:r>
          </a:p>
        </p:txBody>
      </p:sp>
      <p:sp>
        <p:nvSpPr>
          <p:cNvPr id="30723" name="AutoShape 17"/>
          <p:cNvSpPr>
            <a:spLocks noChangeArrowheads="1"/>
          </p:cNvSpPr>
          <p:nvPr/>
        </p:nvSpPr>
        <p:spPr bwMode="auto">
          <a:xfrm>
            <a:off x="2436813" y="2503488"/>
            <a:ext cx="882650" cy="1617662"/>
          </a:xfrm>
          <a:prstGeom prst="upArrow">
            <a:avLst>
              <a:gd name="adj1" fmla="val 55426"/>
              <a:gd name="adj2" fmla="val 48703"/>
            </a:avLst>
          </a:prstGeom>
          <a:solidFill>
            <a:srgbClr val="FF6600"/>
          </a:solidFill>
          <a:ln>
            <a:solidFill>
              <a:srgbClr val="FF6600"/>
            </a:solidFill>
            <a:headEnd/>
            <a:tailEnd/>
          </a:ln>
          <a:effectLst/>
        </p:spPr>
        <p:style>
          <a:lnRef idx="1">
            <a:schemeClr val="accent4"/>
          </a:lnRef>
          <a:fillRef idx="3">
            <a:schemeClr val="accent4"/>
          </a:fillRef>
          <a:effectRef idx="2">
            <a:schemeClr val="accent4"/>
          </a:effectRef>
          <a:fontRef idx="minor">
            <a:schemeClr val="lt1"/>
          </a:fontRef>
        </p:style>
        <p:txBody>
          <a:bodyPr wrap="none" anchor="ctr"/>
          <a:lstStyle/>
          <a:p>
            <a:pPr fontAlgn="auto">
              <a:spcBef>
                <a:spcPts val="0"/>
              </a:spcBef>
              <a:spcAft>
                <a:spcPts val="0"/>
              </a:spcAft>
              <a:defRPr/>
            </a:pPr>
            <a:endParaRPr lang="en-US"/>
          </a:p>
        </p:txBody>
      </p:sp>
      <p:sp>
        <p:nvSpPr>
          <p:cNvPr id="30724" name="AutoShape 18"/>
          <p:cNvSpPr>
            <a:spLocks noChangeArrowheads="1"/>
          </p:cNvSpPr>
          <p:nvPr/>
        </p:nvSpPr>
        <p:spPr bwMode="auto">
          <a:xfrm flipV="1">
            <a:off x="1038225" y="2438400"/>
            <a:ext cx="881063" cy="1735138"/>
          </a:xfrm>
          <a:prstGeom prst="upArrow">
            <a:avLst>
              <a:gd name="adj1" fmla="val 55426"/>
              <a:gd name="adj2" fmla="val 48791"/>
            </a:avLst>
          </a:prstGeom>
          <a:solidFill>
            <a:srgbClr val="FF6600"/>
          </a:solidFill>
          <a:ln>
            <a:solidFill>
              <a:srgbClr val="FF6600"/>
            </a:solidFill>
            <a:headEnd/>
            <a:tailEnd/>
          </a:ln>
          <a:effectLst/>
        </p:spPr>
        <p:style>
          <a:lnRef idx="1">
            <a:schemeClr val="accent4"/>
          </a:lnRef>
          <a:fillRef idx="3">
            <a:schemeClr val="accent4"/>
          </a:fillRef>
          <a:effectRef idx="2">
            <a:schemeClr val="accent4"/>
          </a:effectRef>
          <a:fontRef idx="minor">
            <a:schemeClr val="lt1"/>
          </a:fontRef>
        </p:style>
        <p:txBody>
          <a:bodyPr wrap="none" anchor="ctr"/>
          <a:lstStyle/>
          <a:p>
            <a:pPr fontAlgn="auto">
              <a:spcBef>
                <a:spcPts val="0"/>
              </a:spcBef>
              <a:spcAft>
                <a:spcPts val="0"/>
              </a:spcAft>
              <a:defRPr/>
            </a:pPr>
            <a:endParaRPr lang="en-US"/>
          </a:p>
        </p:txBody>
      </p:sp>
      <p:sp>
        <p:nvSpPr>
          <p:cNvPr id="47108" name="Text Box 19"/>
          <p:cNvSpPr txBox="1">
            <a:spLocks noChangeArrowheads="1"/>
          </p:cNvSpPr>
          <p:nvPr/>
        </p:nvSpPr>
        <p:spPr bwMode="auto">
          <a:xfrm>
            <a:off x="865188" y="1887538"/>
            <a:ext cx="2555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b="1">
                <a:solidFill>
                  <a:srgbClr val="FFFFFF"/>
                </a:solidFill>
                <a:latin typeface="Calibri" charset="0"/>
              </a:rPr>
              <a:t>social processes</a:t>
            </a:r>
            <a:endParaRPr lang="en-US" sz="2800">
              <a:solidFill>
                <a:srgbClr val="FFFFFF"/>
              </a:solidFill>
              <a:latin typeface="Calibri" charset="0"/>
            </a:endParaRPr>
          </a:p>
        </p:txBody>
      </p:sp>
      <p:sp>
        <p:nvSpPr>
          <p:cNvPr id="47109" name="Text Box 20"/>
          <p:cNvSpPr txBox="1">
            <a:spLocks noChangeArrowheads="1"/>
          </p:cNvSpPr>
          <p:nvPr/>
        </p:nvSpPr>
        <p:spPr bwMode="auto">
          <a:xfrm>
            <a:off x="366713" y="4305300"/>
            <a:ext cx="3698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b="1" dirty="0">
                <a:solidFill>
                  <a:schemeClr val="accent2"/>
                </a:solidFill>
                <a:latin typeface="Calibri" charset="0"/>
              </a:rPr>
              <a:t>technological processes</a:t>
            </a:r>
            <a:endParaRPr lang="en-US" sz="2800" dirty="0">
              <a:solidFill>
                <a:schemeClr val="accent2"/>
              </a:solidFill>
              <a:latin typeface="Calibri" charset="0"/>
            </a:endParaRPr>
          </a:p>
        </p:txBody>
      </p:sp>
      <p:sp>
        <p:nvSpPr>
          <p:cNvPr id="8" name="Text Box 20">
            <a:extLst>
              <a:ext uri="{FF2B5EF4-FFF2-40B4-BE49-F238E27FC236}">
                <a16:creationId xmlns:a16="http://schemas.microsoft.com/office/drawing/2014/main" id="{45540714-AA57-447E-954F-99C479ED3D8B}"/>
              </a:ext>
            </a:extLst>
          </p:cNvPr>
          <p:cNvSpPr txBox="1">
            <a:spLocks noChangeArrowheads="1"/>
          </p:cNvSpPr>
          <p:nvPr/>
        </p:nvSpPr>
        <p:spPr bwMode="auto">
          <a:xfrm>
            <a:off x="873044" y="1762780"/>
            <a:ext cx="25559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b="1" dirty="0">
                <a:solidFill>
                  <a:schemeClr val="accent2"/>
                </a:solidFill>
                <a:latin typeface="Calibri" charset="0"/>
              </a:rPr>
              <a:t>social processes</a:t>
            </a:r>
            <a:endParaRPr lang="en-US" sz="2800" dirty="0">
              <a:solidFill>
                <a:schemeClr val="accent2"/>
              </a:solidFill>
              <a:latin typeface="Calibri" charset="0"/>
            </a:endParaRPr>
          </a:p>
        </p:txBody>
      </p:sp>
      <p:cxnSp>
        <p:nvCxnSpPr>
          <p:cNvPr id="4" name="Straight Connector 3"/>
          <p:cNvCxnSpPr/>
          <p:nvPr/>
        </p:nvCxnSpPr>
        <p:spPr>
          <a:xfrm>
            <a:off x="4343400" y="838200"/>
            <a:ext cx="0" cy="4572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95996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57200" y="4648200"/>
            <a:ext cx="8229600" cy="1752600"/>
          </a:xfrm>
        </p:spPr>
        <p:txBody>
          <a:bodyPr>
            <a:normAutofit fontScale="85000" lnSpcReduction="20000"/>
          </a:bodyPr>
          <a:lstStyle/>
          <a:p>
            <a:pPr marL="0" indent="0">
              <a:buNone/>
            </a:pPr>
            <a:endParaRPr lang="en-US" sz="2400" dirty="0">
              <a:latin typeface="Calibri" charset="0"/>
              <a:ea typeface="ＭＳ Ｐゴシック" charset="0"/>
              <a:cs typeface="ＭＳ Ｐゴシック" charset="0"/>
            </a:endParaRPr>
          </a:p>
          <a:p>
            <a:pPr marL="0" indent="0">
              <a:buNone/>
            </a:pPr>
            <a:r>
              <a:rPr lang="en-US" sz="2000" b="0" i="0" u="sng" dirty="0">
                <a:solidFill>
                  <a:srgbClr val="0563C1"/>
                </a:solidFill>
                <a:effectLst/>
                <a:latin typeface="Times New Roman" panose="02020603050405020304" pitchFamily="18" charset="0"/>
                <a:hlinkClick r:id="rId3"/>
              </a:rPr>
              <a:t>https://www.youtube.com/watch?v=LUSZfEBTwRc</a:t>
            </a:r>
            <a:endParaRPr lang="en-US" sz="2000" b="0" i="0" u="sng" dirty="0">
              <a:solidFill>
                <a:srgbClr val="0563C1"/>
              </a:solidFill>
              <a:effectLst/>
              <a:latin typeface="Times New Roman" panose="02020603050405020304" pitchFamily="18" charset="0"/>
            </a:endParaRPr>
          </a:p>
          <a:p>
            <a:pPr marL="0" indent="0">
              <a:buNone/>
            </a:pPr>
            <a:endParaRPr lang="en-US" b="0" u="sng" dirty="0">
              <a:solidFill>
                <a:srgbClr val="0563C1"/>
              </a:solidFill>
              <a:latin typeface="Times New Roman" panose="02020603050405020304" pitchFamily="18" charset="0"/>
              <a:ea typeface="ＭＳ Ｐゴシック" charset="0"/>
              <a:cs typeface="ＭＳ Ｐゴシック" charset="0"/>
            </a:endParaRPr>
          </a:p>
          <a:p>
            <a:pPr marL="0" indent="0">
              <a:buNone/>
            </a:pPr>
            <a:r>
              <a:rPr lang="en-US" sz="2400" dirty="0">
                <a:solidFill>
                  <a:schemeClr val="tx1"/>
                </a:solidFill>
                <a:latin typeface="Calibri" charset="0"/>
                <a:ea typeface="ＭＳ Ｐゴシック" charset="0"/>
                <a:cs typeface="ＭＳ Ｐゴシック" charset="0"/>
              </a:rPr>
              <a:t>https://</a:t>
            </a:r>
            <a:r>
              <a:rPr lang="en-US" sz="2400" dirty="0" err="1">
                <a:solidFill>
                  <a:schemeClr val="tx1"/>
                </a:solidFill>
                <a:latin typeface="Calibri" charset="0"/>
                <a:ea typeface="ＭＳ Ｐゴシック" charset="0"/>
                <a:cs typeface="ＭＳ Ｐゴシック" charset="0"/>
              </a:rPr>
              <a:t>learn.dcollege.net</a:t>
            </a:r>
            <a:r>
              <a:rPr lang="en-US" sz="2400" dirty="0">
                <a:solidFill>
                  <a:schemeClr val="tx1"/>
                </a:solidFill>
                <a:latin typeface="Calibri" charset="0"/>
                <a:ea typeface="ＭＳ Ｐゴシック" charset="0"/>
                <a:cs typeface="ＭＳ Ｐゴシック" charset="0"/>
              </a:rPr>
              <a:t>/</a:t>
            </a:r>
            <a:r>
              <a:rPr lang="en-US" sz="2400" dirty="0" err="1">
                <a:solidFill>
                  <a:schemeClr val="tx1"/>
                </a:solidFill>
                <a:latin typeface="Calibri" charset="0"/>
                <a:ea typeface="ＭＳ Ｐゴシック" charset="0"/>
                <a:cs typeface="ＭＳ Ｐゴシック" charset="0"/>
              </a:rPr>
              <a:t>bbcswebdav</a:t>
            </a:r>
            <a:r>
              <a:rPr lang="en-US" sz="2400" dirty="0">
                <a:solidFill>
                  <a:schemeClr val="tx1"/>
                </a:solidFill>
                <a:latin typeface="Calibri" charset="0"/>
                <a:ea typeface="ＭＳ Ｐゴシック" charset="0"/>
                <a:cs typeface="ＭＳ Ｐゴシック" charset="0"/>
              </a:rPr>
              <a:t>/pid-12169965-dt-content-rid-237904932_1/xid-237904932_1</a:t>
            </a:r>
          </a:p>
        </p:txBody>
      </p:sp>
      <p:pic>
        <p:nvPicPr>
          <p:cNvPr id="2" name="Online Media 1" descr="The Selfish Ledger - Google">
            <a:hlinkClick r:id="" action="ppaction://media"/>
            <a:extLst>
              <a:ext uri="{FF2B5EF4-FFF2-40B4-BE49-F238E27FC236}">
                <a16:creationId xmlns:a16="http://schemas.microsoft.com/office/drawing/2014/main" id="{D94FA33B-9B14-12D8-8F5E-7AC0B705CB59}"/>
              </a:ext>
            </a:extLst>
          </p:cNvPr>
          <p:cNvPicPr>
            <a:picLocks noRot="1" noChangeAspect="1"/>
          </p:cNvPicPr>
          <p:nvPr>
            <a:videoFile r:link="rId1"/>
          </p:nvPr>
        </p:nvPicPr>
        <p:blipFill>
          <a:blip r:embed="rId4"/>
          <a:stretch>
            <a:fillRect/>
          </a:stretch>
        </p:blipFill>
        <p:spPr>
          <a:xfrm>
            <a:off x="1211557" y="920750"/>
            <a:ext cx="6720885" cy="3797300"/>
          </a:xfrm>
          <a:prstGeom prst="rect">
            <a:avLst/>
          </a:prstGeom>
        </p:spPr>
      </p:pic>
    </p:spTree>
    <p:extLst>
      <p:ext uri="{BB962C8B-B14F-4D97-AF65-F5344CB8AC3E}">
        <p14:creationId xmlns:p14="http://schemas.microsoft.com/office/powerpoint/2010/main" val="417021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533400" y="685800"/>
            <a:ext cx="8229600" cy="1066800"/>
          </a:xfrm>
        </p:spPr>
        <p:txBody>
          <a:bodyPr>
            <a:normAutofit fontScale="90000"/>
          </a:bodyPr>
          <a:lstStyle/>
          <a:p>
            <a:pPr eaLnBrk="1" hangingPunct="1">
              <a:lnSpc>
                <a:spcPct val="100000"/>
              </a:lnSpc>
            </a:pPr>
            <a:r>
              <a:rPr lang="en-US" sz="4400" b="1" dirty="0">
                <a:solidFill>
                  <a:schemeClr val="accent2"/>
                </a:solidFill>
                <a:latin typeface="Calibri" charset="0"/>
                <a:ea typeface="ＭＳ Ｐゴシック" charset="0"/>
                <a:cs typeface="ＭＳ Ｐゴシック" charset="0"/>
              </a:rPr>
              <a:t>Common Hallmarks </a:t>
            </a:r>
            <a:br>
              <a:rPr lang="en-US" sz="4400" b="1" dirty="0">
                <a:solidFill>
                  <a:schemeClr val="accent2"/>
                </a:solidFill>
                <a:latin typeface="Calibri" charset="0"/>
                <a:ea typeface="ＭＳ Ｐゴシック" charset="0"/>
                <a:cs typeface="ＭＳ Ｐゴシック" charset="0"/>
              </a:rPr>
            </a:br>
            <a:r>
              <a:rPr lang="en-US" sz="4400" b="1" dirty="0">
                <a:solidFill>
                  <a:schemeClr val="accent2"/>
                </a:solidFill>
                <a:latin typeface="Calibri" charset="0"/>
                <a:ea typeface="ＭＳ Ｐゴシック" charset="0"/>
                <a:cs typeface="ＭＳ Ｐゴシック" charset="0"/>
              </a:rPr>
              <a:t>of Sociotechnical Studies</a:t>
            </a:r>
          </a:p>
        </p:txBody>
      </p:sp>
      <p:sp>
        <p:nvSpPr>
          <p:cNvPr id="49153" name="Content Placeholder 2"/>
          <p:cNvSpPr>
            <a:spLocks noGrp="1"/>
          </p:cNvSpPr>
          <p:nvPr>
            <p:ph idx="1"/>
          </p:nvPr>
        </p:nvSpPr>
        <p:spPr>
          <a:xfrm>
            <a:off x="685800" y="2057400"/>
            <a:ext cx="7010400" cy="4419600"/>
          </a:xfrm>
        </p:spPr>
        <p:txBody>
          <a:bodyPr>
            <a:noAutofit/>
          </a:bodyPr>
          <a:lstStyle/>
          <a:p>
            <a:pPr eaLnBrk="1" hangingPunct="1">
              <a:lnSpc>
                <a:spcPct val="90000"/>
              </a:lnSpc>
            </a:pPr>
            <a:r>
              <a:rPr lang="en-US" sz="2200" dirty="0">
                <a:solidFill>
                  <a:schemeClr val="tx1">
                    <a:lumMod val="85000"/>
                    <a:lumOff val="15000"/>
                  </a:schemeClr>
                </a:solidFill>
                <a:latin typeface="Calibri" charset="0"/>
                <a:ea typeface="ＭＳ Ｐゴシック" charset="0"/>
                <a:cs typeface="ＭＳ Ｐゴシック" charset="0"/>
              </a:rPr>
              <a:t>Examine technology use in institutional, cultural, and other contexts.</a:t>
            </a:r>
            <a:endParaRPr lang="en-US" sz="2200" i="1" dirty="0">
              <a:solidFill>
                <a:schemeClr val="tx1">
                  <a:lumMod val="85000"/>
                  <a:lumOff val="15000"/>
                </a:schemeClr>
              </a:solidFill>
              <a:latin typeface="Calibri" charset="0"/>
              <a:ea typeface="ＭＳ Ｐゴシック" charset="0"/>
              <a:cs typeface="ＭＳ Ｐゴシック" charset="0"/>
            </a:endParaRPr>
          </a:p>
          <a:p>
            <a:r>
              <a:rPr lang="en-US" sz="2200" dirty="0">
                <a:solidFill>
                  <a:schemeClr val="tx1">
                    <a:lumMod val="85000"/>
                    <a:lumOff val="15000"/>
                  </a:schemeClr>
                </a:solidFill>
                <a:latin typeface="Calibri" charset="0"/>
                <a:ea typeface="ＭＳ Ｐゴシック" charset="0"/>
                <a:cs typeface="ＭＳ Ｐゴシック" charset="0"/>
              </a:rPr>
              <a:t>Show that individuals and groups plan and adopt technology in different ways with different outcomes.</a:t>
            </a:r>
          </a:p>
          <a:p>
            <a:pPr eaLnBrk="1" hangingPunct="1"/>
            <a:r>
              <a:rPr lang="en-US" sz="2200" dirty="0">
                <a:solidFill>
                  <a:schemeClr val="tx1">
                    <a:lumMod val="85000"/>
                    <a:lumOff val="15000"/>
                  </a:schemeClr>
                </a:solidFill>
                <a:latin typeface="Calibri" charset="0"/>
                <a:ea typeface="ＭＳ Ｐゴシック" charset="0"/>
                <a:cs typeface="ＭＳ Ｐゴシック" charset="0"/>
              </a:rPr>
              <a:t>Show that technology benefits some groups more than others.</a:t>
            </a:r>
          </a:p>
          <a:p>
            <a:pPr eaLnBrk="1" hangingPunct="1"/>
            <a:r>
              <a:rPr lang="en-US" sz="2200" dirty="0">
                <a:solidFill>
                  <a:schemeClr val="tx1">
                    <a:lumMod val="85000"/>
                    <a:lumOff val="15000"/>
                  </a:schemeClr>
                </a:solidFill>
                <a:latin typeface="Calibri" charset="0"/>
                <a:ea typeface="ＭＳ Ｐゴシック" charset="0"/>
                <a:cs typeface="ＭＳ Ｐゴシック" charset="0"/>
              </a:rPr>
              <a:t>Remember: </a:t>
            </a:r>
            <a:r>
              <a:rPr lang="en-US" sz="2200" b="1" dirty="0">
                <a:solidFill>
                  <a:schemeClr val="accent2"/>
                </a:solidFill>
                <a:latin typeface="Calibri" charset="0"/>
                <a:ea typeface="ＭＳ Ｐゴシック" charset="0"/>
                <a:cs typeface="ＭＳ Ｐゴシック" charset="0"/>
              </a:rPr>
              <a:t>context</a:t>
            </a:r>
            <a:r>
              <a:rPr lang="en-US" sz="2200" dirty="0">
                <a:solidFill>
                  <a:schemeClr val="accent1">
                    <a:lumMod val="50000"/>
                  </a:schemeClr>
                </a:solidFill>
                <a:latin typeface="Calibri" charset="0"/>
                <a:ea typeface="ＭＳ Ｐゴシック" charset="0"/>
                <a:cs typeface="ＭＳ Ｐゴシック" charset="0"/>
              </a:rPr>
              <a:t> </a:t>
            </a:r>
            <a:r>
              <a:rPr lang="en-US" sz="2200" dirty="0">
                <a:solidFill>
                  <a:schemeClr val="tx1">
                    <a:lumMod val="85000"/>
                    <a:lumOff val="15000"/>
                  </a:schemeClr>
                </a:solidFill>
                <a:latin typeface="Calibri" charset="0"/>
                <a:ea typeface="ＭＳ Ｐゴシック" charset="0"/>
                <a:cs typeface="ＭＳ Ｐゴシック" charset="0"/>
              </a:rPr>
              <a:t>is key.</a:t>
            </a:r>
            <a:endParaRPr lang="en-US" altLang="ja-JP" sz="2200" dirty="0">
              <a:solidFill>
                <a:schemeClr val="tx1">
                  <a:lumMod val="85000"/>
                  <a:lumOff val="15000"/>
                </a:schemeClr>
              </a:solidFill>
              <a:latin typeface="Calibri" charset="0"/>
              <a:ea typeface="ＭＳ Ｐゴシック" charset="0"/>
              <a:cs typeface="ＭＳ Ｐゴシック" charset="0"/>
            </a:endParaRPr>
          </a:p>
        </p:txBody>
      </p:sp>
    </p:spTree>
    <p:extLst>
      <p:ext uri="{BB962C8B-B14F-4D97-AF65-F5344CB8AC3E}">
        <p14:creationId xmlns:p14="http://schemas.microsoft.com/office/powerpoint/2010/main" val="4158153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5297" name="Content Placeholder 3" descr="pennim1.jpg"/>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2209800" y="1828800"/>
            <a:ext cx="4724400" cy="4760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6" name="Straight Arrow Connector 5"/>
          <p:cNvCxnSpPr/>
          <p:nvPr/>
        </p:nvCxnSpPr>
        <p:spPr>
          <a:xfrm rot="5400000" flipH="1" flipV="1">
            <a:off x="3581400" y="3351213"/>
            <a:ext cx="990600" cy="838200"/>
          </a:xfrm>
          <a:prstGeom prst="straightConnector1">
            <a:avLst/>
          </a:prstGeom>
          <a:ln w="571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810000" y="4494213"/>
            <a:ext cx="1447800" cy="1587"/>
          </a:xfrm>
          <a:prstGeom prst="straightConnector1">
            <a:avLst/>
          </a:prstGeom>
          <a:ln w="571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V="1">
            <a:off x="4610100" y="3389313"/>
            <a:ext cx="990600" cy="762000"/>
          </a:xfrm>
          <a:prstGeom prst="straightConnector1">
            <a:avLst/>
          </a:prstGeom>
          <a:ln w="571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5301" name="Title 1"/>
          <p:cNvSpPr>
            <a:spLocks noGrp="1"/>
          </p:cNvSpPr>
          <p:nvPr>
            <p:ph type="title"/>
          </p:nvPr>
        </p:nvSpPr>
        <p:spPr>
          <a:xfrm>
            <a:off x="990600" y="381000"/>
            <a:ext cx="7162800" cy="1143000"/>
          </a:xfrm>
        </p:spPr>
        <p:txBody>
          <a:bodyPr>
            <a:noAutofit/>
          </a:bodyPr>
          <a:lstStyle/>
          <a:p>
            <a:pPr algn="ctr" eaLnBrk="1" hangingPunct="1"/>
            <a:r>
              <a:rPr lang="en-US" sz="3000" b="1" dirty="0">
                <a:latin typeface="Calibri" charset="0"/>
                <a:ea typeface="ＭＳ Ｐゴシック" charset="0"/>
                <a:cs typeface="ＭＳ Ｐゴシック" charset="0"/>
              </a:rPr>
              <a:t>we’ve discussed people &amp; technology, but what about information?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E7B50A-B013-ED6C-2D89-600F84CD05FB}"/>
              </a:ext>
            </a:extLst>
          </p:cNvPr>
          <p:cNvSpPr>
            <a:spLocks noGrp="1"/>
          </p:cNvSpPr>
          <p:nvPr>
            <p:ph type="title"/>
          </p:nvPr>
        </p:nvSpPr>
        <p:spPr>
          <a:xfrm>
            <a:off x="1676400" y="76200"/>
            <a:ext cx="5791200" cy="1371600"/>
          </a:xfrm>
        </p:spPr>
        <p:txBody>
          <a:bodyPr/>
          <a:lstStyle/>
          <a:p>
            <a:pPr algn="ctr"/>
            <a:r>
              <a:rPr lang="en-US" dirty="0" err="1"/>
              <a:t>Ackoff</a:t>
            </a:r>
            <a:r>
              <a:rPr lang="en-US" dirty="0"/>
              <a:t> (DIKW)</a:t>
            </a:r>
          </a:p>
        </p:txBody>
      </p:sp>
      <p:sp>
        <p:nvSpPr>
          <p:cNvPr id="8" name="TextBox 7">
            <a:extLst>
              <a:ext uri="{FF2B5EF4-FFF2-40B4-BE49-F238E27FC236}">
                <a16:creationId xmlns:a16="http://schemas.microsoft.com/office/drawing/2014/main" id="{1C6C5E20-C715-2875-A2B7-1BCE078D19C8}"/>
              </a:ext>
            </a:extLst>
          </p:cNvPr>
          <p:cNvSpPr txBox="1"/>
          <p:nvPr/>
        </p:nvSpPr>
        <p:spPr>
          <a:xfrm>
            <a:off x="3124200" y="2967335"/>
            <a:ext cx="2597186" cy="461665"/>
          </a:xfrm>
          <a:prstGeom prst="rect">
            <a:avLst/>
          </a:prstGeom>
          <a:noFill/>
        </p:spPr>
        <p:txBody>
          <a:bodyPr wrap="none" rtlCol="0">
            <a:spAutoFit/>
          </a:bodyPr>
          <a:lstStyle/>
          <a:p>
            <a:r>
              <a:rPr lang="en-US" dirty="0"/>
              <a:t>What is/are data?</a:t>
            </a:r>
          </a:p>
        </p:txBody>
      </p:sp>
    </p:spTree>
    <p:extLst>
      <p:ext uri="{BB962C8B-B14F-4D97-AF65-F5344CB8AC3E}">
        <p14:creationId xmlns:p14="http://schemas.microsoft.com/office/powerpoint/2010/main" val="2297395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E7B50A-B013-ED6C-2D89-600F84CD05FB}"/>
              </a:ext>
            </a:extLst>
          </p:cNvPr>
          <p:cNvSpPr>
            <a:spLocks noGrp="1"/>
          </p:cNvSpPr>
          <p:nvPr>
            <p:ph type="title"/>
          </p:nvPr>
        </p:nvSpPr>
        <p:spPr>
          <a:xfrm>
            <a:off x="1676400" y="76200"/>
            <a:ext cx="5791200" cy="1371600"/>
          </a:xfrm>
        </p:spPr>
        <p:txBody>
          <a:bodyPr/>
          <a:lstStyle/>
          <a:p>
            <a:pPr algn="ctr"/>
            <a:r>
              <a:rPr lang="en-US" dirty="0" err="1"/>
              <a:t>Ackoff</a:t>
            </a:r>
            <a:r>
              <a:rPr lang="en-US" dirty="0"/>
              <a:t> (DIKW)</a:t>
            </a:r>
          </a:p>
        </p:txBody>
      </p:sp>
      <p:sp>
        <p:nvSpPr>
          <p:cNvPr id="8" name="TextBox 7">
            <a:extLst>
              <a:ext uri="{FF2B5EF4-FFF2-40B4-BE49-F238E27FC236}">
                <a16:creationId xmlns:a16="http://schemas.microsoft.com/office/drawing/2014/main" id="{1C6C5E20-C715-2875-A2B7-1BCE078D19C8}"/>
              </a:ext>
            </a:extLst>
          </p:cNvPr>
          <p:cNvSpPr txBox="1"/>
          <p:nvPr/>
        </p:nvSpPr>
        <p:spPr>
          <a:xfrm>
            <a:off x="3076237" y="2967335"/>
            <a:ext cx="2991525" cy="461665"/>
          </a:xfrm>
          <a:prstGeom prst="rect">
            <a:avLst/>
          </a:prstGeom>
          <a:noFill/>
        </p:spPr>
        <p:txBody>
          <a:bodyPr wrap="none" rtlCol="0">
            <a:spAutoFit/>
          </a:bodyPr>
          <a:lstStyle/>
          <a:p>
            <a:r>
              <a:rPr lang="en-US" dirty="0"/>
              <a:t>What is information?</a:t>
            </a:r>
          </a:p>
        </p:txBody>
      </p:sp>
    </p:spTree>
    <p:extLst>
      <p:ext uri="{BB962C8B-B14F-4D97-AF65-F5344CB8AC3E}">
        <p14:creationId xmlns:p14="http://schemas.microsoft.com/office/powerpoint/2010/main" val="3306534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E7B50A-B013-ED6C-2D89-600F84CD05FB}"/>
              </a:ext>
            </a:extLst>
          </p:cNvPr>
          <p:cNvSpPr>
            <a:spLocks noGrp="1"/>
          </p:cNvSpPr>
          <p:nvPr>
            <p:ph type="title"/>
          </p:nvPr>
        </p:nvSpPr>
        <p:spPr>
          <a:xfrm>
            <a:off x="1676400" y="76200"/>
            <a:ext cx="5791200" cy="1371600"/>
          </a:xfrm>
        </p:spPr>
        <p:txBody>
          <a:bodyPr/>
          <a:lstStyle/>
          <a:p>
            <a:pPr algn="ctr"/>
            <a:r>
              <a:rPr lang="en-US" dirty="0" err="1"/>
              <a:t>Ackoff</a:t>
            </a:r>
            <a:r>
              <a:rPr lang="en-US" dirty="0"/>
              <a:t> (DIKW)</a:t>
            </a:r>
          </a:p>
        </p:txBody>
      </p:sp>
      <p:sp>
        <p:nvSpPr>
          <p:cNvPr id="8" name="TextBox 7">
            <a:extLst>
              <a:ext uri="{FF2B5EF4-FFF2-40B4-BE49-F238E27FC236}">
                <a16:creationId xmlns:a16="http://schemas.microsoft.com/office/drawing/2014/main" id="{1C6C5E20-C715-2875-A2B7-1BCE078D19C8}"/>
              </a:ext>
            </a:extLst>
          </p:cNvPr>
          <p:cNvSpPr txBox="1"/>
          <p:nvPr/>
        </p:nvSpPr>
        <p:spPr>
          <a:xfrm>
            <a:off x="2337253" y="3013501"/>
            <a:ext cx="4469493" cy="830997"/>
          </a:xfrm>
          <a:prstGeom prst="rect">
            <a:avLst/>
          </a:prstGeom>
          <a:noFill/>
        </p:spPr>
        <p:txBody>
          <a:bodyPr wrap="none" rtlCol="0">
            <a:spAutoFit/>
          </a:bodyPr>
          <a:lstStyle/>
          <a:p>
            <a:r>
              <a:rPr lang="en-US" dirty="0"/>
              <a:t>What is the difference between</a:t>
            </a:r>
          </a:p>
          <a:p>
            <a:r>
              <a:rPr lang="en-US" dirty="0"/>
              <a:t>knowledge and understanding?</a:t>
            </a:r>
          </a:p>
        </p:txBody>
      </p:sp>
    </p:spTree>
    <p:extLst>
      <p:ext uri="{BB962C8B-B14F-4D97-AF65-F5344CB8AC3E}">
        <p14:creationId xmlns:p14="http://schemas.microsoft.com/office/powerpoint/2010/main" val="868830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E7B50A-B013-ED6C-2D89-600F84CD05FB}"/>
              </a:ext>
            </a:extLst>
          </p:cNvPr>
          <p:cNvSpPr>
            <a:spLocks noGrp="1"/>
          </p:cNvSpPr>
          <p:nvPr>
            <p:ph type="title"/>
          </p:nvPr>
        </p:nvSpPr>
        <p:spPr>
          <a:xfrm>
            <a:off x="1676400" y="76200"/>
            <a:ext cx="5791200" cy="1371600"/>
          </a:xfrm>
        </p:spPr>
        <p:txBody>
          <a:bodyPr/>
          <a:lstStyle/>
          <a:p>
            <a:pPr algn="ctr"/>
            <a:r>
              <a:rPr lang="en-US" dirty="0" err="1"/>
              <a:t>Ackoff</a:t>
            </a:r>
            <a:r>
              <a:rPr lang="en-US" dirty="0"/>
              <a:t> (DIKW)</a:t>
            </a:r>
          </a:p>
        </p:txBody>
      </p:sp>
      <p:sp>
        <p:nvSpPr>
          <p:cNvPr id="8" name="TextBox 7">
            <a:extLst>
              <a:ext uri="{FF2B5EF4-FFF2-40B4-BE49-F238E27FC236}">
                <a16:creationId xmlns:a16="http://schemas.microsoft.com/office/drawing/2014/main" id="{1C6C5E20-C715-2875-A2B7-1BCE078D19C8}"/>
              </a:ext>
            </a:extLst>
          </p:cNvPr>
          <p:cNvSpPr txBox="1"/>
          <p:nvPr/>
        </p:nvSpPr>
        <p:spPr>
          <a:xfrm>
            <a:off x="2337253" y="3013501"/>
            <a:ext cx="4469493" cy="830997"/>
          </a:xfrm>
          <a:prstGeom prst="rect">
            <a:avLst/>
          </a:prstGeom>
          <a:noFill/>
        </p:spPr>
        <p:txBody>
          <a:bodyPr wrap="none" rtlCol="0">
            <a:spAutoFit/>
          </a:bodyPr>
          <a:lstStyle/>
          <a:p>
            <a:r>
              <a:rPr lang="en-US" dirty="0"/>
              <a:t>What is the difference between</a:t>
            </a:r>
          </a:p>
          <a:p>
            <a:r>
              <a:rPr lang="en-US" dirty="0"/>
              <a:t>effectiveness and efficiency?</a:t>
            </a:r>
          </a:p>
        </p:txBody>
      </p:sp>
    </p:spTree>
    <p:extLst>
      <p:ext uri="{BB962C8B-B14F-4D97-AF65-F5344CB8AC3E}">
        <p14:creationId xmlns:p14="http://schemas.microsoft.com/office/powerpoint/2010/main" val="35746820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5040</TotalTime>
  <Words>1148</Words>
  <Application>Microsoft Macintosh PowerPoint</Application>
  <PresentationFormat>On-screen Show (4:3)</PresentationFormat>
  <Paragraphs>129</Paragraphs>
  <Slides>30</Slides>
  <Notes>14</Notes>
  <HiddenSlides>0</HiddenSlides>
  <MMClips>2</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Arial Black</vt:lpstr>
      <vt:lpstr>Calibri</vt:lpstr>
      <vt:lpstr>Helvetica</vt:lpstr>
      <vt:lpstr>Symbol</vt:lpstr>
      <vt:lpstr>Times New Roman</vt:lpstr>
      <vt:lpstr>Verdana</vt:lpstr>
      <vt:lpstr>Essential</vt:lpstr>
      <vt:lpstr>INFO 215: Social Aspects of Information Systems  Week 2A – Data, Information, &amp; knowledge: IMPACTs ON SOCIETY </vt:lpstr>
      <vt:lpstr>Technology Definitions</vt:lpstr>
      <vt:lpstr>Technologies shape social processes - often unpredictably.  Social processes shape technologies - often unpredictably.  Technologies evolve in complex, unpredictable and nonlinear ways.</vt:lpstr>
      <vt:lpstr>Common Hallmarks  of Sociotechnical Studies</vt:lpstr>
      <vt:lpstr>we’ve discussed people &amp; technology, but what about information?</vt:lpstr>
      <vt:lpstr>Ackoff (DIKW)</vt:lpstr>
      <vt:lpstr>Ackoff (DIKW)</vt:lpstr>
      <vt:lpstr>Ackoff (DIKW)</vt:lpstr>
      <vt:lpstr>Ackoff (DIKW)</vt:lpstr>
      <vt:lpstr>Ackoff (DIKW)</vt:lpstr>
      <vt:lpstr>Summary of Key Concepts: Knowledge – Information – Data</vt:lpstr>
      <vt:lpstr>The Information Society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Small Groups</vt:lpstr>
      <vt:lpstr>Small Groups</vt:lpstr>
      <vt:lpstr>Small Groups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215: Social Aspects of Information Systems  Week 2a – Data, Information, &amp; knowledge</dc:title>
  <dc:creator>Agosto,Denise</dc:creator>
  <cp:lastModifiedBy>Seberger, John</cp:lastModifiedBy>
  <cp:revision>90</cp:revision>
  <dcterms:created xsi:type="dcterms:W3CDTF">2020-01-10T13:54:27Z</dcterms:created>
  <dcterms:modified xsi:type="dcterms:W3CDTF">2022-09-27T20:01:45Z</dcterms:modified>
</cp:coreProperties>
</file>