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30"/>
  </p:notesMasterIdLst>
  <p:handoutMasterIdLst>
    <p:handoutMasterId r:id="rId31"/>
  </p:handoutMasterIdLst>
  <p:sldIdLst>
    <p:sldId id="256" r:id="rId2"/>
    <p:sldId id="628" r:id="rId3"/>
    <p:sldId id="587" r:id="rId4"/>
    <p:sldId id="649" r:id="rId5"/>
    <p:sldId id="650" r:id="rId6"/>
    <p:sldId id="651" r:id="rId7"/>
    <p:sldId id="648" r:id="rId8"/>
    <p:sldId id="647" r:id="rId9"/>
    <p:sldId id="632" r:id="rId10"/>
    <p:sldId id="653" r:id="rId11"/>
    <p:sldId id="654" r:id="rId12"/>
    <p:sldId id="655" r:id="rId13"/>
    <p:sldId id="656" r:id="rId14"/>
    <p:sldId id="657" r:id="rId15"/>
    <p:sldId id="646" r:id="rId16"/>
    <p:sldId id="631" r:id="rId17"/>
    <p:sldId id="633" r:id="rId18"/>
    <p:sldId id="438" r:id="rId19"/>
    <p:sldId id="434" r:id="rId20"/>
    <p:sldId id="532" r:id="rId21"/>
    <p:sldId id="642" r:id="rId22"/>
    <p:sldId id="452" r:id="rId23"/>
    <p:sldId id="459" r:id="rId24"/>
    <p:sldId id="435" r:id="rId25"/>
    <p:sldId id="634" r:id="rId26"/>
    <p:sldId id="640" r:id="rId27"/>
    <p:sldId id="643" r:id="rId28"/>
    <p:sldId id="645" r:id="rId29"/>
  </p:sldIdLst>
  <p:sldSz cx="9144000" cy="6858000" type="screen4x3"/>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8"/>
  </p:normalViewPr>
  <p:slideViewPr>
    <p:cSldViewPr>
      <p:cViewPr varScale="1">
        <p:scale>
          <a:sx n="119" d="100"/>
          <a:sy n="119" d="100"/>
        </p:scale>
        <p:origin x="144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8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7C6A8426-90F2-E245-9E93-C46CBA4AE7CA}" type="datetime1">
              <a:rPr lang="en-US"/>
              <a:pPr>
                <a:defRPr/>
              </a:pPr>
              <a:t>9/29/22</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5A22B578-FA91-9C4C-91B6-75FA05BE1378}" type="slidenum">
              <a:rPr lang="en-US"/>
              <a:pPr>
                <a:defRPr/>
              </a:pPr>
              <a:t>‹#›</a:t>
            </a:fld>
            <a:endParaRPr lang="en-US"/>
          </a:p>
        </p:txBody>
      </p:sp>
    </p:spTree>
    <p:extLst>
      <p:ext uri="{BB962C8B-B14F-4D97-AF65-F5344CB8AC3E}">
        <p14:creationId xmlns:p14="http://schemas.microsoft.com/office/powerpoint/2010/main" val="21868957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wrap="square" lIns="92479" tIns="46240" rIns="92479" bIns="46240" numCol="1" anchor="t" anchorCtr="0" compatLnSpc="1">
            <a:prstTxWarp prst="textNoShape">
              <a:avLst/>
            </a:prstTxWarp>
          </a:bodyPr>
          <a:lstStyle>
            <a:lvl1pPr>
              <a:defRPr sz="120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wrap="square" lIns="92479" tIns="46240" rIns="92479" bIns="46240" numCol="1" anchor="t" anchorCtr="0" compatLnSpc="1">
            <a:prstTxWarp prst="textNoShape">
              <a:avLst/>
            </a:prstTxWarp>
          </a:bodyPr>
          <a:lstStyle>
            <a:lvl1pPr algn="r">
              <a:defRPr sz="1200">
                <a:latin typeface="Calibri" charset="0"/>
              </a:defRPr>
            </a:lvl1pPr>
          </a:lstStyle>
          <a:p>
            <a:pPr>
              <a:defRPr/>
            </a:pPr>
            <a:fld id="{9D5493DF-7DE1-2248-9142-1F83944AA593}" type="datetime1">
              <a:rPr lang="en-US"/>
              <a:pPr>
                <a:defRPr/>
              </a:pPr>
              <a:t>9/29/22</a:t>
            </a:fld>
            <a:endParaRPr lang="en-US"/>
          </a:p>
        </p:txBody>
      </p:sp>
      <p:sp>
        <p:nvSpPr>
          <p:cNvPr id="4" name="Slide Image Placeholder 3"/>
          <p:cNvSpPr>
            <a:spLocks noGrp="1" noRot="1" noChangeAspect="1"/>
          </p:cNvSpPr>
          <p:nvPr>
            <p:ph type="sldImg" idx="2"/>
          </p:nvPr>
        </p:nvSpPr>
        <p:spPr>
          <a:xfrm>
            <a:off x="1106488" y="696913"/>
            <a:ext cx="4645025" cy="3484562"/>
          </a:xfrm>
          <a:prstGeom prst="rect">
            <a:avLst/>
          </a:prstGeom>
          <a:noFill/>
          <a:ln w="12700">
            <a:solidFill>
              <a:prstClr val="black"/>
            </a:solidFill>
          </a:ln>
        </p:spPr>
        <p:txBody>
          <a:bodyPr vert="horz" wrap="square" lIns="92479" tIns="46240" rIns="92479" bIns="4624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416425"/>
            <a:ext cx="5486400" cy="4183063"/>
          </a:xfrm>
          <a:prstGeom prst="rect">
            <a:avLst/>
          </a:prstGeom>
        </p:spPr>
        <p:txBody>
          <a:bodyPr vert="horz" wrap="square" lIns="92479" tIns="46240" rIns="92479" bIns="4624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wrap="square" lIns="92479" tIns="46240" rIns="92479" bIns="46240" numCol="1" anchor="b" anchorCtr="0" compatLnSpc="1">
            <a:prstTxWarp prst="textNoShape">
              <a:avLst/>
            </a:prstTxWarp>
          </a:bodyPr>
          <a:lstStyle>
            <a:lvl1pPr>
              <a:defRPr sz="120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wrap="square" lIns="92479" tIns="46240" rIns="92479" bIns="46240" numCol="1" anchor="b" anchorCtr="0" compatLnSpc="1">
            <a:prstTxWarp prst="textNoShape">
              <a:avLst/>
            </a:prstTxWarp>
          </a:bodyPr>
          <a:lstStyle>
            <a:lvl1pPr algn="r">
              <a:defRPr sz="1200">
                <a:latin typeface="Calibri" charset="0"/>
              </a:defRPr>
            </a:lvl1pPr>
          </a:lstStyle>
          <a:p>
            <a:pPr>
              <a:defRPr/>
            </a:pPr>
            <a:fld id="{895DD43A-BF31-F04E-828D-1293EC514489}" type="slidenum">
              <a:rPr lang="en-US"/>
              <a:pPr>
                <a:defRPr/>
              </a:pPr>
              <a:t>‹#›</a:t>
            </a:fld>
            <a:endParaRPr lang="en-US"/>
          </a:p>
        </p:txBody>
      </p:sp>
    </p:spTree>
    <p:extLst>
      <p:ext uri="{BB962C8B-B14F-4D97-AF65-F5344CB8AC3E}">
        <p14:creationId xmlns:p14="http://schemas.microsoft.com/office/powerpoint/2010/main" val="16076884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11"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dirty="0">
              <a:latin typeface="Calibri" charset="0"/>
              <a:ea typeface="ＭＳ Ｐゴシック" charset="0"/>
              <a:cs typeface="ＭＳ Ｐゴシック" charset="0"/>
            </a:endParaRPr>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C69DA4F-C6F6-7149-8FF5-09EAC0E7F811}" type="slidenum">
              <a:rPr lang="en-US" sz="1200">
                <a:latin typeface="Calibri" charset="0"/>
              </a:rPr>
              <a:pPr eaLnBrk="1" hangingPunct="1"/>
              <a:t>1</a:t>
            </a:fld>
            <a:endParaRPr lang="en-US" sz="1200">
              <a:latin typeface="Calibri" charset="0"/>
            </a:endParaRPr>
          </a:p>
        </p:txBody>
      </p:sp>
    </p:spTree>
    <p:extLst>
      <p:ext uri="{BB962C8B-B14F-4D97-AF65-F5344CB8AC3E}">
        <p14:creationId xmlns:p14="http://schemas.microsoft.com/office/powerpoint/2010/main" val="2632704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95DD43A-BF31-F04E-828D-1293EC514489}" type="slidenum">
              <a:rPr lang="en-US" smtClean="0"/>
              <a:pPr>
                <a:defRPr/>
              </a:pPr>
              <a:t>15</a:t>
            </a:fld>
            <a:endParaRPr lang="en-US"/>
          </a:p>
        </p:txBody>
      </p:sp>
    </p:spTree>
    <p:extLst>
      <p:ext uri="{BB962C8B-B14F-4D97-AF65-F5344CB8AC3E}">
        <p14:creationId xmlns:p14="http://schemas.microsoft.com/office/powerpoint/2010/main" val="4171308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sz="1200" b="0" i="0" kern="1200" dirty="0">
                <a:solidFill>
                  <a:schemeClr val="tx1"/>
                </a:solidFill>
                <a:effectLst/>
                <a:latin typeface="+mn-lt"/>
                <a:ea typeface="ＭＳ Ｐゴシック" pitchFamily="-111" charset="-128"/>
                <a:cs typeface="ＭＳ Ｐゴシック" pitchFamily="-111" charset="-128"/>
              </a:rPr>
              <a:t>Chasm = a </a:t>
            </a:r>
            <a:r>
              <a:rPr lang="en-US" sz="1200" b="0" i="0" kern="1200">
                <a:solidFill>
                  <a:schemeClr val="tx1"/>
                </a:solidFill>
                <a:effectLst/>
                <a:latin typeface="+mn-lt"/>
                <a:ea typeface="ＭＳ Ｐゴシック" pitchFamily="-111" charset="-128"/>
                <a:cs typeface="ＭＳ Ｐゴシック" pitchFamily="-111" charset="-128"/>
              </a:rPr>
              <a:t>gap between </a:t>
            </a:r>
            <a:r>
              <a:rPr lang="en-US" sz="1200" b="0" i="0" kern="1200" dirty="0">
                <a:solidFill>
                  <a:schemeClr val="tx1"/>
                </a:solidFill>
                <a:effectLst/>
                <a:latin typeface="+mn-lt"/>
                <a:ea typeface="ＭＳ Ｐゴシック" pitchFamily="-111" charset="-128"/>
                <a:cs typeface="ＭＳ Ｐゴシック" pitchFamily="-111" charset="-128"/>
              </a:rPr>
              <a:t>the first two adopter groups (innovators/early adopters), and the vertical markets</a:t>
            </a:r>
            <a:endParaRPr lang="en-US" dirty="0">
              <a:latin typeface="Calibri" charset="0"/>
              <a:ea typeface="ＭＳ Ｐゴシック" charset="0"/>
              <a:cs typeface="ＭＳ Ｐゴシック" charset="0"/>
            </a:endParaRPr>
          </a:p>
        </p:txBody>
      </p:sp>
      <p:sp>
        <p:nvSpPr>
          <p:cNvPr id="225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6315C9-4A93-2141-9573-30568B2632E9}" type="slidenum">
              <a:rPr lang="en-US" sz="1200">
                <a:latin typeface="Calibri" charset="0"/>
              </a:rPr>
              <a:pPr eaLnBrk="1" hangingPunct="1"/>
              <a:t>16</a:t>
            </a:fld>
            <a:endParaRPr lang="en-US" sz="1200">
              <a:latin typeface="Calibri" charset="0"/>
            </a:endParaRPr>
          </a:p>
        </p:txBody>
      </p:sp>
    </p:spTree>
    <p:extLst>
      <p:ext uri="{BB962C8B-B14F-4D97-AF65-F5344CB8AC3E}">
        <p14:creationId xmlns:p14="http://schemas.microsoft.com/office/powerpoint/2010/main" val="2315406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5AF4018-A0D3-A045-9455-3D9658B0AA50}" type="slidenum">
              <a:rPr lang="en-US" sz="1200">
                <a:latin typeface="Calibri" charset="0"/>
              </a:rPr>
              <a:pPr eaLnBrk="1" hangingPunct="1"/>
              <a:t>24</a:t>
            </a:fld>
            <a:endParaRPr lang="en-US" sz="1200">
              <a:latin typeface="Calibri" charset="0"/>
            </a:endParaRPr>
          </a:p>
        </p:txBody>
      </p:sp>
    </p:spTree>
    <p:extLst>
      <p:ext uri="{BB962C8B-B14F-4D97-AF65-F5344CB8AC3E}">
        <p14:creationId xmlns:p14="http://schemas.microsoft.com/office/powerpoint/2010/main" val="2506423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B2A5FFC-DE48-459E-AA98-C6F3509CFA4D}" type="slidenum">
              <a:rPr lang="en-US"/>
              <a:pPr>
                <a:defRPr/>
              </a:pPr>
              <a:t>25</a:t>
            </a:fld>
            <a:endParaRPr lang="en-US"/>
          </a:p>
        </p:txBody>
      </p:sp>
      <p:sp>
        <p:nvSpPr>
          <p:cNvPr id="33795" name="Rectangle 2"/>
          <p:cNvSpPr>
            <a:spLocks noGrp="1" noRot="1" noChangeAspect="1" noChangeArrowheads="1" noTextEdit="1"/>
          </p:cNvSpPr>
          <p:nvPr>
            <p:ph type="sldImg"/>
          </p:nvPr>
        </p:nvSpPr>
        <p:spPr bwMode="auto">
          <a:xfrm>
            <a:off x="1063625" y="687388"/>
            <a:ext cx="4679950" cy="35099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3"/>
          <p:cNvSpPr>
            <a:spLocks noGrp="1" noChangeArrowheads="1"/>
          </p:cNvSpPr>
          <p:nvPr>
            <p:ph type="body" idx="1"/>
          </p:nvPr>
        </p:nvSpPr>
        <p:spPr bwMode="auto">
          <a:xfrm>
            <a:off x="898525" y="4427538"/>
            <a:ext cx="5011738" cy="4195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13942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95DD43A-BF31-F04E-828D-1293EC514489}" type="slidenum">
              <a:rPr lang="en-US" smtClean="0"/>
              <a:pPr>
                <a:defRPr/>
              </a:pPr>
              <a:t>3</a:t>
            </a:fld>
            <a:endParaRPr lang="en-US"/>
          </a:p>
        </p:txBody>
      </p:sp>
    </p:spTree>
    <p:extLst>
      <p:ext uri="{BB962C8B-B14F-4D97-AF65-F5344CB8AC3E}">
        <p14:creationId xmlns:p14="http://schemas.microsoft.com/office/powerpoint/2010/main" val="3206513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95DD43A-BF31-F04E-828D-1293EC514489}" type="slidenum">
              <a:rPr lang="en-US" smtClean="0"/>
              <a:pPr>
                <a:defRPr/>
              </a:pPr>
              <a:t>4</a:t>
            </a:fld>
            <a:endParaRPr lang="en-US"/>
          </a:p>
        </p:txBody>
      </p:sp>
    </p:spTree>
    <p:extLst>
      <p:ext uri="{BB962C8B-B14F-4D97-AF65-F5344CB8AC3E}">
        <p14:creationId xmlns:p14="http://schemas.microsoft.com/office/powerpoint/2010/main" val="171668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95DD43A-BF31-F04E-828D-1293EC514489}" type="slidenum">
              <a:rPr lang="en-US" smtClean="0"/>
              <a:pPr>
                <a:defRPr/>
              </a:pPr>
              <a:t>5</a:t>
            </a:fld>
            <a:endParaRPr lang="en-US"/>
          </a:p>
        </p:txBody>
      </p:sp>
    </p:spTree>
    <p:extLst>
      <p:ext uri="{BB962C8B-B14F-4D97-AF65-F5344CB8AC3E}">
        <p14:creationId xmlns:p14="http://schemas.microsoft.com/office/powerpoint/2010/main" val="3477898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95DD43A-BF31-F04E-828D-1293EC514489}" type="slidenum">
              <a:rPr lang="en-US" smtClean="0"/>
              <a:pPr>
                <a:defRPr/>
              </a:pPr>
              <a:t>6</a:t>
            </a:fld>
            <a:endParaRPr lang="en-US"/>
          </a:p>
        </p:txBody>
      </p:sp>
    </p:spTree>
    <p:extLst>
      <p:ext uri="{BB962C8B-B14F-4D97-AF65-F5344CB8AC3E}">
        <p14:creationId xmlns:p14="http://schemas.microsoft.com/office/powerpoint/2010/main" val="3285008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95DD43A-BF31-F04E-828D-1293EC514489}" type="slidenum">
              <a:rPr lang="en-US" smtClean="0"/>
              <a:pPr>
                <a:defRPr/>
              </a:pPr>
              <a:t>7</a:t>
            </a:fld>
            <a:endParaRPr lang="en-US"/>
          </a:p>
        </p:txBody>
      </p:sp>
    </p:spTree>
    <p:extLst>
      <p:ext uri="{BB962C8B-B14F-4D97-AF65-F5344CB8AC3E}">
        <p14:creationId xmlns:p14="http://schemas.microsoft.com/office/powerpoint/2010/main" val="1016238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95DD43A-BF31-F04E-828D-1293EC514489}" type="slidenum">
              <a:rPr lang="en-US" smtClean="0"/>
              <a:pPr>
                <a:defRPr/>
              </a:pPr>
              <a:t>8</a:t>
            </a:fld>
            <a:endParaRPr lang="en-US"/>
          </a:p>
        </p:txBody>
      </p:sp>
    </p:spTree>
    <p:extLst>
      <p:ext uri="{BB962C8B-B14F-4D97-AF65-F5344CB8AC3E}">
        <p14:creationId xmlns:p14="http://schemas.microsoft.com/office/powerpoint/2010/main" val="807471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95DD43A-BF31-F04E-828D-1293EC514489}" type="slidenum">
              <a:rPr lang="en-US" smtClean="0"/>
              <a:pPr>
                <a:defRPr/>
              </a:pPr>
              <a:t>13</a:t>
            </a:fld>
            <a:endParaRPr lang="en-US"/>
          </a:p>
        </p:txBody>
      </p:sp>
    </p:spTree>
    <p:extLst>
      <p:ext uri="{BB962C8B-B14F-4D97-AF65-F5344CB8AC3E}">
        <p14:creationId xmlns:p14="http://schemas.microsoft.com/office/powerpoint/2010/main" val="3199950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95DD43A-BF31-F04E-828D-1293EC514489}" type="slidenum">
              <a:rPr lang="en-US" smtClean="0"/>
              <a:pPr>
                <a:defRPr/>
              </a:pPr>
              <a:t>14</a:t>
            </a:fld>
            <a:endParaRPr lang="en-US"/>
          </a:p>
        </p:txBody>
      </p:sp>
    </p:spTree>
    <p:extLst>
      <p:ext uri="{BB962C8B-B14F-4D97-AF65-F5344CB8AC3E}">
        <p14:creationId xmlns:p14="http://schemas.microsoft.com/office/powerpoint/2010/main" val="3486739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07B63E66-6BC5-E84A-A1EC-7D2445ABF203}" type="datetime1">
              <a:rPr lang="en-US" smtClean="0"/>
              <a:pPr>
                <a:defRPr/>
              </a:pPr>
              <a:t>9/29/22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4B68D77-E6B9-0C48-99CE-7DD0F9A85B5E}"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974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7402E4B-C1D7-3740-BE98-828983CF75D4}" type="datetime1">
              <a:rPr lang="en-US" smtClean="0"/>
              <a:pPr>
                <a:defRPr/>
              </a:pPr>
              <a:t>9/29/22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CEFB38A-0498-2A40-AB01-36DD4AD12D54}" type="slidenum">
              <a:rPr lang="en-US" smtClean="0"/>
              <a:pPr>
                <a:defRPr/>
              </a:pPr>
              <a:t>‹#›</a:t>
            </a:fld>
            <a:endParaRPr lang="en-US"/>
          </a:p>
        </p:txBody>
      </p:sp>
    </p:spTree>
    <p:extLst>
      <p:ext uri="{BB962C8B-B14F-4D97-AF65-F5344CB8AC3E}">
        <p14:creationId xmlns:p14="http://schemas.microsoft.com/office/powerpoint/2010/main" val="134822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DE8B566E-1872-B042-B70E-F61DD772BE44}" type="datetime1">
              <a:rPr lang="en-US" smtClean="0"/>
              <a:pPr>
                <a:defRPr/>
              </a:pPr>
              <a:t>9/29/22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849CC21-B7A0-904F-B662-31556139A735}" type="slidenum">
              <a:rPr lang="en-US" smtClean="0"/>
              <a:pPr>
                <a:defRPr/>
              </a:pPr>
              <a:t>‹#›</a:t>
            </a:fld>
            <a:endParaRPr lang="en-US"/>
          </a:p>
        </p:txBody>
      </p:sp>
    </p:spTree>
    <p:extLst>
      <p:ext uri="{BB962C8B-B14F-4D97-AF65-F5344CB8AC3E}">
        <p14:creationId xmlns:p14="http://schemas.microsoft.com/office/powerpoint/2010/main" val="3295910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5263" y="228600"/>
            <a:ext cx="8015287" cy="9144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38862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8862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2133600" cy="457200"/>
          </a:xfrm>
        </p:spPr>
        <p:txBody>
          <a:bodyPr/>
          <a:lstStyle>
            <a:lvl1pPr>
              <a:defRPr/>
            </a:lvl1pPr>
          </a:lstStyle>
          <a:p>
            <a:pPr>
              <a:defRPr/>
            </a:pPr>
            <a:r>
              <a:rPr lang="en-US"/>
              <a:t>3-Oct-07</a:t>
            </a: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t>Michelle L. Rogers, Ph.D.</a:t>
            </a: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92C9549A-F07C-44F3-9B9B-BD032F660673}" type="slidenum">
              <a:rPr lang="en-US"/>
              <a:pPr>
                <a:defRPr/>
              </a:pPr>
              <a:t>‹#›</a:t>
            </a:fld>
            <a:endParaRPr lang="en-US"/>
          </a:p>
        </p:txBody>
      </p:sp>
    </p:spTree>
    <p:extLst>
      <p:ext uri="{BB962C8B-B14F-4D97-AF65-F5344CB8AC3E}">
        <p14:creationId xmlns:p14="http://schemas.microsoft.com/office/powerpoint/2010/main" val="270898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FF1EF6D-FDA3-334F-9EC8-ECEDCB2E8F44}" type="datetime1">
              <a:rPr lang="en-US" smtClean="0"/>
              <a:pPr>
                <a:defRPr/>
              </a:pPr>
              <a:t>9/29/22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2A7BABC-2F80-9243-9128-2658B0FFE8CD}" type="slidenum">
              <a:rPr lang="en-US" smtClean="0"/>
              <a:pPr>
                <a:defRPr/>
              </a:pPr>
              <a:t>‹#›</a:t>
            </a:fld>
            <a:endParaRPr lang="en-US"/>
          </a:p>
        </p:txBody>
      </p:sp>
    </p:spTree>
    <p:extLst>
      <p:ext uri="{BB962C8B-B14F-4D97-AF65-F5344CB8AC3E}">
        <p14:creationId xmlns:p14="http://schemas.microsoft.com/office/powerpoint/2010/main" val="4019586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FD33CDB3-04C2-1442-A5E9-43F46BCB94BA}" type="datetime1">
              <a:rPr lang="en-US" smtClean="0"/>
              <a:pPr>
                <a:defRPr/>
              </a:pPr>
              <a:t>9/29/22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D3DF708-43F1-6B4B-A76B-560853742112}"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29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640816D5-BE9C-F841-81B4-39FD030F8ED1}" type="datetime1">
              <a:rPr lang="en-US" smtClean="0"/>
              <a:pPr>
                <a:defRPr/>
              </a:pPr>
              <a:t>9/29/22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1AF2D52-F297-7647-B7ED-C6F969554744}" type="slidenum">
              <a:rPr lang="en-US" smtClean="0"/>
              <a:pPr>
                <a:defRPr/>
              </a:pPr>
              <a:t>‹#›</a:t>
            </a:fld>
            <a:endParaRPr lang="en-US"/>
          </a:p>
        </p:txBody>
      </p:sp>
    </p:spTree>
    <p:extLst>
      <p:ext uri="{BB962C8B-B14F-4D97-AF65-F5344CB8AC3E}">
        <p14:creationId xmlns:p14="http://schemas.microsoft.com/office/powerpoint/2010/main" val="372616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640816D5-BE9C-F841-81B4-39FD030F8ED1}" type="datetime1">
              <a:rPr lang="en-US" smtClean="0"/>
              <a:pPr>
                <a:defRPr/>
              </a:pPr>
              <a:t>9/29/22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11AF2D52-F297-7647-B7ED-C6F969554744}" type="slidenum">
              <a:rPr lang="en-US" smtClean="0"/>
              <a:pPr>
                <a:defRPr/>
              </a:pPr>
              <a:t>‹#›</a:t>
            </a:fld>
            <a:endParaRPr lang="en-US"/>
          </a:p>
        </p:txBody>
      </p:sp>
    </p:spTree>
    <p:extLst>
      <p:ext uri="{BB962C8B-B14F-4D97-AF65-F5344CB8AC3E}">
        <p14:creationId xmlns:p14="http://schemas.microsoft.com/office/powerpoint/2010/main" val="3628568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FD773759-9B3F-C845-90FB-9D2C70050B9E}" type="datetime1">
              <a:rPr lang="en-US" smtClean="0"/>
              <a:pPr>
                <a:defRPr/>
              </a:pPr>
              <a:t>9/29/22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97DA59E-1371-6D48-9AF7-203C8C5A1A67}" type="slidenum">
              <a:rPr lang="en-US" smtClean="0"/>
              <a:pPr>
                <a:defRPr/>
              </a:pPr>
              <a:t>‹#›</a:t>
            </a:fld>
            <a:endParaRPr lang="en-US"/>
          </a:p>
        </p:txBody>
      </p:sp>
    </p:spTree>
    <p:extLst>
      <p:ext uri="{BB962C8B-B14F-4D97-AF65-F5344CB8AC3E}">
        <p14:creationId xmlns:p14="http://schemas.microsoft.com/office/powerpoint/2010/main" val="3084181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23A013BE-3D54-0346-9F17-56155291D58A}" type="datetime1">
              <a:rPr lang="en-US" smtClean="0"/>
              <a:pPr>
                <a:defRPr/>
              </a:pPr>
              <a:t>9/29/22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6611D21F-9818-184D-9197-9A6796550E94}" type="slidenum">
              <a:rPr lang="en-US" smtClean="0"/>
              <a:pPr>
                <a:defRPr/>
              </a:pPr>
              <a:t>‹#›</a:t>
            </a:fld>
            <a:endParaRPr lang="en-US"/>
          </a:p>
        </p:txBody>
      </p:sp>
    </p:spTree>
    <p:extLst>
      <p:ext uri="{BB962C8B-B14F-4D97-AF65-F5344CB8AC3E}">
        <p14:creationId xmlns:p14="http://schemas.microsoft.com/office/powerpoint/2010/main" val="7147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fld id="{73EE1F0C-754B-8948-88D6-23841E9A63B3}" type="datetime1">
              <a:rPr lang="en-US" smtClean="0"/>
              <a:pPr>
                <a:defRPr/>
              </a:pPr>
              <a:t>9/29/22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051A6326-4832-6E49-85A1-0F541158571B}" type="slidenum">
              <a:rPr lang="en-US" smtClean="0"/>
              <a:pPr>
                <a:defRPr/>
              </a:pPr>
              <a:t>‹#›</a:t>
            </a:fld>
            <a:endParaRPr lang="en-US"/>
          </a:p>
        </p:txBody>
      </p:sp>
    </p:spTree>
    <p:extLst>
      <p:ext uri="{BB962C8B-B14F-4D97-AF65-F5344CB8AC3E}">
        <p14:creationId xmlns:p14="http://schemas.microsoft.com/office/powerpoint/2010/main" val="3546907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653018B-C532-8545-8EF6-F2514F5190DE}" type="datetime1">
              <a:rPr lang="en-US" smtClean="0"/>
              <a:pPr>
                <a:defRPr/>
              </a:pPr>
              <a:t>9/29/22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7000520-7CD9-C547-BFEE-B1F155511B14}" type="slidenum">
              <a:rPr lang="en-US" smtClean="0"/>
              <a:pPr>
                <a:defRPr/>
              </a:pPr>
              <a:t>‹#›</a:t>
            </a:fld>
            <a:endParaRPr lang="en-US"/>
          </a:p>
        </p:txBody>
      </p:sp>
    </p:spTree>
    <p:extLst>
      <p:ext uri="{BB962C8B-B14F-4D97-AF65-F5344CB8AC3E}">
        <p14:creationId xmlns:p14="http://schemas.microsoft.com/office/powerpoint/2010/main" val="362352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fld id="{640816D5-BE9C-F841-81B4-39FD030F8ED1}" type="datetime1">
              <a:rPr lang="en-US" smtClean="0"/>
              <a:pPr>
                <a:defRPr/>
              </a:pPr>
              <a:t>9/29/22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11AF2D52-F297-7647-B7ED-C6F969554744}" type="slidenum">
              <a:rPr lang="en-US"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95994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ideo" Target="https://www.youtube.com/embed/WzdCKBZP4Jo?feature=oembed" TargetMode="External"/><Relationship Id="rId5" Type="http://schemas.openxmlformats.org/officeDocument/2006/relationships/image" Target="../media/image5.jpeg"/><Relationship Id="rId4" Type="http://schemas.openxmlformats.org/officeDocument/2006/relationships/hyperlink" Target="https://www.youtube.com/watch?v=WzdCKBZP4Jo"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5R1snVxGNVs?feature=oembe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_uOFWU4o3tw?feature=oembed"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ideo" Target="https://www.youtube.com/embed/4Z1XYM7bC4k?start=9&amp;feature=oembed" TargetMode="Externa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LUSZfEBTwRc" TargetMode="External"/><Relationship Id="rId2" Type="http://schemas.openxmlformats.org/officeDocument/2006/relationships/slideLayout" Target="../slideLayouts/slideLayout2.xml"/><Relationship Id="rId1" Type="http://schemas.openxmlformats.org/officeDocument/2006/relationships/video" Target="https://www.youtube.com/embed/LUSZfEBTwRc?feature=oembed" TargetMode="Externa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4Z1XYM7bC4k" TargetMode="External"/><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s://www.usatoday.com/videos/tech/columnist/2017/05/05/top-3-tasks-technology-made-obsolete/101323814/" TargetMode="External"/><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hyperlink" Target="https://youtu.be/N2KLyYKJGk0?t=74"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wnyc.org/story/understanding-the-productivity-paradox/"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journals.uic.edu/ojs/index.php/fm/article/view/2152/1966"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journals.uic.edu/ojs/index.php/fm/article/view/2152/196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Xqb1o8up_Fw?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685800" y="1901825"/>
            <a:ext cx="7772400" cy="2212975"/>
          </a:xfrm>
        </p:spPr>
        <p:txBody>
          <a:bodyPr>
            <a:noAutofit/>
          </a:bodyPr>
          <a:lstStyle/>
          <a:p>
            <a:pPr eaLnBrk="1" hangingPunct="1">
              <a:spcAft>
                <a:spcPts val="600"/>
              </a:spcAft>
            </a:pPr>
            <a:br>
              <a:rPr lang="en-US" sz="4600" b="1" dirty="0">
                <a:latin typeface="Calibri" charset="0"/>
                <a:ea typeface="ＭＳ Ｐゴシック" charset="0"/>
                <a:cs typeface="ＭＳ Ｐゴシック" charset="0"/>
              </a:rPr>
            </a:br>
            <a:br>
              <a:rPr lang="en-US" sz="4600" b="1" dirty="0">
                <a:latin typeface="Calibri" charset="0"/>
                <a:ea typeface="ＭＳ Ｐゴシック" charset="0"/>
                <a:cs typeface="ＭＳ Ｐゴシック" charset="0"/>
              </a:rPr>
            </a:br>
            <a:r>
              <a:rPr lang="en-US" sz="4600" b="1" dirty="0">
                <a:latin typeface="Calibri" charset="0"/>
                <a:ea typeface="ＭＳ Ｐゴシック" charset="0"/>
                <a:cs typeface="ＭＳ Ｐゴシック" charset="0"/>
              </a:rPr>
              <a:t>INFO215: </a:t>
            </a:r>
            <a:r>
              <a:rPr lang="en-US" sz="4600" b="1">
                <a:latin typeface="Calibri" charset="0"/>
                <a:ea typeface="ＭＳ Ｐゴシック" charset="0"/>
                <a:cs typeface="ＭＳ Ｐゴシック" charset="0"/>
              </a:rPr>
              <a:t>Week 2b</a:t>
            </a:r>
            <a:br>
              <a:rPr lang="en-US" sz="4600" b="1" dirty="0">
                <a:latin typeface="Calibri" charset="0"/>
                <a:ea typeface="ＭＳ Ｐゴシック" charset="0"/>
                <a:cs typeface="ＭＳ Ｐゴシック" charset="0"/>
              </a:rPr>
            </a:br>
            <a:r>
              <a:rPr lang="en-US" sz="4600" b="1" dirty="0">
                <a:latin typeface="Calibri" charset="0"/>
                <a:ea typeface="ＭＳ Ｐゴシック" charset="0"/>
                <a:cs typeface="ＭＳ Ｐゴシック" charset="0"/>
              </a:rPr>
              <a:t>Sociotechnical Approaches:</a:t>
            </a:r>
            <a:br>
              <a:rPr lang="en-US" sz="4600" b="1" dirty="0">
                <a:latin typeface="Calibri" charset="0"/>
                <a:ea typeface="ＭＳ Ｐゴシック" charset="0"/>
                <a:cs typeface="ＭＳ Ｐゴシック" charset="0"/>
              </a:rPr>
            </a:br>
            <a:r>
              <a:rPr lang="en-US" sz="4600" b="1" dirty="0">
                <a:latin typeface="Calibri" charset="0"/>
                <a:ea typeface="ＭＳ Ｐゴシック" charset="0"/>
                <a:cs typeface="ＭＳ Ｐゴシック" charset="0"/>
              </a:rPr>
              <a:t>Key Ideas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4"/>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6200" y="60960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Rectangle 5"/>
          <p:cNvSpPr>
            <a:spLocks noChangeArrowheads="1"/>
          </p:cNvSpPr>
          <p:nvPr/>
        </p:nvSpPr>
        <p:spPr bwMode="auto">
          <a:xfrm>
            <a:off x="914400" y="5943600"/>
            <a:ext cx="716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hlinkClick r:id="rId4"/>
              </a:rPr>
              <a:t>https://www.youtube.com/watch?v=WzdCKBZP4Jo</a:t>
            </a:r>
            <a:r>
              <a:rPr lang="en-US" b="1" dirty="0"/>
              <a:t> </a:t>
            </a:r>
          </a:p>
        </p:txBody>
      </p:sp>
      <p:pic>
        <p:nvPicPr>
          <p:cNvPr id="2" name="Online Media 1" descr="PicturePhone: How Bell Telephone lost a half billion, but nearly created the internet">
            <a:hlinkClick r:id="" action="ppaction://media"/>
            <a:extLst>
              <a:ext uri="{FF2B5EF4-FFF2-40B4-BE49-F238E27FC236}">
                <a16:creationId xmlns:a16="http://schemas.microsoft.com/office/drawing/2014/main" id="{9A00CDB2-3DFE-944E-84B8-BDF6EB6058D8}"/>
              </a:ext>
            </a:extLst>
          </p:cNvPr>
          <p:cNvPicPr>
            <a:picLocks noRot="1" noChangeAspect="1"/>
          </p:cNvPicPr>
          <p:nvPr>
            <a:videoFile r:link="rId1"/>
          </p:nvPr>
        </p:nvPicPr>
        <p:blipFill>
          <a:blip r:embed="rId5"/>
          <a:stretch>
            <a:fillRect/>
          </a:stretch>
        </p:blipFill>
        <p:spPr>
          <a:xfrm>
            <a:off x="458548" y="762000"/>
            <a:ext cx="8226903" cy="4648200"/>
          </a:xfrm>
          <a:prstGeom prst="rect">
            <a:avLst/>
          </a:prstGeom>
        </p:spPr>
      </p:pic>
    </p:spTree>
    <p:extLst>
      <p:ext uri="{BB962C8B-B14F-4D97-AF65-F5344CB8AC3E}">
        <p14:creationId xmlns:p14="http://schemas.microsoft.com/office/powerpoint/2010/main" val="114042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descr="Google Project Glass: Official Concept Walkthrough Video, &quot;One Day&quot; [HD]">
            <a:hlinkClick r:id="" action="ppaction://media"/>
            <a:extLst>
              <a:ext uri="{FF2B5EF4-FFF2-40B4-BE49-F238E27FC236}">
                <a16:creationId xmlns:a16="http://schemas.microsoft.com/office/drawing/2014/main" id="{B132BF8F-25AA-46CA-6DCB-D99AF1DEF5E1}"/>
              </a:ext>
            </a:extLst>
          </p:cNvPr>
          <p:cNvPicPr>
            <a:picLocks noRot="1" noChangeAspect="1"/>
          </p:cNvPicPr>
          <p:nvPr>
            <a:videoFile r:link="rId1"/>
          </p:nvPr>
        </p:nvPicPr>
        <p:blipFill>
          <a:blip r:embed="rId3"/>
          <a:stretch>
            <a:fillRect/>
          </a:stretch>
        </p:blipFill>
        <p:spPr>
          <a:xfrm>
            <a:off x="342900" y="838200"/>
            <a:ext cx="8458200" cy="4778883"/>
          </a:xfrm>
          <a:prstGeom prst="rect">
            <a:avLst/>
          </a:prstGeom>
        </p:spPr>
      </p:pic>
    </p:spTree>
    <p:extLst>
      <p:ext uri="{BB962C8B-B14F-4D97-AF65-F5344CB8AC3E}">
        <p14:creationId xmlns:p14="http://schemas.microsoft.com/office/powerpoint/2010/main" val="184936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descr="Welcome back to the moment. With Ray-Ban x Facebook">
            <a:hlinkClick r:id="" action="ppaction://media"/>
            <a:extLst>
              <a:ext uri="{FF2B5EF4-FFF2-40B4-BE49-F238E27FC236}">
                <a16:creationId xmlns:a16="http://schemas.microsoft.com/office/drawing/2014/main" id="{9B8AC69D-1843-8B29-EFC8-BC4705E22822}"/>
              </a:ext>
            </a:extLst>
          </p:cNvPr>
          <p:cNvPicPr>
            <a:picLocks noRot="1" noChangeAspect="1"/>
          </p:cNvPicPr>
          <p:nvPr>
            <a:videoFile r:link="rId1"/>
          </p:nvPr>
        </p:nvPicPr>
        <p:blipFill>
          <a:blip r:embed="rId3"/>
          <a:stretch>
            <a:fillRect/>
          </a:stretch>
        </p:blipFill>
        <p:spPr>
          <a:xfrm>
            <a:off x="266700" y="762000"/>
            <a:ext cx="8610600" cy="4864989"/>
          </a:xfrm>
          <a:prstGeom prst="rect">
            <a:avLst/>
          </a:prstGeom>
        </p:spPr>
      </p:pic>
    </p:spTree>
    <p:extLst>
      <p:ext uri="{BB962C8B-B14F-4D97-AF65-F5344CB8AC3E}">
        <p14:creationId xmlns:p14="http://schemas.microsoft.com/office/powerpoint/2010/main" val="359524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C4AD-3050-E7CA-225C-CFE6DC361301}"/>
              </a:ext>
            </a:extLst>
          </p:cNvPr>
          <p:cNvSpPr>
            <a:spLocks noGrp="1"/>
          </p:cNvSpPr>
          <p:nvPr>
            <p:ph type="title"/>
          </p:nvPr>
        </p:nvSpPr>
        <p:spPr>
          <a:xfrm>
            <a:off x="800100" y="1752600"/>
            <a:ext cx="7543800" cy="1450757"/>
          </a:xfrm>
        </p:spPr>
        <p:txBody>
          <a:bodyPr>
            <a:normAutofit fontScale="90000"/>
          </a:bodyPr>
          <a:lstStyle/>
          <a:p>
            <a:r>
              <a:rPr lang="en-US" dirty="0"/>
              <a:t>How does the “Stories” Glasses Relate to the readings?</a:t>
            </a:r>
          </a:p>
        </p:txBody>
      </p:sp>
      <p:sp>
        <p:nvSpPr>
          <p:cNvPr id="6" name="TextBox 5">
            <a:extLst>
              <a:ext uri="{FF2B5EF4-FFF2-40B4-BE49-F238E27FC236}">
                <a16:creationId xmlns:a16="http://schemas.microsoft.com/office/drawing/2014/main" id="{69D7C573-CB1E-B4F2-8077-86E5DE5E4C16}"/>
              </a:ext>
            </a:extLst>
          </p:cNvPr>
          <p:cNvSpPr txBox="1"/>
          <p:nvPr/>
        </p:nvSpPr>
        <p:spPr>
          <a:xfrm>
            <a:off x="2657139" y="4453666"/>
            <a:ext cx="5015925" cy="369332"/>
          </a:xfrm>
          <a:prstGeom prst="rect">
            <a:avLst/>
          </a:prstGeom>
          <a:noFill/>
        </p:spPr>
        <p:txBody>
          <a:bodyPr wrap="none" rtlCol="0">
            <a:spAutoFit/>
          </a:bodyPr>
          <a:lstStyle/>
          <a:p>
            <a:r>
              <a:rPr lang="en-US" dirty="0"/>
              <a:t>https://</a:t>
            </a:r>
            <a:r>
              <a:rPr lang="en-US" dirty="0" err="1"/>
              <a:t>www.youtube.com</a:t>
            </a:r>
            <a:r>
              <a:rPr lang="en-US" dirty="0"/>
              <a:t>/</a:t>
            </a:r>
            <a:r>
              <a:rPr lang="en-US" dirty="0" err="1"/>
              <a:t>watch?v</a:t>
            </a:r>
            <a:r>
              <a:rPr lang="en-US" dirty="0"/>
              <a:t>=4Z1XYM7bC4k</a:t>
            </a:r>
          </a:p>
        </p:txBody>
      </p:sp>
    </p:spTree>
    <p:extLst>
      <p:ext uri="{BB962C8B-B14F-4D97-AF65-F5344CB8AC3E}">
        <p14:creationId xmlns:p14="http://schemas.microsoft.com/office/powerpoint/2010/main" val="2052236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nline Media 4" descr="The Truth about Planned Obsolescence">
            <a:hlinkClick r:id="" action="ppaction://media"/>
            <a:extLst>
              <a:ext uri="{FF2B5EF4-FFF2-40B4-BE49-F238E27FC236}">
                <a16:creationId xmlns:a16="http://schemas.microsoft.com/office/drawing/2014/main" id="{DDA68A2E-94ED-9A42-F126-7CF3C37A9B4E}"/>
              </a:ext>
            </a:extLst>
          </p:cNvPr>
          <p:cNvPicPr>
            <a:picLocks noRot="1" noChangeAspect="1"/>
          </p:cNvPicPr>
          <p:nvPr>
            <a:videoFile r:link="rId1"/>
          </p:nvPr>
        </p:nvPicPr>
        <p:blipFill>
          <a:blip r:embed="rId4"/>
          <a:stretch>
            <a:fillRect/>
          </a:stretch>
        </p:blipFill>
        <p:spPr>
          <a:xfrm>
            <a:off x="457200" y="838200"/>
            <a:ext cx="8229600" cy="4649724"/>
          </a:xfrm>
          <a:prstGeom prst="rect">
            <a:avLst/>
          </a:prstGeom>
        </p:spPr>
      </p:pic>
    </p:spTree>
    <p:extLst>
      <p:ext uri="{BB962C8B-B14F-4D97-AF65-F5344CB8AC3E}">
        <p14:creationId xmlns:p14="http://schemas.microsoft.com/office/powerpoint/2010/main" val="7482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609600" y="3194050"/>
            <a:ext cx="8229600" cy="615950"/>
          </a:xfrm>
        </p:spPr>
        <p:txBody>
          <a:bodyPr>
            <a:noAutofit/>
          </a:bodyPr>
          <a:lstStyle/>
          <a:p>
            <a:pPr algn="l"/>
            <a:r>
              <a:rPr lang="en-US" sz="4000" b="1" dirty="0">
                <a:latin typeface="Calibri" charset="0"/>
                <a:ea typeface="ＭＳ Ｐゴシック" charset="0"/>
                <a:cs typeface="ＭＳ Ｐゴシック" charset="0"/>
              </a:rPr>
              <a:t>Some key sociotechnical ideas</a:t>
            </a:r>
          </a:p>
        </p:txBody>
      </p:sp>
      <p:sp>
        <p:nvSpPr>
          <p:cNvPr id="41986" name="Content Placeholder 2"/>
          <p:cNvSpPr>
            <a:spLocks noGrp="1"/>
          </p:cNvSpPr>
          <p:nvPr>
            <p:ph idx="1"/>
          </p:nvPr>
        </p:nvSpPr>
        <p:spPr>
          <a:xfrm>
            <a:off x="762000" y="3810000"/>
            <a:ext cx="8229600" cy="2438400"/>
          </a:xfrm>
        </p:spPr>
        <p:txBody>
          <a:bodyPr>
            <a:normAutofit fontScale="92500" lnSpcReduction="20000"/>
          </a:bodyPr>
          <a:lstStyle/>
          <a:p>
            <a:r>
              <a:rPr lang="en-US" sz="2300" dirty="0">
                <a:solidFill>
                  <a:schemeClr val="tx1">
                    <a:lumMod val="85000"/>
                    <a:lumOff val="15000"/>
                  </a:schemeClr>
                </a:solidFill>
                <a:latin typeface="Calibri" charset="0"/>
                <a:ea typeface="ＭＳ Ｐゴシック" charset="0"/>
                <a:cs typeface="ＭＳ Ｐゴシック" charset="0"/>
              </a:rPr>
              <a:t>Adoption curves</a:t>
            </a:r>
          </a:p>
          <a:p>
            <a:r>
              <a:rPr lang="en-US" sz="2300" dirty="0">
                <a:solidFill>
                  <a:schemeClr val="tx1">
                    <a:lumMod val="85000"/>
                    <a:lumOff val="15000"/>
                  </a:schemeClr>
                </a:solidFill>
                <a:latin typeface="Calibri" charset="0"/>
                <a:ea typeface="ＭＳ Ｐゴシック" charset="0"/>
                <a:cs typeface="ＭＳ Ｐゴシック" charset="0"/>
              </a:rPr>
              <a:t>Hype cycles</a:t>
            </a:r>
          </a:p>
          <a:p>
            <a:r>
              <a:rPr lang="en-US" sz="2300" dirty="0">
                <a:solidFill>
                  <a:schemeClr val="tx1">
                    <a:lumMod val="85000"/>
                    <a:lumOff val="15000"/>
                  </a:schemeClr>
                </a:solidFill>
                <a:latin typeface="Calibri" charset="0"/>
                <a:ea typeface="ＭＳ Ｐゴシック" charset="0"/>
                <a:cs typeface="ＭＳ Ｐゴシック" charset="0"/>
              </a:rPr>
              <a:t>Unintended consequences</a:t>
            </a:r>
          </a:p>
          <a:p>
            <a:r>
              <a:rPr lang="en-US" sz="2300" dirty="0">
                <a:solidFill>
                  <a:schemeClr val="tx1">
                    <a:lumMod val="85000"/>
                    <a:lumOff val="15000"/>
                  </a:schemeClr>
                </a:solidFill>
                <a:latin typeface="Calibri" charset="0"/>
                <a:ea typeface="ＭＳ Ｐゴシック" charset="0"/>
                <a:cs typeface="ＭＳ Ｐゴシック" charset="0"/>
              </a:rPr>
              <a:t>Productivity paradoxes</a:t>
            </a:r>
          </a:p>
          <a:p>
            <a:r>
              <a:rPr lang="en-US" sz="2300" dirty="0" err="1">
                <a:solidFill>
                  <a:schemeClr val="tx1">
                    <a:lumMod val="85000"/>
                    <a:lumOff val="15000"/>
                  </a:schemeClr>
                </a:solidFill>
                <a:latin typeface="Calibri" charset="0"/>
                <a:ea typeface="ＭＳ Ｐゴシック" charset="0"/>
                <a:cs typeface="ＭＳ Ｐゴシック" charset="0"/>
              </a:rPr>
              <a:t>Technopanics</a:t>
            </a:r>
            <a:endParaRPr lang="en-US" sz="2300" dirty="0">
              <a:solidFill>
                <a:schemeClr val="tx1">
                  <a:lumMod val="85000"/>
                  <a:lumOff val="15000"/>
                </a:schemeClr>
              </a:solidFill>
              <a:latin typeface="Calibri" charset="0"/>
              <a:ea typeface="ＭＳ Ｐゴシック" charset="0"/>
              <a:cs typeface="ＭＳ Ｐゴシック" charset="0"/>
            </a:endParaRPr>
          </a:p>
          <a:p>
            <a:r>
              <a:rPr lang="en-US" sz="2300" dirty="0">
                <a:solidFill>
                  <a:schemeClr val="tx1">
                    <a:lumMod val="85000"/>
                    <a:lumOff val="15000"/>
                  </a:schemeClr>
                </a:solidFill>
                <a:latin typeface="Calibri" charset="0"/>
                <a:ea typeface="ＭＳ Ｐゴシック" charset="0"/>
                <a:cs typeface="ＭＳ Ｐゴシック" charset="0"/>
              </a:rPr>
              <a:t>Utopias and dystopias (to be discussed in a future class session)</a:t>
            </a:r>
          </a:p>
          <a:p>
            <a:endParaRPr lang="en-US" sz="2300" dirty="0">
              <a:solidFill>
                <a:schemeClr val="tx1">
                  <a:lumMod val="85000"/>
                  <a:lumOff val="15000"/>
                </a:schemeClr>
              </a:solidFill>
              <a:latin typeface="Calibri" charset="0"/>
              <a:ea typeface="ＭＳ Ｐゴシック" charset="0"/>
              <a:cs typeface="ＭＳ Ｐゴシック" charset="0"/>
            </a:endParaRPr>
          </a:p>
        </p:txBody>
      </p:sp>
      <p:sp>
        <p:nvSpPr>
          <p:cNvPr id="5" name="Rectangle 4"/>
          <p:cNvSpPr/>
          <p:nvPr/>
        </p:nvSpPr>
        <p:spPr>
          <a:xfrm>
            <a:off x="0" y="0"/>
            <a:ext cx="9144000" cy="3124200"/>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41988" name="Content Placeholder 3" descr="pennim1.jp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898525" y="152400"/>
            <a:ext cx="2759075" cy="27797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rot="5400000" flipH="1" flipV="1">
            <a:off x="1143000" y="762000"/>
            <a:ext cx="990600" cy="838200"/>
          </a:xfrm>
          <a:prstGeom prst="straightConnector1">
            <a:avLst/>
          </a:prstGeom>
          <a:ln w="571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524000" y="2055812"/>
            <a:ext cx="1447800" cy="1588"/>
          </a:xfrm>
          <a:prstGeom prst="straightConnector1">
            <a:avLst/>
          </a:prstGeom>
          <a:ln w="571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2400300" y="800101"/>
            <a:ext cx="990600" cy="762000"/>
          </a:xfrm>
          <a:prstGeom prst="straightConnector1">
            <a:avLst/>
          </a:prstGeom>
          <a:ln w="571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283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Box 5"/>
          <p:cNvSpPr txBox="1">
            <a:spLocks noChangeArrowheads="1"/>
          </p:cNvSpPr>
          <p:nvPr/>
        </p:nvSpPr>
        <p:spPr bwMode="auto">
          <a:xfrm>
            <a:off x="487363" y="6107113"/>
            <a:ext cx="4844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t>Moore, G. (2014). </a:t>
            </a:r>
            <a:r>
              <a:rPr lang="en-US" sz="1200" i="1" dirty="0"/>
              <a:t>Crossing The Chasm.</a:t>
            </a:r>
            <a:r>
              <a:rPr lang="en-US" sz="1200" dirty="0"/>
              <a:t> Harper Business Essentials</a:t>
            </a:r>
          </a:p>
        </p:txBody>
      </p:sp>
      <p:sp>
        <p:nvSpPr>
          <p:cNvPr id="21506" name="Title 1"/>
          <p:cNvSpPr>
            <a:spLocks noGrp="1"/>
          </p:cNvSpPr>
          <p:nvPr>
            <p:ph type="title"/>
          </p:nvPr>
        </p:nvSpPr>
        <p:spPr>
          <a:xfrm>
            <a:off x="381000" y="76200"/>
            <a:ext cx="8458200" cy="1066800"/>
          </a:xfrm>
        </p:spPr>
        <p:txBody>
          <a:bodyPr>
            <a:normAutofit/>
          </a:bodyPr>
          <a:lstStyle/>
          <a:p>
            <a:pPr algn="l" eaLnBrk="1" hangingPunct="1"/>
            <a:r>
              <a:rPr lang="en-US" sz="3600" b="1" dirty="0">
                <a:latin typeface="Calibri" charset="0"/>
                <a:ea typeface="ＭＳ Ｐゴシック" charset="0"/>
                <a:cs typeface="ＭＳ Ｐゴシック" charset="0"/>
              </a:rPr>
              <a:t>Adoption Curves (1957) and Chasms (1991)</a:t>
            </a:r>
          </a:p>
        </p:txBody>
      </p:sp>
      <p:pic>
        <p:nvPicPr>
          <p:cNvPr id="21507" name="Picture 4"/>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1447800"/>
            <a:ext cx="91630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601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b="1" dirty="0">
                <a:latin typeface="Helvetica" charset="0"/>
                <a:ea typeface="ＭＳ Ｐゴシック" charset="0"/>
              </a:rPr>
              <a:t>Discussion</a:t>
            </a:r>
          </a:p>
        </p:txBody>
      </p:sp>
      <p:sp>
        <p:nvSpPr>
          <p:cNvPr id="24578" name="Content Placeholder 2"/>
          <p:cNvSpPr>
            <a:spLocks noGrp="1"/>
          </p:cNvSpPr>
          <p:nvPr>
            <p:ph idx="1"/>
          </p:nvPr>
        </p:nvSpPr>
        <p:spPr>
          <a:xfrm>
            <a:off x="990600" y="2255837"/>
            <a:ext cx="6705600" cy="4525963"/>
          </a:xfrm>
        </p:spPr>
        <p:txBody>
          <a:bodyPr>
            <a:normAutofit/>
          </a:bodyPr>
          <a:lstStyle/>
          <a:p>
            <a:pPr>
              <a:spcAft>
                <a:spcPts val="600"/>
              </a:spcAft>
            </a:pPr>
            <a:r>
              <a:rPr lang="en-US" sz="2400" dirty="0">
                <a:solidFill>
                  <a:schemeClr val="tx1"/>
                </a:solidFill>
                <a:latin typeface="Helvetica" charset="0"/>
                <a:ea typeface="ＭＳ Ｐゴシック" charset="0"/>
              </a:rPr>
              <a:t>What were the adoption “chasms” for the picture phone?</a:t>
            </a:r>
          </a:p>
          <a:p>
            <a:pPr>
              <a:spcAft>
                <a:spcPts val="600"/>
              </a:spcAft>
            </a:pPr>
            <a:r>
              <a:rPr lang="en-US" sz="2400" dirty="0">
                <a:solidFill>
                  <a:schemeClr val="tx1"/>
                </a:solidFill>
                <a:latin typeface="Helvetica" charset="0"/>
                <a:ea typeface="ＭＳ Ｐゴシック" charset="0"/>
              </a:rPr>
              <a:t>How could its design have been improved?</a:t>
            </a:r>
          </a:p>
        </p:txBody>
      </p:sp>
    </p:spTree>
    <p:extLst>
      <p:ext uri="{BB962C8B-B14F-4D97-AF65-F5344CB8AC3E}">
        <p14:creationId xmlns:p14="http://schemas.microsoft.com/office/powerpoint/2010/main" val="1174564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47800"/>
            <a:ext cx="9144000" cy="4495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26626" name="Picture 3"/>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29535" y="2362200"/>
            <a:ext cx="8284931" cy="25146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914400" y="-381000"/>
            <a:ext cx="8229600" cy="1600200"/>
          </a:xfrm>
        </p:spPr>
        <p:txBody>
          <a:bodyPr/>
          <a:lstStyle/>
          <a:p>
            <a:pPr algn="l"/>
            <a:r>
              <a:rPr lang="en-US" sz="4400" b="1" dirty="0">
                <a:latin typeface="+mj-lt"/>
                <a:ea typeface="ＭＳ Ｐゴシック" charset="0"/>
              </a:rPr>
              <a:t>Hype Cycle (Gartner, 1995)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890F75-7694-4153-B690-D4C9CE4E7F9C}"/>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649" name="Picture 3"/>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25659" y="228600"/>
            <a:ext cx="8892683" cy="6309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4648200"/>
            <a:ext cx="8229600" cy="1752600"/>
          </a:xfrm>
        </p:spPr>
        <p:txBody>
          <a:bodyPr>
            <a:normAutofit fontScale="85000" lnSpcReduction="20000"/>
          </a:bodyPr>
          <a:lstStyle/>
          <a:p>
            <a:pPr marL="0" indent="0">
              <a:buNone/>
            </a:pPr>
            <a:endParaRPr lang="en-US" sz="2400" dirty="0">
              <a:latin typeface="Calibri" charset="0"/>
              <a:ea typeface="ＭＳ Ｐゴシック" charset="0"/>
              <a:cs typeface="ＭＳ Ｐゴシック" charset="0"/>
            </a:endParaRPr>
          </a:p>
          <a:p>
            <a:pPr marL="0" indent="0">
              <a:buNone/>
            </a:pPr>
            <a:r>
              <a:rPr lang="en-US" sz="2000" b="0" i="0" u="sng" dirty="0">
                <a:solidFill>
                  <a:srgbClr val="0563C1"/>
                </a:solidFill>
                <a:effectLst/>
                <a:latin typeface="Times New Roman" panose="02020603050405020304" pitchFamily="18" charset="0"/>
                <a:hlinkClick r:id="rId3"/>
              </a:rPr>
              <a:t>https://www.youtube.com/watch?v=LUSZfEBTwRc</a:t>
            </a:r>
            <a:endParaRPr lang="en-US" sz="2000" b="0" i="0" u="sng" dirty="0">
              <a:solidFill>
                <a:srgbClr val="0563C1"/>
              </a:solidFill>
              <a:effectLst/>
              <a:latin typeface="Times New Roman" panose="02020603050405020304" pitchFamily="18" charset="0"/>
            </a:endParaRPr>
          </a:p>
          <a:p>
            <a:pPr marL="0" indent="0">
              <a:buNone/>
            </a:pPr>
            <a:endParaRPr lang="en-US" b="0" u="sng" dirty="0">
              <a:solidFill>
                <a:srgbClr val="0563C1"/>
              </a:solidFill>
              <a:latin typeface="Times New Roman" panose="02020603050405020304" pitchFamily="18" charset="0"/>
              <a:ea typeface="ＭＳ Ｐゴシック" charset="0"/>
              <a:cs typeface="ＭＳ Ｐゴシック" charset="0"/>
            </a:endParaRPr>
          </a:p>
          <a:p>
            <a:pPr marL="0" indent="0">
              <a:buNone/>
            </a:pPr>
            <a:r>
              <a:rPr lang="en-US" sz="2400" dirty="0">
                <a:solidFill>
                  <a:schemeClr val="tx1"/>
                </a:solidFill>
                <a:latin typeface="Calibri" charset="0"/>
                <a:ea typeface="ＭＳ Ｐゴシック" charset="0"/>
                <a:cs typeface="ＭＳ Ｐゴシック" charset="0"/>
              </a:rPr>
              <a:t>https://</a:t>
            </a:r>
            <a:r>
              <a:rPr lang="en-US" sz="2400" dirty="0" err="1">
                <a:solidFill>
                  <a:schemeClr val="tx1"/>
                </a:solidFill>
                <a:latin typeface="Calibri" charset="0"/>
                <a:ea typeface="ＭＳ Ｐゴシック" charset="0"/>
                <a:cs typeface="ＭＳ Ｐゴシック" charset="0"/>
              </a:rPr>
              <a:t>learn.dcollege.net</a:t>
            </a:r>
            <a:r>
              <a:rPr lang="en-US" sz="2400" dirty="0">
                <a:solidFill>
                  <a:schemeClr val="tx1"/>
                </a:solidFill>
                <a:latin typeface="Calibri" charset="0"/>
                <a:ea typeface="ＭＳ Ｐゴシック" charset="0"/>
                <a:cs typeface="ＭＳ Ｐゴシック" charset="0"/>
              </a:rPr>
              <a:t>/</a:t>
            </a:r>
            <a:r>
              <a:rPr lang="en-US" sz="2400" dirty="0" err="1">
                <a:solidFill>
                  <a:schemeClr val="tx1"/>
                </a:solidFill>
                <a:latin typeface="Calibri" charset="0"/>
                <a:ea typeface="ＭＳ Ｐゴシック" charset="0"/>
                <a:cs typeface="ＭＳ Ｐゴシック" charset="0"/>
              </a:rPr>
              <a:t>bbcswebdav</a:t>
            </a:r>
            <a:r>
              <a:rPr lang="en-US" sz="2400" dirty="0">
                <a:solidFill>
                  <a:schemeClr val="tx1"/>
                </a:solidFill>
                <a:latin typeface="Calibri" charset="0"/>
                <a:ea typeface="ＭＳ Ｐゴシック" charset="0"/>
                <a:cs typeface="ＭＳ Ｐゴシック" charset="0"/>
              </a:rPr>
              <a:t>/pid-12169965-dt-content-rid-237904932_1/xid-237904932_1</a:t>
            </a:r>
          </a:p>
        </p:txBody>
      </p:sp>
      <p:pic>
        <p:nvPicPr>
          <p:cNvPr id="2" name="Online Media 1" descr="The Selfish Ledger - Google">
            <a:hlinkClick r:id="" action="ppaction://media"/>
            <a:extLst>
              <a:ext uri="{FF2B5EF4-FFF2-40B4-BE49-F238E27FC236}">
                <a16:creationId xmlns:a16="http://schemas.microsoft.com/office/drawing/2014/main" id="{D94FA33B-9B14-12D8-8F5E-7AC0B705CB59}"/>
              </a:ext>
            </a:extLst>
          </p:cNvPr>
          <p:cNvPicPr>
            <a:picLocks noRot="1" noChangeAspect="1"/>
          </p:cNvPicPr>
          <p:nvPr>
            <a:videoFile r:link="rId1"/>
          </p:nvPr>
        </p:nvPicPr>
        <p:blipFill>
          <a:blip r:embed="rId4"/>
          <a:stretch>
            <a:fillRect/>
          </a:stretch>
        </p:blipFill>
        <p:spPr>
          <a:xfrm>
            <a:off x="1211557" y="920750"/>
            <a:ext cx="6720885" cy="3797300"/>
          </a:xfrm>
          <a:prstGeom prst="rect">
            <a:avLst/>
          </a:prstGeom>
        </p:spPr>
      </p:pic>
    </p:spTree>
    <p:extLst>
      <p:ext uri="{BB962C8B-B14F-4D97-AF65-F5344CB8AC3E}">
        <p14:creationId xmlns:p14="http://schemas.microsoft.com/office/powerpoint/2010/main" val="417021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4E395C-6411-4E03-9AD3-BC0598DA07B6}"/>
              </a:ext>
            </a:extLst>
          </p:cNvPr>
          <p:cNvPicPr>
            <a:picLocks noChangeAspect="1"/>
          </p:cNvPicPr>
          <p:nvPr/>
        </p:nvPicPr>
        <p:blipFill rotWithShape="1">
          <a:blip r:embed="rId2"/>
          <a:srcRect l="15563" r="11707" b="1"/>
          <a:stretch/>
        </p:blipFill>
        <p:spPr>
          <a:xfrm>
            <a:off x="3575050" y="1600200"/>
            <a:ext cx="5111750" cy="4480560"/>
          </a:xfrm>
          <a:prstGeom prst="rect">
            <a:avLst/>
          </a:prstGeom>
          <a:noFill/>
        </p:spPr>
      </p:pic>
      <p:sp>
        <p:nvSpPr>
          <p:cNvPr id="2" name="Title 1"/>
          <p:cNvSpPr>
            <a:spLocks noGrp="1"/>
          </p:cNvSpPr>
          <p:nvPr>
            <p:ph type="title"/>
          </p:nvPr>
        </p:nvSpPr>
        <p:spPr>
          <a:xfrm>
            <a:off x="152400" y="1676400"/>
            <a:ext cx="2743200" cy="1371600"/>
          </a:xfrm>
          <a:prstGeom prst="rect">
            <a:avLst/>
          </a:prstGeom>
        </p:spPr>
        <p:txBody>
          <a:bodyPr anchor="b">
            <a:noAutofit/>
          </a:bodyPr>
          <a:lstStyle/>
          <a:p>
            <a:r>
              <a:rPr lang="en-US" sz="3200" b="1" dirty="0"/>
              <a:t>The Technology Obsolescence Chain: Planned Obsolescence </a:t>
            </a:r>
          </a:p>
        </p:txBody>
      </p:sp>
      <p:sp>
        <p:nvSpPr>
          <p:cNvPr id="3" name="Content Placeholder 2"/>
          <p:cNvSpPr>
            <a:spLocks noGrp="1"/>
          </p:cNvSpPr>
          <p:nvPr>
            <p:ph type="body" sz="half" idx="2"/>
          </p:nvPr>
        </p:nvSpPr>
        <p:spPr>
          <a:xfrm>
            <a:off x="381000" y="3429000"/>
            <a:ext cx="2514600" cy="2971800"/>
          </a:xfrm>
          <a:prstGeom prst="rect">
            <a:avLst/>
          </a:prstGeom>
        </p:spPr>
        <p:txBody>
          <a:bodyPr>
            <a:normAutofit/>
          </a:bodyPr>
          <a:lstStyle/>
          <a:p>
            <a:endParaRPr lang="en-US" sz="2400" b="1" dirty="0">
              <a:solidFill>
                <a:srgbClr val="FFFFCC"/>
              </a:solidFill>
            </a:endParaRPr>
          </a:p>
          <a:p>
            <a:r>
              <a:rPr lang="en-US" sz="2400" b="1" dirty="0">
                <a:solidFill>
                  <a:srgbClr val="FFFFCC"/>
                </a:solidFill>
                <a:hlinkClick r:id="rId3">
                  <a:extLst>
                    <a:ext uri="{A12FA001-AC4F-418D-AE19-62706E023703}">
                      <ahyp:hlinkClr xmlns:ahyp="http://schemas.microsoft.com/office/drawing/2018/hyperlinkcolor" val="tx"/>
                    </a:ext>
                  </a:extLst>
                </a:hlinkClick>
              </a:rPr>
              <a:t>https://www.youtube.com/watch?v=4Z1XYM7bC4k</a:t>
            </a:r>
            <a:endParaRPr lang="en-US" sz="2400" b="1" dirty="0">
              <a:solidFill>
                <a:srgbClr val="FFFFCC"/>
              </a:solidFill>
            </a:endParaRPr>
          </a:p>
          <a:p>
            <a:r>
              <a:rPr lang="en-US" sz="2400" b="1" dirty="0">
                <a:solidFill>
                  <a:srgbClr val="FFFFCC"/>
                </a:solidFill>
              </a:rPr>
              <a:t>(stop at 6:90)</a:t>
            </a:r>
          </a:p>
        </p:txBody>
      </p:sp>
    </p:spTree>
    <p:extLst>
      <p:ext uri="{BB962C8B-B14F-4D97-AF65-F5344CB8AC3E}">
        <p14:creationId xmlns:p14="http://schemas.microsoft.com/office/powerpoint/2010/main" val="722830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4E395C-6411-4E03-9AD3-BC0598DA07B6}"/>
              </a:ext>
            </a:extLst>
          </p:cNvPr>
          <p:cNvPicPr>
            <a:picLocks noChangeAspect="1"/>
          </p:cNvPicPr>
          <p:nvPr/>
        </p:nvPicPr>
        <p:blipFill rotWithShape="1">
          <a:blip r:embed="rId2"/>
          <a:srcRect l="15563" r="11707" b="1"/>
          <a:stretch/>
        </p:blipFill>
        <p:spPr>
          <a:xfrm>
            <a:off x="3575050" y="1600200"/>
            <a:ext cx="5111750" cy="4480560"/>
          </a:xfrm>
          <a:prstGeom prst="rect">
            <a:avLst/>
          </a:prstGeom>
          <a:noFill/>
        </p:spPr>
      </p:pic>
      <p:sp>
        <p:nvSpPr>
          <p:cNvPr id="2" name="Title 1"/>
          <p:cNvSpPr>
            <a:spLocks noGrp="1"/>
          </p:cNvSpPr>
          <p:nvPr>
            <p:ph type="title"/>
          </p:nvPr>
        </p:nvSpPr>
        <p:spPr>
          <a:xfrm>
            <a:off x="152400" y="1676400"/>
            <a:ext cx="2743200" cy="1371600"/>
          </a:xfrm>
          <a:prstGeom prst="rect">
            <a:avLst/>
          </a:prstGeom>
        </p:spPr>
        <p:txBody>
          <a:bodyPr anchor="b">
            <a:noAutofit/>
          </a:bodyPr>
          <a:lstStyle/>
          <a:p>
            <a:r>
              <a:rPr lang="en-US" sz="3200" b="1" dirty="0"/>
              <a:t>The Technology Obsolescence Chain: Perceived Obsolescence </a:t>
            </a:r>
          </a:p>
        </p:txBody>
      </p:sp>
      <p:sp>
        <p:nvSpPr>
          <p:cNvPr id="3" name="Content Placeholder 2"/>
          <p:cNvSpPr>
            <a:spLocks noGrp="1"/>
          </p:cNvSpPr>
          <p:nvPr>
            <p:ph type="body" sz="half" idx="2"/>
          </p:nvPr>
        </p:nvSpPr>
        <p:spPr>
          <a:xfrm>
            <a:off x="381000" y="2971800"/>
            <a:ext cx="2514600" cy="3124200"/>
          </a:xfrm>
          <a:prstGeom prst="rect">
            <a:avLst/>
          </a:prstGeom>
        </p:spPr>
        <p:txBody>
          <a:bodyPr>
            <a:normAutofit/>
          </a:bodyPr>
          <a:lstStyle/>
          <a:p>
            <a:pPr marL="0" indent="0">
              <a:buNone/>
            </a:pPr>
            <a:endParaRPr lang="en-US" sz="2300" b="1" dirty="0">
              <a:solidFill>
                <a:srgbClr val="2998E3"/>
              </a:solidFill>
              <a:hlinkClick r:id="rId3">
                <a:extLst>
                  <a:ext uri="{A12FA001-AC4F-418D-AE19-62706E023703}">
                    <ahyp:hlinkClr xmlns:ahyp="http://schemas.microsoft.com/office/drawing/2018/hyperlinkcolor" val="tx"/>
                  </a:ext>
                </a:extLst>
              </a:hlinkClick>
            </a:endParaRPr>
          </a:p>
          <a:p>
            <a:pPr marL="0" indent="0">
              <a:buNone/>
            </a:pPr>
            <a:endParaRPr lang="en-US" sz="2300" dirty="0">
              <a:solidFill>
                <a:srgbClr val="FFFFCC"/>
              </a:solidFill>
              <a:hlinkClick r:id="rId3">
                <a:extLst>
                  <a:ext uri="{A12FA001-AC4F-418D-AE19-62706E023703}">
                    <ahyp:hlinkClr xmlns:ahyp="http://schemas.microsoft.com/office/drawing/2018/hyperlinkcolor" val="tx"/>
                  </a:ext>
                </a:extLst>
              </a:hlinkClick>
            </a:endParaRPr>
          </a:p>
          <a:p>
            <a:r>
              <a:rPr lang="en-US" sz="2300" b="1" dirty="0">
                <a:solidFill>
                  <a:srgbClr val="FFFFCC"/>
                </a:solidFill>
                <a:hlinkClick r:id="rId4">
                  <a:extLst>
                    <a:ext uri="{A12FA001-AC4F-418D-AE19-62706E023703}">
                      <ahyp:hlinkClr xmlns:ahyp="http://schemas.microsoft.com/office/drawing/2018/hyperlinkcolor" val="tx"/>
                    </a:ext>
                  </a:extLst>
                </a:hlinkClick>
              </a:rPr>
              <a:t>https://youtu.be/N2KLyYKJGk0?t=74</a:t>
            </a:r>
            <a:endParaRPr lang="en-US" sz="2300" b="1" dirty="0">
              <a:solidFill>
                <a:srgbClr val="FFFFCC"/>
              </a:solidFill>
            </a:endParaRPr>
          </a:p>
          <a:p>
            <a:endParaRPr lang="en-US" sz="2300" b="1" dirty="0">
              <a:solidFill>
                <a:srgbClr val="FFFFCC"/>
              </a:solidFill>
            </a:endParaRPr>
          </a:p>
        </p:txBody>
      </p:sp>
    </p:spTree>
    <p:extLst>
      <p:ext uri="{BB962C8B-B14F-4D97-AF65-F5344CB8AC3E}">
        <p14:creationId xmlns:p14="http://schemas.microsoft.com/office/powerpoint/2010/main" val="2159868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85800" y="609600"/>
            <a:ext cx="9220200" cy="1143000"/>
          </a:xfrm>
        </p:spPr>
        <p:txBody>
          <a:bodyPr>
            <a:normAutofit fontScale="90000"/>
          </a:bodyPr>
          <a:lstStyle/>
          <a:p>
            <a:pPr eaLnBrk="1" hangingPunct="1"/>
            <a:r>
              <a:rPr lang="en-US" sz="4400" b="1" dirty="0">
                <a:solidFill>
                  <a:schemeClr val="accent2"/>
                </a:solidFill>
                <a:latin typeface="Calibri" charset="0"/>
                <a:ea typeface="ＭＳ Ｐゴシック" charset="0"/>
                <a:cs typeface="ＭＳ Ｐゴシック" charset="0"/>
              </a:rPr>
              <a:t>Unintended Consequences/Uses</a:t>
            </a:r>
            <a:br>
              <a:rPr lang="en-US" sz="4400" b="1" dirty="0">
                <a:solidFill>
                  <a:schemeClr val="accent2"/>
                </a:solidFill>
                <a:latin typeface="Calibri" charset="0"/>
                <a:ea typeface="ＭＳ Ｐゴシック" charset="0"/>
                <a:cs typeface="ＭＳ Ｐゴシック" charset="0"/>
              </a:rPr>
            </a:br>
            <a:r>
              <a:rPr lang="en-US" sz="4400" b="1" dirty="0">
                <a:solidFill>
                  <a:schemeClr val="accent2"/>
                </a:solidFill>
                <a:latin typeface="Calibri" charset="0"/>
                <a:ea typeface="ＭＳ Ｐゴシック" charset="0"/>
                <a:cs typeface="ＭＳ Ｐゴシック" charset="0"/>
              </a:rPr>
              <a:t>of Technology and Design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733801"/>
            <a:ext cx="3662312" cy="2743200"/>
          </a:xfrm>
          <a:prstGeom prst="rect">
            <a:avLst/>
          </a:prstGeom>
          <a:ln w="25400">
            <a:solidFill>
              <a:schemeClr val="accent1"/>
            </a:solidFill>
          </a:ln>
        </p:spPr>
      </p:pic>
      <p:sp>
        <p:nvSpPr>
          <p:cNvPr id="3" name="TextBox 2">
            <a:extLst>
              <a:ext uri="{FF2B5EF4-FFF2-40B4-BE49-F238E27FC236}">
                <a16:creationId xmlns:a16="http://schemas.microsoft.com/office/drawing/2014/main" id="{6C333DD2-7492-4264-842D-00DEB8C00056}"/>
              </a:ext>
            </a:extLst>
          </p:cNvPr>
          <p:cNvSpPr txBox="1"/>
          <p:nvPr/>
        </p:nvSpPr>
        <p:spPr>
          <a:xfrm>
            <a:off x="609600" y="1905000"/>
            <a:ext cx="2514600" cy="1631216"/>
          </a:xfrm>
          <a:prstGeom prst="rect">
            <a:avLst/>
          </a:prstGeom>
          <a:noFill/>
        </p:spPr>
        <p:txBody>
          <a:bodyPr wrap="square" rtlCol="0">
            <a:spAutoFit/>
          </a:bodyPr>
          <a:lstStyle/>
          <a:p>
            <a:r>
              <a:rPr lang="en-US" sz="2000" dirty="0"/>
              <a:t>Unintended consequences and uses can be desirable or undesirable. Other examples?</a:t>
            </a:r>
          </a:p>
        </p:txBody>
      </p:sp>
      <p:pic>
        <p:nvPicPr>
          <p:cNvPr id="5" name="Picture 4">
            <a:extLst>
              <a:ext uri="{FF2B5EF4-FFF2-40B4-BE49-F238E27FC236}">
                <a16:creationId xmlns:a16="http://schemas.microsoft.com/office/drawing/2014/main" id="{2747AAE9-B292-46C5-BD92-CE1EE3F7D320}"/>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t="8333" b="6244"/>
          <a:stretch/>
        </p:blipFill>
        <p:spPr>
          <a:xfrm>
            <a:off x="3285838" y="2104736"/>
            <a:ext cx="2743200" cy="2343329"/>
          </a:xfrm>
          <a:prstGeom prst="rect">
            <a:avLst/>
          </a:prstGeom>
          <a:ln w="25400">
            <a:solidFill>
              <a:schemeClr val="accent1"/>
            </a:solidFill>
          </a:ln>
        </p:spPr>
      </p:pic>
      <p:pic>
        <p:nvPicPr>
          <p:cNvPr id="6" name="Picture 5">
            <a:extLst>
              <a:ext uri="{FF2B5EF4-FFF2-40B4-BE49-F238E27FC236}">
                <a16:creationId xmlns:a16="http://schemas.microsoft.com/office/drawing/2014/main" id="{76EEE0B2-EDF5-40DF-A552-8F55A67C20EC}"/>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30000" t="14445" r="37500" b="18888"/>
          <a:stretch/>
        </p:blipFill>
        <p:spPr>
          <a:xfrm>
            <a:off x="5791200" y="3026820"/>
            <a:ext cx="2971800" cy="3429000"/>
          </a:xfrm>
          <a:prstGeom prst="rect">
            <a:avLst/>
          </a:prstGeom>
          <a:ln w="25400">
            <a:solidFill>
              <a:schemeClr val="accent1"/>
            </a:solid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3"/>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63525" y="315913"/>
            <a:ext cx="5299075"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6" name="TextBox 4"/>
          <p:cNvSpPr txBox="1">
            <a:spLocks noChangeArrowheads="1"/>
          </p:cNvSpPr>
          <p:nvPr/>
        </p:nvSpPr>
        <p:spPr bwMode="auto">
          <a:xfrm>
            <a:off x="31750" y="6505575"/>
            <a:ext cx="5911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FFFFFF"/>
                </a:solidFill>
              </a:rPr>
              <a:t>http://mrticketsd.com/fight-traffic-tickets-in-san-diego-ca/cell-phone-tickets-california/</a:t>
            </a:r>
          </a:p>
        </p:txBody>
      </p:sp>
      <p:pic>
        <p:nvPicPr>
          <p:cNvPr id="31747" name="Picture 3"/>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505200" y="3810000"/>
            <a:ext cx="54102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itle 1"/>
          <p:cNvSpPr>
            <a:spLocks noGrp="1"/>
          </p:cNvSpPr>
          <p:nvPr>
            <p:ph type="title"/>
          </p:nvPr>
        </p:nvSpPr>
        <p:spPr>
          <a:xfrm>
            <a:off x="5562600" y="381000"/>
            <a:ext cx="3276600" cy="3200400"/>
          </a:xfrm>
        </p:spPr>
        <p:txBody>
          <a:bodyPr/>
          <a:lstStyle/>
          <a:p>
            <a:pPr algn="r" eaLnBrk="1" hangingPunct="1">
              <a:lnSpc>
                <a:spcPct val="100000"/>
              </a:lnSpc>
            </a:pPr>
            <a:r>
              <a:rPr lang="en-US" sz="2800" b="0" dirty="0">
                <a:solidFill>
                  <a:schemeClr val="tx1"/>
                </a:solidFill>
                <a:latin typeface="Calibri" charset="0"/>
                <a:ea typeface="ＭＳ Ｐゴシック" charset="0"/>
                <a:cs typeface="ＭＳ Ｐゴシック" charset="0"/>
              </a:rPr>
              <a:t>Mobile devices </a:t>
            </a:r>
            <a:r>
              <a:rPr lang="en-US" sz="2800" dirty="0">
                <a:solidFill>
                  <a:schemeClr val="tx1"/>
                </a:solidFill>
                <a:latin typeface="Calibri" charset="0"/>
                <a:ea typeface="ＭＳ Ｐゴシック" charset="0"/>
                <a:cs typeface="ＭＳ Ｐゴシック" charset="0"/>
              </a:rPr>
              <a:t>have led to</a:t>
            </a:r>
            <a:r>
              <a:rPr lang="en-US" sz="2800" b="0" dirty="0">
                <a:solidFill>
                  <a:schemeClr val="tx1"/>
                </a:solidFill>
                <a:latin typeface="Calibri" charset="0"/>
                <a:ea typeface="ＭＳ Ｐゴシック" charset="0"/>
                <a:cs typeface="ＭＳ Ｐゴシック" charset="0"/>
              </a:rPr>
              <a:t> new behaviors that affect others and </a:t>
            </a:r>
            <a:r>
              <a:rPr lang="en-US" sz="2800" dirty="0">
                <a:solidFill>
                  <a:schemeClr val="tx1"/>
                </a:solidFill>
                <a:latin typeface="Calibri" charset="0"/>
                <a:ea typeface="ＭＳ Ｐゴシック" charset="0"/>
                <a:cs typeface="ＭＳ Ｐゴシック" charset="0"/>
              </a:rPr>
              <a:t>that</a:t>
            </a:r>
            <a:r>
              <a:rPr lang="en-US" sz="2800" b="0" dirty="0">
                <a:solidFill>
                  <a:schemeClr val="tx1"/>
                </a:solidFill>
                <a:latin typeface="Calibri" charset="0"/>
                <a:ea typeface="ＭＳ Ｐゴシック" charset="0"/>
                <a:cs typeface="ＭＳ Ｐゴシック" charset="0"/>
              </a:rPr>
              <a:t> necessitate new policies and legislation.</a:t>
            </a:r>
          </a:p>
        </p:txBody>
      </p:sp>
      <p:pic>
        <p:nvPicPr>
          <p:cNvPr id="7" name="Picture 5"/>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69900" y="3213100"/>
            <a:ext cx="21209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685800" y="76200"/>
            <a:ext cx="8229600" cy="1600200"/>
          </a:xfrm>
        </p:spPr>
        <p:txBody>
          <a:bodyPr/>
          <a:lstStyle/>
          <a:p>
            <a:pPr eaLnBrk="1" hangingPunct="1">
              <a:lnSpc>
                <a:spcPct val="100000"/>
              </a:lnSpc>
            </a:pPr>
            <a:r>
              <a:rPr lang="en-US" sz="4000" b="1" dirty="0">
                <a:latin typeface="Calibri" charset="0"/>
                <a:ea typeface="ＭＳ Ｐゴシック" charset="0"/>
                <a:cs typeface="ＭＳ Ｐゴシック" charset="0"/>
              </a:rPr>
              <a:t>Productivity Paradox </a:t>
            </a:r>
            <a:br>
              <a:rPr lang="en-US" sz="4000" b="1" dirty="0">
                <a:latin typeface="Calibri" charset="0"/>
                <a:ea typeface="ＭＳ Ｐゴシック" charset="0"/>
                <a:cs typeface="ＭＳ Ｐゴシック" charset="0"/>
              </a:rPr>
            </a:br>
            <a:r>
              <a:rPr lang="en-US" sz="4000" b="1" dirty="0">
                <a:latin typeface="Calibri" charset="0"/>
                <a:ea typeface="ＭＳ Ｐゴシック" charset="0"/>
                <a:cs typeface="ＭＳ Ｐゴシック" charset="0"/>
              </a:rPr>
              <a:t>(“The Solow Computer Paradox)</a:t>
            </a:r>
          </a:p>
        </p:txBody>
      </p:sp>
      <p:sp>
        <p:nvSpPr>
          <p:cNvPr id="33794" name="Content Placeholder 2"/>
          <p:cNvSpPr>
            <a:spLocks noGrp="1"/>
          </p:cNvSpPr>
          <p:nvPr>
            <p:ph idx="1"/>
          </p:nvPr>
        </p:nvSpPr>
        <p:spPr>
          <a:xfrm>
            <a:off x="838200" y="2133600"/>
            <a:ext cx="6934200" cy="4525963"/>
          </a:xfrm>
        </p:spPr>
        <p:txBody>
          <a:bodyPr>
            <a:noAutofit/>
          </a:bodyPr>
          <a:lstStyle/>
          <a:p>
            <a:pPr eaLnBrk="1" hangingPunct="1">
              <a:lnSpc>
                <a:spcPct val="90000"/>
              </a:lnSpc>
              <a:spcAft>
                <a:spcPts val="600"/>
              </a:spcAft>
            </a:pPr>
            <a:r>
              <a:rPr lang="en-US" sz="2400" dirty="0">
                <a:solidFill>
                  <a:schemeClr val="tx1">
                    <a:lumMod val="75000"/>
                    <a:lumOff val="25000"/>
                  </a:schemeClr>
                </a:solidFill>
                <a:latin typeface="Calibri" charset="0"/>
                <a:ea typeface="ＭＳ Ｐゴシック" charset="0"/>
                <a:cs typeface="ＭＳ Ｐゴシック" charset="0"/>
              </a:rPr>
              <a:t>Apparent failure of computer/IT investment to produce productivity gains</a:t>
            </a:r>
          </a:p>
          <a:p>
            <a:pPr eaLnBrk="1" hangingPunct="1">
              <a:lnSpc>
                <a:spcPct val="90000"/>
              </a:lnSpc>
              <a:spcAft>
                <a:spcPts val="600"/>
              </a:spcAft>
            </a:pPr>
            <a:r>
              <a:rPr lang="ja-JP" altLang="en-US" sz="2400" dirty="0">
                <a:solidFill>
                  <a:schemeClr val="tx1">
                    <a:lumMod val="75000"/>
                    <a:lumOff val="25000"/>
                  </a:schemeClr>
                </a:solidFill>
                <a:latin typeface="Calibri" charset="0"/>
                <a:ea typeface="ＭＳ Ｐゴシック" charset="0"/>
                <a:cs typeface="ＭＳ Ｐゴシック" charset="0"/>
              </a:rPr>
              <a:t>“</a:t>
            </a:r>
            <a:r>
              <a:rPr lang="en-US" altLang="ja-JP" sz="2400" dirty="0">
                <a:solidFill>
                  <a:schemeClr val="tx1">
                    <a:lumMod val="75000"/>
                    <a:lumOff val="25000"/>
                  </a:schemeClr>
                </a:solidFill>
                <a:latin typeface="Calibri" charset="0"/>
                <a:ea typeface="ＭＳ Ｐゴシック" charset="0"/>
                <a:cs typeface="ＭＳ Ｐゴシック" charset="0"/>
              </a:rPr>
              <a:t>You can see the productivity age everywhere but in the productivity statistics</a:t>
            </a:r>
            <a:r>
              <a:rPr lang="ja-JP" altLang="en-US" sz="2400" dirty="0">
                <a:solidFill>
                  <a:schemeClr val="tx1">
                    <a:lumMod val="75000"/>
                    <a:lumOff val="25000"/>
                  </a:schemeClr>
                </a:solidFill>
                <a:latin typeface="Calibri" charset="0"/>
                <a:ea typeface="ＭＳ Ｐゴシック" charset="0"/>
                <a:cs typeface="ＭＳ Ｐゴシック" charset="0"/>
              </a:rPr>
              <a:t>”</a:t>
            </a:r>
            <a:r>
              <a:rPr lang="en-US" altLang="ja-JP" sz="2400" dirty="0">
                <a:solidFill>
                  <a:schemeClr val="tx1">
                    <a:lumMod val="75000"/>
                    <a:lumOff val="25000"/>
                  </a:schemeClr>
                </a:solidFill>
                <a:latin typeface="Calibri" charset="0"/>
                <a:ea typeface="ＭＳ Ｐゴシック" charset="0"/>
                <a:cs typeface="ＭＳ Ｐゴシック" charset="0"/>
              </a:rPr>
              <a:t> – Robert Solow, 1987</a:t>
            </a:r>
          </a:p>
          <a:p>
            <a:pPr eaLnBrk="1" hangingPunct="1">
              <a:lnSpc>
                <a:spcPct val="90000"/>
              </a:lnSpc>
              <a:spcAft>
                <a:spcPts val="600"/>
              </a:spcAft>
            </a:pPr>
            <a:r>
              <a:rPr lang="en-US" altLang="ja-JP" sz="2400" dirty="0">
                <a:solidFill>
                  <a:schemeClr val="tx1">
                    <a:lumMod val="75000"/>
                    <a:lumOff val="25000"/>
                  </a:schemeClr>
                </a:solidFill>
                <a:latin typeface="Calibri" charset="0"/>
                <a:ea typeface="ＭＳ Ｐゴシック" charset="0"/>
                <a:cs typeface="ＭＳ Ｐゴシック" charset="0"/>
              </a:rPr>
              <a:t>In the 1970s and 1980s, computing power exploded (~10,000%), yet industrial productivity slowed from 3% to 1%.</a:t>
            </a:r>
          </a:p>
          <a:p>
            <a:pPr marL="0" indent="0" eaLnBrk="1" hangingPunct="1">
              <a:lnSpc>
                <a:spcPct val="90000"/>
              </a:lnSpc>
              <a:spcAft>
                <a:spcPts val="600"/>
              </a:spcAft>
              <a:buNone/>
            </a:pPr>
            <a:endParaRPr lang="en-US" altLang="ja-JP" sz="100" dirty="0">
              <a:solidFill>
                <a:schemeClr val="tx1">
                  <a:lumMod val="75000"/>
                  <a:lumOff val="25000"/>
                </a:schemeClr>
              </a:solidFill>
              <a:latin typeface="Calibri" charset="0"/>
              <a:ea typeface="ＭＳ Ｐゴシック" charset="0"/>
              <a:cs typeface="ＭＳ Ｐゴシック" charset="0"/>
            </a:endParaRPr>
          </a:p>
          <a:p>
            <a:pPr eaLnBrk="1" hangingPunct="1">
              <a:lnSpc>
                <a:spcPct val="90000"/>
              </a:lnSpc>
              <a:spcAft>
                <a:spcPts val="600"/>
              </a:spcAft>
            </a:pPr>
            <a:r>
              <a:rPr lang="en-US" altLang="ja-JP" sz="2400" b="1" dirty="0">
                <a:solidFill>
                  <a:schemeClr val="tx1">
                    <a:lumMod val="75000"/>
                    <a:lumOff val="25000"/>
                  </a:schemeClr>
                </a:solidFill>
                <a:latin typeface="Calibri" charset="0"/>
                <a:ea typeface="ＭＳ Ｐゴシック" charset="0"/>
                <a:cs typeface="ＭＳ Ｐゴシック" charset="0"/>
              </a:rPr>
              <a:t>QUESTION: </a:t>
            </a:r>
            <a:r>
              <a:rPr lang="en-US" altLang="ja-JP" sz="2400" dirty="0">
                <a:solidFill>
                  <a:schemeClr val="tx1">
                    <a:lumMod val="75000"/>
                    <a:lumOff val="25000"/>
                  </a:schemeClr>
                </a:solidFill>
                <a:latin typeface="Calibri" charset="0"/>
                <a:ea typeface="ＭＳ Ｐゴシック" charset="0"/>
                <a:cs typeface="ＭＳ Ｐゴシック" charset="0"/>
              </a:rPr>
              <a:t>Why on earth did this happen?!?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type="title"/>
          </p:nvPr>
        </p:nvSpPr>
        <p:spPr>
          <a:xfrm>
            <a:off x="457200" y="457200"/>
            <a:ext cx="8229600" cy="1143000"/>
          </a:xfrm>
        </p:spPr>
        <p:txBody>
          <a:bodyPr>
            <a:normAutofit/>
          </a:bodyPr>
          <a:lstStyle/>
          <a:p>
            <a:pPr eaLnBrk="1" hangingPunct="1">
              <a:lnSpc>
                <a:spcPct val="100000"/>
              </a:lnSpc>
              <a:defRPr/>
            </a:pPr>
            <a:r>
              <a:rPr lang="en-US" sz="4000" b="1" dirty="0">
                <a:solidFill>
                  <a:schemeClr val="accent2"/>
                </a:solidFill>
                <a:latin typeface="Calibri" panose="020F0502020204030204" pitchFamily="34" charset="0"/>
              </a:rPr>
              <a:t>Understanding</a:t>
            </a:r>
            <a:r>
              <a:rPr lang="en-US" sz="3600" b="1" dirty="0">
                <a:solidFill>
                  <a:schemeClr val="accent2"/>
                </a:solidFill>
                <a:latin typeface="Calibri" panose="020F0502020204030204" pitchFamily="34" charset="0"/>
              </a:rPr>
              <a:t> the Productivity Paradox</a:t>
            </a:r>
          </a:p>
        </p:txBody>
      </p:sp>
      <p:sp>
        <p:nvSpPr>
          <p:cNvPr id="22533" name="Rectangle 4"/>
          <p:cNvSpPr>
            <a:spLocks noGrp="1" noChangeArrowheads="1"/>
          </p:cNvSpPr>
          <p:nvPr>
            <p:ph type="body" sz="half" idx="1"/>
          </p:nvPr>
        </p:nvSpPr>
        <p:spPr>
          <a:xfrm>
            <a:off x="838200" y="1213644"/>
            <a:ext cx="7521575" cy="5720556"/>
          </a:xfrm>
        </p:spPr>
        <p:txBody>
          <a:bodyPr>
            <a:normAutofit/>
          </a:bodyPr>
          <a:lstStyle/>
          <a:p>
            <a:pPr eaLnBrk="1" hangingPunct="1">
              <a:lnSpc>
                <a:spcPct val="90000"/>
              </a:lnSpc>
              <a:spcBef>
                <a:spcPct val="40000"/>
              </a:spcBef>
            </a:pPr>
            <a:endParaRPr lang="en-US" altLang="en-US" sz="3200" b="1" dirty="0">
              <a:latin typeface="Calibri" panose="020F0502020204030204" pitchFamily="34" charset="0"/>
              <a:cs typeface="Calibri" panose="020F0502020204030204" pitchFamily="34" charset="0"/>
            </a:endParaRPr>
          </a:p>
          <a:p>
            <a:pPr eaLnBrk="1" hangingPunct="1">
              <a:lnSpc>
                <a:spcPct val="90000"/>
              </a:lnSpc>
              <a:spcBef>
                <a:spcPct val="40000"/>
              </a:spcBef>
            </a:pPr>
            <a:endParaRPr lang="en-US" altLang="en-US" sz="3200" b="1" dirty="0">
              <a:latin typeface="Calibri" panose="020F0502020204030204" pitchFamily="34" charset="0"/>
              <a:cs typeface="Calibri" panose="020F0502020204030204" pitchFamily="34" charset="0"/>
            </a:endParaRPr>
          </a:p>
          <a:p>
            <a:pPr marL="0" indent="0">
              <a:lnSpc>
                <a:spcPct val="90000"/>
              </a:lnSpc>
              <a:spcBef>
                <a:spcPct val="40000"/>
              </a:spcBef>
              <a:buNone/>
            </a:pPr>
            <a:r>
              <a:rPr lang="en-US" altLang="en-US" sz="3200" b="1" dirty="0">
                <a:latin typeface="Calibri" panose="020F0502020204030204" pitchFamily="34" charset="0"/>
                <a:cs typeface="Calibri" panose="020F0502020204030204" pitchFamily="34" charset="0"/>
                <a:hlinkClick r:id="rId3"/>
              </a:rPr>
              <a:t>https://www.wnyc.org/story/understanding-the-productivity-paradox/</a:t>
            </a:r>
            <a:r>
              <a:rPr lang="en-US" altLang="en-US" sz="3200" b="1" dirty="0">
                <a:latin typeface="Calibri" panose="020F0502020204030204" pitchFamily="34" charset="0"/>
                <a:cs typeface="Calibri" panose="020F0502020204030204" pitchFamily="34" charset="0"/>
              </a:rPr>
              <a:t> </a:t>
            </a:r>
          </a:p>
        </p:txBody>
      </p:sp>
      <p:sp>
        <p:nvSpPr>
          <p:cNvPr id="24" name="Slide Number Placeholder 6"/>
          <p:cNvSpPr>
            <a:spLocks noGrp="1"/>
          </p:cNvSpPr>
          <p:nvPr>
            <p:ph type="sldNum" sz="quarter" idx="12"/>
          </p:nvPr>
        </p:nvSpPr>
        <p:spPr/>
        <p:txBody>
          <a:bodyPr/>
          <a:lstStyle/>
          <a:p>
            <a:pPr>
              <a:defRPr/>
            </a:pPr>
            <a:fld id="{78223114-08B6-4652-BA72-0E6E7D7A2123}"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8229600" cy="1447800"/>
          </a:xfrm>
        </p:spPr>
        <p:txBody>
          <a:bodyPr>
            <a:normAutofit/>
          </a:bodyPr>
          <a:lstStyle/>
          <a:p>
            <a:pPr>
              <a:lnSpc>
                <a:spcPct val="100000"/>
              </a:lnSpc>
            </a:pPr>
            <a:r>
              <a:rPr lang="en-US" sz="4000" b="1" dirty="0">
                <a:solidFill>
                  <a:schemeClr val="accent2"/>
                </a:solidFill>
                <a:latin typeface="Calibri" charset="0"/>
                <a:ea typeface="ＭＳ Ｐゴシック" charset="0"/>
                <a:cs typeface="ＭＳ Ｐゴシック" charset="0"/>
              </a:rPr>
              <a:t>Productivity Paradox </a:t>
            </a:r>
            <a:br>
              <a:rPr lang="en-US" sz="4000" b="1" dirty="0">
                <a:solidFill>
                  <a:schemeClr val="accent2"/>
                </a:solidFill>
                <a:latin typeface="Calibri" charset="0"/>
                <a:ea typeface="ＭＳ Ｐゴシック" charset="0"/>
                <a:cs typeface="ＭＳ Ｐゴシック" charset="0"/>
              </a:rPr>
            </a:br>
            <a:r>
              <a:rPr lang="en-US" sz="4000" b="1" dirty="0">
                <a:solidFill>
                  <a:schemeClr val="accent2"/>
                </a:solidFill>
                <a:latin typeface="Calibri" charset="0"/>
                <a:ea typeface="ＭＳ Ｐゴシック" charset="0"/>
                <a:cs typeface="ＭＳ Ｐゴシック" charset="0"/>
              </a:rPr>
              <a:t>(“The Solow Computer Paradox”)</a:t>
            </a:r>
            <a:endParaRPr lang="en-US" sz="4000" dirty="0">
              <a:solidFill>
                <a:schemeClr val="accent2"/>
              </a:solidFill>
            </a:endParaRPr>
          </a:p>
        </p:txBody>
      </p:sp>
      <p:sp>
        <p:nvSpPr>
          <p:cNvPr id="3" name="Content Placeholder 2"/>
          <p:cNvSpPr>
            <a:spLocks noGrp="1"/>
          </p:cNvSpPr>
          <p:nvPr>
            <p:ph idx="1"/>
          </p:nvPr>
        </p:nvSpPr>
        <p:spPr>
          <a:xfrm>
            <a:off x="457200" y="2636837"/>
            <a:ext cx="7239000" cy="3687763"/>
          </a:xfrm>
        </p:spPr>
        <p:txBody>
          <a:bodyPr>
            <a:normAutofit/>
          </a:bodyPr>
          <a:lstStyle/>
          <a:p>
            <a:pPr marL="457200" lvl="1" indent="0">
              <a:lnSpc>
                <a:spcPct val="90000"/>
              </a:lnSpc>
              <a:buNone/>
            </a:pPr>
            <a:r>
              <a:rPr lang="en-US" sz="2800" dirty="0">
                <a:solidFill>
                  <a:schemeClr val="tx1">
                    <a:lumMod val="75000"/>
                    <a:lumOff val="25000"/>
                  </a:schemeClr>
                </a:solidFill>
                <a:latin typeface="Calibri" charset="0"/>
                <a:ea typeface="ＭＳ Ｐゴシック" charset="0"/>
              </a:rPr>
              <a:t>Main causes:</a:t>
            </a:r>
          </a:p>
          <a:p>
            <a:pPr lvl="1">
              <a:lnSpc>
                <a:spcPct val="90000"/>
              </a:lnSpc>
              <a:buFont typeface="Wingdings" panose="05000000000000000000" pitchFamily="2" charset="2"/>
              <a:buChar char="§"/>
            </a:pPr>
            <a:r>
              <a:rPr lang="en-US" sz="2800" dirty="0">
                <a:solidFill>
                  <a:schemeClr val="tx1">
                    <a:lumMod val="75000"/>
                    <a:lumOff val="25000"/>
                  </a:schemeClr>
                </a:solidFill>
                <a:latin typeface="Calibri" charset="0"/>
                <a:ea typeface="ＭＳ Ｐゴシック" charset="0"/>
              </a:rPr>
              <a:t>Poor implementation</a:t>
            </a:r>
          </a:p>
          <a:p>
            <a:pPr lvl="1">
              <a:lnSpc>
                <a:spcPct val="90000"/>
              </a:lnSpc>
              <a:buFont typeface="Wingdings" panose="05000000000000000000" pitchFamily="2" charset="2"/>
              <a:buChar char="§"/>
            </a:pPr>
            <a:r>
              <a:rPr lang="en-US" sz="2800" dirty="0">
                <a:solidFill>
                  <a:schemeClr val="tx1">
                    <a:lumMod val="75000"/>
                    <a:lumOff val="25000"/>
                  </a:schemeClr>
                </a:solidFill>
                <a:latin typeface="Calibri" charset="0"/>
                <a:ea typeface="ＭＳ Ｐゴシック" charset="0"/>
              </a:rPr>
              <a:t>Systems did not support work practices.</a:t>
            </a:r>
          </a:p>
          <a:p>
            <a:pPr lvl="1">
              <a:lnSpc>
                <a:spcPct val="90000"/>
              </a:lnSpc>
              <a:buFont typeface="Wingdings" panose="05000000000000000000" pitchFamily="2" charset="2"/>
              <a:buChar char="§"/>
            </a:pPr>
            <a:r>
              <a:rPr lang="en-US" sz="2800" dirty="0">
                <a:solidFill>
                  <a:schemeClr val="tx1">
                    <a:lumMod val="75000"/>
                    <a:lumOff val="25000"/>
                  </a:schemeClr>
                </a:solidFill>
                <a:latin typeface="Calibri" charset="0"/>
                <a:ea typeface="ＭＳ Ｐゴシック" charset="0"/>
              </a:rPr>
              <a:t>Underestimation of amount of work required to extract value from new systems.</a:t>
            </a:r>
          </a:p>
          <a:p>
            <a:pPr>
              <a:buFont typeface="Wingdings" panose="05000000000000000000" pitchFamily="2" charset="2"/>
              <a:buChar char="§"/>
            </a:pPr>
            <a:endParaRPr lang="en-US" sz="2800" dirty="0"/>
          </a:p>
        </p:txBody>
      </p:sp>
    </p:spTree>
    <p:extLst>
      <p:ext uri="{BB962C8B-B14F-4D97-AF65-F5344CB8AC3E}">
        <p14:creationId xmlns:p14="http://schemas.microsoft.com/office/powerpoint/2010/main" val="1007839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67FCD-8619-4825-8F32-B6435C73EBC3}"/>
              </a:ext>
            </a:extLst>
          </p:cNvPr>
          <p:cNvSpPr>
            <a:spLocks noGrp="1"/>
          </p:cNvSpPr>
          <p:nvPr>
            <p:ph type="title"/>
          </p:nvPr>
        </p:nvSpPr>
        <p:spPr/>
        <p:txBody>
          <a:bodyPr/>
          <a:lstStyle/>
          <a:p>
            <a:r>
              <a:rPr lang="en-US" dirty="0" err="1"/>
              <a:t>Technopanics</a:t>
            </a:r>
            <a:r>
              <a:rPr lang="en-US" dirty="0"/>
              <a:t> </a:t>
            </a:r>
            <a:r>
              <a:rPr lang="en-US" sz="3600" dirty="0"/>
              <a:t>(Marwick, 2008)</a:t>
            </a:r>
          </a:p>
        </p:txBody>
      </p:sp>
      <p:sp>
        <p:nvSpPr>
          <p:cNvPr id="3" name="Content Placeholder 2">
            <a:extLst>
              <a:ext uri="{FF2B5EF4-FFF2-40B4-BE49-F238E27FC236}">
                <a16:creationId xmlns:a16="http://schemas.microsoft.com/office/drawing/2014/main" id="{8B00AA26-2BBD-4F8F-914D-4B3B9B6CD83F}"/>
              </a:ext>
            </a:extLst>
          </p:cNvPr>
          <p:cNvSpPr>
            <a:spLocks noGrp="1"/>
          </p:cNvSpPr>
          <p:nvPr>
            <p:ph idx="1"/>
          </p:nvPr>
        </p:nvSpPr>
        <p:spPr>
          <a:xfrm>
            <a:off x="822959" y="1845734"/>
            <a:ext cx="6492241" cy="4402666"/>
          </a:xfrm>
        </p:spPr>
        <p:txBody>
          <a:bodyPr>
            <a:normAutofit/>
          </a:bodyPr>
          <a:lstStyle/>
          <a:p>
            <a:endParaRPr lang="en-US" dirty="0"/>
          </a:p>
          <a:p>
            <a:r>
              <a:rPr lang="en-US" dirty="0"/>
              <a:t>(1) focus on new media forms</a:t>
            </a:r>
          </a:p>
          <a:p>
            <a:r>
              <a:rPr lang="en-US" dirty="0"/>
              <a:t>(2) pathologize young people’s use of the media</a:t>
            </a:r>
          </a:p>
          <a:p>
            <a:r>
              <a:rPr lang="en-US" dirty="0"/>
              <a:t>(3) result in an attempt to modify or regulate young people’s behavior</a:t>
            </a:r>
          </a:p>
          <a:p>
            <a:endParaRPr lang="en-US" dirty="0"/>
          </a:p>
          <a:p>
            <a:endParaRPr lang="en-US" dirty="0"/>
          </a:p>
          <a:p>
            <a:endParaRPr lang="en-US" dirty="0"/>
          </a:p>
          <a:p>
            <a:endParaRPr lang="en-US" dirty="0"/>
          </a:p>
          <a:p>
            <a:r>
              <a:rPr lang="en-US" sz="1400" dirty="0"/>
              <a:t>Marwick A (2008) To catch a predator? The </a:t>
            </a:r>
            <a:r>
              <a:rPr lang="en-US" sz="1400" dirty="0" err="1"/>
              <a:t>MySpace</a:t>
            </a:r>
            <a:r>
              <a:rPr lang="en-US" sz="1400" dirty="0"/>
              <a:t> moral panic. First Monday, Available at: </a:t>
            </a:r>
            <a:r>
              <a:rPr lang="en-US" sz="1400" dirty="0">
                <a:hlinkClick r:id="rId2"/>
              </a:rPr>
              <a:t>http://journals.uic.edu/ojs/index.php/fm/article/view/2152/1966</a:t>
            </a:r>
            <a:r>
              <a:rPr lang="en-US" sz="1400" dirty="0"/>
              <a:t> </a:t>
            </a:r>
            <a:endParaRPr lang="en-US" sz="1600" dirty="0"/>
          </a:p>
        </p:txBody>
      </p:sp>
      <p:pic>
        <p:nvPicPr>
          <p:cNvPr id="5" name="Picture 4">
            <a:extLst>
              <a:ext uri="{FF2B5EF4-FFF2-40B4-BE49-F238E27FC236}">
                <a16:creationId xmlns:a16="http://schemas.microsoft.com/office/drawing/2014/main" id="{1C1C1DEF-71DD-467F-944A-19C90E0730B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124671" y="3733800"/>
            <a:ext cx="2894658" cy="1737360"/>
          </a:xfrm>
          <a:prstGeom prst="rect">
            <a:avLst/>
          </a:prstGeom>
          <a:ln w="12700">
            <a:solidFill>
              <a:schemeClr val="accent1"/>
            </a:solidFill>
          </a:ln>
        </p:spPr>
      </p:pic>
      <p:cxnSp>
        <p:nvCxnSpPr>
          <p:cNvPr id="6" name="Straight Arrow Connector 5">
            <a:extLst>
              <a:ext uri="{FF2B5EF4-FFF2-40B4-BE49-F238E27FC236}">
                <a16:creationId xmlns:a16="http://schemas.microsoft.com/office/drawing/2014/main" id="{FBAC181C-B5AC-4B04-A8A3-5B36A3B940CC}"/>
              </a:ext>
            </a:extLst>
          </p:cNvPr>
          <p:cNvCxnSpPr/>
          <p:nvPr/>
        </p:nvCxnSpPr>
        <p:spPr>
          <a:xfrm flipH="1" flipV="1">
            <a:off x="6096000" y="4724400"/>
            <a:ext cx="16764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82C89C4-FF2E-42A2-ADDF-1E835476C57B}"/>
              </a:ext>
            </a:extLst>
          </p:cNvPr>
          <p:cNvSpPr txBox="1"/>
          <p:nvPr/>
        </p:nvSpPr>
        <p:spPr>
          <a:xfrm>
            <a:off x="7543800" y="5410200"/>
            <a:ext cx="1295400" cy="461665"/>
          </a:xfrm>
          <a:prstGeom prst="rect">
            <a:avLst/>
          </a:prstGeom>
          <a:noFill/>
        </p:spPr>
        <p:txBody>
          <a:bodyPr wrap="square" rtlCol="0">
            <a:spAutoFit/>
          </a:bodyPr>
          <a:lstStyle/>
          <a:p>
            <a:r>
              <a:rPr lang="en-US" sz="1200" dirty="0"/>
              <a:t>This image always makes me laugh.</a:t>
            </a:r>
          </a:p>
        </p:txBody>
      </p:sp>
    </p:spTree>
    <p:extLst>
      <p:ext uri="{BB962C8B-B14F-4D97-AF65-F5344CB8AC3E}">
        <p14:creationId xmlns:p14="http://schemas.microsoft.com/office/powerpoint/2010/main" val="1685222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67FCD-8619-4825-8F32-B6435C73EBC3}"/>
              </a:ext>
            </a:extLst>
          </p:cNvPr>
          <p:cNvSpPr>
            <a:spLocks noGrp="1"/>
          </p:cNvSpPr>
          <p:nvPr>
            <p:ph type="title"/>
          </p:nvPr>
        </p:nvSpPr>
        <p:spPr/>
        <p:txBody>
          <a:bodyPr/>
          <a:lstStyle/>
          <a:p>
            <a:r>
              <a:rPr lang="en-US" dirty="0" err="1"/>
              <a:t>Technopanics</a:t>
            </a:r>
            <a:r>
              <a:rPr lang="en-US" dirty="0"/>
              <a:t> </a:t>
            </a:r>
            <a:r>
              <a:rPr lang="en-US" sz="3600" dirty="0"/>
              <a:t>(Marwick, 2008)</a:t>
            </a:r>
          </a:p>
        </p:txBody>
      </p:sp>
      <p:sp>
        <p:nvSpPr>
          <p:cNvPr id="3" name="Content Placeholder 2">
            <a:extLst>
              <a:ext uri="{FF2B5EF4-FFF2-40B4-BE49-F238E27FC236}">
                <a16:creationId xmlns:a16="http://schemas.microsoft.com/office/drawing/2014/main" id="{8B00AA26-2BBD-4F8F-914D-4B3B9B6CD83F}"/>
              </a:ext>
            </a:extLst>
          </p:cNvPr>
          <p:cNvSpPr>
            <a:spLocks noGrp="1"/>
          </p:cNvSpPr>
          <p:nvPr>
            <p:ph idx="1"/>
          </p:nvPr>
        </p:nvSpPr>
        <p:spPr>
          <a:xfrm>
            <a:off x="822959" y="1845734"/>
            <a:ext cx="7025641" cy="4402666"/>
          </a:xfrm>
        </p:spPr>
        <p:txBody>
          <a:bodyPr>
            <a:normAutofit fontScale="85000" lnSpcReduction="20000"/>
          </a:bodyPr>
          <a:lstStyle/>
          <a:p>
            <a:pPr>
              <a:lnSpc>
                <a:spcPct val="120000"/>
              </a:lnSpc>
              <a:spcBef>
                <a:spcPts val="600"/>
              </a:spcBef>
              <a:spcAft>
                <a:spcPts val="0"/>
              </a:spcAft>
            </a:pPr>
            <a:r>
              <a:rPr lang="en-US" sz="2400" dirty="0"/>
              <a:t>Think of an information medium or platform that is popular with young people.</a:t>
            </a:r>
          </a:p>
          <a:p>
            <a:pPr>
              <a:lnSpc>
                <a:spcPct val="120000"/>
              </a:lnSpc>
              <a:spcBef>
                <a:spcPts val="600"/>
              </a:spcBef>
              <a:spcAft>
                <a:spcPts val="0"/>
              </a:spcAft>
            </a:pPr>
            <a:r>
              <a:rPr lang="en-US" sz="2400" dirty="0"/>
              <a:t>Consider each of the three parts of the theory of </a:t>
            </a:r>
            <a:r>
              <a:rPr lang="en-US" sz="2400" dirty="0" err="1"/>
              <a:t>technopanics</a:t>
            </a:r>
            <a:r>
              <a:rPr lang="en-US" sz="2400" dirty="0"/>
              <a:t>. Does each part apply to the medium or platform that you chose? Why or why not?</a:t>
            </a:r>
          </a:p>
          <a:p>
            <a:pPr>
              <a:lnSpc>
                <a:spcPct val="120000"/>
              </a:lnSpc>
              <a:spcBef>
                <a:spcPts val="600"/>
              </a:spcBef>
              <a:spcAft>
                <a:spcPts val="0"/>
              </a:spcAft>
            </a:pPr>
            <a:endParaRPr lang="en-US" dirty="0"/>
          </a:p>
          <a:p>
            <a:pPr>
              <a:lnSpc>
                <a:spcPct val="120000"/>
              </a:lnSpc>
              <a:spcBef>
                <a:spcPts val="600"/>
              </a:spcBef>
              <a:spcAft>
                <a:spcPts val="0"/>
              </a:spcAft>
            </a:pPr>
            <a:r>
              <a:rPr lang="en-US" dirty="0"/>
              <a:t>-------------------------</a:t>
            </a:r>
          </a:p>
          <a:p>
            <a:pPr>
              <a:lnSpc>
                <a:spcPct val="120000"/>
              </a:lnSpc>
              <a:spcBef>
                <a:spcPts val="600"/>
              </a:spcBef>
              <a:spcAft>
                <a:spcPts val="0"/>
              </a:spcAft>
            </a:pPr>
            <a:r>
              <a:rPr lang="en-US" dirty="0"/>
              <a:t>(</a:t>
            </a:r>
            <a:r>
              <a:rPr lang="en-US" sz="2100" dirty="0"/>
              <a:t>1) focus on new media forms</a:t>
            </a:r>
          </a:p>
          <a:p>
            <a:pPr>
              <a:lnSpc>
                <a:spcPct val="120000"/>
              </a:lnSpc>
              <a:spcBef>
                <a:spcPts val="600"/>
              </a:spcBef>
              <a:spcAft>
                <a:spcPts val="0"/>
              </a:spcAft>
            </a:pPr>
            <a:r>
              <a:rPr lang="en-US" sz="2100" dirty="0"/>
              <a:t>(2) pathologize young people’s use of the media</a:t>
            </a:r>
          </a:p>
          <a:p>
            <a:pPr>
              <a:lnSpc>
                <a:spcPct val="120000"/>
              </a:lnSpc>
              <a:spcBef>
                <a:spcPts val="600"/>
              </a:spcBef>
              <a:spcAft>
                <a:spcPts val="0"/>
              </a:spcAft>
            </a:pPr>
            <a:r>
              <a:rPr lang="en-US" sz="2100" dirty="0"/>
              <a:t>(3) result in an attempt to modify or regulate young people’s behavior</a:t>
            </a:r>
          </a:p>
          <a:p>
            <a:pPr>
              <a:lnSpc>
                <a:spcPct val="120000"/>
              </a:lnSpc>
              <a:spcBef>
                <a:spcPts val="600"/>
              </a:spcBef>
              <a:spcAft>
                <a:spcPts val="0"/>
              </a:spcAft>
            </a:pPr>
            <a:endParaRPr lang="en-US" dirty="0"/>
          </a:p>
          <a:p>
            <a:pPr>
              <a:lnSpc>
                <a:spcPct val="120000"/>
              </a:lnSpc>
              <a:spcBef>
                <a:spcPts val="600"/>
              </a:spcBef>
              <a:spcAft>
                <a:spcPts val="0"/>
              </a:spcAft>
            </a:pPr>
            <a:r>
              <a:rPr lang="en-US" sz="1400" dirty="0"/>
              <a:t>Marwick A (2008) To catch a predator? The </a:t>
            </a:r>
            <a:r>
              <a:rPr lang="en-US" sz="1400" dirty="0" err="1"/>
              <a:t>MySpace</a:t>
            </a:r>
            <a:r>
              <a:rPr lang="en-US" sz="1400" dirty="0"/>
              <a:t> moral panic. First Monday, Available at: </a:t>
            </a:r>
            <a:r>
              <a:rPr lang="en-US" sz="1400" dirty="0">
                <a:hlinkClick r:id="rId2"/>
              </a:rPr>
              <a:t>http://journals.uic.edu/ojs/index.php/fm/article/view/2152/1966</a:t>
            </a:r>
            <a:r>
              <a:rPr lang="en-US" sz="1400" dirty="0"/>
              <a:t> </a:t>
            </a:r>
            <a:endParaRPr lang="en-US" sz="1600" dirty="0"/>
          </a:p>
        </p:txBody>
      </p:sp>
    </p:spTree>
    <p:extLst>
      <p:ext uri="{BB962C8B-B14F-4D97-AF65-F5344CB8AC3E}">
        <p14:creationId xmlns:p14="http://schemas.microsoft.com/office/powerpoint/2010/main" val="4225012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C4AD-3050-E7CA-225C-CFE6DC361301}"/>
              </a:ext>
            </a:extLst>
          </p:cNvPr>
          <p:cNvSpPr>
            <a:spLocks noGrp="1"/>
          </p:cNvSpPr>
          <p:nvPr>
            <p:ph type="title"/>
          </p:nvPr>
        </p:nvSpPr>
        <p:spPr/>
        <p:txBody>
          <a:bodyPr/>
          <a:lstStyle/>
          <a:p>
            <a:r>
              <a:rPr lang="en-US" dirty="0"/>
              <a:t>Bowker (1996)</a:t>
            </a:r>
          </a:p>
        </p:txBody>
      </p:sp>
      <p:sp>
        <p:nvSpPr>
          <p:cNvPr id="3" name="Content Placeholder 2">
            <a:extLst>
              <a:ext uri="{FF2B5EF4-FFF2-40B4-BE49-F238E27FC236}">
                <a16:creationId xmlns:a16="http://schemas.microsoft.com/office/drawing/2014/main" id="{977CCB1D-4E4F-016C-DF94-73481E0D9BF6}"/>
              </a:ext>
            </a:extLst>
          </p:cNvPr>
          <p:cNvSpPr>
            <a:spLocks noGrp="1"/>
          </p:cNvSpPr>
          <p:nvPr>
            <p:ph idx="1"/>
          </p:nvPr>
        </p:nvSpPr>
        <p:spPr>
          <a:xfrm>
            <a:off x="832821" y="2526521"/>
            <a:ext cx="7543801" cy="3721879"/>
          </a:xfrm>
        </p:spPr>
        <p:txBody>
          <a:bodyPr>
            <a:normAutofit/>
          </a:bodyPr>
          <a:lstStyle/>
          <a:p>
            <a:r>
              <a:rPr lang="en-US" dirty="0"/>
              <a:t>Why did I ask you to read about the International Classification of Diseases?</a:t>
            </a:r>
          </a:p>
        </p:txBody>
      </p:sp>
    </p:spTree>
    <p:extLst>
      <p:ext uri="{BB962C8B-B14F-4D97-AF65-F5344CB8AC3E}">
        <p14:creationId xmlns:p14="http://schemas.microsoft.com/office/powerpoint/2010/main" val="100867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C4AD-3050-E7CA-225C-CFE6DC361301}"/>
              </a:ext>
            </a:extLst>
          </p:cNvPr>
          <p:cNvSpPr>
            <a:spLocks noGrp="1"/>
          </p:cNvSpPr>
          <p:nvPr>
            <p:ph type="title"/>
          </p:nvPr>
        </p:nvSpPr>
        <p:spPr/>
        <p:txBody>
          <a:bodyPr/>
          <a:lstStyle/>
          <a:p>
            <a:r>
              <a:rPr lang="en-US" dirty="0"/>
              <a:t>Bowker (1996)</a:t>
            </a:r>
          </a:p>
        </p:txBody>
      </p:sp>
      <p:sp>
        <p:nvSpPr>
          <p:cNvPr id="3" name="Content Placeholder 2">
            <a:extLst>
              <a:ext uri="{FF2B5EF4-FFF2-40B4-BE49-F238E27FC236}">
                <a16:creationId xmlns:a16="http://schemas.microsoft.com/office/drawing/2014/main" id="{977CCB1D-4E4F-016C-DF94-73481E0D9BF6}"/>
              </a:ext>
            </a:extLst>
          </p:cNvPr>
          <p:cNvSpPr>
            <a:spLocks noGrp="1"/>
          </p:cNvSpPr>
          <p:nvPr>
            <p:ph idx="1"/>
          </p:nvPr>
        </p:nvSpPr>
        <p:spPr>
          <a:xfrm>
            <a:off x="832821" y="2526521"/>
            <a:ext cx="7543801" cy="3721879"/>
          </a:xfrm>
        </p:spPr>
        <p:txBody>
          <a:bodyPr>
            <a:normAutofit/>
          </a:bodyPr>
          <a:lstStyle/>
          <a:p>
            <a:r>
              <a:rPr lang="en-US" dirty="0"/>
              <a:t>“The ICD is a complex information processing tool. As such it is at any one time associated both with a theory of historical knowledge and a particular configuration of technology. It is associated with a theory of historical knowledge in the sense that it embodies an understanding of what information about the past can and should be retained” (p.55).</a:t>
            </a:r>
          </a:p>
        </p:txBody>
      </p:sp>
    </p:spTree>
    <p:extLst>
      <p:ext uri="{BB962C8B-B14F-4D97-AF65-F5344CB8AC3E}">
        <p14:creationId xmlns:p14="http://schemas.microsoft.com/office/powerpoint/2010/main" val="41010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C4AD-3050-E7CA-225C-CFE6DC361301}"/>
              </a:ext>
            </a:extLst>
          </p:cNvPr>
          <p:cNvSpPr>
            <a:spLocks noGrp="1"/>
          </p:cNvSpPr>
          <p:nvPr>
            <p:ph type="title"/>
          </p:nvPr>
        </p:nvSpPr>
        <p:spPr/>
        <p:txBody>
          <a:bodyPr/>
          <a:lstStyle/>
          <a:p>
            <a:r>
              <a:rPr lang="en-US" dirty="0"/>
              <a:t>Bowker (1996)</a:t>
            </a:r>
          </a:p>
        </p:txBody>
      </p:sp>
      <p:sp>
        <p:nvSpPr>
          <p:cNvPr id="3" name="Content Placeholder 2">
            <a:extLst>
              <a:ext uri="{FF2B5EF4-FFF2-40B4-BE49-F238E27FC236}">
                <a16:creationId xmlns:a16="http://schemas.microsoft.com/office/drawing/2014/main" id="{977CCB1D-4E4F-016C-DF94-73481E0D9BF6}"/>
              </a:ext>
            </a:extLst>
          </p:cNvPr>
          <p:cNvSpPr>
            <a:spLocks noGrp="1"/>
          </p:cNvSpPr>
          <p:nvPr>
            <p:ph idx="1"/>
          </p:nvPr>
        </p:nvSpPr>
        <p:spPr>
          <a:xfrm>
            <a:off x="832821" y="2526521"/>
            <a:ext cx="7543801" cy="3721879"/>
          </a:xfrm>
        </p:spPr>
        <p:txBody>
          <a:bodyPr>
            <a:normAutofit/>
          </a:bodyPr>
          <a:lstStyle/>
          <a:p>
            <a:r>
              <a:rPr lang="en-US" dirty="0"/>
              <a:t>“The ICD is at each point associated with a particular configuration of technology. Like much modern technology it bears traces of its past. Computer screens tend to be 80 characters wide, an echo of the 80 columns of the preceding punch-card technology. […] Similarly the ICD bears traces of its technological base. For a long time it remained restricted to 200 headings: the number of lines that could fit on a standard folio sheet used by census offices” (p.56)</a:t>
            </a:r>
          </a:p>
        </p:txBody>
      </p:sp>
    </p:spTree>
    <p:extLst>
      <p:ext uri="{BB962C8B-B14F-4D97-AF65-F5344CB8AC3E}">
        <p14:creationId xmlns:p14="http://schemas.microsoft.com/office/powerpoint/2010/main" val="140895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C4AD-3050-E7CA-225C-CFE6DC361301}"/>
              </a:ext>
            </a:extLst>
          </p:cNvPr>
          <p:cNvSpPr>
            <a:spLocks noGrp="1"/>
          </p:cNvSpPr>
          <p:nvPr>
            <p:ph type="title"/>
          </p:nvPr>
        </p:nvSpPr>
        <p:spPr/>
        <p:txBody>
          <a:bodyPr/>
          <a:lstStyle/>
          <a:p>
            <a:r>
              <a:rPr lang="en-US" dirty="0"/>
              <a:t>Bowker (1996)</a:t>
            </a:r>
          </a:p>
        </p:txBody>
      </p:sp>
      <p:sp>
        <p:nvSpPr>
          <p:cNvPr id="3" name="Content Placeholder 2">
            <a:extLst>
              <a:ext uri="{FF2B5EF4-FFF2-40B4-BE49-F238E27FC236}">
                <a16:creationId xmlns:a16="http://schemas.microsoft.com/office/drawing/2014/main" id="{977CCB1D-4E4F-016C-DF94-73481E0D9BF6}"/>
              </a:ext>
            </a:extLst>
          </p:cNvPr>
          <p:cNvSpPr>
            <a:spLocks noGrp="1"/>
          </p:cNvSpPr>
          <p:nvPr>
            <p:ph idx="1"/>
          </p:nvPr>
        </p:nvSpPr>
        <p:spPr>
          <a:xfrm>
            <a:off x="822960" y="2133600"/>
            <a:ext cx="7543801" cy="3721879"/>
          </a:xfrm>
        </p:spPr>
        <p:txBody>
          <a:bodyPr>
            <a:noAutofit/>
          </a:bodyPr>
          <a:lstStyle/>
          <a:p>
            <a:pPr>
              <a:lnSpc>
                <a:spcPct val="100000"/>
              </a:lnSpc>
            </a:pPr>
            <a:r>
              <a:rPr lang="en-US" dirty="0">
                <a:solidFill>
                  <a:schemeClr val="tx1"/>
                </a:solidFill>
                <a:effectLst/>
              </a:rPr>
              <a:t>“[…] one might say that typically an historian seeks to examine the change in an historical entity over time – a person as she or he gets older, a state as it goes to war, an idea as it is born, developed and superseded. In these standard cases one assumes – rightly or wrongly – that what it is to be a person a state or an idea does not change in the course of the historical treatment; in other words that there is a passive backdrop against which the historical drama is played out. Information infrastructures are constitutive of that backdrop; when they are foregrounded the historian's standard categories are rendered contingent, they become objects of historical examination” (p. 59).</a:t>
            </a:r>
          </a:p>
        </p:txBody>
      </p:sp>
    </p:spTree>
    <p:extLst>
      <p:ext uri="{BB962C8B-B14F-4D97-AF65-F5344CB8AC3E}">
        <p14:creationId xmlns:p14="http://schemas.microsoft.com/office/powerpoint/2010/main" val="4252751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C4AD-3050-E7CA-225C-CFE6DC361301}"/>
              </a:ext>
            </a:extLst>
          </p:cNvPr>
          <p:cNvSpPr>
            <a:spLocks noGrp="1"/>
          </p:cNvSpPr>
          <p:nvPr>
            <p:ph type="title"/>
          </p:nvPr>
        </p:nvSpPr>
        <p:spPr/>
        <p:txBody>
          <a:bodyPr/>
          <a:lstStyle/>
          <a:p>
            <a:r>
              <a:rPr lang="en-US" dirty="0"/>
              <a:t>Bowker (1996)</a:t>
            </a:r>
          </a:p>
        </p:txBody>
      </p:sp>
      <p:sp>
        <p:nvSpPr>
          <p:cNvPr id="3" name="Content Placeholder 2">
            <a:extLst>
              <a:ext uri="{FF2B5EF4-FFF2-40B4-BE49-F238E27FC236}">
                <a16:creationId xmlns:a16="http://schemas.microsoft.com/office/drawing/2014/main" id="{977CCB1D-4E4F-016C-DF94-73481E0D9BF6}"/>
              </a:ext>
            </a:extLst>
          </p:cNvPr>
          <p:cNvSpPr>
            <a:spLocks noGrp="1"/>
          </p:cNvSpPr>
          <p:nvPr>
            <p:ph idx="1"/>
          </p:nvPr>
        </p:nvSpPr>
        <p:spPr>
          <a:xfrm>
            <a:off x="822959" y="2286000"/>
            <a:ext cx="7543801" cy="4023360"/>
          </a:xfrm>
        </p:spPr>
        <p:txBody>
          <a:bodyPr/>
          <a:lstStyle/>
          <a:p>
            <a:r>
              <a:rPr lang="en-US" dirty="0"/>
              <a:t>What is an information infrastructure?</a:t>
            </a:r>
          </a:p>
          <a:p>
            <a:r>
              <a:rPr lang="en-US" dirty="0"/>
              <a:t>What are the five properties of infrastructure?</a:t>
            </a:r>
          </a:p>
        </p:txBody>
      </p:sp>
    </p:spTree>
    <p:extLst>
      <p:ext uri="{BB962C8B-B14F-4D97-AF65-F5344CB8AC3E}">
        <p14:creationId xmlns:p14="http://schemas.microsoft.com/office/powerpoint/2010/main" val="3159157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C4AD-3050-E7CA-225C-CFE6DC361301}"/>
              </a:ext>
            </a:extLst>
          </p:cNvPr>
          <p:cNvSpPr>
            <a:spLocks noGrp="1"/>
          </p:cNvSpPr>
          <p:nvPr>
            <p:ph type="title"/>
          </p:nvPr>
        </p:nvSpPr>
        <p:spPr/>
        <p:txBody>
          <a:bodyPr/>
          <a:lstStyle/>
          <a:p>
            <a:r>
              <a:rPr lang="en-US" dirty="0"/>
              <a:t>Wong et al</a:t>
            </a:r>
          </a:p>
        </p:txBody>
      </p:sp>
      <p:sp>
        <p:nvSpPr>
          <p:cNvPr id="3" name="Content Placeholder 2">
            <a:extLst>
              <a:ext uri="{FF2B5EF4-FFF2-40B4-BE49-F238E27FC236}">
                <a16:creationId xmlns:a16="http://schemas.microsoft.com/office/drawing/2014/main" id="{977CCB1D-4E4F-016C-DF94-73481E0D9BF6}"/>
              </a:ext>
            </a:extLst>
          </p:cNvPr>
          <p:cNvSpPr>
            <a:spLocks noGrp="1"/>
          </p:cNvSpPr>
          <p:nvPr>
            <p:ph idx="1"/>
          </p:nvPr>
        </p:nvSpPr>
        <p:spPr/>
        <p:txBody>
          <a:bodyPr/>
          <a:lstStyle/>
          <a:p>
            <a:r>
              <a:rPr lang="en-US" dirty="0"/>
              <a:t>What is Infrastructural Speculation?</a:t>
            </a:r>
          </a:p>
          <a:p>
            <a:r>
              <a:rPr lang="en-US" dirty="0"/>
              <a:t>Why does it matter?</a:t>
            </a:r>
          </a:p>
          <a:p>
            <a:r>
              <a:rPr lang="en-US" dirty="0"/>
              <a:t>What did you take away from this reading?</a:t>
            </a:r>
          </a:p>
        </p:txBody>
      </p:sp>
    </p:spTree>
    <p:extLst>
      <p:ext uri="{BB962C8B-B14F-4D97-AF65-F5344CB8AC3E}">
        <p14:creationId xmlns:p14="http://schemas.microsoft.com/office/powerpoint/2010/main" val="373814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nline Media 2" descr="1970s AT&amp;T BELL LABS PICTUREPHONE PROMO FILM   VIDEOPHONE SERVICE  TWO WAY TELEVISION PHONE XD12724">
            <a:hlinkClick r:id="" action="ppaction://media"/>
            <a:extLst>
              <a:ext uri="{FF2B5EF4-FFF2-40B4-BE49-F238E27FC236}">
                <a16:creationId xmlns:a16="http://schemas.microsoft.com/office/drawing/2014/main" id="{7A9457C7-59F6-D497-AC58-348792ADDE47}"/>
              </a:ext>
            </a:extLst>
          </p:cNvPr>
          <p:cNvPicPr>
            <a:picLocks noRot="1" noChangeAspect="1"/>
          </p:cNvPicPr>
          <p:nvPr>
            <a:videoFile r:link="rId1"/>
          </p:nvPr>
        </p:nvPicPr>
        <p:blipFill>
          <a:blip r:embed="rId3"/>
          <a:stretch>
            <a:fillRect/>
          </a:stretch>
        </p:blipFill>
        <p:spPr>
          <a:xfrm>
            <a:off x="457200" y="563894"/>
            <a:ext cx="8496300" cy="4800410"/>
          </a:xfrm>
          <a:prstGeom prst="rect">
            <a:avLst/>
          </a:prstGeom>
        </p:spPr>
      </p:pic>
    </p:spTree>
    <p:extLst>
      <p:ext uri="{BB962C8B-B14F-4D97-AF65-F5344CB8AC3E}">
        <p14:creationId xmlns:p14="http://schemas.microsoft.com/office/powerpoint/2010/main" val="308445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18058</TotalTime>
  <Words>975</Words>
  <Application>Microsoft Macintosh PowerPoint</Application>
  <PresentationFormat>On-screen Show (4:3)</PresentationFormat>
  <Paragraphs>99</Paragraphs>
  <Slides>28</Slides>
  <Notes>13</Notes>
  <HiddenSlides>0</HiddenSlides>
  <MMClips>6</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Helvetica</vt:lpstr>
      <vt:lpstr>Times New Roman</vt:lpstr>
      <vt:lpstr>Wingdings</vt:lpstr>
      <vt:lpstr>Retrospect</vt:lpstr>
      <vt:lpstr>  INFO215: Week 2b Sociotechnical Approaches: Key Ideas</vt:lpstr>
      <vt:lpstr>PowerPoint Presentation</vt:lpstr>
      <vt:lpstr>Bowker (1996)</vt:lpstr>
      <vt:lpstr>Bowker (1996)</vt:lpstr>
      <vt:lpstr>Bowker (1996)</vt:lpstr>
      <vt:lpstr>Bowker (1996)</vt:lpstr>
      <vt:lpstr>Bowker (1996)</vt:lpstr>
      <vt:lpstr>Wong et al</vt:lpstr>
      <vt:lpstr>PowerPoint Presentation</vt:lpstr>
      <vt:lpstr>PowerPoint Presentation</vt:lpstr>
      <vt:lpstr>PowerPoint Presentation</vt:lpstr>
      <vt:lpstr>PowerPoint Presentation</vt:lpstr>
      <vt:lpstr>How does the “Stories” Glasses Relate to the readings?</vt:lpstr>
      <vt:lpstr>PowerPoint Presentation</vt:lpstr>
      <vt:lpstr>Some key sociotechnical ideas</vt:lpstr>
      <vt:lpstr>Adoption Curves (1957) and Chasms (1991)</vt:lpstr>
      <vt:lpstr>Discussion</vt:lpstr>
      <vt:lpstr>Hype Cycle (Gartner, 1995)</vt:lpstr>
      <vt:lpstr>PowerPoint Presentation</vt:lpstr>
      <vt:lpstr>The Technology Obsolescence Chain: Planned Obsolescence </vt:lpstr>
      <vt:lpstr>The Technology Obsolescence Chain: Perceived Obsolescence </vt:lpstr>
      <vt:lpstr>Unintended Consequences/Uses of Technology and Design</vt:lpstr>
      <vt:lpstr>Mobile devices have led to new behaviors that affect others and that necessitate new policies and legislation.</vt:lpstr>
      <vt:lpstr>Productivity Paradox  (“The Solow Computer Paradox)</vt:lpstr>
      <vt:lpstr>Understanding the Productivity Paradox</vt:lpstr>
      <vt:lpstr>Productivity Paradox  (“The Solow Computer Paradox”)</vt:lpstr>
      <vt:lpstr>Technopanics (Marwick, 2008)</vt:lpstr>
      <vt:lpstr>Technopanics (Marwick, 2008)</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Sony Customer</dc:creator>
  <cp:lastModifiedBy>Seberger, John</cp:lastModifiedBy>
  <cp:revision>769</cp:revision>
  <cp:lastPrinted>2016-09-29T16:10:46Z</cp:lastPrinted>
  <dcterms:created xsi:type="dcterms:W3CDTF">2010-01-21T21:58:58Z</dcterms:created>
  <dcterms:modified xsi:type="dcterms:W3CDTF">2022-09-29T20:07:57Z</dcterms:modified>
</cp:coreProperties>
</file>