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20"/>
  </p:notesMasterIdLst>
  <p:handoutMasterIdLst>
    <p:handoutMasterId r:id="rId21"/>
  </p:handoutMasterIdLst>
  <p:sldIdLst>
    <p:sldId id="256" r:id="rId2"/>
    <p:sldId id="587" r:id="rId3"/>
    <p:sldId id="647" r:id="rId4"/>
    <p:sldId id="646" r:id="rId5"/>
    <p:sldId id="631" r:id="rId6"/>
    <p:sldId id="632" r:id="rId7"/>
    <p:sldId id="633" r:id="rId8"/>
    <p:sldId id="438" r:id="rId9"/>
    <p:sldId id="434" r:id="rId10"/>
    <p:sldId id="532" r:id="rId11"/>
    <p:sldId id="642" r:id="rId12"/>
    <p:sldId id="452" r:id="rId13"/>
    <p:sldId id="459" r:id="rId14"/>
    <p:sldId id="435" r:id="rId15"/>
    <p:sldId id="634" r:id="rId16"/>
    <p:sldId id="640" r:id="rId17"/>
    <p:sldId id="643" r:id="rId18"/>
    <p:sldId id="645" r:id="rId19"/>
  </p:sldIdLst>
  <p:sldSz cx="9144000" cy="6858000" type="screen4x3"/>
  <p:notesSz cx="68580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>
      <p:cViewPr varScale="1">
        <p:scale>
          <a:sx n="119" d="100"/>
          <a:sy n="119" d="100"/>
        </p:scale>
        <p:origin x="14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C6A8426-90F2-E245-9E93-C46CBA4AE7CA}" type="datetime1">
              <a:rPr lang="en-US"/>
              <a:pPr>
                <a:defRPr/>
              </a:pPr>
              <a:t>9/11/22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A22B578-FA91-9C4C-91B6-75FA05BE13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5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2479" tIns="46240" rIns="92479" bIns="4624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2479" tIns="46240" rIns="92479" bIns="4624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9D5493DF-7DE1-2248-9142-1F83944AA593}" type="datetime1">
              <a:rPr lang="en-US"/>
              <a:pPr>
                <a:defRPr/>
              </a:pPr>
              <a:t>9/11/22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696913"/>
            <a:ext cx="4645025" cy="3484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2479" tIns="46240" rIns="92479" bIns="4624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wrap="square" lIns="92479" tIns="46240" rIns="92479" bIns="4624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2479" tIns="46240" rIns="92479" bIns="4624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2479" tIns="46240" rIns="92479" bIns="4624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895DD43A-BF31-F04E-828D-1293EC5144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884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69DA4F-C6F6-7149-8FF5-09EAC0E7F811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704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DD43A-BF31-F04E-828D-1293EC51448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13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DD43A-BF31-F04E-828D-1293EC51448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71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DD43A-BF31-F04E-828D-1293EC51448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08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11" charset="-128"/>
                <a:cs typeface="ＭＳ Ｐゴシック" pitchFamily="-111" charset="-128"/>
              </a:rPr>
              <a:t>Chasm = a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ＭＳ Ｐゴシック" pitchFamily="-111" charset="-128"/>
                <a:cs typeface="ＭＳ Ｐゴシック" pitchFamily="-111" charset="-128"/>
              </a:rPr>
              <a:t>gap between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11" charset="-128"/>
                <a:cs typeface="ＭＳ Ｐゴシック" pitchFamily="-111" charset="-128"/>
              </a:rPr>
              <a:t>the first two adopter groups (innovators/early adopters), and the vertical markets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6315C9-4A93-2141-9573-30568B2632E9}" type="slidenum">
              <a:rPr lang="en-US" sz="1200">
                <a:latin typeface="Calibri" charset="0"/>
              </a:rPr>
              <a:pPr eaLnBrk="1" hangingPunct="1"/>
              <a:t>5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406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AF4018-A0D3-A045-9455-3D9658B0AA50}" type="slidenum">
              <a:rPr lang="en-US" sz="1200">
                <a:latin typeface="Calibri" charset="0"/>
              </a:rPr>
              <a:pPr eaLnBrk="1" hangingPunct="1"/>
              <a:t>14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423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A5FFC-DE48-459E-AA98-C6F3509CFA4D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63625" y="687388"/>
            <a:ext cx="4679950" cy="35099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427538"/>
            <a:ext cx="5011738" cy="4195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942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B63E66-6BC5-E84A-A1EC-7D2445ABF203}" type="datetime1">
              <a:rPr lang="en-US" smtClean="0"/>
              <a:pPr>
                <a:defRPr/>
              </a:pPr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68D77-E6B9-0C48-99CE-7DD0F9A85B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97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402E4B-C1D7-3740-BE98-828983CF75D4}" type="datetime1">
              <a:rPr lang="en-US" smtClean="0"/>
              <a:pPr>
                <a:defRPr/>
              </a:pPr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EFB38A-0498-2A40-AB01-36DD4AD12D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2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8B566E-1872-B042-B70E-F61DD772BE44}" type="datetime1">
              <a:rPr lang="en-US" smtClean="0"/>
              <a:pPr>
                <a:defRPr/>
              </a:pPr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49CC21-B7A0-904F-B662-31556139A7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10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3-Oct-07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Michelle L. Rogers, Ph.D.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9549A-F07C-44F3-9B9B-BD032F6606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8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F1EF6D-FDA3-334F-9EC8-ECEDCB2E8F44}" type="datetime1">
              <a:rPr lang="en-US" smtClean="0"/>
              <a:pPr>
                <a:defRPr/>
              </a:pPr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7BABC-2F80-9243-9128-2658B0FFE8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8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33CDB3-04C2-1442-A5E9-43F46BCB94BA}" type="datetime1">
              <a:rPr lang="en-US" smtClean="0"/>
              <a:pPr>
                <a:defRPr/>
              </a:pPr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3DF708-43F1-6B4B-A76B-5608537421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29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0816D5-BE9C-F841-81B4-39FD030F8ED1}" type="datetime1">
              <a:rPr lang="en-US" smtClean="0"/>
              <a:pPr>
                <a:defRPr/>
              </a:pPr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AF2D52-F297-7647-B7ED-C6F9695547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6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0816D5-BE9C-F841-81B4-39FD030F8ED1}" type="datetime1">
              <a:rPr lang="en-US" smtClean="0"/>
              <a:pPr>
                <a:defRPr/>
              </a:pPr>
              <a:t>9/11/22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AF2D52-F297-7647-B7ED-C6F9695547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6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773759-9B3F-C845-90FB-9D2C70050B9E}" type="datetime1">
              <a:rPr lang="en-US" smtClean="0"/>
              <a:pPr>
                <a:defRPr/>
              </a:pPr>
              <a:t>9/11/22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DA59E-1371-6D48-9AF7-203C8C5A1A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8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A013BE-3D54-0346-9F17-56155291D58A}" type="datetime1">
              <a:rPr lang="en-US" smtClean="0"/>
              <a:pPr>
                <a:defRPr/>
              </a:pPr>
              <a:t>9/11/22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1D21F-9818-184D-9197-9A6796550E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3EE1F0C-754B-8948-88D6-23841E9A63B3}" type="datetime1">
              <a:rPr lang="en-US" smtClean="0"/>
              <a:pPr>
                <a:defRPr/>
              </a:pPr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51A6326-4832-6E49-85A1-0F54115857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07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53018B-C532-8545-8EF6-F2514F5190DE}" type="datetime1">
              <a:rPr lang="en-US" smtClean="0"/>
              <a:pPr>
                <a:defRPr/>
              </a:pPr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000520-7CD9-C547-BFEE-B1F155511B1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2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40816D5-BE9C-F841-81B4-39FD030F8ED1}" type="datetime1">
              <a:rPr lang="en-US" smtClean="0"/>
              <a:pPr>
                <a:defRPr/>
              </a:pPr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1AF2D52-F297-7647-B7ED-C6F9695547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95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Z1XYM7bC4k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atoday.com/videos/tech/columnist/2017/05/05/top-3-tasks-technology-made-obsolete/101323814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youtu.be/N2KLyYKJGk0?t=74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nyc.org/story/understanding-the-productivity-paradox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journals.uic.edu/ojs/index.php/fm/article/view/2152/1966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journals.uic.edu/ojs/index.php/fm/article/view/2152/196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zdCKBZP4Jo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685800" y="1901825"/>
            <a:ext cx="7772400" cy="2212975"/>
          </a:xfrm>
        </p:spPr>
        <p:txBody>
          <a:bodyPr>
            <a:noAutofit/>
          </a:bodyPr>
          <a:lstStyle/>
          <a:p>
            <a:pPr eaLnBrk="1" hangingPunct="1">
              <a:spcAft>
                <a:spcPts val="600"/>
              </a:spcAft>
            </a:pPr>
            <a:br>
              <a:rPr lang="en-US" sz="4600" b="1" dirty="0">
                <a:latin typeface="Calibri" charset="0"/>
                <a:ea typeface="ＭＳ Ｐゴシック" charset="0"/>
                <a:cs typeface="ＭＳ Ｐゴシック" charset="0"/>
              </a:rPr>
            </a:br>
            <a:br>
              <a:rPr lang="en-US" sz="4600" b="1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sz="4600" b="1" dirty="0">
                <a:latin typeface="Calibri" charset="0"/>
                <a:ea typeface="ＭＳ Ｐゴシック" charset="0"/>
                <a:cs typeface="ＭＳ Ｐゴシック" charset="0"/>
              </a:rPr>
              <a:t>INFO215: </a:t>
            </a:r>
            <a:r>
              <a:rPr lang="en-US" sz="4600" b="1">
                <a:latin typeface="Calibri" charset="0"/>
                <a:ea typeface="ＭＳ Ｐゴシック" charset="0"/>
                <a:cs typeface="ＭＳ Ｐゴシック" charset="0"/>
              </a:rPr>
              <a:t>Week 2b</a:t>
            </a:r>
            <a:br>
              <a:rPr lang="en-US" sz="4600" b="1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sz="4600" b="1" dirty="0">
                <a:latin typeface="Calibri" charset="0"/>
                <a:ea typeface="ＭＳ Ｐゴシック" charset="0"/>
                <a:cs typeface="ＭＳ Ｐゴシック" charset="0"/>
              </a:rPr>
              <a:t>Sociotechnical Approaches:</a:t>
            </a:r>
            <a:br>
              <a:rPr lang="en-US" sz="4600" b="1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sz="4600" b="1" dirty="0">
                <a:latin typeface="Calibri" charset="0"/>
                <a:ea typeface="ＭＳ Ｐゴシック" charset="0"/>
                <a:cs typeface="ＭＳ Ｐゴシック" charset="0"/>
              </a:rPr>
              <a:t>Key Ideas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4E395C-6411-4E03-9AD3-BC0598DA07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63" r="11707" b="1"/>
          <a:stretch/>
        </p:blipFill>
        <p:spPr>
          <a:xfrm>
            <a:off x="3575050" y="1600200"/>
            <a:ext cx="5111750" cy="448056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676400"/>
            <a:ext cx="2743200" cy="13716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r>
              <a:rPr lang="en-US" sz="3200" b="1" dirty="0"/>
              <a:t>The Technology Obsolescence Chain: Planned Obsolescence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381000" y="3429000"/>
            <a:ext cx="2514600" cy="2971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400" b="1" dirty="0">
              <a:solidFill>
                <a:srgbClr val="FFFFCC"/>
              </a:solidFill>
            </a:endParaRPr>
          </a:p>
          <a:p>
            <a:r>
              <a:rPr lang="en-US" sz="2400" b="1" dirty="0">
                <a:solidFill>
                  <a:srgbClr val="FFFF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https://www.youtube.com/watch?v=4Z1XYM7bC4k</a:t>
            </a:r>
            <a:endParaRPr lang="en-US" sz="2400" b="1" dirty="0">
              <a:solidFill>
                <a:srgbClr val="FFFFCC"/>
              </a:solidFill>
            </a:endParaRPr>
          </a:p>
          <a:p>
            <a:r>
              <a:rPr lang="en-US" sz="2400" b="1" dirty="0">
                <a:solidFill>
                  <a:srgbClr val="FFFFCC"/>
                </a:solidFill>
              </a:rPr>
              <a:t>(stop at 6:90)</a:t>
            </a:r>
          </a:p>
        </p:txBody>
      </p:sp>
    </p:spTree>
    <p:extLst>
      <p:ext uri="{BB962C8B-B14F-4D97-AF65-F5344CB8AC3E}">
        <p14:creationId xmlns:p14="http://schemas.microsoft.com/office/powerpoint/2010/main" val="722830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4E395C-6411-4E03-9AD3-BC0598DA07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63" r="11707" b="1"/>
          <a:stretch/>
        </p:blipFill>
        <p:spPr>
          <a:xfrm>
            <a:off x="3575050" y="1600200"/>
            <a:ext cx="5111750" cy="448056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676400"/>
            <a:ext cx="2743200" cy="13716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r>
              <a:rPr lang="en-US" sz="3200" b="1" dirty="0"/>
              <a:t>The Technology Obsolescence Chain: Perceived Obsolescence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381000" y="2971800"/>
            <a:ext cx="2514600" cy="3124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300" b="1" dirty="0">
              <a:solidFill>
                <a:srgbClr val="2998E3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sz="2300" dirty="0">
              <a:solidFill>
                <a:srgbClr val="FFFFCC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300" b="1" dirty="0">
                <a:solidFill>
                  <a:srgbClr val="FFFFC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https://youtu.be/N2KLyYKJGk0?t=74</a:t>
            </a:r>
            <a:endParaRPr lang="en-US" sz="2300" b="1" dirty="0">
              <a:solidFill>
                <a:srgbClr val="FFFFCC"/>
              </a:solidFill>
            </a:endParaRPr>
          </a:p>
          <a:p>
            <a:endParaRPr lang="en-US" sz="2300" b="1" dirty="0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868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9220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400" b="1" dirty="0">
                <a:solidFill>
                  <a:schemeClr val="accent2"/>
                </a:solidFill>
                <a:latin typeface="Calibri" charset="0"/>
                <a:ea typeface="ＭＳ Ｐゴシック" charset="0"/>
                <a:cs typeface="ＭＳ Ｐゴシック" charset="0"/>
              </a:rPr>
              <a:t>Unintended Consequences/Uses</a:t>
            </a:r>
            <a:br>
              <a:rPr lang="en-US" sz="4400" b="1" dirty="0">
                <a:solidFill>
                  <a:schemeClr val="accent2"/>
                </a:solidFill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sz="4400" b="1" dirty="0">
                <a:solidFill>
                  <a:schemeClr val="accent2"/>
                </a:solidFill>
                <a:latin typeface="Calibri" charset="0"/>
                <a:ea typeface="ＭＳ Ｐゴシック" charset="0"/>
                <a:cs typeface="ＭＳ Ｐゴシック" charset="0"/>
              </a:rPr>
              <a:t>of Technology and Design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33801"/>
            <a:ext cx="3662312" cy="27432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333DD2-7492-4264-842D-00DEB8C00056}"/>
              </a:ext>
            </a:extLst>
          </p:cNvPr>
          <p:cNvSpPr txBox="1"/>
          <p:nvPr/>
        </p:nvSpPr>
        <p:spPr>
          <a:xfrm>
            <a:off x="609600" y="1905000"/>
            <a:ext cx="2514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Unintended consequences and uses can be desirable or undesirable. Other examples?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7AAE9-B292-46C5-BD92-CE1EE3F7D3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 b="6244"/>
          <a:stretch/>
        </p:blipFill>
        <p:spPr>
          <a:xfrm>
            <a:off x="3285838" y="2104736"/>
            <a:ext cx="2743200" cy="2343329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EEE0B2-EDF5-40DF-A552-8F55A67C20E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4445" r="37500" b="18888"/>
          <a:stretch/>
        </p:blipFill>
        <p:spPr>
          <a:xfrm>
            <a:off x="5791200" y="3026820"/>
            <a:ext cx="2971800" cy="34290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3525" y="315913"/>
            <a:ext cx="5299075" cy="357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6" name="TextBox 4"/>
          <p:cNvSpPr txBox="1">
            <a:spLocks noChangeArrowheads="1"/>
          </p:cNvSpPr>
          <p:nvPr/>
        </p:nvSpPr>
        <p:spPr bwMode="auto">
          <a:xfrm>
            <a:off x="31750" y="6505575"/>
            <a:ext cx="5911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http://mrticketsd.com/fight-traffic-tickets-in-san-diego-ca/cell-phone-tickets-california/</a:t>
            </a:r>
          </a:p>
        </p:txBody>
      </p:sp>
      <p:pic>
        <p:nvPicPr>
          <p:cNvPr id="3174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5200" y="3810000"/>
            <a:ext cx="54102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Title 1"/>
          <p:cNvSpPr>
            <a:spLocks noGrp="1"/>
          </p:cNvSpPr>
          <p:nvPr>
            <p:ph type="title"/>
          </p:nvPr>
        </p:nvSpPr>
        <p:spPr>
          <a:xfrm>
            <a:off x="5562600" y="381000"/>
            <a:ext cx="3276600" cy="3200400"/>
          </a:xfrm>
        </p:spPr>
        <p:txBody>
          <a:bodyPr/>
          <a:lstStyle/>
          <a:p>
            <a:pPr algn="r" eaLnBrk="1" hangingPunct="1">
              <a:lnSpc>
                <a:spcPct val="100000"/>
              </a:lnSpc>
            </a:pPr>
            <a:r>
              <a:rPr lang="en-US" sz="2800" b="0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Mobile devices </a:t>
            </a:r>
            <a:r>
              <a:rPr lang="en-US" sz="2800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have led to</a:t>
            </a:r>
            <a:r>
              <a:rPr lang="en-US" sz="2800" b="0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 new behaviors that affect others and </a:t>
            </a:r>
            <a:r>
              <a:rPr lang="en-US" sz="2800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that</a:t>
            </a:r>
            <a:r>
              <a:rPr lang="en-US" sz="2800" b="0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 necessitate new policies and legislation.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900" y="3213100"/>
            <a:ext cx="21209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8229600" cy="16002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4000" b="1" dirty="0">
                <a:latin typeface="Calibri" charset="0"/>
                <a:ea typeface="ＭＳ Ｐゴシック" charset="0"/>
                <a:cs typeface="ＭＳ Ｐゴシック" charset="0"/>
              </a:rPr>
              <a:t>Productivity Paradox </a:t>
            </a:r>
            <a:br>
              <a:rPr lang="en-US" sz="4000" b="1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sz="4000" b="1" dirty="0">
                <a:latin typeface="Calibri" charset="0"/>
                <a:ea typeface="ＭＳ Ｐゴシック" charset="0"/>
                <a:cs typeface="ＭＳ Ｐゴシック" charset="0"/>
              </a:rPr>
              <a:t>(“The Solow Computer Paradox)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6934200" cy="4525963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Apparent failure of computer/IT investment to produce productivity gains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You can see the productivity age everywhere but in the productivity statistics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 – Robert Solow, 1987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In the 1970s and 1980s, computing power exploded (~10,000%), yet industrial productivity slowed from 3% to 1%.</a:t>
            </a:r>
          </a:p>
          <a:p>
            <a:pPr marL="0" indent="0" eaLnBrk="1" hangingPunct="1">
              <a:lnSpc>
                <a:spcPct val="90000"/>
              </a:lnSpc>
              <a:spcAft>
                <a:spcPts val="600"/>
              </a:spcAft>
              <a:buNone/>
            </a:pPr>
            <a:endParaRPr lang="en-US" altLang="ja-JP" sz="100" dirty="0">
              <a:solidFill>
                <a:schemeClr val="tx1">
                  <a:lumMod val="75000"/>
                  <a:lumOff val="25000"/>
                </a:schemeClr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QUESTION: 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Why on earth did this happen?!?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4000" b="1" dirty="0">
                <a:solidFill>
                  <a:schemeClr val="accent2"/>
                </a:solidFill>
                <a:latin typeface="Calibri" panose="020F0502020204030204" pitchFamily="34" charset="0"/>
              </a:rPr>
              <a:t>Understanding</a:t>
            </a:r>
            <a:r>
              <a:rPr lang="en-US" sz="3600" b="1" dirty="0">
                <a:solidFill>
                  <a:schemeClr val="accent2"/>
                </a:solidFill>
                <a:latin typeface="Calibri" panose="020F0502020204030204" pitchFamily="34" charset="0"/>
              </a:rPr>
              <a:t> the Productivity Paradox</a:t>
            </a:r>
          </a:p>
        </p:txBody>
      </p:sp>
      <p:sp>
        <p:nvSpPr>
          <p:cNvPr id="2253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213644"/>
            <a:ext cx="7521575" cy="572055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endParaRPr lang="en-US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endParaRPr lang="en-US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altLang="en-US" sz="3200" b="1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https://www.wnyc.org/story/understanding-the-productivity-paradox/</a:t>
            </a:r>
            <a:r>
              <a:rPr lang="en-US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23114-08B6-4652-BA72-0E6E7D7A2123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8229600" cy="1447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solidFill>
                  <a:schemeClr val="accent2"/>
                </a:solidFill>
                <a:latin typeface="Calibri" charset="0"/>
                <a:ea typeface="ＭＳ Ｐゴシック" charset="0"/>
                <a:cs typeface="ＭＳ Ｐゴシック" charset="0"/>
              </a:rPr>
              <a:t>Productivity Paradox </a:t>
            </a:r>
            <a:br>
              <a:rPr lang="en-US" sz="4000" b="1" dirty="0">
                <a:solidFill>
                  <a:schemeClr val="accent2"/>
                </a:solidFill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sz="4000" b="1" dirty="0">
                <a:solidFill>
                  <a:schemeClr val="accent2"/>
                </a:solidFill>
                <a:latin typeface="Calibri" charset="0"/>
                <a:ea typeface="ＭＳ Ｐゴシック" charset="0"/>
                <a:cs typeface="ＭＳ Ｐゴシック" charset="0"/>
              </a:rPr>
              <a:t>(“The Solow Computer Paradox”)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6837"/>
            <a:ext cx="7239000" cy="3687763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90000"/>
              </a:lnSpc>
              <a:buNone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ＭＳ Ｐゴシック" charset="0"/>
              </a:rPr>
              <a:t>Main causes: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ＭＳ Ｐゴシック" charset="0"/>
              </a:rPr>
              <a:t>Poor implementation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ＭＳ Ｐゴシック" charset="0"/>
              </a:rPr>
              <a:t>Systems did not support work practices.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ＭＳ Ｐゴシック" charset="0"/>
              </a:rPr>
              <a:t>Underestimation of amount of work required to extract value from new systems.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7839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7FCD-8619-4825-8F32-B6435C73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Technopanics</a:t>
            </a:r>
            <a:r>
              <a:rPr lang="en-US" dirty="0"/>
              <a:t> </a:t>
            </a:r>
            <a:r>
              <a:rPr lang="en-US" sz="3600" dirty="0"/>
              <a:t>(Marwick, 2008)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0AA26-2BBD-4F8F-914D-4B3B9B6CD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6492241" cy="440266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(1) focus on new media forms</a:t>
            </a:r>
          </a:p>
          <a:p>
            <a:r>
              <a:rPr lang="en-US" dirty="0"/>
              <a:t>(2) pathologize young people’s use of the media</a:t>
            </a:r>
          </a:p>
          <a:p>
            <a:r>
              <a:rPr lang="en-US" dirty="0"/>
              <a:t>(3) result in an attempt to modify or regulate young people’s behavior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400" dirty="0"/>
              <a:t>Marwick A (2008) To catch a predator? The </a:t>
            </a:r>
            <a:r>
              <a:rPr lang="en-US" sz="1400" dirty="0" err="1"/>
              <a:t>MySpace</a:t>
            </a:r>
            <a:r>
              <a:rPr lang="en-US" sz="1400" dirty="0"/>
              <a:t> moral panic. First Monday, Available at: </a:t>
            </a:r>
            <a:r>
              <a:rPr lang="en-US" sz="1400" dirty="0">
                <a:hlinkClick r:id="rId2"/>
              </a:rPr>
              <a:t>http://journals.uic.edu/ojs/index.php/fm/article/view/2152/1966</a:t>
            </a:r>
            <a:r>
              <a:rPr lang="en-US" sz="1400" dirty="0"/>
              <a:t> 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C1DEF-71DD-467F-944A-19C90E0730B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671" y="3733800"/>
            <a:ext cx="2894658" cy="173736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AC181C-B5AC-4B04-A8A3-5B36A3B940CC}"/>
              </a:ext>
            </a:extLst>
          </p:cNvPr>
          <p:cNvCxnSpPr/>
          <p:nvPr/>
        </p:nvCxnSpPr>
        <p:spPr>
          <a:xfrm flipH="1" flipV="1">
            <a:off x="6096000" y="4724400"/>
            <a:ext cx="16764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82C89C4-FF2E-42A2-ADDF-1E835476C57B}"/>
              </a:ext>
            </a:extLst>
          </p:cNvPr>
          <p:cNvSpPr txBox="1"/>
          <p:nvPr/>
        </p:nvSpPr>
        <p:spPr>
          <a:xfrm>
            <a:off x="7543800" y="54102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This image always makes me laugh.</a:t>
            </a:r>
          </a:p>
        </p:txBody>
      </p:sp>
    </p:spTree>
    <p:extLst>
      <p:ext uri="{BB962C8B-B14F-4D97-AF65-F5344CB8AC3E}">
        <p14:creationId xmlns:p14="http://schemas.microsoft.com/office/powerpoint/2010/main" val="1685222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7FCD-8619-4825-8F32-B6435C73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Technopanics</a:t>
            </a:r>
            <a:r>
              <a:rPr lang="en-US" dirty="0"/>
              <a:t> </a:t>
            </a:r>
            <a:r>
              <a:rPr lang="en-US" sz="3600" dirty="0"/>
              <a:t>(Marwick, 2008)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0AA26-2BBD-4F8F-914D-4B3B9B6CD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025641" cy="440266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Think of an information medium or platform that is popular with young people.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Consider each of the three parts of the theory of </a:t>
            </a:r>
            <a:r>
              <a:rPr lang="en-US" sz="2400" dirty="0" err="1"/>
              <a:t>technopanics</a:t>
            </a:r>
            <a:r>
              <a:rPr lang="en-US" sz="2400" dirty="0"/>
              <a:t>. Does each part apply to the medium or platform that you chose? Why or why not?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-------------------------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(</a:t>
            </a:r>
            <a:r>
              <a:rPr lang="en-US" sz="2100" dirty="0"/>
              <a:t>1) focus on new media forms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100" dirty="0"/>
              <a:t>(2) pathologize young people’s use of the media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100" dirty="0"/>
              <a:t>(3) result in an attempt to modify or regulate young people’s behavior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Marwick A (2008) To catch a predator? The </a:t>
            </a:r>
            <a:r>
              <a:rPr lang="en-US" sz="1400" dirty="0" err="1"/>
              <a:t>MySpace</a:t>
            </a:r>
            <a:r>
              <a:rPr lang="en-US" sz="1400" dirty="0"/>
              <a:t> moral panic. First Monday, Available at: </a:t>
            </a:r>
            <a:r>
              <a:rPr lang="en-US" sz="1400" dirty="0">
                <a:hlinkClick r:id="rId2"/>
              </a:rPr>
              <a:t>http://journals.uic.edu/ojs/index.php/fm/article/view/2152/1966</a:t>
            </a:r>
            <a:r>
              <a:rPr lang="en-US" sz="1400" dirty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2501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C4AD-3050-E7CA-225C-CFE6DC36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Bowker &amp; Star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CCB1D-4E4F-016C-DF94-73481E0D9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their point?</a:t>
            </a:r>
          </a:p>
          <a:p>
            <a:r>
              <a:rPr lang="en-US" dirty="0"/>
              <a:t>Why did I ask you to read about classification?</a:t>
            </a:r>
          </a:p>
        </p:txBody>
      </p:sp>
    </p:spTree>
    <p:extLst>
      <p:ext uri="{BB962C8B-B14F-4D97-AF65-F5344CB8AC3E}">
        <p14:creationId xmlns:p14="http://schemas.microsoft.com/office/powerpoint/2010/main" val="10086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C4AD-3050-E7CA-225C-CFE6DC36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Wong et 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CCB1D-4E4F-016C-DF94-73481E0D9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Infrastructural Speculation?</a:t>
            </a:r>
          </a:p>
          <a:p>
            <a:r>
              <a:rPr lang="en-US" dirty="0"/>
              <a:t>Why does it matter?</a:t>
            </a:r>
          </a:p>
          <a:p>
            <a:r>
              <a:rPr lang="en-US" dirty="0"/>
              <a:t>What did you take away from this reading?</a:t>
            </a:r>
          </a:p>
        </p:txBody>
      </p:sp>
    </p:spTree>
    <p:extLst>
      <p:ext uri="{BB962C8B-B14F-4D97-AF65-F5344CB8AC3E}">
        <p14:creationId xmlns:p14="http://schemas.microsoft.com/office/powerpoint/2010/main" val="3738149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609600" y="3194050"/>
            <a:ext cx="8229600" cy="615950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latin typeface="Calibri" charset="0"/>
                <a:ea typeface="ＭＳ Ｐゴシック" charset="0"/>
                <a:cs typeface="ＭＳ Ｐゴシック" charset="0"/>
              </a:rPr>
              <a:t>Some key sociotechnical ideas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762000" y="3810000"/>
            <a:ext cx="8229600" cy="2438400"/>
          </a:xfrm>
        </p:spPr>
        <p:txBody>
          <a:bodyPr>
            <a:normAutofit fontScale="92500" lnSpcReduction="20000"/>
          </a:bodyPr>
          <a:lstStyle/>
          <a:p>
            <a:r>
              <a:rPr lang="en-US" sz="23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Adoption curves</a:t>
            </a:r>
          </a:p>
          <a:p>
            <a:r>
              <a:rPr lang="en-US" sz="23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Hype cycles</a:t>
            </a:r>
          </a:p>
          <a:p>
            <a:r>
              <a:rPr lang="en-US" sz="23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Unintended consequences</a:t>
            </a:r>
          </a:p>
          <a:p>
            <a:r>
              <a:rPr lang="en-US" sz="23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Productivity paradoxes</a:t>
            </a:r>
          </a:p>
          <a:p>
            <a:r>
              <a:rPr lang="en-US" sz="2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Technopanics</a:t>
            </a:r>
            <a:endParaRPr lang="en-US" sz="2300" dirty="0">
              <a:solidFill>
                <a:schemeClr val="tx1">
                  <a:lumMod val="85000"/>
                  <a:lumOff val="15000"/>
                </a:schemeClr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 sz="23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Utopias and dystopias (to be discussed in a future class session)</a:t>
            </a:r>
          </a:p>
          <a:p>
            <a:endParaRPr lang="en-US" sz="2300" dirty="0">
              <a:solidFill>
                <a:schemeClr val="tx1">
                  <a:lumMod val="85000"/>
                  <a:lumOff val="15000"/>
                </a:scheme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1242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988" name="Content Placeholder 3" descr="pennim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8525" y="152400"/>
            <a:ext cx="2759075" cy="2779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rot="5400000" flipH="1" flipV="1">
            <a:off x="1143000" y="762000"/>
            <a:ext cx="990600" cy="838200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24000" y="2055812"/>
            <a:ext cx="1447800" cy="1588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V="1">
            <a:off x="2400300" y="800101"/>
            <a:ext cx="990600" cy="762000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283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Box 5"/>
          <p:cNvSpPr txBox="1">
            <a:spLocks noChangeArrowheads="1"/>
          </p:cNvSpPr>
          <p:nvPr/>
        </p:nvSpPr>
        <p:spPr bwMode="auto">
          <a:xfrm>
            <a:off x="487363" y="6107113"/>
            <a:ext cx="48445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Moore, G. (2014). </a:t>
            </a:r>
            <a:r>
              <a:rPr lang="en-US" sz="1200" i="1" dirty="0"/>
              <a:t>Crossing The Chasm.</a:t>
            </a:r>
            <a:r>
              <a:rPr lang="en-US" sz="1200" dirty="0"/>
              <a:t> Harper Business Essentials</a:t>
            </a:r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458200" cy="10668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3600" b="1" dirty="0">
                <a:latin typeface="Calibri" charset="0"/>
                <a:ea typeface="ＭＳ Ｐゴシック" charset="0"/>
                <a:cs typeface="ＭＳ Ｐゴシック" charset="0"/>
              </a:rPr>
              <a:t>Adoption Curves (1957) and Chasms (1991)</a:t>
            </a:r>
          </a:p>
        </p:txBody>
      </p:sp>
      <p:pic>
        <p:nvPicPr>
          <p:cNvPr id="21507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630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360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" y="6096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Rectangle 5"/>
          <p:cNvSpPr>
            <a:spLocks noChangeArrowheads="1"/>
          </p:cNvSpPr>
          <p:nvPr/>
        </p:nvSpPr>
        <p:spPr bwMode="auto">
          <a:xfrm>
            <a:off x="914400" y="5943600"/>
            <a:ext cx="7162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hlinkClick r:id="rId3"/>
              </a:rPr>
              <a:t>https://www.youtube.com/watch?v=WzdCKBZP4Jo</a:t>
            </a:r>
            <a:r>
              <a:rPr lang="en-US" b="1" dirty="0"/>
              <a:t> </a:t>
            </a:r>
          </a:p>
        </p:txBody>
      </p:sp>
      <p:pic>
        <p:nvPicPr>
          <p:cNvPr id="23555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82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45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charset="0"/>
                <a:ea typeface="ＭＳ Ｐゴシック" charset="0"/>
              </a:rPr>
              <a:t>Discussion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990600" y="2255837"/>
            <a:ext cx="6705600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Helvetica" charset="0"/>
                <a:ea typeface="ＭＳ Ｐゴシック" charset="0"/>
              </a:rPr>
              <a:t>What were the adoption “chasms” for the picture phone?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Helvetica" charset="0"/>
                <a:ea typeface="ＭＳ Ｐゴシック" charset="0"/>
              </a:rPr>
              <a:t>How could its design have been improved?</a:t>
            </a:r>
          </a:p>
        </p:txBody>
      </p:sp>
    </p:spTree>
    <p:extLst>
      <p:ext uri="{BB962C8B-B14F-4D97-AF65-F5344CB8AC3E}">
        <p14:creationId xmlns:p14="http://schemas.microsoft.com/office/powerpoint/2010/main" val="1174564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47800"/>
            <a:ext cx="9144000" cy="449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662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9535" y="2362200"/>
            <a:ext cx="8284931" cy="25146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-381000"/>
            <a:ext cx="8229600" cy="1600200"/>
          </a:xfrm>
        </p:spPr>
        <p:txBody>
          <a:bodyPr/>
          <a:lstStyle/>
          <a:p>
            <a:pPr algn="l"/>
            <a:r>
              <a:rPr lang="en-US" sz="4400" b="1" dirty="0">
                <a:latin typeface="+mj-lt"/>
                <a:ea typeface="ＭＳ Ｐゴシック" charset="0"/>
              </a:rPr>
              <a:t>Hype Cycle (Gartner, 1995)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890F75-7694-4153-B690-D4C9CE4E7F9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64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659" y="228600"/>
            <a:ext cx="8892683" cy="63093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17878</TotalTime>
  <Words>597</Words>
  <Application>Microsoft Macintosh PowerPoint</Application>
  <PresentationFormat>On-screen Show (4:3)</PresentationFormat>
  <Paragraphs>79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Helvetica</vt:lpstr>
      <vt:lpstr>Wingdings</vt:lpstr>
      <vt:lpstr>Retrospect</vt:lpstr>
      <vt:lpstr>  INFO215: Week 2b Sociotechnical Approaches: Key Ideas</vt:lpstr>
      <vt:lpstr>Bowker &amp; Star</vt:lpstr>
      <vt:lpstr>Wong et al</vt:lpstr>
      <vt:lpstr>Some key sociotechnical ideas</vt:lpstr>
      <vt:lpstr>Adoption Curves (1957) and Chasms (1991)</vt:lpstr>
      <vt:lpstr>PowerPoint Presentation</vt:lpstr>
      <vt:lpstr>Discussion</vt:lpstr>
      <vt:lpstr>Hype Cycle (Gartner, 1995)</vt:lpstr>
      <vt:lpstr>PowerPoint Presentation</vt:lpstr>
      <vt:lpstr>The Technology Obsolescence Chain: Planned Obsolescence </vt:lpstr>
      <vt:lpstr>The Technology Obsolescence Chain: Perceived Obsolescence </vt:lpstr>
      <vt:lpstr>Unintended Consequences/Uses of Technology and Design</vt:lpstr>
      <vt:lpstr>Mobile devices have led to new behaviors that affect others and that necessitate new policies and legislation.</vt:lpstr>
      <vt:lpstr>Productivity Paradox  (“The Solow Computer Paradox)</vt:lpstr>
      <vt:lpstr>Understanding the Productivity Paradox</vt:lpstr>
      <vt:lpstr>Productivity Paradox  (“The Solow Computer Paradox”)</vt:lpstr>
      <vt:lpstr>Technopanics (Marwick, 2008)</vt:lpstr>
      <vt:lpstr>Technopanics (Marwick, 2008)</vt:lpstr>
    </vt:vector>
  </TitlesOfParts>
  <Company>Drexel 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Sony Customer</dc:creator>
  <cp:lastModifiedBy>Seberger, John</cp:lastModifiedBy>
  <cp:revision>764</cp:revision>
  <cp:lastPrinted>2016-09-29T16:10:46Z</cp:lastPrinted>
  <dcterms:created xsi:type="dcterms:W3CDTF">2010-01-21T21:58:58Z</dcterms:created>
  <dcterms:modified xsi:type="dcterms:W3CDTF">2022-09-11T15:50:16Z</dcterms:modified>
</cp:coreProperties>
</file>