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64" r:id="rId2"/>
    <p:sldId id="257" r:id="rId3"/>
    <p:sldId id="267" r:id="rId4"/>
    <p:sldId id="268" r:id="rId5"/>
    <p:sldId id="311" r:id="rId6"/>
    <p:sldId id="313" r:id="rId7"/>
    <p:sldId id="329" r:id="rId8"/>
    <p:sldId id="312" r:id="rId9"/>
    <p:sldId id="314" r:id="rId10"/>
    <p:sldId id="315" r:id="rId11"/>
    <p:sldId id="316" r:id="rId12"/>
    <p:sldId id="269" r:id="rId13"/>
    <p:sldId id="330" r:id="rId14"/>
    <p:sldId id="318" r:id="rId15"/>
    <p:sldId id="272" r:id="rId16"/>
    <p:sldId id="273" r:id="rId17"/>
    <p:sldId id="280" r:id="rId18"/>
    <p:sldId id="319" r:id="rId19"/>
    <p:sldId id="320" r:id="rId20"/>
    <p:sldId id="321" r:id="rId21"/>
    <p:sldId id="307" r:id="rId22"/>
    <p:sldId id="322" r:id="rId23"/>
    <p:sldId id="284" r:id="rId24"/>
    <p:sldId id="290" r:id="rId25"/>
    <p:sldId id="301" r:id="rId26"/>
    <p:sldId id="282" r:id="rId27"/>
    <p:sldId id="302" r:id="rId28"/>
    <p:sldId id="303" r:id="rId29"/>
    <p:sldId id="324" r:id="rId30"/>
    <p:sldId id="323" r:id="rId31"/>
    <p:sldId id="325" r:id="rId32"/>
    <p:sldId id="326" r:id="rId33"/>
    <p:sldId id="328" r:id="rId34"/>
    <p:sldId id="327" r:id="rId35"/>
    <p:sldId id="291" r:id="rId36"/>
    <p:sldId id="26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16E"/>
    <a:srgbClr val="0589F9"/>
    <a:srgbClr val="F02957"/>
    <a:srgbClr val="4E5ACB"/>
    <a:srgbClr val="316DDF"/>
    <a:srgbClr val="8A3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1676" autoAdjust="0"/>
  </p:normalViewPr>
  <p:slideViewPr>
    <p:cSldViewPr snapToGrid="0" snapToObjects="1">
      <p:cViewPr varScale="1">
        <p:scale>
          <a:sx n="105" d="100"/>
          <a:sy n="105" d="100"/>
        </p:scale>
        <p:origin x="906" y="114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2DF2-658D-324B-82BB-001FE701ED6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BB41-C319-E043-93F6-A289884FF7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0BB41-C319-E043-93F6-A289884FF7C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06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11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216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36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071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6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225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2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722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81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43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34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92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82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6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75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36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01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FF1-08F4-E543-87B9-4B506F0C62C4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uyiedu.yuque.com/sgd3r5/vzzzgt/utk4gl#iJ9OJ" TargetMode="External"/><Relationship Id="rId5" Type="http://schemas.openxmlformats.org/officeDocument/2006/relationships/hyperlink" Target="https://npm.taobao.org/mirrors/git-for-windows/" TargetMode="External"/><Relationship Id="rId4" Type="http://schemas.openxmlformats.org/officeDocument/2006/relationships/hyperlink" Target="https://git-scm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19" y="3105834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文件时光机 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我们与</a:t>
            </a:r>
            <a:r>
              <a:rPr kumimoji="1"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的日常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205" y="1500155"/>
            <a:ext cx="9342126" cy="157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项目协同本质：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代替人工解决部分机械重复的工作，从而大大增加生产力。！！！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3C594-E85C-450F-9303-AE05225AA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241" y="3912108"/>
            <a:ext cx="2190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什么是分布式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4937" y="1976942"/>
            <a:ext cx="934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分布式，可以在不同的操作系统不同的电脑上去工作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remote </a:t>
            </a:r>
            <a:r>
              <a:rPr lang="zh-CN" altLang="en-US" dirty="0"/>
              <a:t>远程服务器 公共仓库</a:t>
            </a:r>
            <a:br>
              <a:rPr lang="zh-CN" altLang="en-US" dirty="0"/>
            </a:br>
            <a:r>
              <a:rPr lang="en-US" altLang="zh-CN" dirty="0"/>
              <a:t>local </a:t>
            </a:r>
            <a:r>
              <a:rPr lang="zh-CN" altLang="en-US" dirty="0"/>
              <a:t>（每一个人的计算机上面也有一个项目仓库）</a:t>
            </a:r>
          </a:p>
        </p:txBody>
      </p:sp>
    </p:spTree>
    <p:extLst>
      <p:ext uri="{BB962C8B-B14F-4D97-AF65-F5344CB8AC3E}">
        <p14:creationId xmlns:p14="http://schemas.microsoft.com/office/powerpoint/2010/main" val="371919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9602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的下载与环境配置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4081" y="1976942"/>
            <a:ext cx="9342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  <a:hlinkClick r:id="rId4"/>
              </a:rPr>
              <a:t>https://git-scm.com/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Git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官网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  <a:hlinkClick r:id="rId5"/>
              </a:rPr>
              <a:t>https://npm.taobao.org/mirrors/git-for-windows/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快读下载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  <a:hlinkClick r:id="rId6"/>
              </a:rPr>
              <a:t>https://duyiedu.yuque.com/sgd3r5/vzzzgt/utk4gl#iJ9OJ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mac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版本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git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安装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05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669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5209" y="1419158"/>
            <a:ext cx="93421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配置用户名</a:t>
            </a:r>
            <a:endParaRPr lang="zh-CN" altLang="en-US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git config --global user.name </a:t>
            </a:r>
            <a:r>
              <a:rPr lang="zh-CN" altLang="en-US" dirty="0">
                <a:solidFill>
                  <a:srgbClr val="000000"/>
                </a:solidFill>
              </a:rPr>
              <a:t>你的名字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配置邮箱</a:t>
            </a:r>
            <a:endParaRPr lang="zh-CN" altLang="en-US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git config --global </a:t>
            </a:r>
            <a:r>
              <a:rPr lang="en-US" altLang="zh-CN" dirty="0" err="1">
                <a:solidFill>
                  <a:srgbClr val="000000"/>
                </a:solidFill>
              </a:rPr>
              <a:t>user.emial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你的邮箱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查看配置</a:t>
            </a:r>
            <a:endParaRPr lang="zh-CN" altLang="en-US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     </a:t>
            </a:r>
            <a:r>
              <a:rPr lang="en-US" altLang="zh-CN" dirty="0">
                <a:solidFill>
                  <a:srgbClr val="000000"/>
                </a:solidFill>
              </a:rPr>
              <a:t>git config --list</a:t>
            </a:r>
            <a:endParaRPr lang="en-US" altLang="zh-CN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     git config user.name</a:t>
            </a:r>
            <a:endParaRPr lang="en-US" altLang="zh-CN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     git config </a:t>
            </a:r>
            <a:r>
              <a:rPr lang="en-US" altLang="zh-CN" dirty="0" err="1">
                <a:solidFill>
                  <a:srgbClr val="000000"/>
                </a:solidFill>
              </a:rPr>
              <a:t>user.email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手动配置</a:t>
            </a:r>
            <a:endParaRPr lang="zh-CN" altLang="en-US" dirty="0">
              <a:solidFill>
                <a:srgbClr val="262626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   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users/</a:t>
            </a:r>
            <a:r>
              <a:rPr lang="zh-CN" altLang="en-US" dirty="0">
                <a:solidFill>
                  <a:srgbClr val="000000"/>
                </a:solidFill>
              </a:rPr>
              <a:t>用户</a:t>
            </a:r>
            <a:r>
              <a:rPr lang="en-US" altLang="zh-CN" dirty="0">
                <a:solidFill>
                  <a:srgbClr val="000000"/>
                </a:solidFill>
              </a:rPr>
              <a:t>/.</a:t>
            </a:r>
            <a:r>
              <a:rPr lang="en-US" altLang="zh-CN" dirty="0" err="1">
                <a:solidFill>
                  <a:srgbClr val="000000"/>
                </a:solidFill>
              </a:rPr>
              <a:t>gitconfig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75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6684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与我们的日常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7946" y="1468059"/>
            <a:ext cx="11124609" cy="5019452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9424136" y="3866849"/>
            <a:ext cx="1953744" cy="1435261"/>
            <a:chOff x="1241976" y="1515170"/>
            <a:chExt cx="1953744" cy="1435261"/>
          </a:xfrm>
        </p:grpSpPr>
        <p:sp>
          <p:nvSpPr>
            <p:cNvPr id="13" name="文档 12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332843" y="3866851"/>
            <a:ext cx="2015841" cy="1435261"/>
            <a:chOff x="5119282" y="1515170"/>
            <a:chExt cx="2015841" cy="1435261"/>
          </a:xfrm>
        </p:grpSpPr>
        <p:sp>
          <p:nvSpPr>
            <p:cNvPr id="16" name="卡片 15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3488827" y="3866849"/>
            <a:ext cx="1953744" cy="1435261"/>
            <a:chOff x="9028772" y="1515170"/>
            <a:chExt cx="1953744" cy="1435261"/>
          </a:xfrm>
        </p:grpSpPr>
        <p:sp>
          <p:nvSpPr>
            <p:cNvPr id="19" name="磁盘 18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本地仓库</a:t>
              </a: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87404" y="3866849"/>
            <a:ext cx="1953744" cy="1435261"/>
            <a:chOff x="9028772" y="1515170"/>
            <a:chExt cx="1953744" cy="1435261"/>
          </a:xfrm>
        </p:grpSpPr>
        <p:sp>
          <p:nvSpPr>
            <p:cNvPr id="22" name="磁盘 21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Remote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远程仓库</a:t>
              </a:r>
            </a:p>
          </p:txBody>
        </p:sp>
      </p:grpSp>
      <p:sp>
        <p:nvSpPr>
          <p:cNvPr id="4" name="环形箭头 3"/>
          <p:cNvSpPr/>
          <p:nvPr/>
        </p:nvSpPr>
        <p:spPr>
          <a:xfrm rot="10235180">
            <a:off x="8058519" y="4708771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/>
          <p:cNvSpPr/>
          <p:nvPr/>
        </p:nvSpPr>
        <p:spPr>
          <a:xfrm rot="10396222">
            <a:off x="5132578" y="4714418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环形箭头 24"/>
          <p:cNvSpPr/>
          <p:nvPr/>
        </p:nvSpPr>
        <p:spPr>
          <a:xfrm rot="10306329">
            <a:off x="2260648" y="4693096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 rot="21141236">
            <a:off x="2124232" y="3410284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21363415">
            <a:off x="4295382" y="3051168"/>
            <a:ext cx="5807675" cy="3175667"/>
          </a:xfrm>
          <a:prstGeom prst="circularArrow">
            <a:avLst>
              <a:gd name="adj1" fmla="val 1098"/>
              <a:gd name="adj2" fmla="val 290784"/>
              <a:gd name="adj3" fmla="val 20422916"/>
              <a:gd name="adj4" fmla="val 12190252"/>
              <a:gd name="adj5" fmla="val 4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环形箭头 28"/>
          <p:cNvSpPr/>
          <p:nvPr/>
        </p:nvSpPr>
        <p:spPr>
          <a:xfrm>
            <a:off x="900138" y="2130808"/>
            <a:ext cx="10208586" cy="5523471"/>
          </a:xfrm>
          <a:prstGeom prst="circularArrow">
            <a:avLst>
              <a:gd name="adj1" fmla="val 714"/>
              <a:gd name="adj2" fmla="val 157541"/>
              <a:gd name="adj3" fmla="val 20629548"/>
              <a:gd name="adj4" fmla="val 11625706"/>
              <a:gd name="adj5" fmla="val 33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08473" y="5900338"/>
            <a:ext cx="59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0853" y="5896527"/>
            <a:ext cx="987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69807" y="5894138"/>
            <a:ext cx="131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765233" y="3136177"/>
            <a:ext cx="117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37356" y="2733989"/>
            <a:ext cx="112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422" y="1892303"/>
            <a:ext cx="66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946" y="974382"/>
            <a:ext cx="175560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日常工作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4" y="1962150"/>
            <a:ext cx="6393816" cy="22924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初始化仓库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</a:t>
            </a:r>
            <a:r>
              <a:rPr kumimoji="1" lang="en-US" altLang="zh-CN" sz="20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初始化仓库并产生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.git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67C14-86DC-412A-B4B5-8ED8689044D4}"/>
              </a:ext>
            </a:extLst>
          </p:cNvPr>
          <p:cNvSpPr txBox="1"/>
          <p:nvPr/>
        </p:nvSpPr>
        <p:spPr>
          <a:xfrm>
            <a:off x="1444752" y="4389120"/>
            <a:ext cx="925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.git</a:t>
            </a:r>
            <a:r>
              <a:rPr lang="zh-CN" altLang="en-US" dirty="0"/>
              <a:t>文件夹 非常重要</a:t>
            </a:r>
            <a:r>
              <a:rPr lang="en-US" altLang="zh-CN" dirty="0"/>
              <a:t>,</a:t>
            </a:r>
            <a:r>
              <a:rPr lang="zh-CN" altLang="en-US" dirty="0"/>
              <a:t>记录我们的变更内容</a:t>
            </a:r>
            <a:r>
              <a:rPr lang="en-US" altLang="zh-CN" dirty="0"/>
              <a:t>(objects)</a:t>
            </a:r>
            <a:r>
              <a:rPr lang="zh-CN" altLang="en-US" dirty="0"/>
              <a:t>，分支</a:t>
            </a:r>
            <a:r>
              <a:rPr lang="en-US" altLang="zh-CN" dirty="0"/>
              <a:t>(refs)</a:t>
            </a:r>
            <a:r>
              <a:rPr lang="zh-CN" altLang="en-US" dirty="0"/>
              <a:t>，日志</a:t>
            </a:r>
            <a:r>
              <a:rPr lang="en-US" altLang="zh-CN" dirty="0"/>
              <a:t>(logs)</a:t>
            </a:r>
            <a:r>
              <a:rPr lang="zh-CN" altLang="en-US" dirty="0"/>
              <a:t>，脚本（</a:t>
            </a:r>
            <a:r>
              <a:rPr lang="en-US" altLang="zh-CN" dirty="0"/>
              <a:t>hooks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7A305-3EB0-43D7-95B5-FECDB65A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55" y="4066814"/>
            <a:ext cx="2118377" cy="21183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71AB7B-3B37-4018-B9B4-B345A634C008}"/>
              </a:ext>
            </a:extLst>
          </p:cNvPr>
          <p:cNvSpPr txBox="1"/>
          <p:nvPr/>
        </p:nvSpPr>
        <p:spPr>
          <a:xfrm>
            <a:off x="1591056" y="2459736"/>
            <a:ext cx="8111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 add </a:t>
            </a:r>
            <a:r>
              <a:rPr lang="zh-CN" altLang="en-US" b="1" dirty="0"/>
              <a:t>文件名称</a:t>
            </a:r>
            <a:r>
              <a:rPr lang="en-US" altLang="zh-CN" b="1" dirty="0"/>
              <a:t>(</a:t>
            </a:r>
            <a:r>
              <a:rPr lang="zh-CN" altLang="en-US" b="1" dirty="0"/>
              <a:t>文件夹</a:t>
            </a:r>
            <a:r>
              <a:rPr lang="zh-CN" altLang="en-US" dirty="0"/>
              <a:t>） </a:t>
            </a:r>
            <a:r>
              <a:rPr lang="en-US" altLang="zh-CN" dirty="0"/>
              <a:t>,</a:t>
            </a:r>
            <a:r>
              <a:rPr lang="zh-CN" altLang="en-US" dirty="0"/>
              <a:t>将文件或者文件夹中的所有文件放到暂存区当中。</a:t>
            </a:r>
          </a:p>
          <a:p>
            <a:r>
              <a:rPr lang="en-US" altLang="zh-CN" dirty="0" err="1"/>
              <a:t>eg.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git add index.html</a:t>
            </a:r>
          </a:p>
          <a:p>
            <a:r>
              <a:rPr lang="en-US" altLang="zh-CN" dirty="0"/>
              <a:t>git add components/</a:t>
            </a:r>
          </a:p>
        </p:txBody>
      </p:sp>
    </p:spTree>
    <p:extLst>
      <p:ext uri="{BB962C8B-B14F-4D97-AF65-F5344CB8AC3E}">
        <p14:creationId xmlns:p14="http://schemas.microsoft.com/office/powerpoint/2010/main" val="407960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7A305-3EB0-43D7-95B5-FECDB65A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55" y="4066814"/>
            <a:ext cx="2118377" cy="21183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71AB7B-3B37-4018-B9B4-B345A634C008}"/>
              </a:ext>
            </a:extLst>
          </p:cNvPr>
          <p:cNvSpPr txBox="1"/>
          <p:nvPr/>
        </p:nvSpPr>
        <p:spPr>
          <a:xfrm>
            <a:off x="1591056" y="2459736"/>
            <a:ext cx="762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git status</a:t>
            </a:r>
            <a:r>
              <a:rPr lang="zh-CN" altLang="en-US" dirty="0"/>
              <a:t> 查看当前文件状态。</a:t>
            </a:r>
          </a:p>
          <a:p>
            <a:r>
              <a:rPr lang="en-US" altLang="zh-CN" dirty="0"/>
              <a:t>git add file1 file2 </a:t>
            </a:r>
            <a:r>
              <a:rPr lang="zh-CN" altLang="en-US" dirty="0"/>
              <a:t>会使 </a:t>
            </a:r>
            <a:r>
              <a:rPr lang="en-US" altLang="zh-CN" dirty="0"/>
              <a:t>file1, file2 </a:t>
            </a:r>
            <a:r>
              <a:rPr lang="zh-CN" altLang="en-US" dirty="0"/>
              <a:t>文件变绿</a:t>
            </a:r>
          </a:p>
          <a:p>
            <a:r>
              <a:rPr lang="en-US" altLang="zh-CN" dirty="0"/>
              <a:t>git add .  </a:t>
            </a:r>
            <a:r>
              <a:rPr lang="zh-CN" altLang="en-US" dirty="0"/>
              <a:t>会使他们所有文件都变绿（全家变绿）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8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0807" y="3925416"/>
            <a:ext cx="3537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1" lang="zh-CN" altLang="en-US" sz="6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6406" y="1891554"/>
            <a:ext cx="5064924" cy="435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的下载与环境配置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与我们的日常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71AB7B-3B37-4018-B9B4-B345A634C008}"/>
              </a:ext>
            </a:extLst>
          </p:cNvPr>
          <p:cNvSpPr txBox="1"/>
          <p:nvPr/>
        </p:nvSpPr>
        <p:spPr>
          <a:xfrm>
            <a:off x="1673352" y="2459736"/>
            <a:ext cx="714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git commit -m &lt;message&gt;</a:t>
            </a:r>
            <a:r>
              <a:rPr lang="en-US" altLang="zh-CN" dirty="0"/>
              <a:t> </a:t>
            </a:r>
            <a:r>
              <a:rPr lang="zh-CN" altLang="en-US" dirty="0"/>
              <a:t>提交此次变更。</a:t>
            </a:r>
          </a:p>
          <a:p>
            <a:r>
              <a:rPr lang="zh-CN" altLang="en-US" dirty="0"/>
              <a:t>提交变更会有对应的日志生成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git log</a:t>
            </a:r>
            <a:r>
              <a:rPr lang="en-US" altLang="zh-CN" dirty="0"/>
              <a:t> </a:t>
            </a:r>
            <a:r>
              <a:rPr lang="zh-CN" altLang="en-US" dirty="0"/>
              <a:t>可以查看提交记录，什么人什么时间提交了</a:t>
            </a:r>
            <a:r>
              <a:rPr lang="en-US" altLang="zh-CN" dirty="0"/>
              <a:t>commit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4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4515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工作区及文件状态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3" name="组 72"/>
          <p:cNvGrpSpPr/>
          <p:nvPr/>
        </p:nvGrpSpPr>
        <p:grpSpPr>
          <a:xfrm>
            <a:off x="1241976" y="1515170"/>
            <a:ext cx="1953744" cy="1435261"/>
            <a:chOff x="1241976" y="1515170"/>
            <a:chExt cx="1953744" cy="1435261"/>
          </a:xfrm>
        </p:grpSpPr>
        <p:sp>
          <p:nvSpPr>
            <p:cNvPr id="9" name="文档 8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119282" y="1515170"/>
            <a:ext cx="2015841" cy="1435261"/>
            <a:chOff x="5119282" y="1515170"/>
            <a:chExt cx="2015841" cy="1435261"/>
          </a:xfrm>
        </p:grpSpPr>
        <p:sp>
          <p:nvSpPr>
            <p:cNvPr id="10" name="卡片 9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9028772" y="1515170"/>
            <a:ext cx="1953744" cy="1435261"/>
            <a:chOff x="9028772" y="1515170"/>
            <a:chExt cx="1953744" cy="1435261"/>
          </a:xfrm>
        </p:grpSpPr>
        <p:sp>
          <p:nvSpPr>
            <p:cNvPr id="11" name="磁盘 10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仓库</a:t>
              </a: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470940" y="3529306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</a:rPr>
              <a:t>untracked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70940" y="504751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modified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17234" y="354152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staged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260030" y="5066162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committed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2" idx="3"/>
            <a:endCxn id="25" idx="1"/>
          </p:cNvCxnSpPr>
          <p:nvPr/>
        </p:nvCxnSpPr>
        <p:spPr>
          <a:xfrm>
            <a:off x="2962167" y="3782341"/>
            <a:ext cx="2455067" cy="1221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4" idx="0"/>
            <a:endCxn id="25" idx="2"/>
          </p:cNvCxnSpPr>
          <p:nvPr/>
        </p:nvCxnSpPr>
        <p:spPr>
          <a:xfrm flipV="1">
            <a:off x="2216554" y="4047592"/>
            <a:ext cx="3946294" cy="99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1"/>
            <a:endCxn id="24" idx="3"/>
          </p:cNvCxnSpPr>
          <p:nvPr/>
        </p:nvCxnSpPr>
        <p:spPr>
          <a:xfrm flipH="1" flipV="1">
            <a:off x="2962167" y="5300548"/>
            <a:ext cx="6297863" cy="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5" idx="3"/>
            <a:endCxn id="26" idx="0"/>
          </p:cNvCxnSpPr>
          <p:nvPr/>
        </p:nvCxnSpPr>
        <p:spPr>
          <a:xfrm>
            <a:off x="6908461" y="3794558"/>
            <a:ext cx="3097183" cy="1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5754" y="3465816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549945" y="408298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70134" y="4980643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195720" y="423550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3501280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暂存区的意义（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71AB7B-3B37-4018-B9B4-B345A634C008}"/>
              </a:ext>
            </a:extLst>
          </p:cNvPr>
          <p:cNvSpPr txBox="1"/>
          <p:nvPr/>
        </p:nvSpPr>
        <p:spPr>
          <a:xfrm>
            <a:off x="1673352" y="2359888"/>
            <a:ext cx="714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创建索引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文件分类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0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7704" y="2052422"/>
            <a:ext cx="9395867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文件撤销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不覆盖工作区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&lt;file&gt;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版本回退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--(soft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mixed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hard)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&lt;HEAD~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)&gt;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&lt;commit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627642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本地版本库回退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62" y="3486150"/>
            <a:ext cx="55118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020" y="2287270"/>
            <a:ext cx="8853932" cy="294309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比较工作区与暂存区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diff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比较工作区与本地版本库中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最近一次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的内容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git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  HEAD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差异比较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0160" y="2309495"/>
            <a:ext cx="33108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比较暂存区与本地版本库中最近一次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的内容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diff -- cached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比较两个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之间的差异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diff &lt;commit-i d&gt; &lt;commit-id&gt;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80021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0A199C-2B67-44E0-8D31-425B3BF7EA21}"/>
              </a:ext>
            </a:extLst>
          </p:cNvPr>
          <p:cNvSpPr/>
          <p:nvPr/>
        </p:nvSpPr>
        <p:spPr>
          <a:xfrm>
            <a:off x="1920497" y="22286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</a:rPr>
              <a:t>git checkout -b </a:t>
            </a:r>
            <a:r>
              <a:rPr lang="zh-CN" altLang="en-US" dirty="0">
                <a:solidFill>
                  <a:srgbClr val="262626"/>
                </a:solidFill>
              </a:rPr>
              <a:t>分支名称 模板分支</a:t>
            </a:r>
            <a:r>
              <a:rPr lang="en-US" altLang="zh-CN" dirty="0">
                <a:solidFill>
                  <a:srgbClr val="262626"/>
                </a:solidFill>
              </a:rPr>
              <a:t>/commit</a:t>
            </a:r>
          </a:p>
          <a:p>
            <a:endParaRPr lang="en-US" altLang="zh-CN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262626"/>
                </a:solidFill>
              </a:rPr>
              <a:t>git checkout </a:t>
            </a:r>
            <a:r>
              <a:rPr lang="zh-CN" altLang="en-US" dirty="0">
                <a:solidFill>
                  <a:srgbClr val="262626"/>
                </a:solidFill>
              </a:rPr>
              <a:t>分支名 用于切换分支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262626"/>
                </a:solidFill>
              </a:rPr>
              <a:t>git branch </a:t>
            </a:r>
            <a:r>
              <a:rPr lang="zh-CN" altLang="en-US" dirty="0">
                <a:solidFill>
                  <a:srgbClr val="262626"/>
                </a:solidFill>
              </a:rPr>
              <a:t>用于查看分支， 高亮词条代表当前分支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r>
              <a:rPr lang="en-US" altLang="zh-CN" dirty="0">
                <a:solidFill>
                  <a:srgbClr val="262626"/>
                </a:solidFill>
              </a:rPr>
              <a:t>git branch a </a:t>
            </a:r>
            <a:r>
              <a:rPr lang="zh-CN" altLang="en-US" dirty="0">
                <a:solidFill>
                  <a:srgbClr val="262626"/>
                </a:solidFill>
              </a:rPr>
              <a:t>创建新分支</a:t>
            </a:r>
            <a:r>
              <a:rPr lang="en-US" altLang="zh-CN" dirty="0">
                <a:solidFill>
                  <a:srgbClr val="262626"/>
                </a:solidFill>
              </a:rPr>
              <a:t>a</a:t>
            </a:r>
            <a:endParaRPr lang="en-US" altLang="zh-CN" dirty="0">
              <a:solidFill>
                <a:srgbClr val="262626"/>
              </a:solidFill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7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51" y="1725202"/>
            <a:ext cx="10273057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715" y="2028825"/>
            <a:ext cx="6385560" cy="42462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&lt;branch&gt;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Icode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927404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分支合并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处理冲突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606" y="4397515"/>
            <a:ext cx="5866569" cy="184765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02" y="1828800"/>
            <a:ext cx="10320290" cy="45819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49920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远程仓库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5676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41344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78CE628-8E4C-40C9-8947-67AC90B7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68" y="3566160"/>
            <a:ext cx="2286000" cy="228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87543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远程仓库的起源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AEFA9A-BB5E-4EFD-90E9-03D38F84A934}"/>
              </a:ext>
            </a:extLst>
          </p:cNvPr>
          <p:cNvSpPr txBox="1"/>
          <p:nvPr/>
        </p:nvSpPr>
        <p:spPr>
          <a:xfrm>
            <a:off x="1243584" y="2496312"/>
            <a:ext cx="6967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这事要从一个高光时刻说起</a:t>
            </a:r>
            <a:r>
              <a:rPr lang="en-US" altLang="zh-CN" dirty="0"/>
              <a:t>~</a:t>
            </a:r>
          </a:p>
          <a:p>
            <a:endParaRPr lang="en-US" altLang="zh-CN" dirty="0"/>
          </a:p>
          <a:p>
            <a:r>
              <a:rPr lang="zh-CN" altLang="en-US" dirty="0"/>
              <a:t>我上学的时候，做过一个飞机大战的游戏（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追随者：大佬，把你的代码游戏分享给我看看呗（源码分享）</a:t>
            </a:r>
            <a:endParaRPr lang="en-US" altLang="zh-CN" dirty="0"/>
          </a:p>
          <a:p>
            <a:r>
              <a:rPr lang="zh-CN" altLang="en-US" dirty="0"/>
              <a:t>问题来了： </a:t>
            </a:r>
            <a:r>
              <a:rPr lang="zh-CN" altLang="en-US" dirty="0">
                <a:solidFill>
                  <a:srgbClr val="FF0000"/>
                </a:solidFill>
              </a:rPr>
              <a:t>我该怎么给他（们）啊？？？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92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87543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远程仓库的起源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05FA4-DFA5-49C6-83A0-764A9B853CCA}"/>
              </a:ext>
            </a:extLst>
          </p:cNvPr>
          <p:cNvSpPr txBox="1"/>
          <p:nvPr/>
        </p:nvSpPr>
        <p:spPr>
          <a:xfrm>
            <a:off x="1591056" y="2368296"/>
            <a:ext cx="484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物理拷贝（</a:t>
            </a:r>
            <a:r>
              <a:rPr lang="en-US" altLang="zh-CN" dirty="0"/>
              <a:t>U</a:t>
            </a:r>
            <a:r>
              <a:rPr lang="zh-CN" altLang="en-US" dirty="0"/>
              <a:t>盘，微信）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网盘了解一下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利用具有</a:t>
            </a:r>
            <a:r>
              <a:rPr lang="en-US" altLang="zh-CN" dirty="0"/>
              <a:t>git</a:t>
            </a:r>
            <a:r>
              <a:rPr lang="zh-CN" altLang="en-US" dirty="0"/>
              <a:t>特性的仓库进行分享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84AE37-C581-4726-BDAB-4828DCA7F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642" y="2136076"/>
            <a:ext cx="24003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0987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程序员在线交友平台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05FA4-DFA5-49C6-83A0-764A9B853CCA}"/>
              </a:ext>
            </a:extLst>
          </p:cNvPr>
          <p:cNvSpPr txBox="1"/>
          <p:nvPr/>
        </p:nvSpPr>
        <p:spPr>
          <a:xfrm>
            <a:off x="1591056" y="2368296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是平台，上面存储了无数个仓库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9B41F9-17A5-430F-B3DA-7FCDC6BB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07" y="206654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52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0987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程序员在线交友平台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05FA4-DFA5-49C6-83A0-764A9B853CCA}"/>
              </a:ext>
            </a:extLst>
          </p:cNvPr>
          <p:cNvSpPr txBox="1"/>
          <p:nvPr/>
        </p:nvSpPr>
        <p:spPr>
          <a:xfrm>
            <a:off x="1591056" y="2368296"/>
            <a:ext cx="4846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账户的创建</a:t>
            </a:r>
          </a:p>
          <a:p>
            <a:r>
              <a:rPr lang="zh-CN" altLang="en-US" dirty="0"/>
              <a:t>创建远程仓库</a:t>
            </a:r>
          </a:p>
          <a:p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远程仓库配置</a:t>
            </a:r>
          </a:p>
          <a:p>
            <a:r>
              <a:rPr lang="en-US" altLang="zh-CN" dirty="0"/>
              <a:t>SSH</a:t>
            </a:r>
            <a:r>
              <a:rPr lang="zh-CN" altLang="en-US" dirty="0"/>
              <a:t>配置 </a:t>
            </a:r>
            <a:r>
              <a:rPr lang="en-US" altLang="zh-CN" dirty="0" err="1"/>
              <a:t>ssh</a:t>
            </a:r>
            <a:r>
              <a:rPr lang="en-US" altLang="zh-CN" dirty="0"/>
              <a:t>-keygen</a:t>
            </a:r>
          </a:p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8CE248-0CF8-453B-8426-19BA81E3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99" y="2105821"/>
            <a:ext cx="5715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88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05FA4-DFA5-49C6-83A0-764A9B853CCA}"/>
              </a:ext>
            </a:extLst>
          </p:cNvPr>
          <p:cNvSpPr txBox="1"/>
          <p:nvPr/>
        </p:nvSpPr>
        <p:spPr>
          <a:xfrm>
            <a:off x="1591056" y="2368296"/>
            <a:ext cx="4956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clone </a:t>
            </a:r>
            <a:r>
              <a:rPr lang="zh-CN" altLang="en-US" dirty="0"/>
              <a:t>克隆代码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push </a:t>
            </a:r>
            <a:r>
              <a:rPr lang="zh-CN" altLang="en-US" dirty="0"/>
              <a:t>推送分支到远程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pull </a:t>
            </a:r>
            <a:r>
              <a:rPr lang="zh-CN" altLang="en-US" dirty="0"/>
              <a:t>  从远程拉取代码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Pull Request (PR)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9B41F9-17A5-430F-B3DA-7FCDC6BB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07" y="206654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9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0935" y="2123209"/>
            <a:ext cx="48039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命令大纲及常用命令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命令大纲及全部命令列表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 –a</a:t>
            </a:r>
          </a:p>
          <a:p>
            <a:pPr marL="457200" lvl="2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展示具体命令说明手册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&lt;command&gt;     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是分布式版本控制系统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258EE-FDBB-40F5-A8F1-A1614DAFAD36}"/>
              </a:ext>
            </a:extLst>
          </p:cNvPr>
          <p:cNvSpPr txBox="1"/>
          <p:nvPr/>
        </p:nvSpPr>
        <p:spPr>
          <a:xfrm>
            <a:off x="1424937" y="359238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(version control system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VCS),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是一种记录一个或若干文件内容变化，以便将来查阅特定版本修订情况的系统。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什么是分布式</a:t>
            </a:r>
          </a:p>
        </p:txBody>
      </p:sp>
    </p:spTree>
    <p:extLst>
      <p:ext uri="{BB962C8B-B14F-4D97-AF65-F5344CB8AC3E}">
        <p14:creationId xmlns:p14="http://schemas.microsoft.com/office/powerpoint/2010/main" val="119513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想想大学中的大作业或者程序设计！！！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85627E-E05B-48CF-B7AD-50E0698F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2747962"/>
            <a:ext cx="9153525" cy="1362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B26753-9BF5-40D8-8F97-DD013F3BC613}"/>
              </a:ext>
            </a:extLst>
          </p:cNvPr>
          <p:cNvSpPr txBox="1"/>
          <p:nvPr/>
        </p:nvSpPr>
        <p:spPr>
          <a:xfrm>
            <a:off x="1609344" y="4370832"/>
            <a:ext cx="88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就算是程序员没对象，但是总要问问自己 到底我哪错了！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21AE2-E50D-4504-AE07-904CB9FDD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151" y="4110036"/>
            <a:ext cx="2286001" cy="25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想想大学中的大作业或者程序设计！！！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B26753-9BF5-40D8-8F97-DD013F3BC613}"/>
              </a:ext>
            </a:extLst>
          </p:cNvPr>
          <p:cNvSpPr txBox="1"/>
          <p:nvPr/>
        </p:nvSpPr>
        <p:spPr>
          <a:xfrm>
            <a:off x="1319501" y="5563890"/>
            <a:ext cx="88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就算是程序员没对象，但是总要问问自己 到底我哪错了！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21AE2-E50D-4504-AE07-904CB9FDD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746" y="2839483"/>
            <a:ext cx="2286001" cy="254110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32DE230-AC08-441C-B282-A1E2C10A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71741"/>
              </p:ext>
            </p:extLst>
          </p:nvPr>
        </p:nvGraphicFramePr>
        <p:xfrm>
          <a:off x="1319501" y="2778817"/>
          <a:ext cx="675050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92">
                  <a:extLst>
                    <a:ext uri="{9D8B030D-6E8A-4147-A177-3AD203B41FA5}">
                      <a16:colId xmlns:a16="http://schemas.microsoft.com/office/drawing/2014/main" val="3840730820"/>
                    </a:ext>
                  </a:extLst>
                </a:gridCol>
                <a:gridCol w="997814">
                  <a:extLst>
                    <a:ext uri="{9D8B030D-6E8A-4147-A177-3AD203B41FA5}">
                      <a16:colId xmlns:a16="http://schemas.microsoft.com/office/drawing/2014/main" val="1044338948"/>
                    </a:ext>
                  </a:extLst>
                </a:gridCol>
                <a:gridCol w="466792">
                  <a:extLst>
                    <a:ext uri="{9D8B030D-6E8A-4147-A177-3AD203B41FA5}">
                      <a16:colId xmlns:a16="http://schemas.microsoft.com/office/drawing/2014/main" val="3253892900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97762141"/>
                    </a:ext>
                  </a:extLst>
                </a:gridCol>
                <a:gridCol w="2664483">
                  <a:extLst>
                    <a:ext uri="{9D8B030D-6E8A-4147-A177-3AD203B41FA5}">
                      <a16:colId xmlns:a16="http://schemas.microsoft.com/office/drawing/2014/main" val="3490991158"/>
                    </a:ext>
                  </a:extLst>
                </a:gridCol>
              </a:tblGrid>
              <a:tr h="22018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修改的文件名称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18271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Index.html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初始化页面结构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2020.1.1 17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09380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Index.css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页面不好看，加了些样式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2020.1.1 17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05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88101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index.css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颜色不对，修改颜色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2020.1.1 17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20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50580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添加轮播功能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2020.1.1 19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70556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修改轮播</a:t>
                      </a:r>
                      <a:r>
                        <a:rPr lang="en-US" altLang="zh-CN" sz="900" dirty="0"/>
                        <a:t>BUG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2020.1.1 20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05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29957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1.0.5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r>
                        <a:rPr lang="zh-CN" altLang="en-US" sz="900" dirty="0"/>
                        <a:t>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删除掉轮播模块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2020.1.1 20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20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11914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1.0.6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添加</a:t>
                      </a:r>
                      <a:r>
                        <a:rPr lang="en-US" altLang="zh-CN" sz="900" dirty="0"/>
                        <a:t>3D</a:t>
                      </a:r>
                      <a:r>
                        <a:rPr lang="zh-CN" altLang="en-US" sz="900" dirty="0"/>
                        <a:t>轮播图功能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2020.1.1 22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70314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1.0.7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删除</a:t>
                      </a:r>
                      <a:r>
                        <a:rPr lang="en-US" altLang="zh-CN" sz="900" dirty="0"/>
                        <a:t>3D</a:t>
                      </a:r>
                      <a:r>
                        <a:rPr lang="zh-CN" altLang="en-US" sz="900" dirty="0"/>
                        <a:t>轮播模块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2020.1.1 22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10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39425"/>
                  </a:ext>
                </a:extLst>
              </a:tr>
              <a:tr h="2201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1.0.8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Index.js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/>
                        <a:t>Cnm</a:t>
                      </a:r>
                      <a:r>
                        <a:rPr lang="en-US" altLang="zh-CN" sz="900" dirty="0"/>
                        <a:t> </a:t>
                      </a:r>
                      <a:r>
                        <a:rPr lang="zh-CN" altLang="en-US" sz="900" dirty="0"/>
                        <a:t>还没完了。还让我改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2020.1.2. 04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9588"/>
                  </a:ext>
                </a:extLst>
              </a:tr>
              <a:tr h="22018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。。。。。。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4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2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33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​​版本控制工具的功能之一就是解决这样的问题的：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</a:rPr>
              <a:t>管理不同版本，回退到任何时刻。</a:t>
            </a:r>
            <a:endParaRPr kumimoji="1" lang="zh-CN" altLang="en-US" sz="4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F984F6-7211-4004-B39D-F4D3A6E3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339" y="4074414"/>
            <a:ext cx="1419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6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为什么要使用版本控制系统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205" y="1500155"/>
            <a:ext cx="93421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原因二：方便项目协同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F45B00-FF7C-4E18-8471-5B84249F625B}"/>
              </a:ext>
            </a:extLst>
          </p:cNvPr>
          <p:cNvSpPr txBox="1"/>
          <p:nvPr/>
        </p:nvSpPr>
        <p:spPr>
          <a:xfrm>
            <a:off x="1388962" y="2450592"/>
            <a:ext cx="5423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想当初，我们老师忽悠我们做项目。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同学你做</a:t>
            </a:r>
            <a:r>
              <a:rPr lang="en-US" altLang="zh-CN" dirty="0"/>
              <a:t> A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同学你做 </a:t>
            </a:r>
            <a:r>
              <a:rPr lang="en-US" altLang="zh-CN" dirty="0"/>
              <a:t>B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同学你做 </a:t>
            </a:r>
            <a:r>
              <a:rPr lang="en-US" altLang="zh-CN" dirty="0"/>
              <a:t>C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DE325E-6D3F-43DA-9B40-E26E5760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62" y="3961429"/>
            <a:ext cx="2197799" cy="13622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A1B887-C63C-49AC-8D5B-F93ECF09184C}"/>
              </a:ext>
            </a:extLst>
          </p:cNvPr>
          <p:cNvSpPr txBox="1"/>
          <p:nvPr/>
        </p:nvSpPr>
        <p:spPr>
          <a:xfrm>
            <a:off x="1472184" y="5815584"/>
            <a:ext cx="93025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最终的老师化成</a:t>
            </a:r>
            <a:r>
              <a:rPr lang="en-US" altLang="zh-CN" dirty="0"/>
              <a:t>CV </a:t>
            </a:r>
            <a:r>
              <a:rPr lang="zh-CN" altLang="en-US" dirty="0"/>
              <a:t>战士，各种复制粘贴，最终人家获奖了，但是这都不是重点，重点是，</a:t>
            </a:r>
            <a:endParaRPr lang="en-US" altLang="zh-CN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中途出了问题，把我们三到叫到一块一起解决问题！！！</a:t>
            </a:r>
          </a:p>
        </p:txBody>
      </p:sp>
    </p:spTree>
    <p:extLst>
      <p:ext uri="{BB962C8B-B14F-4D97-AF65-F5344CB8AC3E}">
        <p14:creationId xmlns:p14="http://schemas.microsoft.com/office/powerpoint/2010/main" val="323382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1731</TotalTime>
  <Words>1394</Words>
  <Application>Microsoft Office PowerPoint</Application>
  <PresentationFormat>宽屏</PresentationFormat>
  <Paragraphs>310</Paragraphs>
  <Slides>36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DengXian</vt:lpstr>
      <vt:lpstr>DengXian Light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丁永志</cp:lastModifiedBy>
  <cp:revision>216</cp:revision>
  <dcterms:created xsi:type="dcterms:W3CDTF">2018-01-19T07:28:00Z</dcterms:created>
  <dcterms:modified xsi:type="dcterms:W3CDTF">2020-11-16T12:18:30Z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