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85358-825E-44DE-A1F4-C9BF7A97171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8C11C1-DF57-44B8-A1B4-A2AC379FD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022C8B69-C71A-4A6C-A63C-D455858EF6E9}"/>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5" name="页脚占位符 4">
            <a:extLst>
              <a:ext uri="{FF2B5EF4-FFF2-40B4-BE49-F238E27FC236}">
                <a16:creationId xmlns:a16="http://schemas.microsoft.com/office/drawing/2014/main" id="{021F05E3-3914-4C0B-90EE-FE0EDC369A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C8CEEA-4F61-45B3-9F55-971AAED90DD7}"/>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664575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73E66-D97D-4E71-927A-BBBBB1F438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13D69D-D068-498F-96BB-55EA04DB0FF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57A8E7-BB9C-4E02-B249-B6306E0DBF4B}"/>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5" name="页脚占位符 4">
            <a:extLst>
              <a:ext uri="{FF2B5EF4-FFF2-40B4-BE49-F238E27FC236}">
                <a16:creationId xmlns:a16="http://schemas.microsoft.com/office/drawing/2014/main" id="{BB10741D-3B39-401A-8861-7A28C9D03A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A7D6AA-7420-4D32-AC88-D622B12DDA35}"/>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426091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F458A2-AD65-4E9B-A003-46AAEA0B43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2CFE1E-BFF2-49DB-82AD-E4099C0DB5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1D36C7-68BB-4543-9224-5D538181B6C7}"/>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5" name="页脚占位符 4">
            <a:extLst>
              <a:ext uri="{FF2B5EF4-FFF2-40B4-BE49-F238E27FC236}">
                <a16:creationId xmlns:a16="http://schemas.microsoft.com/office/drawing/2014/main" id="{6285CA77-1034-49E2-965A-ACB4DA2BA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983299-650E-4AD1-9D20-109A0DA8DC5C}"/>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354513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28032-FC79-43DB-B8BA-254418C9E1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5B935C-4FEE-4111-AFFD-06AED262ED0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64B314-C54A-4B8D-8C45-C86B04B12AF7}"/>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5" name="页脚占位符 4">
            <a:extLst>
              <a:ext uri="{FF2B5EF4-FFF2-40B4-BE49-F238E27FC236}">
                <a16:creationId xmlns:a16="http://schemas.microsoft.com/office/drawing/2014/main" id="{5437A7B6-981A-4CA6-9A5B-CDCEBB785C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D8290E-933E-4ECD-98D8-4F35907AB5C8}"/>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394415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ADB1D-75BD-44FC-AFB0-DBEDC07C170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3C112B1-AA5F-406E-8FCE-E11E7A979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605789D-F6A9-4D84-B0CF-5B523BA2223A}"/>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5" name="页脚占位符 4">
            <a:extLst>
              <a:ext uri="{FF2B5EF4-FFF2-40B4-BE49-F238E27FC236}">
                <a16:creationId xmlns:a16="http://schemas.microsoft.com/office/drawing/2014/main" id="{96443D0A-A865-47A9-A7F1-C7184C8937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584B03-B6CF-4B43-8F28-1D18932FCED1}"/>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30950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24860-C4AE-4B7B-A8B2-FDDE545392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89327B-9011-40F3-A892-CB7A9294E72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156C35-9C9E-4967-91E3-3D063D19ED1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BFA2B25-B833-4C99-92CF-76FC275E1F90}"/>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6" name="页脚占位符 5">
            <a:extLst>
              <a:ext uri="{FF2B5EF4-FFF2-40B4-BE49-F238E27FC236}">
                <a16:creationId xmlns:a16="http://schemas.microsoft.com/office/drawing/2014/main" id="{F8EFF4C7-49E6-4CE8-9F3F-1B1A56D9AA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297C28-0DB4-4DFF-A38E-7E2C215BF9B0}"/>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4208389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1BBF7-2A16-4B10-9CCE-83394B38EB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807C1C-2F35-4083-B4C2-EEF024CC0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E25161-90A0-496A-A306-7FDA503B366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7FF9DAB-4ACD-4E4B-8454-F3CDECD3B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2FC1FDE-8613-4D1F-BA0A-88380DFD08A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78841D5-0A46-45D0-864C-6FFEE1F35560}"/>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8" name="页脚占位符 7">
            <a:extLst>
              <a:ext uri="{FF2B5EF4-FFF2-40B4-BE49-F238E27FC236}">
                <a16:creationId xmlns:a16="http://schemas.microsoft.com/office/drawing/2014/main" id="{FE19219D-2CCF-42B6-8094-F1839794340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AE75B-57F6-4374-AF3C-AF8D5988A28F}"/>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425596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77AB3-623A-4373-A5D7-F22574F508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F24BCC-5960-4C3C-B844-CE4E3F0E11ED}"/>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4" name="页脚占位符 3">
            <a:extLst>
              <a:ext uri="{FF2B5EF4-FFF2-40B4-BE49-F238E27FC236}">
                <a16:creationId xmlns:a16="http://schemas.microsoft.com/office/drawing/2014/main" id="{B60E01B5-9B0E-4F9A-8044-99B56330EE8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DC14BD-4B11-4D8D-A0C8-E17DB91E6D9F}"/>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226663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DA5164-BF9F-4F08-AE09-6A9DCE2B8322}"/>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3" name="页脚占位符 2">
            <a:extLst>
              <a:ext uri="{FF2B5EF4-FFF2-40B4-BE49-F238E27FC236}">
                <a16:creationId xmlns:a16="http://schemas.microsoft.com/office/drawing/2014/main" id="{267F05D4-ACE0-4785-A3F2-A3F880B461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9892BB8-167E-4461-9A3B-C6D1ED7B78F2}"/>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8434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F3674-90CB-474F-84E0-F8AE81AEA8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CC2F1F8-FDBA-4A8D-93C4-68886BF4F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6624C45-EC77-4D8C-9B8E-95C8EFFD6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6E14D4E-F5F2-4E47-B298-154EBDAEB800}"/>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6" name="页脚占位符 5">
            <a:extLst>
              <a:ext uri="{FF2B5EF4-FFF2-40B4-BE49-F238E27FC236}">
                <a16:creationId xmlns:a16="http://schemas.microsoft.com/office/drawing/2014/main" id="{8C55B3EA-063B-44BD-9EDF-4E19CC20A5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A3A125-083F-4037-A963-1F578A90F749}"/>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193455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B9E1D-9059-41B3-AE9D-53CFB1C03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632390-058E-405D-BECB-D16005F75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08EA02-2ED8-474C-AF1E-FEB878EBD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4F7349C-4D0B-4F3E-AC04-0CC1E9C8CFAF}"/>
              </a:ext>
            </a:extLst>
          </p:cNvPr>
          <p:cNvSpPr>
            <a:spLocks noGrp="1"/>
          </p:cNvSpPr>
          <p:nvPr>
            <p:ph type="dt" sz="half" idx="10"/>
          </p:nvPr>
        </p:nvSpPr>
        <p:spPr/>
        <p:txBody>
          <a:bodyPr/>
          <a:lstStyle/>
          <a:p>
            <a:fld id="{7A11577D-FB54-43AB-9665-19217AC5865B}" type="datetimeFigureOut">
              <a:rPr lang="zh-CN" altLang="en-US" smtClean="0"/>
              <a:t>2017/9/12</a:t>
            </a:fld>
            <a:endParaRPr lang="zh-CN" altLang="en-US"/>
          </a:p>
        </p:txBody>
      </p:sp>
      <p:sp>
        <p:nvSpPr>
          <p:cNvPr id="6" name="页脚占位符 5">
            <a:extLst>
              <a:ext uri="{FF2B5EF4-FFF2-40B4-BE49-F238E27FC236}">
                <a16:creationId xmlns:a16="http://schemas.microsoft.com/office/drawing/2014/main" id="{F497BFD6-D48B-4358-97D5-1E7D3E8190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68919-9898-4B35-92D6-B377CDB7414B}"/>
              </a:ext>
            </a:extLst>
          </p:cNvPr>
          <p:cNvSpPr>
            <a:spLocks noGrp="1"/>
          </p:cNvSpPr>
          <p:nvPr>
            <p:ph type="sldNum" sz="quarter" idx="12"/>
          </p:nvPr>
        </p:nvSpPr>
        <p:spPr/>
        <p:txBody>
          <a:body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298972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772255-92FF-4ADC-A47A-4B60DED67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E3E631-A807-4839-B237-87587A6F55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88BE3F-56C0-4C12-AA83-AF6126B88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1577D-FB54-43AB-9665-19217AC5865B}" type="datetimeFigureOut">
              <a:rPr lang="zh-CN" altLang="en-US" smtClean="0"/>
              <a:t>2017/9/12</a:t>
            </a:fld>
            <a:endParaRPr lang="zh-CN" altLang="en-US"/>
          </a:p>
        </p:txBody>
      </p:sp>
      <p:sp>
        <p:nvSpPr>
          <p:cNvPr id="5" name="页脚占位符 4">
            <a:extLst>
              <a:ext uri="{FF2B5EF4-FFF2-40B4-BE49-F238E27FC236}">
                <a16:creationId xmlns:a16="http://schemas.microsoft.com/office/drawing/2014/main" id="{DE721323-B0CC-4EBC-A9A8-3D40BA20A7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828E63-838E-4A44-BE59-A053D2C5F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D706E-EBD7-4DF2-B9C5-C5FFC89A0C64}" type="slidenum">
              <a:rPr lang="zh-CN" altLang="en-US" smtClean="0"/>
              <a:t>‹#›</a:t>
            </a:fld>
            <a:endParaRPr lang="zh-CN" altLang="en-US"/>
          </a:p>
        </p:txBody>
      </p:sp>
    </p:spTree>
    <p:extLst>
      <p:ext uri="{BB962C8B-B14F-4D97-AF65-F5344CB8AC3E}">
        <p14:creationId xmlns:p14="http://schemas.microsoft.com/office/powerpoint/2010/main" val="4265589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aikato.ac.nz/" TargetMode="External"/><Relationship Id="rId7" Type="http://schemas.openxmlformats.org/officeDocument/2006/relationships/hyperlink" Target="http://www.waikato.ac.nz/study/internationa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aikato.ac.nz/landing/student.shtml" TargetMode="External"/><Relationship Id="rId5" Type="http://schemas.openxmlformats.org/officeDocument/2006/relationships/hyperlink" Target="http://www.waikato.ac.nz/library/" TargetMode="External"/><Relationship Id="rId4" Type="http://schemas.openxmlformats.org/officeDocument/2006/relationships/hyperlink" Target="https://elearn.waikato.ac.nz/"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9">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1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5">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7B7EE6E4-8381-4774-B6AE-6B18A28A4D5F}"/>
              </a:ext>
            </a:extLst>
          </p:cNvPr>
          <p:cNvSpPr>
            <a:spLocks noGrp="1"/>
          </p:cNvSpPr>
          <p:nvPr>
            <p:ph type="ctrTitle"/>
          </p:nvPr>
        </p:nvSpPr>
        <p:spPr>
          <a:xfrm>
            <a:off x="430335" y="4219607"/>
            <a:ext cx="6939722" cy="1737360"/>
          </a:xfrm>
        </p:spPr>
        <p:txBody>
          <a:bodyPr anchor="ctr">
            <a:normAutofit/>
          </a:bodyPr>
          <a:lstStyle/>
          <a:p>
            <a:pPr algn="r"/>
            <a:r>
              <a:rPr lang="fr-FR" altLang="zh-CN" sz="2900" dirty="0"/>
              <a:t>Information Visualisation </a:t>
            </a:r>
            <a:br>
              <a:rPr lang="fr-FR" altLang="zh-CN" sz="2900" dirty="0"/>
            </a:br>
            <a:br>
              <a:rPr lang="fr-FR" altLang="zh-CN" sz="2900" dirty="0"/>
            </a:br>
            <a:r>
              <a:rPr lang="fr-FR" altLang="zh-CN" sz="2900" dirty="0"/>
              <a:t>Assignment 4 </a:t>
            </a:r>
            <a:br>
              <a:rPr lang="fr-FR" altLang="zh-CN" sz="2900" dirty="0"/>
            </a:br>
            <a:r>
              <a:rPr lang="fr-FR" altLang="zh-CN" sz="2900" dirty="0"/>
              <a:t>Navigation in Visualisation</a:t>
            </a:r>
            <a:endParaRPr lang="zh-CN" altLang="en-US" sz="2900" dirty="0"/>
          </a:p>
        </p:txBody>
      </p:sp>
      <p:sp>
        <p:nvSpPr>
          <p:cNvPr id="3" name="副标题 2">
            <a:extLst>
              <a:ext uri="{FF2B5EF4-FFF2-40B4-BE49-F238E27FC236}">
                <a16:creationId xmlns:a16="http://schemas.microsoft.com/office/drawing/2014/main" id="{CDFC3870-779B-46EC-990D-F4DB8B43B05E}"/>
              </a:ext>
            </a:extLst>
          </p:cNvPr>
          <p:cNvSpPr>
            <a:spLocks noGrp="1"/>
          </p:cNvSpPr>
          <p:nvPr>
            <p:ph type="subTitle" idx="1"/>
          </p:nvPr>
        </p:nvSpPr>
        <p:spPr>
          <a:xfrm>
            <a:off x="8390552" y="4680990"/>
            <a:ext cx="3211288" cy="1737360"/>
          </a:xfrm>
        </p:spPr>
        <p:txBody>
          <a:bodyPr anchor="ctr">
            <a:normAutofit/>
          </a:bodyPr>
          <a:lstStyle/>
          <a:p>
            <a:pPr algn="l"/>
            <a:r>
              <a:rPr lang="en-US" altLang="zh-CN" sz="3200" b="1" dirty="0"/>
              <a:t>Xiaochen LI</a:t>
            </a:r>
          </a:p>
          <a:p>
            <a:pPr algn="l"/>
            <a:r>
              <a:rPr lang="en-US" altLang="zh-CN" sz="3200" b="1" dirty="0"/>
              <a:t>1315943</a:t>
            </a:r>
            <a:endParaRPr lang="zh-CN" altLang="en-US" sz="3200" b="1" dirty="0"/>
          </a:p>
        </p:txBody>
      </p:sp>
    </p:spTree>
    <p:extLst>
      <p:ext uri="{BB962C8B-B14F-4D97-AF65-F5344CB8AC3E}">
        <p14:creationId xmlns:p14="http://schemas.microsoft.com/office/powerpoint/2010/main" val="42277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内容占位符 4">
            <a:extLst>
              <a:ext uri="{FF2B5EF4-FFF2-40B4-BE49-F238E27FC236}">
                <a16:creationId xmlns:a16="http://schemas.microsoft.com/office/drawing/2014/main" id="{59012227-82C9-4AB2-AA81-0D2DB55F8F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0" y="0"/>
            <a:ext cx="10116762" cy="5690680"/>
          </a:xfrm>
          <a:prstGeom prst="rect">
            <a:avLst/>
          </a:prstGeom>
        </p:spPr>
      </p:pic>
      <p:sp>
        <p:nvSpPr>
          <p:cNvPr id="2" name="文本框 1">
            <a:extLst>
              <a:ext uri="{FF2B5EF4-FFF2-40B4-BE49-F238E27FC236}">
                <a16:creationId xmlns:a16="http://schemas.microsoft.com/office/drawing/2014/main" id="{860BA323-5E77-4ED5-8D7F-92E7F4350DFA}"/>
              </a:ext>
            </a:extLst>
          </p:cNvPr>
          <p:cNvSpPr txBox="1"/>
          <p:nvPr/>
        </p:nvSpPr>
        <p:spPr>
          <a:xfrm>
            <a:off x="8107998" y="418289"/>
            <a:ext cx="3750019" cy="5909310"/>
          </a:xfrm>
          <a:prstGeom prst="rect">
            <a:avLst/>
          </a:prstGeom>
          <a:noFill/>
        </p:spPr>
        <p:txBody>
          <a:bodyPr wrap="square" rtlCol="0">
            <a:spAutoFit/>
          </a:bodyPr>
          <a:lstStyle/>
          <a:p>
            <a:r>
              <a:rPr lang="en-US" altLang="zh-CN" dirty="0"/>
              <a:t>The idea of my design is to navigate all of my favorited websites in a web page.</a:t>
            </a:r>
          </a:p>
          <a:p>
            <a:endParaRPr lang="en-US" altLang="zh-CN" dirty="0"/>
          </a:p>
          <a:p>
            <a:r>
              <a:rPr lang="en-US" altLang="zh-CN" dirty="0"/>
              <a:t>The color bar on the left side shows the categories of the web pages.</a:t>
            </a:r>
          </a:p>
          <a:p>
            <a:r>
              <a:rPr lang="en-US" altLang="zh-CN" dirty="0"/>
              <a:t>Alongside to the color background of circle present the same type as well</a:t>
            </a:r>
          </a:p>
          <a:p>
            <a:endParaRPr lang="en-US" altLang="zh-CN" dirty="0"/>
          </a:p>
          <a:p>
            <a:r>
              <a:rPr lang="en-US" altLang="zh-CN" dirty="0"/>
              <a:t>For the circles, the size of the circle shows the frequency of the website.</a:t>
            </a:r>
          </a:p>
          <a:p>
            <a:r>
              <a:rPr lang="en-US" altLang="zh-CN" dirty="0"/>
              <a:t>For example, if a user goes to this website often and it would show in the first with large size.</a:t>
            </a:r>
          </a:p>
          <a:p>
            <a:endParaRPr lang="en-US" altLang="zh-CN" dirty="0"/>
          </a:p>
          <a:p>
            <a:r>
              <a:rPr lang="en-US" altLang="zh-CN" dirty="0"/>
              <a:t>The line of circles in the bottom presents the timeline of each web page that user saved, which can remind user the time when they save it.</a:t>
            </a:r>
            <a:endParaRPr lang="zh-CN" altLang="en-US" dirty="0"/>
          </a:p>
        </p:txBody>
      </p:sp>
    </p:spTree>
    <p:extLst>
      <p:ext uri="{BB962C8B-B14F-4D97-AF65-F5344CB8AC3E}">
        <p14:creationId xmlns:p14="http://schemas.microsoft.com/office/powerpoint/2010/main" val="73505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内容占位符 11" descr="图片包含 赌场, 房间&#10;&#10;已生成高可信度的说明">
            <a:extLst>
              <a:ext uri="{FF2B5EF4-FFF2-40B4-BE49-F238E27FC236}">
                <a16:creationId xmlns:a16="http://schemas.microsoft.com/office/drawing/2014/main" id="{46B4C375-F99E-4F10-BCBC-6AFFB5161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82" y="231740"/>
            <a:ext cx="6196086" cy="6196086"/>
          </a:xfrm>
          <a:prstGeom prst="rect">
            <a:avLst/>
          </a:prstGeom>
        </p:spPr>
      </p:pic>
      <p:sp>
        <p:nvSpPr>
          <p:cNvPr id="2" name="标题 1">
            <a:extLst>
              <a:ext uri="{FF2B5EF4-FFF2-40B4-BE49-F238E27FC236}">
                <a16:creationId xmlns:a16="http://schemas.microsoft.com/office/drawing/2014/main" id="{3467D397-2DC5-4240-B097-48DDF3AF6D66}"/>
              </a:ext>
            </a:extLst>
          </p:cNvPr>
          <p:cNvSpPr>
            <a:spLocks noGrp="1"/>
          </p:cNvSpPr>
          <p:nvPr>
            <p:ph type="title"/>
          </p:nvPr>
        </p:nvSpPr>
        <p:spPr>
          <a:xfrm>
            <a:off x="6392598" y="640263"/>
            <a:ext cx="5221266" cy="1344975"/>
          </a:xfrm>
        </p:spPr>
        <p:txBody>
          <a:bodyPr vert="horz" lIns="91440" tIns="45720" rIns="91440" bIns="45720" rtlCol="0" anchor="ctr">
            <a:normAutofit/>
          </a:bodyPr>
          <a:lstStyle/>
          <a:p>
            <a:pPr algn="ctr"/>
            <a:r>
              <a:rPr lang="en-US" altLang="zh-CN" sz="4000" kern="1200" dirty="0">
                <a:solidFill>
                  <a:schemeClr val="bg1"/>
                </a:solidFill>
                <a:latin typeface="+mj-lt"/>
                <a:ea typeface="+mj-ea"/>
                <a:cs typeface="+mj-cs"/>
              </a:rPr>
              <a:t>Organizing websites by same URL</a:t>
            </a:r>
          </a:p>
        </p:txBody>
      </p:sp>
      <p:sp>
        <p:nvSpPr>
          <p:cNvPr id="8" name="文本框 7">
            <a:extLst>
              <a:ext uri="{FF2B5EF4-FFF2-40B4-BE49-F238E27FC236}">
                <a16:creationId xmlns:a16="http://schemas.microsoft.com/office/drawing/2014/main" id="{E59D5452-B784-4A5D-8DBB-BD0640CA0CD7}"/>
              </a:ext>
            </a:extLst>
          </p:cNvPr>
          <p:cNvSpPr txBox="1"/>
          <p:nvPr/>
        </p:nvSpPr>
        <p:spPr>
          <a:xfrm>
            <a:off x="5794311" y="2535114"/>
            <a:ext cx="6284200"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400" dirty="0">
                <a:solidFill>
                  <a:schemeClr val="bg1"/>
                </a:solidFill>
                <a:highlight>
                  <a:srgbClr val="FFFF00"/>
                </a:highlight>
                <a:hlinkClick r:id="rId3"/>
              </a:rPr>
              <a:t>http://www.waikato.ac.nz/</a:t>
            </a:r>
            <a:endParaRPr lang="en-US" altLang="zh-CN" sz="2400" dirty="0">
              <a:solidFill>
                <a:schemeClr val="bg1"/>
              </a:solidFill>
              <a:highlight>
                <a:srgbClr val="FFFF00"/>
              </a:highlight>
            </a:endParaRPr>
          </a:p>
          <a:p>
            <a:pPr indent="-228600">
              <a:lnSpc>
                <a:spcPct val="90000"/>
              </a:lnSpc>
              <a:spcAft>
                <a:spcPts val="600"/>
              </a:spcAft>
              <a:buFont typeface="Arial" panose="020B0604020202020204" pitchFamily="34" charset="0"/>
              <a:buChar char="•"/>
            </a:pPr>
            <a:r>
              <a:rPr lang="en-US" altLang="zh-CN" sz="2400" dirty="0">
                <a:solidFill>
                  <a:schemeClr val="bg1"/>
                </a:solidFill>
                <a:highlight>
                  <a:srgbClr val="FFFF00"/>
                </a:highlight>
                <a:hlinkClick r:id="rId4"/>
              </a:rPr>
              <a:t>https://elearn.waikato.ac.nz/</a:t>
            </a:r>
            <a:endParaRPr lang="en-US" altLang="zh-CN" sz="2400" dirty="0">
              <a:solidFill>
                <a:schemeClr val="bg1"/>
              </a:solidFill>
              <a:highlight>
                <a:srgbClr val="FFFF00"/>
              </a:highlight>
            </a:endParaRPr>
          </a:p>
          <a:p>
            <a:pPr indent="-228600">
              <a:lnSpc>
                <a:spcPct val="90000"/>
              </a:lnSpc>
              <a:spcAft>
                <a:spcPts val="600"/>
              </a:spcAft>
              <a:buFont typeface="Arial" panose="020B0604020202020204" pitchFamily="34" charset="0"/>
              <a:buChar char="•"/>
            </a:pPr>
            <a:r>
              <a:rPr lang="en-US" altLang="zh-CN" sz="2400" dirty="0">
                <a:solidFill>
                  <a:schemeClr val="bg1"/>
                </a:solidFill>
                <a:highlight>
                  <a:srgbClr val="FFFF00"/>
                </a:highlight>
                <a:hlinkClick r:id="rId5"/>
              </a:rPr>
              <a:t>http://www.waikato.ac.nz/library/</a:t>
            </a:r>
            <a:endParaRPr lang="en-US" altLang="zh-CN" sz="2400" dirty="0">
              <a:solidFill>
                <a:schemeClr val="bg1"/>
              </a:solidFill>
              <a:highlight>
                <a:srgbClr val="FFFF00"/>
              </a:highlight>
            </a:endParaRPr>
          </a:p>
          <a:p>
            <a:pPr indent="-228600">
              <a:lnSpc>
                <a:spcPct val="90000"/>
              </a:lnSpc>
              <a:spcAft>
                <a:spcPts val="600"/>
              </a:spcAft>
              <a:buFont typeface="Arial" panose="020B0604020202020204" pitchFamily="34" charset="0"/>
              <a:buChar char="•"/>
            </a:pPr>
            <a:r>
              <a:rPr lang="en-US" altLang="zh-CN" sz="2400" dirty="0">
                <a:solidFill>
                  <a:schemeClr val="bg1"/>
                </a:solidFill>
                <a:highlight>
                  <a:srgbClr val="FFFF00"/>
                </a:highlight>
                <a:hlinkClick r:id="rId6"/>
              </a:rPr>
              <a:t>https://www.waikato.ac.nz/landing/student.shtml</a:t>
            </a:r>
            <a:endParaRPr lang="en-US" altLang="zh-CN" sz="2400" dirty="0">
              <a:solidFill>
                <a:schemeClr val="bg1"/>
              </a:solidFill>
              <a:highlight>
                <a:srgbClr val="FFFF00"/>
              </a:highlight>
            </a:endParaRPr>
          </a:p>
          <a:p>
            <a:pPr indent="-228600">
              <a:lnSpc>
                <a:spcPct val="90000"/>
              </a:lnSpc>
              <a:spcAft>
                <a:spcPts val="600"/>
              </a:spcAft>
              <a:buFont typeface="Arial" panose="020B0604020202020204" pitchFamily="34" charset="0"/>
              <a:buChar char="•"/>
            </a:pPr>
            <a:r>
              <a:rPr lang="en-US" altLang="zh-CN" sz="2400" dirty="0">
                <a:solidFill>
                  <a:schemeClr val="bg1"/>
                </a:solidFill>
                <a:highlight>
                  <a:srgbClr val="FFFF00"/>
                </a:highlight>
                <a:hlinkClick r:id="rId3"/>
              </a:rPr>
              <a:t>http://www.waikato.ac.nz/</a:t>
            </a:r>
            <a:endParaRPr lang="en-US" altLang="zh-CN" sz="2400" dirty="0">
              <a:solidFill>
                <a:schemeClr val="bg1"/>
              </a:solidFill>
              <a:highlight>
                <a:srgbClr val="FFFF00"/>
              </a:highlight>
            </a:endParaRPr>
          </a:p>
          <a:p>
            <a:pPr indent="-228600">
              <a:lnSpc>
                <a:spcPct val="90000"/>
              </a:lnSpc>
              <a:spcAft>
                <a:spcPts val="600"/>
              </a:spcAft>
              <a:buFont typeface="Arial" panose="020B0604020202020204" pitchFamily="34" charset="0"/>
              <a:buChar char="•"/>
            </a:pPr>
            <a:r>
              <a:rPr lang="en-US" altLang="zh-CN" sz="2400" dirty="0">
                <a:solidFill>
                  <a:schemeClr val="bg1"/>
                </a:solidFill>
                <a:highlight>
                  <a:srgbClr val="FFFF00"/>
                </a:highlight>
                <a:hlinkClick r:id="rId7"/>
              </a:rPr>
              <a:t>http://www.waikato.ac.nz/study/international</a:t>
            </a:r>
            <a:endParaRPr lang="en-US" altLang="zh-CN" sz="2400" dirty="0">
              <a:solidFill>
                <a:schemeClr val="bg1"/>
              </a:solidFill>
              <a:highlight>
                <a:srgbClr val="FFFF00"/>
              </a:highlight>
            </a:endParaRPr>
          </a:p>
          <a:p>
            <a:pPr indent="-228600">
              <a:lnSpc>
                <a:spcPct val="90000"/>
              </a:lnSpc>
              <a:spcAft>
                <a:spcPts val="600"/>
              </a:spcAft>
              <a:buFont typeface="Arial" panose="020B0604020202020204" pitchFamily="34" charset="0"/>
              <a:buChar char="•"/>
            </a:pPr>
            <a:endParaRPr lang="en-US" altLang="zh-CN" sz="2000" dirty="0">
              <a:solidFill>
                <a:schemeClr val="bg1"/>
              </a:solidFill>
            </a:endParaRPr>
          </a:p>
          <a:p>
            <a:pPr indent="-228600">
              <a:lnSpc>
                <a:spcPct val="90000"/>
              </a:lnSpc>
              <a:spcAft>
                <a:spcPts val="600"/>
              </a:spcAft>
              <a:buFont typeface="Arial" panose="020B0604020202020204" pitchFamily="34" charset="0"/>
              <a:buChar char="•"/>
            </a:pPr>
            <a:endParaRPr lang="en-US" altLang="zh-CN" sz="2000" dirty="0">
              <a:solidFill>
                <a:schemeClr val="bg1"/>
              </a:solidFill>
            </a:endParaRPr>
          </a:p>
        </p:txBody>
      </p:sp>
    </p:spTree>
    <p:extLst>
      <p:ext uri="{BB962C8B-B14F-4D97-AF65-F5344CB8AC3E}">
        <p14:creationId xmlns:p14="http://schemas.microsoft.com/office/powerpoint/2010/main" val="249123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5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内容占位符 8" descr="屏幕剪辑">
            <a:extLst>
              <a:ext uri="{FF2B5EF4-FFF2-40B4-BE49-F238E27FC236}">
                <a16:creationId xmlns:a16="http://schemas.microsoft.com/office/drawing/2014/main" id="{83B6BEB4-A691-4BF0-9704-E5D4A686C9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4015742"/>
            <a:ext cx="10905066" cy="1663021"/>
          </a:xfrm>
          <a:prstGeom prst="rect">
            <a:avLst/>
          </a:prstGeom>
        </p:spPr>
      </p:pic>
      <p:sp>
        <p:nvSpPr>
          <p:cNvPr id="10" name="文本框 9">
            <a:extLst>
              <a:ext uri="{FF2B5EF4-FFF2-40B4-BE49-F238E27FC236}">
                <a16:creationId xmlns:a16="http://schemas.microsoft.com/office/drawing/2014/main" id="{602396CC-921F-4114-97E3-A2E9B0907617}"/>
              </a:ext>
            </a:extLst>
          </p:cNvPr>
          <p:cNvSpPr txBox="1"/>
          <p:nvPr/>
        </p:nvSpPr>
        <p:spPr>
          <a:xfrm>
            <a:off x="991153" y="794759"/>
            <a:ext cx="9813695" cy="1569660"/>
          </a:xfrm>
          <a:prstGeom prst="rect">
            <a:avLst/>
          </a:prstGeom>
          <a:noFill/>
        </p:spPr>
        <p:txBody>
          <a:bodyPr wrap="square" rtlCol="0">
            <a:spAutoFit/>
          </a:bodyPr>
          <a:lstStyle/>
          <a:p>
            <a:r>
              <a:rPr lang="en-US" altLang="zh-CN" sz="2400" dirty="0"/>
              <a:t>Order by timeline, and the size represent the how many time of user visit.</a:t>
            </a:r>
          </a:p>
          <a:p>
            <a:r>
              <a:rPr lang="en-US" altLang="zh-CN" sz="2400" dirty="0"/>
              <a:t>Plus, the color of circle background represent the category as well.</a:t>
            </a:r>
          </a:p>
          <a:p>
            <a:r>
              <a:rPr lang="en-US" altLang="zh-CN" sz="2400" dirty="0"/>
              <a:t>This is because we usually save some websites that we not visited usually but want to save it for later.</a:t>
            </a:r>
            <a:endParaRPr lang="zh-CN" altLang="en-US" sz="2400" dirty="0"/>
          </a:p>
        </p:txBody>
      </p:sp>
    </p:spTree>
    <p:extLst>
      <p:ext uri="{BB962C8B-B14F-4D97-AF65-F5344CB8AC3E}">
        <p14:creationId xmlns:p14="http://schemas.microsoft.com/office/powerpoint/2010/main" val="390401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43DEF-6BA2-4888-ABFA-3C33ADCCD327}"/>
              </a:ext>
            </a:extLst>
          </p:cNvPr>
          <p:cNvSpPr>
            <a:spLocks noGrp="1"/>
          </p:cNvSpPr>
          <p:nvPr>
            <p:ph type="title"/>
          </p:nvPr>
        </p:nvSpPr>
        <p:spPr/>
        <p:txBody>
          <a:bodyPr/>
          <a:lstStyle/>
          <a:p>
            <a:r>
              <a:rPr lang="en-US" altLang="zh-CN" dirty="0"/>
              <a:t>How to cope with large data set?</a:t>
            </a:r>
            <a:endParaRPr lang="zh-CN" altLang="en-US" dirty="0"/>
          </a:p>
        </p:txBody>
      </p:sp>
      <p:pic>
        <p:nvPicPr>
          <p:cNvPr id="5" name="内容占位符 4">
            <a:extLst>
              <a:ext uri="{FF2B5EF4-FFF2-40B4-BE49-F238E27FC236}">
                <a16:creationId xmlns:a16="http://schemas.microsoft.com/office/drawing/2014/main" id="{578AE457-A135-4085-B584-F6E486F6D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1871" y="1101833"/>
            <a:ext cx="2261597" cy="2261597"/>
          </a:xfrm>
        </p:spPr>
      </p:pic>
      <p:pic>
        <p:nvPicPr>
          <p:cNvPr id="7" name="图片 6" descr="图片包含 房间, 赌场, 场景&#10;&#10;已生成极高可信度的说明">
            <a:extLst>
              <a:ext uri="{FF2B5EF4-FFF2-40B4-BE49-F238E27FC236}">
                <a16:creationId xmlns:a16="http://schemas.microsoft.com/office/drawing/2014/main" id="{DD3D1643-BA2A-4326-8B14-15C362A8B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230" y="1807725"/>
            <a:ext cx="4309440" cy="4309440"/>
          </a:xfrm>
          <a:prstGeom prst="rect">
            <a:avLst/>
          </a:prstGeom>
        </p:spPr>
      </p:pic>
      <p:pic>
        <p:nvPicPr>
          <p:cNvPr id="9" name="图片 8">
            <a:extLst>
              <a:ext uri="{FF2B5EF4-FFF2-40B4-BE49-F238E27FC236}">
                <a16:creationId xmlns:a16="http://schemas.microsoft.com/office/drawing/2014/main" id="{C69881FC-A887-4697-9A9C-AAEAD85284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058" y="632343"/>
            <a:ext cx="3330102" cy="3330102"/>
          </a:xfrm>
          <a:prstGeom prst="rect">
            <a:avLst/>
          </a:prstGeom>
        </p:spPr>
      </p:pic>
      <p:pic>
        <p:nvPicPr>
          <p:cNvPr id="10" name="内容占位符 4">
            <a:extLst>
              <a:ext uri="{FF2B5EF4-FFF2-40B4-BE49-F238E27FC236}">
                <a16:creationId xmlns:a16="http://schemas.microsoft.com/office/drawing/2014/main" id="{051D80AE-7E0F-4B73-B8B1-84B51DDAB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41" y="4256682"/>
            <a:ext cx="1566245" cy="1566245"/>
          </a:xfrm>
          <a:prstGeom prst="rect">
            <a:avLst/>
          </a:prstGeom>
        </p:spPr>
      </p:pic>
      <p:pic>
        <p:nvPicPr>
          <p:cNvPr id="11" name="图片 10">
            <a:extLst>
              <a:ext uri="{FF2B5EF4-FFF2-40B4-BE49-F238E27FC236}">
                <a16:creationId xmlns:a16="http://schemas.microsoft.com/office/drawing/2014/main" id="{0F4D90FB-981E-40AA-999E-6F72B4082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123" y="4557993"/>
            <a:ext cx="1941394" cy="1941394"/>
          </a:xfrm>
          <a:prstGeom prst="rect">
            <a:avLst/>
          </a:prstGeom>
        </p:spPr>
      </p:pic>
      <p:pic>
        <p:nvPicPr>
          <p:cNvPr id="14" name="图片 13" descr="图片包含 物体&#10;&#10;已生成极高可信度的说明">
            <a:extLst>
              <a:ext uri="{FF2B5EF4-FFF2-40B4-BE49-F238E27FC236}">
                <a16:creationId xmlns:a16="http://schemas.microsoft.com/office/drawing/2014/main" id="{7C0A20EB-D76A-4A28-9DBB-B4173F3589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031" y="439770"/>
            <a:ext cx="6858000" cy="6858000"/>
          </a:xfrm>
          <a:prstGeom prst="rect">
            <a:avLst/>
          </a:prstGeom>
        </p:spPr>
      </p:pic>
      <p:pic>
        <p:nvPicPr>
          <p:cNvPr id="16" name="图形 15" descr="方向">
            <a:extLst>
              <a:ext uri="{FF2B5EF4-FFF2-40B4-BE49-F238E27FC236}">
                <a16:creationId xmlns:a16="http://schemas.microsoft.com/office/drawing/2014/main" id="{F3B7C00C-5E79-4774-9D88-50C4CC0D52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6831" y="1690688"/>
            <a:ext cx="914400" cy="914400"/>
          </a:xfrm>
          <a:prstGeom prst="rect">
            <a:avLst/>
          </a:prstGeom>
        </p:spPr>
      </p:pic>
    </p:spTree>
    <p:extLst>
      <p:ext uri="{BB962C8B-B14F-4D97-AF65-F5344CB8AC3E}">
        <p14:creationId xmlns:p14="http://schemas.microsoft.com/office/powerpoint/2010/main" val="213857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E4033-9052-4A7E-A58C-AE319B83F78E}"/>
              </a:ext>
            </a:extLst>
          </p:cNvPr>
          <p:cNvSpPr>
            <a:spLocks noGrp="1"/>
          </p:cNvSpPr>
          <p:nvPr>
            <p:ph type="title"/>
          </p:nvPr>
        </p:nvSpPr>
        <p:spPr/>
        <p:txBody>
          <a:bodyPr/>
          <a:lstStyle/>
          <a:p>
            <a:r>
              <a:rPr lang="en-US" altLang="zh-CN" dirty="0"/>
              <a:t>How to cope with large data set?</a:t>
            </a:r>
            <a:endParaRPr lang="zh-CN" altLang="en-US" dirty="0"/>
          </a:p>
        </p:txBody>
      </p:sp>
      <p:sp>
        <p:nvSpPr>
          <p:cNvPr id="3" name="内容占位符 2">
            <a:extLst>
              <a:ext uri="{FF2B5EF4-FFF2-40B4-BE49-F238E27FC236}">
                <a16:creationId xmlns:a16="http://schemas.microsoft.com/office/drawing/2014/main" id="{F2A8502C-7A6D-40E8-BC81-089976F545DE}"/>
              </a:ext>
            </a:extLst>
          </p:cNvPr>
          <p:cNvSpPr>
            <a:spLocks noGrp="1"/>
          </p:cNvSpPr>
          <p:nvPr>
            <p:ph idx="1"/>
          </p:nvPr>
        </p:nvSpPr>
        <p:spPr/>
        <p:txBody>
          <a:bodyPr/>
          <a:lstStyle/>
          <a:p>
            <a:r>
              <a:rPr lang="en-US" altLang="zh-CN" dirty="0"/>
              <a:t>For dealing with over 1000+ objects, my solution to pop up with more circles that contains more website links in the page. Some circles may overlay with others. The idea is to hide website with less visit frequency so that we can show more web link in one page.</a:t>
            </a:r>
          </a:p>
        </p:txBody>
      </p:sp>
    </p:spTree>
    <p:extLst>
      <p:ext uri="{BB962C8B-B14F-4D97-AF65-F5344CB8AC3E}">
        <p14:creationId xmlns:p14="http://schemas.microsoft.com/office/powerpoint/2010/main" val="31175648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313</Words>
  <Application>Microsoft Office PowerPoint</Application>
  <PresentationFormat>宽屏</PresentationFormat>
  <Paragraphs>25</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Calibri</vt:lpstr>
      <vt:lpstr>Office 主题​​</vt:lpstr>
      <vt:lpstr>Information Visualisation   Assignment 4  Navigation in Visualisation</vt:lpstr>
      <vt:lpstr>PowerPoint 演示文稿</vt:lpstr>
      <vt:lpstr>Organizing websites by same URL</vt:lpstr>
      <vt:lpstr>PowerPoint 演示文稿</vt:lpstr>
      <vt:lpstr>How to cope with large data set?</vt:lpstr>
      <vt:lpstr>How to cope with large 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Visualisation   Assignment 4  Navigation in Visualisation</dc:title>
  <dc:creator>Li, Xiaochen</dc:creator>
  <cp:lastModifiedBy>Li, Xiaochen</cp:lastModifiedBy>
  <cp:revision>10</cp:revision>
  <dcterms:created xsi:type="dcterms:W3CDTF">2017-09-11T11:30:49Z</dcterms:created>
  <dcterms:modified xsi:type="dcterms:W3CDTF">2017-09-12T08:53:44Z</dcterms:modified>
</cp:coreProperties>
</file>