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8" r:id="rId4"/>
    <p:sldId id="259" r:id="rId5"/>
    <p:sldId id="261" r:id="rId6"/>
    <p:sldId id="260" r:id="rId7"/>
    <p:sldId id="262" r:id="rId8"/>
    <p:sldId id="263" r:id="rId9"/>
    <p:sldId id="264" r:id="rId10"/>
    <p:sldId id="265" r:id="rId11"/>
    <p:sldId id="266" r:id="rId12"/>
    <p:sldId id="312" r:id="rId13"/>
    <p:sldId id="346" r:id="rId14"/>
    <p:sldId id="311" r:id="rId15"/>
    <p:sldId id="313" r:id="rId16"/>
    <p:sldId id="267" r:id="rId17"/>
    <p:sldId id="268" r:id="rId19"/>
    <p:sldId id="418" r:id="rId20"/>
    <p:sldId id="269" r:id="rId21"/>
    <p:sldId id="270" r:id="rId22"/>
    <p:sldId id="391" r:id="rId23"/>
    <p:sldId id="392" r:id="rId24"/>
    <p:sldId id="271" r:id="rId25"/>
    <p:sldId id="347" r:id="rId26"/>
    <p:sldId id="272" r:id="rId27"/>
    <p:sldId id="273"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229" y="2353360"/>
            <a:ext cx="920511"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239" y="2332723"/>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9445" y="2353360"/>
            <a:ext cx="917336"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678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840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0022" y="2343835"/>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4233" y="4548188"/>
            <a:ext cx="83480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7257" y="452278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8167" y="5105401"/>
            <a:ext cx="412643" cy="2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46747" y="4559301"/>
            <a:ext cx="315831"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78678" y="5146677"/>
            <a:ext cx="155535"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96176" y="435133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9090" y="4749801"/>
            <a:ext cx="116333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2357" y="4868864"/>
            <a:ext cx="144424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24257" y="4446590"/>
            <a:ext cx="87924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94305" y="501332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00301" y="421957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0646" y="4508501"/>
            <a:ext cx="133632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7267" y="4459288"/>
            <a:ext cx="34439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8212" y="4824414"/>
            <a:ext cx="55389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3215" y="4562475"/>
            <a:ext cx="2840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13160" y="4900614"/>
            <a:ext cx="222192"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endParaRPr lang="zh-CN" altLang="en-US"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endParaRPr lang="zh-CN" altLang="en-US" noProof="0" smtClean="0"/>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261449" y="439616"/>
            <a:ext cx="11669102" cy="5669329"/>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6400" y="2336633"/>
            <a:ext cx="5158032"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415775" y="2336633"/>
            <a:ext cx="5183425"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
        <p:nvSpPr>
          <p:cNvPr id="6" name="圆角矩形 13"/>
          <p:cNvSpPr>
            <a:spLocks noChangeArrowheads="1"/>
          </p:cNvSpPr>
          <p:nvPr/>
        </p:nvSpPr>
        <p:spPr bwMode="auto">
          <a:xfrm>
            <a:off x="3823293" y="3968609"/>
            <a:ext cx="4572396" cy="369792"/>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en-US" sz="2000">
              <a:solidFill>
                <a:schemeClr val="accent2"/>
              </a:solidFill>
              <a:latin typeface="Arial" panose="020B060402020202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5313" y="260351"/>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custDataLst>
              <p:tags r:id="rId13"/>
            </p:custDataLst>
          </p:nvPr>
        </p:nvSpPr>
        <p:spPr bwMode="auto">
          <a:xfrm>
            <a:off x="625313" y="1125537"/>
            <a:ext cx="10973117"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
        <p:nvSpPr>
          <p:cNvPr id="1032" name="直接连接符 10"/>
          <p:cNvSpPr>
            <a:spLocks noChangeShapeType="1"/>
          </p:cNvSpPr>
          <p:nvPr/>
        </p:nvSpPr>
        <p:spPr bwMode="auto">
          <a:xfrm flipH="1">
            <a:off x="214258" y="842491"/>
            <a:ext cx="3096405"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1" y="804391"/>
            <a:ext cx="215844"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1616;&#21382;&#27880;&#24847;&#20107;&#39033;.doc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custDataLst>
              <p:tags r:id="rId1"/>
            </p:custDataLst>
          </p:nvPr>
        </p:nvSpPr>
        <p:spPr>
          <a:xfrm>
            <a:off x="2046655" y="4110070"/>
            <a:ext cx="7892583" cy="893763"/>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3200" b="1" kern="1200" baseline="0">
                <a:solidFill>
                  <a:srgbClr val="FFFFFF"/>
                </a:solidFill>
                <a:latin typeface="Arial" panose="020B0604020202020204" pitchFamily="34" charset="0"/>
                <a:ea typeface="黑体" panose="02010609060101010101" pitchFamily="49" charset="-122"/>
                <a:cs typeface="+mn-ea"/>
              </a:defRPr>
            </a:lvl1pPr>
            <a:lvl2pPr algn="l" rtl="0" eaLnBrk="1" fontAlgn="base" hangingPunct="1">
              <a:spcBef>
                <a:spcPct val="0"/>
              </a:spcBef>
              <a:spcAft>
                <a:spcPct val="0"/>
              </a:spcAft>
              <a:defRPr sz="2400">
                <a:solidFill>
                  <a:srgbClr val="04AEDA"/>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rgbClr val="04AEDA"/>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rgbClr val="04AEDA"/>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rgbClr val="04AEDA"/>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rgbClr val="3D3F41"/>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rgbClr val="3D3F41"/>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rgbClr val="3D3F41"/>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rgbClr val="3D3F41"/>
                </a:solidFill>
                <a:latin typeface="Arial" panose="020B0604020202020204" pitchFamily="34" charset="0"/>
                <a:ea typeface="微软雅黑" panose="020B0503020204020204" charset="-122"/>
                <a:cs typeface="宋体" panose="02010600030101010101" pitchFamily="2" charset="-122"/>
              </a:defRPr>
            </a:lvl9pPr>
          </a:lstStyle>
          <a:p>
            <a:pPr algn="ctr"/>
            <a:r>
              <a:rPr lang="en-US" altLang="zh-CN" dirty="0">
                <a:latin typeface="Arial" panose="020B0604020202020204" pitchFamily="34" charset="0"/>
                <a:ea typeface="黑体" panose="02010609060101010101" pitchFamily="49" charset="-122"/>
              </a:rPr>
              <a:t>PHP</a:t>
            </a:r>
            <a:r>
              <a:rPr lang="zh-CN" altLang="en-US" dirty="0">
                <a:latin typeface="Arial" panose="020B0604020202020204" pitchFamily="34" charset="0"/>
                <a:ea typeface="黑体" panose="02010609060101010101" pitchFamily="49" charset="-122"/>
              </a:rPr>
              <a:t>就业指导课</a:t>
            </a:r>
            <a:endParaRPr lang="zh-CN" altLang="en-US" dirty="0">
              <a:latin typeface="Arial" panose="020B0604020202020204" pitchFamily="34" charset="0"/>
              <a:ea typeface="黑体" panose="02010609060101010101" pitchFamily="49" charset="-122"/>
            </a:endParaRPr>
          </a:p>
        </p:txBody>
      </p:sp>
      <p:sp>
        <p:nvSpPr>
          <p:cNvPr id="4099" name="Rectangle 3"/>
          <p:cNvSpPr>
            <a:spLocks noGrp="1" noChangeArrowheads="1"/>
          </p:cNvSpPr>
          <p:nvPr>
            <p:custDataLst>
              <p:tags r:id="rId2"/>
            </p:custDataLst>
          </p:nvPr>
        </p:nvSpPr>
        <p:spPr>
          <a:xfrm>
            <a:off x="2043055" y="5074803"/>
            <a:ext cx="7899098" cy="530224"/>
          </a:xfrm>
          <a:prstGeom prst="rect">
            <a:avLst/>
          </a:prstGeom>
          <a:noFill/>
          <a:ln>
            <a:noFill/>
          </a:ln>
          <a:effectLst/>
        </p:spPr>
        <p:txBody>
          <a:bodyPr vert="horz" wrap="square" lIns="91440" tIns="45720" rIns="91440" bIns="45720" numCol="1" anchor="t" anchorCtr="0" compatLnSpc="1">
            <a:normAutofit/>
          </a:bodyPr>
          <a:lstStyle>
            <a:lvl1pPr marL="0" indent="0" algn="l" rtl="0" eaLnBrk="1" fontAlgn="base" hangingPunct="1">
              <a:spcBef>
                <a:spcPts val="300"/>
              </a:spcBef>
              <a:spcAft>
                <a:spcPts val="300"/>
              </a:spcAft>
              <a:buFontTx/>
              <a:buNone/>
              <a:defRPr sz="2400" kern="1200" baseline="0">
                <a:solidFill>
                  <a:srgbClr val="FFFFFF"/>
                </a:solidFill>
                <a:latin typeface="Arial" panose="020B0604020202020204" pitchFamily="34" charset="0"/>
                <a:ea typeface="黑体" panose="02010609060101010101" pitchFamily="49" charset="-122"/>
                <a:cs typeface="+mn-ea"/>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rgbClr val="3D3F41"/>
                </a:solidFill>
                <a:latin typeface="Arial" panose="020B0604020202020204" pitchFamily="34" charset="0"/>
                <a:ea typeface="黑体" panose="02010609060101010101" pitchFamily="49" charset="-122"/>
                <a:cs typeface="+mn-ea"/>
              </a:defRPr>
            </a:lvl2pPr>
            <a:lvl3pPr marL="720090" indent="-228600" algn="l" rtl="0" eaLnBrk="1" fontAlgn="base" hangingPunct="1">
              <a:spcBef>
                <a:spcPts val="300"/>
              </a:spcBef>
              <a:spcAft>
                <a:spcPts val="300"/>
              </a:spcAft>
              <a:buChar char="•"/>
              <a:defRPr sz="2000" kern="1200">
                <a:solidFill>
                  <a:srgbClr val="3D3F41"/>
                </a:solidFill>
                <a:latin typeface="Arial" panose="020B0604020202020204" pitchFamily="34" charset="0"/>
                <a:ea typeface="黑体" panose="02010609060101010101" pitchFamily="49" charset="-122"/>
                <a:cs typeface="+mn-ea"/>
              </a:defRPr>
            </a:lvl3pPr>
            <a:lvl4pPr marL="1080135" indent="-228600" algn="l" rtl="0" eaLnBrk="1" fontAlgn="base" hangingPunct="1">
              <a:spcBef>
                <a:spcPts val="300"/>
              </a:spcBef>
              <a:spcAft>
                <a:spcPts val="300"/>
              </a:spcAft>
              <a:buChar char="–"/>
              <a:defRPr sz="1800" kern="1200">
                <a:solidFill>
                  <a:srgbClr val="3D3F41"/>
                </a:solidFill>
                <a:latin typeface="Arial" panose="020B0604020202020204" pitchFamily="34" charset="0"/>
                <a:ea typeface="黑体" panose="02010609060101010101" pitchFamily="49" charset="-122"/>
                <a:cs typeface="+mn-ea"/>
              </a:defRPr>
            </a:lvl4pPr>
            <a:lvl5pPr marL="1440180" indent="-228600" algn="l" rtl="0" eaLnBrk="1" fontAlgn="base" hangingPunct="1">
              <a:spcBef>
                <a:spcPts val="300"/>
              </a:spcBef>
              <a:spcAft>
                <a:spcPts val="300"/>
              </a:spcAft>
              <a:buChar char="»"/>
              <a:defRPr sz="1800" kern="1200">
                <a:solidFill>
                  <a:srgbClr val="3D3F41"/>
                </a:solidFill>
                <a:latin typeface="Arial" panose="020B0604020202020204" pitchFamily="34" charset="0"/>
                <a:ea typeface="黑体" panose="02010609060101010101" pitchFamily="49" charset="-122"/>
                <a:cs typeface="+mn-ea"/>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rgbClr val="3D3F41"/>
                </a:solidFill>
                <a:latin typeface="Arial" panose="020B0604020202020204" pitchFamily="34" charset="0"/>
                <a:ea typeface="黑体" panose="02010609060101010101" pitchFamily="49" charset="-122"/>
                <a:cs typeface="+mn-ea"/>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rgbClr val="3D3F41"/>
                </a:solidFill>
                <a:latin typeface="Arial" panose="020B0604020202020204" pitchFamily="34" charset="0"/>
                <a:ea typeface="黑体" panose="02010609060101010101" pitchFamily="49" charset="-122"/>
                <a:cs typeface="+mn-ea"/>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rgbClr val="3D3F41"/>
                </a:solidFill>
                <a:latin typeface="Arial" panose="020B0604020202020204" pitchFamily="34" charset="0"/>
                <a:ea typeface="黑体" panose="02010609060101010101" pitchFamily="49" charset="-122"/>
                <a:cs typeface="+mn-ea"/>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rgbClr val="3D3F41"/>
                </a:solidFill>
                <a:latin typeface="Arial" panose="020B0604020202020204" pitchFamily="34" charset="0"/>
                <a:ea typeface="黑体" panose="02010609060101010101" pitchFamily="49" charset="-122"/>
                <a:cs typeface="+mn-ea"/>
              </a:defRPr>
            </a:lvl9pPr>
          </a:lstStyle>
          <a:p>
            <a:pPr algn="ctr"/>
            <a:r>
              <a:rPr lang="zh-CN" dirty="0">
                <a:latin typeface="Arial" panose="020B0604020202020204" pitchFamily="34" charset="0"/>
                <a:ea typeface="黑体" panose="02010609060101010101" pitchFamily="49" charset="-122"/>
              </a:rPr>
              <a:t>LOREM IPSUM DOLOR</a:t>
            </a:r>
            <a:endParaRPr lang="zh-CN" dirty="0">
              <a:latin typeface="Arial" panose="020B0604020202020204" pitchFamily="34" charset="0"/>
              <a:ea typeface="黑体" panose="02010609060101010101" pitchFamily="49" charset="-122"/>
            </a:endParaRPr>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438" y="245111"/>
            <a:ext cx="10973117" cy="576263"/>
          </a:xfrm>
        </p:spPr>
        <p:txBody>
          <a:bodyPr/>
          <a:p>
            <a:pPr algn="l"/>
            <a:r>
              <a:rPr lang="zh-CN" altLang="en-US" sz="3200" b="1"/>
              <a:t>三、PHP的就业行情与市场行情</a:t>
            </a:r>
            <a:endParaRPr lang="zh-CN" altLang="en-US" sz="3200" b="1"/>
          </a:p>
        </p:txBody>
      </p:sp>
      <p:sp>
        <p:nvSpPr>
          <p:cNvPr id="5" name="文本框 4"/>
          <p:cNvSpPr txBox="1"/>
          <p:nvPr/>
        </p:nvSpPr>
        <p:spPr>
          <a:xfrm>
            <a:off x="791845" y="1163955"/>
            <a:ext cx="2899410" cy="518160"/>
          </a:xfrm>
          <a:prstGeom prst="rect">
            <a:avLst/>
          </a:prstGeom>
          <a:noFill/>
        </p:spPr>
        <p:txBody>
          <a:bodyPr wrap="none" rtlCol="0" anchor="t">
            <a:spAutoFit/>
          </a:bodyPr>
          <a:p>
            <a:r>
              <a:rPr lang="en-US" altLang="zh-CN" sz="2800" b="1">
                <a:sym typeface="+mn-ea"/>
              </a:rPr>
              <a:t>2</a:t>
            </a:r>
            <a:r>
              <a:rPr lang="zh-CN" altLang="en-US" sz="2800" b="1">
                <a:sym typeface="+mn-ea"/>
              </a:rPr>
              <a:t>、</a:t>
            </a:r>
            <a:r>
              <a:rPr lang="en-US" altLang="zh-CN" sz="2800" b="1">
                <a:sym typeface="+mn-ea"/>
              </a:rPr>
              <a:t>PHP</a:t>
            </a:r>
            <a:r>
              <a:rPr lang="zh-CN" altLang="en-US" sz="2800" b="1">
                <a:sym typeface="+mn-ea"/>
              </a:rPr>
              <a:t>市场行情</a:t>
            </a:r>
            <a:endParaRPr lang="zh-CN" altLang="en-US" sz="2800" b="1"/>
          </a:p>
        </p:txBody>
      </p:sp>
      <p:sp>
        <p:nvSpPr>
          <p:cNvPr id="3" name="内容占位符 2"/>
          <p:cNvSpPr/>
          <p:nvPr>
            <p:ph idx="1"/>
          </p:nvPr>
        </p:nvSpPr>
        <p:spPr/>
        <p:txBody>
          <a:bodyPr/>
          <a:p>
            <a:pPr marL="0" indent="0">
              <a:buNone/>
            </a:pPr>
            <a:endParaRPr lang="zh-CN" altLang="en-US"/>
          </a:p>
          <a:p>
            <a:pPr marL="0" indent="0">
              <a:buNone/>
            </a:pPr>
            <a:endParaRPr lang="zh-CN" altLang="en-US"/>
          </a:p>
        </p:txBody>
      </p:sp>
      <p:pic>
        <p:nvPicPr>
          <p:cNvPr id="7" name="图片 6"/>
          <p:cNvPicPr>
            <a:picLocks noChangeAspect="1"/>
          </p:cNvPicPr>
          <p:nvPr/>
        </p:nvPicPr>
        <p:blipFill>
          <a:blip r:embed="rId1"/>
          <a:stretch>
            <a:fillRect/>
          </a:stretch>
        </p:blipFill>
        <p:spPr>
          <a:xfrm>
            <a:off x="1166495" y="1682115"/>
            <a:ext cx="8304530" cy="45713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三、PHP的就业行情与市场行情</a:t>
            </a:r>
            <a:endParaRPr lang="zh-CN" altLang="en-US" sz="3200"/>
          </a:p>
        </p:txBody>
      </p:sp>
      <p:sp>
        <p:nvSpPr>
          <p:cNvPr id="3" name="内容占位符 2"/>
          <p:cNvSpPr>
            <a:spLocks noGrp="1"/>
          </p:cNvSpPr>
          <p:nvPr>
            <p:ph idx="1"/>
          </p:nvPr>
        </p:nvSpPr>
        <p:spPr/>
        <p:txBody>
          <a:bodyPr/>
          <a:p>
            <a:pPr marL="0" indent="0">
              <a:buNone/>
            </a:pPr>
            <a:endParaRPr lang="zh-CN" altLang="en-US" b="1"/>
          </a:p>
          <a:p>
            <a:pPr marL="0" indent="0">
              <a:buNone/>
            </a:pPr>
            <a:endParaRPr lang="en-US" altLang="zh-CN"/>
          </a:p>
          <a:p>
            <a:pPr marL="0" indent="0">
              <a:buNone/>
            </a:pPr>
            <a:endParaRPr lang="en-US" altLang="zh-CN"/>
          </a:p>
        </p:txBody>
      </p:sp>
      <p:sp>
        <p:nvSpPr>
          <p:cNvPr id="6" name="文本框 5"/>
          <p:cNvSpPr txBox="1"/>
          <p:nvPr/>
        </p:nvSpPr>
        <p:spPr>
          <a:xfrm>
            <a:off x="791845" y="1163955"/>
            <a:ext cx="2899410" cy="518160"/>
          </a:xfrm>
          <a:prstGeom prst="rect">
            <a:avLst/>
          </a:prstGeom>
          <a:noFill/>
        </p:spPr>
        <p:txBody>
          <a:bodyPr wrap="none" rtlCol="0" anchor="t">
            <a:spAutoFit/>
          </a:bodyPr>
          <a:p>
            <a:r>
              <a:rPr lang="en-US" altLang="zh-CN" sz="2800" b="1">
                <a:sym typeface="+mn-ea"/>
              </a:rPr>
              <a:t>2</a:t>
            </a:r>
            <a:r>
              <a:rPr lang="zh-CN" altLang="en-US" sz="2800" b="1">
                <a:sym typeface="+mn-ea"/>
              </a:rPr>
              <a:t>、</a:t>
            </a:r>
            <a:r>
              <a:rPr lang="en-US" altLang="zh-CN" sz="2800" b="1">
                <a:sym typeface="+mn-ea"/>
              </a:rPr>
              <a:t>PHP</a:t>
            </a:r>
            <a:r>
              <a:rPr lang="zh-CN" altLang="en-US" sz="2800" b="1">
                <a:sym typeface="+mn-ea"/>
              </a:rPr>
              <a:t>市场行情</a:t>
            </a:r>
            <a:endParaRPr lang="zh-CN" altLang="en-US" sz="2800" b="1"/>
          </a:p>
        </p:txBody>
      </p:sp>
      <p:pic>
        <p:nvPicPr>
          <p:cNvPr id="4" name="图片 3"/>
          <p:cNvPicPr>
            <a:picLocks noChangeAspect="1"/>
          </p:cNvPicPr>
          <p:nvPr/>
        </p:nvPicPr>
        <p:blipFill>
          <a:blip r:embed="rId1"/>
          <a:stretch>
            <a:fillRect/>
          </a:stretch>
        </p:blipFill>
        <p:spPr>
          <a:xfrm>
            <a:off x="1340485" y="1893570"/>
            <a:ext cx="9571355" cy="3923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5313" y="300356"/>
            <a:ext cx="10973117" cy="576263"/>
          </a:xfrm>
        </p:spPr>
        <p:txBody>
          <a:bodyPr/>
          <a:p>
            <a:r>
              <a:rPr lang="zh-CN" altLang="en-US" sz="3200" b="1">
                <a:sym typeface="+mn-ea"/>
              </a:rPr>
              <a:t>三、PHP的就业行情与市场行情</a:t>
            </a:r>
            <a:endParaRPr lang="zh-CN" altLang="en-US" sz="3200"/>
          </a:p>
        </p:txBody>
      </p:sp>
      <p:sp>
        <p:nvSpPr>
          <p:cNvPr id="3" name="内容占位符 2"/>
          <p:cNvSpPr>
            <a:spLocks noGrp="1"/>
          </p:cNvSpPr>
          <p:nvPr>
            <p:ph idx="1"/>
          </p:nvPr>
        </p:nvSpPr>
        <p:spPr/>
        <p:txBody>
          <a:bodyPr/>
          <a:p>
            <a:pPr marL="0" indent="0">
              <a:buNone/>
            </a:pPr>
            <a:r>
              <a:rPr lang="en-US" altLang="zh-CN" sz="2800" b="1"/>
              <a:t>2</a:t>
            </a:r>
            <a:r>
              <a:rPr lang="zh-CN" altLang="en-US" sz="2800" b="1"/>
              <a:t>、</a:t>
            </a:r>
            <a:r>
              <a:rPr lang="en-US" altLang="zh-CN" sz="2800" b="1"/>
              <a:t>PHP</a:t>
            </a:r>
            <a:r>
              <a:rPr lang="zh-CN" altLang="en-US" sz="2800" b="1"/>
              <a:t>市场行情</a:t>
            </a:r>
            <a:endParaRPr lang="zh-CN" altLang="en-US" sz="2800" b="1"/>
          </a:p>
          <a:p>
            <a:pPr marL="0" indent="0">
              <a:buNone/>
            </a:pPr>
            <a:endParaRPr lang="zh-CN" altLang="en-US"/>
          </a:p>
        </p:txBody>
      </p:sp>
      <p:pic>
        <p:nvPicPr>
          <p:cNvPr id="5" name="图片 4"/>
          <p:cNvPicPr>
            <a:picLocks noChangeAspect="1"/>
          </p:cNvPicPr>
          <p:nvPr/>
        </p:nvPicPr>
        <p:blipFill>
          <a:blip r:embed="rId1"/>
          <a:stretch>
            <a:fillRect/>
          </a:stretch>
        </p:blipFill>
        <p:spPr>
          <a:xfrm>
            <a:off x="972185" y="1697990"/>
            <a:ext cx="10781030" cy="4504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三、PHP的就业行情与市场行情</a:t>
            </a:r>
            <a:endParaRPr lang="zh-CN" altLang="en-US" sz="3200"/>
          </a:p>
        </p:txBody>
      </p:sp>
      <p:pic>
        <p:nvPicPr>
          <p:cNvPr id="6" name="内容占位符 5"/>
          <p:cNvPicPr>
            <a:picLocks noChangeAspect="1"/>
          </p:cNvPicPr>
          <p:nvPr>
            <p:ph idx="1"/>
          </p:nvPr>
        </p:nvPicPr>
        <p:blipFill>
          <a:blip r:embed="rId1"/>
          <a:stretch>
            <a:fillRect/>
          </a:stretch>
        </p:blipFill>
        <p:spPr>
          <a:xfrm>
            <a:off x="1245870" y="1758950"/>
            <a:ext cx="6148705" cy="4129405"/>
          </a:xfrm>
          <a:prstGeom prst="rect">
            <a:avLst/>
          </a:prstGeom>
        </p:spPr>
      </p:pic>
      <p:sp>
        <p:nvSpPr>
          <p:cNvPr id="7" name="标题 1"/>
          <p:cNvSpPr>
            <a:spLocks noGrp="1"/>
          </p:cNvSpPr>
          <p:nvPr/>
        </p:nvSpPr>
        <p:spPr>
          <a:xfrm>
            <a:off x="752475" y="1045210"/>
            <a:ext cx="6005195" cy="576580"/>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400" kern="1200" baseline="0">
                <a:solidFill>
                  <a:schemeClr val="accent1">
                    <a:lumMod val="75000"/>
                  </a:schemeClr>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en-US" altLang="zh-CN" sz="2800" b="1">
                <a:solidFill>
                  <a:schemeClr val="tx1"/>
                </a:solidFill>
              </a:rPr>
              <a:t>PHP</a:t>
            </a:r>
            <a:r>
              <a:rPr lang="zh-CN" altLang="en-US" sz="2800" b="1">
                <a:solidFill>
                  <a:schemeClr val="tx1"/>
                </a:solidFill>
              </a:rPr>
              <a:t>市场就业趋势图</a:t>
            </a:r>
            <a:endParaRPr lang="zh-CN" altLang="en-US" sz="28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三、PHP的就业行情与市场行情</a:t>
            </a:r>
            <a:endParaRPr lang="zh-CN" altLang="en-US" sz="3200"/>
          </a:p>
        </p:txBody>
      </p:sp>
      <p:pic>
        <p:nvPicPr>
          <p:cNvPr id="6" name="内容占位符 5"/>
          <p:cNvPicPr>
            <a:picLocks noChangeAspect="1"/>
          </p:cNvPicPr>
          <p:nvPr>
            <p:ph idx="1"/>
          </p:nvPr>
        </p:nvPicPr>
        <p:blipFill>
          <a:blip r:embed="rId1"/>
          <a:stretch>
            <a:fillRect/>
          </a:stretch>
        </p:blipFill>
        <p:spPr>
          <a:xfrm>
            <a:off x="838200" y="1125220"/>
            <a:ext cx="10546715" cy="4895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b="1">
                <a:sym typeface="+mn-ea"/>
              </a:rPr>
              <a:t>三、PHP的就业行情与市场行情</a:t>
            </a:r>
            <a:endParaRPr lang="zh-CN" altLang="en-US" sz="3200" b="1"/>
          </a:p>
        </p:txBody>
      </p:sp>
      <p:sp>
        <p:nvSpPr>
          <p:cNvPr id="3" name="内容占位符 2"/>
          <p:cNvSpPr>
            <a:spLocks noGrp="1"/>
          </p:cNvSpPr>
          <p:nvPr>
            <p:ph idx="1"/>
          </p:nvPr>
        </p:nvSpPr>
        <p:spPr>
          <a:xfrm>
            <a:off x="625475" y="1125220"/>
            <a:ext cx="10972800" cy="3546475"/>
          </a:xfrm>
        </p:spPr>
        <p:txBody>
          <a:bodyPr/>
          <a:p>
            <a:pPr marL="0" indent="0">
              <a:buNone/>
            </a:pPr>
            <a:r>
              <a:rPr lang="en-US" altLang="zh-CN">
                <a:solidFill>
                  <a:srgbClr val="0070C0"/>
                </a:solidFill>
                <a:sym typeface="+mn-ea"/>
              </a:rPr>
              <a:t>        </a:t>
            </a:r>
            <a:endParaRPr lang="en-US" altLang="zh-CN">
              <a:solidFill>
                <a:srgbClr val="0070C0"/>
              </a:solidFill>
              <a:sym typeface="+mn-ea"/>
            </a:endParaRPr>
          </a:p>
          <a:p>
            <a:pPr marL="0" indent="0">
              <a:buNone/>
            </a:pPr>
            <a:endParaRPr lang="en-US" altLang="zh-CN">
              <a:solidFill>
                <a:srgbClr val="0070C0"/>
              </a:solidFill>
              <a:sym typeface="+mn-ea"/>
            </a:endParaRPr>
          </a:p>
          <a:p>
            <a:pPr marL="0" indent="0">
              <a:buNone/>
            </a:pPr>
            <a:r>
              <a:rPr lang="zh-CN" altLang="en-US">
                <a:solidFill>
                  <a:srgbClr val="0070C0"/>
                </a:solidFill>
                <a:sym typeface="+mn-ea"/>
              </a:rPr>
              <a:t>        大家根据往期师兄师姐们的平均薪水，可以为自己树立一个想要拿到的薪水的目标。既然别人做得到，你也能做得到！并且</a:t>
            </a:r>
            <a:r>
              <a:rPr lang="en-US" altLang="zh-CN" b="1">
                <a:solidFill>
                  <a:srgbClr val="FF0000"/>
                </a:solidFill>
                <a:sym typeface="+mn-ea"/>
              </a:rPr>
              <a:t>PHP</a:t>
            </a:r>
            <a:r>
              <a:rPr lang="zh-CN" altLang="en-US" b="1">
                <a:solidFill>
                  <a:srgbClr val="FF0000"/>
                </a:solidFill>
                <a:sym typeface="+mn-ea"/>
              </a:rPr>
              <a:t>的招聘市场量是很大的，</a:t>
            </a:r>
            <a:r>
              <a:rPr lang="zh-CN" altLang="en-US">
                <a:solidFill>
                  <a:srgbClr val="0070C0"/>
                </a:solidFill>
                <a:sym typeface="+mn-ea"/>
              </a:rPr>
              <a:t>大家不用担心自己找不到工作，从而过度焦虑。这时候，最重要的，应该是</a:t>
            </a:r>
            <a:r>
              <a:rPr lang="en-US" altLang="zh-CN" b="1">
                <a:solidFill>
                  <a:srgbClr val="FF0000"/>
                </a:solidFill>
                <a:sym typeface="+mn-ea"/>
              </a:rPr>
              <a:t>把自己的关注点放在扎扎实实提升自己找工作的能力上</a:t>
            </a:r>
            <a:r>
              <a:rPr lang="zh-CN" altLang="en-US">
                <a:solidFill>
                  <a:srgbClr val="0070C0"/>
                </a:solidFill>
                <a:sym typeface="+mn-ea"/>
              </a:rPr>
              <a:t>以及</a:t>
            </a:r>
            <a:r>
              <a:rPr lang="en-US" altLang="zh-CN" b="1">
                <a:solidFill>
                  <a:srgbClr val="FF0000"/>
                </a:solidFill>
                <a:sym typeface="+mn-ea"/>
              </a:rPr>
              <a:t>复习自己应该复习的技术上！</a:t>
            </a:r>
            <a:r>
              <a:rPr lang="zh-CN" altLang="en-US">
                <a:solidFill>
                  <a:srgbClr val="0070C0"/>
                </a:solidFill>
                <a:sym typeface="+mn-ea"/>
              </a:rPr>
              <a:t>不打无准备的仗！</a:t>
            </a:r>
            <a:endParaRPr lang="zh-CN" altLang="en-US">
              <a:solidFill>
                <a:srgbClr val="0070C0"/>
              </a:solidFill>
              <a:latin typeface="Arial" panose="020B0604020202020204" pitchFamily="34" charset="0"/>
              <a:sym typeface="+mn-ea"/>
            </a:endParaRPr>
          </a:p>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b="1">
                <a:sym typeface="+mn-ea"/>
              </a:rPr>
              <a:t>四、找工作的流程？就业培训安排的流程？</a:t>
            </a:r>
            <a:endParaRPr lang="zh-CN" altLang="en-US" sz="3200" b="1"/>
          </a:p>
        </p:txBody>
      </p:sp>
      <p:sp>
        <p:nvSpPr>
          <p:cNvPr id="3" name="内容占位符 2"/>
          <p:cNvSpPr>
            <a:spLocks noGrp="1"/>
          </p:cNvSpPr>
          <p:nvPr>
            <p:ph idx="1"/>
          </p:nvPr>
        </p:nvSpPr>
        <p:spPr/>
        <p:txBody>
          <a:bodyPr/>
          <a:p>
            <a:pPr marL="0" indent="0">
              <a:buNone/>
            </a:pPr>
            <a:r>
              <a:rPr lang="en-US" altLang="zh-CN" sz="2800" b="1">
                <a:latin typeface="+mj-ea"/>
                <a:ea typeface="+mj-ea"/>
              </a:rPr>
              <a:t>1</a:t>
            </a:r>
            <a:r>
              <a:rPr lang="zh-CN" altLang="en-US" sz="2800" b="1">
                <a:latin typeface="+mj-ea"/>
                <a:ea typeface="+mj-ea"/>
              </a:rPr>
              <a:t>、找工作的流程？</a:t>
            </a:r>
            <a:endParaRPr lang="zh-CN" altLang="en-US" sz="2800" b="1">
              <a:latin typeface="+mj-ea"/>
              <a:ea typeface="+mj-ea"/>
            </a:endParaRPr>
          </a:p>
          <a:p>
            <a:pPr marL="0" indent="0">
              <a:buNone/>
            </a:pPr>
            <a:r>
              <a:rPr lang="en-US" altLang="zh-CN"/>
              <a:t> </a:t>
            </a:r>
            <a:endParaRPr lang="en-US" altLang="zh-CN"/>
          </a:p>
        </p:txBody>
      </p:sp>
      <p:sp>
        <p:nvSpPr>
          <p:cNvPr id="25603" name="矩形 4"/>
          <p:cNvSpPr/>
          <p:nvPr/>
        </p:nvSpPr>
        <p:spPr>
          <a:xfrm>
            <a:off x="1916748" y="2898775"/>
            <a:ext cx="981075"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书写简历</a:t>
            </a:r>
            <a:endParaRPr lang="zh-CN" altLang="en-US" sz="1200">
              <a:latin typeface="Arial" panose="020B0604020202020204" pitchFamily="34" charset="0"/>
              <a:ea typeface="宋体" panose="02010600030101010101" pitchFamily="2" charset="-122"/>
            </a:endParaRPr>
          </a:p>
        </p:txBody>
      </p:sp>
      <p:sp>
        <p:nvSpPr>
          <p:cNvPr id="25604" name="矩形 5"/>
          <p:cNvSpPr/>
          <p:nvPr/>
        </p:nvSpPr>
        <p:spPr>
          <a:xfrm>
            <a:off x="3724910" y="2345690"/>
            <a:ext cx="982663"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就业前准备</a:t>
            </a:r>
            <a:endParaRPr lang="zh-CN" altLang="en-US" sz="1200">
              <a:latin typeface="Arial" panose="020B0604020202020204" pitchFamily="34" charset="0"/>
              <a:ea typeface="宋体" panose="02010600030101010101" pitchFamily="2" charset="-122"/>
            </a:endParaRPr>
          </a:p>
        </p:txBody>
      </p:sp>
      <p:sp>
        <p:nvSpPr>
          <p:cNvPr id="25605" name="矩形 6"/>
          <p:cNvSpPr/>
          <p:nvPr/>
        </p:nvSpPr>
        <p:spPr>
          <a:xfrm>
            <a:off x="6779260" y="5407025"/>
            <a:ext cx="981075"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返校报到</a:t>
            </a:r>
            <a:endParaRPr lang="zh-CN" altLang="en-US" sz="1200">
              <a:latin typeface="Arial" panose="020B0604020202020204" pitchFamily="34" charset="0"/>
              <a:ea typeface="宋体" panose="02010600030101010101" pitchFamily="2" charset="-122"/>
            </a:endParaRPr>
          </a:p>
        </p:txBody>
      </p:sp>
      <p:sp>
        <p:nvSpPr>
          <p:cNvPr id="25606" name="矩形 7"/>
          <p:cNvSpPr/>
          <p:nvPr/>
        </p:nvSpPr>
        <p:spPr>
          <a:xfrm>
            <a:off x="7449185" y="3893820"/>
            <a:ext cx="981075" cy="621030"/>
          </a:xfrm>
          <a:prstGeom prst="rect">
            <a:avLst/>
          </a:prstGeom>
          <a:solidFill>
            <a:srgbClr val="FF0000"/>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及时回馈给老师</a:t>
            </a:r>
            <a:endParaRPr lang="zh-CN" altLang="en-US" sz="1200">
              <a:latin typeface="Arial" panose="020B0604020202020204" pitchFamily="34" charset="0"/>
              <a:ea typeface="宋体" panose="02010600030101010101" pitchFamily="2" charset="-122"/>
            </a:endParaRPr>
          </a:p>
        </p:txBody>
      </p:sp>
      <p:sp>
        <p:nvSpPr>
          <p:cNvPr id="25607" name="矩形 8"/>
          <p:cNvSpPr/>
          <p:nvPr/>
        </p:nvSpPr>
        <p:spPr>
          <a:xfrm>
            <a:off x="6009323" y="3894138"/>
            <a:ext cx="981075" cy="620712"/>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边面试</a:t>
            </a:r>
            <a:endParaRPr lang="zh-CN" altLang="en-US" sz="1200">
              <a:latin typeface="Arial" panose="020B0604020202020204" pitchFamily="34" charset="0"/>
              <a:ea typeface="宋体" panose="02010600030101010101" pitchFamily="2" charset="-122"/>
            </a:endParaRPr>
          </a:p>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边复习</a:t>
            </a:r>
            <a:endParaRPr lang="zh-CN" altLang="en-US" sz="1200">
              <a:latin typeface="Arial" panose="020B0604020202020204" pitchFamily="34" charset="0"/>
              <a:ea typeface="宋体" panose="02010600030101010101" pitchFamily="2" charset="-122"/>
            </a:endParaRPr>
          </a:p>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边总结</a:t>
            </a:r>
            <a:endParaRPr lang="zh-CN" altLang="en-US" sz="1200">
              <a:latin typeface="Arial" panose="020B0604020202020204" pitchFamily="34" charset="0"/>
              <a:ea typeface="宋体" panose="02010600030101010101" pitchFamily="2" charset="-122"/>
            </a:endParaRPr>
          </a:p>
        </p:txBody>
      </p:sp>
      <p:sp>
        <p:nvSpPr>
          <p:cNvPr id="25608" name="矩形 9"/>
          <p:cNvSpPr/>
          <p:nvPr/>
        </p:nvSpPr>
        <p:spPr>
          <a:xfrm>
            <a:off x="6576060" y="3030538"/>
            <a:ext cx="1227138"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找工作过程中</a:t>
            </a:r>
            <a:endParaRPr lang="zh-CN" altLang="en-US" sz="1200">
              <a:latin typeface="Arial" panose="020B0604020202020204" pitchFamily="34" charset="0"/>
              <a:ea typeface="宋体" panose="02010600030101010101" pitchFamily="2" charset="-122"/>
            </a:endParaRPr>
          </a:p>
        </p:txBody>
      </p:sp>
      <p:sp>
        <p:nvSpPr>
          <p:cNvPr id="25609" name="矩形 10"/>
          <p:cNvSpPr/>
          <p:nvPr/>
        </p:nvSpPr>
        <p:spPr>
          <a:xfrm>
            <a:off x="5919470" y="2312035"/>
            <a:ext cx="1162050" cy="328930"/>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就业工作</a:t>
            </a:r>
            <a:endParaRPr lang="zh-CN" altLang="en-US" sz="1200">
              <a:latin typeface="Arial" panose="020B0604020202020204" pitchFamily="34" charset="0"/>
              <a:ea typeface="宋体" panose="02010600030101010101" pitchFamily="2" charset="-122"/>
            </a:endParaRPr>
          </a:p>
        </p:txBody>
      </p:sp>
      <p:sp>
        <p:nvSpPr>
          <p:cNvPr id="25610" name="矩形 11"/>
          <p:cNvSpPr/>
          <p:nvPr/>
        </p:nvSpPr>
        <p:spPr>
          <a:xfrm>
            <a:off x="8850630" y="5407025"/>
            <a:ext cx="981075" cy="288925"/>
          </a:xfrm>
          <a:prstGeom prst="rect">
            <a:avLst/>
          </a:prstGeom>
          <a:solidFill>
            <a:srgbClr val="FF0000"/>
          </a:solidFill>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wrap="square" lIns="91440" tIns="45720" rIns="91440" bIns="45720" anchor="t"/>
          <a:p>
            <a:pPr lvl="0" indent="0" algn="ctr" defTabSz="914400">
              <a:buFont typeface="Arial" panose="020B0604020202020204" pitchFamily="34" charset="0"/>
              <a:buNone/>
            </a:pPr>
            <a:r>
              <a:rPr lang="zh-CN" altLang="en-US" sz="1200">
                <a:solidFill>
                  <a:schemeClr val="tx1">
                    <a:lumMod val="50000"/>
                  </a:schemeClr>
                </a:solidFill>
                <a:latin typeface="Arial" panose="020B0604020202020204" pitchFamily="34" charset="0"/>
                <a:ea typeface="宋体" panose="02010600030101010101" pitchFamily="2" charset="-122"/>
              </a:rPr>
              <a:t>拿到</a:t>
            </a:r>
            <a:r>
              <a:rPr lang="en-US" altLang="zh-CN" sz="1200">
                <a:solidFill>
                  <a:schemeClr val="tx1">
                    <a:lumMod val="50000"/>
                  </a:schemeClr>
                </a:solidFill>
                <a:latin typeface="Arial" panose="020B0604020202020204" pitchFamily="34" charset="0"/>
                <a:ea typeface="宋体" panose="02010600030101010101" pitchFamily="2" charset="-122"/>
              </a:rPr>
              <a:t>offer</a:t>
            </a:r>
            <a:endParaRPr lang="en-US" altLang="zh-CN" sz="1200">
              <a:solidFill>
                <a:schemeClr val="tx1">
                  <a:lumMod val="50000"/>
                </a:schemeClr>
              </a:solidFill>
              <a:latin typeface="Arial" panose="020B0604020202020204" pitchFamily="34" charset="0"/>
              <a:ea typeface="宋体" panose="02010600030101010101" pitchFamily="2" charset="-122"/>
            </a:endParaRPr>
          </a:p>
        </p:txBody>
      </p:sp>
      <p:sp>
        <p:nvSpPr>
          <p:cNvPr id="25611" name="矩形 13"/>
          <p:cNvSpPr/>
          <p:nvPr/>
        </p:nvSpPr>
        <p:spPr>
          <a:xfrm>
            <a:off x="5026660" y="5407025"/>
            <a:ext cx="1104900"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互相模拟面试</a:t>
            </a:r>
            <a:endParaRPr lang="zh-CN" altLang="en-US" sz="1200">
              <a:latin typeface="Arial" panose="020B0604020202020204" pitchFamily="34" charset="0"/>
              <a:ea typeface="宋体" panose="02010600030101010101" pitchFamily="2" charset="-122"/>
            </a:endParaRPr>
          </a:p>
        </p:txBody>
      </p:sp>
      <p:sp>
        <p:nvSpPr>
          <p:cNvPr id="25612" name="矩形 14"/>
          <p:cNvSpPr/>
          <p:nvPr/>
        </p:nvSpPr>
        <p:spPr>
          <a:xfrm>
            <a:off x="3303270" y="5407025"/>
            <a:ext cx="1117600" cy="2889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模拟面试</a:t>
            </a:r>
            <a:endParaRPr lang="zh-CN" altLang="en-US" sz="1200">
              <a:latin typeface="Arial" panose="020B0604020202020204" pitchFamily="34" charset="0"/>
              <a:ea typeface="宋体" panose="02010600030101010101" pitchFamily="2" charset="-122"/>
            </a:endParaRPr>
          </a:p>
        </p:txBody>
      </p:sp>
      <p:sp>
        <p:nvSpPr>
          <p:cNvPr id="25613" name="矩形 15"/>
          <p:cNvSpPr/>
          <p:nvPr/>
        </p:nvSpPr>
        <p:spPr>
          <a:xfrm>
            <a:off x="1916748" y="5305425"/>
            <a:ext cx="838200" cy="49212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依据简历进行复习</a:t>
            </a:r>
            <a:endParaRPr lang="zh-CN" altLang="en-US" sz="1200">
              <a:latin typeface="Arial" panose="020B0604020202020204" pitchFamily="34" charset="0"/>
              <a:ea typeface="宋体" panose="02010600030101010101" pitchFamily="2" charset="-122"/>
            </a:endParaRPr>
          </a:p>
        </p:txBody>
      </p:sp>
      <p:sp>
        <p:nvSpPr>
          <p:cNvPr id="25614" name="矩形 17"/>
          <p:cNvSpPr/>
          <p:nvPr/>
        </p:nvSpPr>
        <p:spPr>
          <a:xfrm>
            <a:off x="4765040" y="3442335"/>
            <a:ext cx="879475" cy="309245"/>
          </a:xfrm>
          <a:prstGeom prst="rect">
            <a:avLst/>
          </a:prstGeom>
          <a:solidFill>
            <a:srgbClr val="FF0000"/>
          </a:solidFill>
          <a:ln w="9525" cap="flat" cmpd="sng">
            <a:solidFill>
              <a:schemeClr val="tx1"/>
            </a:solidFill>
            <a:prstDash val="solid"/>
            <a:round/>
            <a:headEnd type="none" w="med" len="med"/>
            <a:tailEnd type="triangle" w="med" len="med"/>
          </a:ln>
        </p:spPr>
        <p:txBody>
          <a:bodyPr wrap="square" lIns="91440" tIns="45720" rIns="91440" bIns="45720" anchor="t"/>
          <a:p>
            <a:pPr lvl="0" indent="0" algn="l" defTabSz="914400">
              <a:lnSpc>
                <a:spcPct val="140000"/>
              </a:lnSpc>
              <a:buFont typeface="Arial" panose="020B0604020202020204" pitchFamily="34" charset="0"/>
              <a:buNone/>
            </a:pPr>
            <a:r>
              <a:rPr lang="zh-CN" altLang="en-US" sz="1200">
                <a:latin typeface="Arial" panose="020B0604020202020204" pitchFamily="34" charset="0"/>
                <a:ea typeface="宋体" panose="02010600030101010101" pitchFamily="2" charset="-122"/>
              </a:rPr>
              <a:t>面试心态</a:t>
            </a:r>
            <a:endParaRPr lang="zh-CN" altLang="en-US" sz="1200">
              <a:latin typeface="Arial" panose="020B0604020202020204" pitchFamily="34" charset="0"/>
              <a:ea typeface="宋体" panose="02010600030101010101" pitchFamily="2" charset="-122"/>
            </a:endParaRPr>
          </a:p>
        </p:txBody>
      </p:sp>
      <p:sp>
        <p:nvSpPr>
          <p:cNvPr id="25615" name="矩形 18"/>
          <p:cNvSpPr/>
          <p:nvPr/>
        </p:nvSpPr>
        <p:spPr>
          <a:xfrm>
            <a:off x="3820795" y="3441700"/>
            <a:ext cx="841375" cy="309880"/>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投递简历</a:t>
            </a:r>
            <a:endParaRPr lang="zh-CN" altLang="en-US" sz="1200">
              <a:latin typeface="Arial" panose="020B0604020202020204" pitchFamily="34" charset="0"/>
              <a:ea typeface="宋体" panose="02010600030101010101" pitchFamily="2" charset="-122"/>
            </a:endParaRPr>
          </a:p>
        </p:txBody>
      </p:sp>
      <p:sp>
        <p:nvSpPr>
          <p:cNvPr id="25616" name="矩形 19"/>
          <p:cNvSpPr/>
          <p:nvPr/>
        </p:nvSpPr>
        <p:spPr>
          <a:xfrm>
            <a:off x="2898140" y="3441700"/>
            <a:ext cx="826770" cy="309880"/>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掌握技术</a:t>
            </a:r>
            <a:endParaRPr lang="zh-CN" altLang="en-US" sz="1200">
              <a:latin typeface="Arial" panose="020B0604020202020204" pitchFamily="34" charset="0"/>
              <a:ea typeface="宋体" panose="02010600030101010101" pitchFamily="2" charset="-122"/>
            </a:endParaRPr>
          </a:p>
        </p:txBody>
      </p:sp>
      <p:sp>
        <p:nvSpPr>
          <p:cNvPr id="25617" name="矩形 20"/>
          <p:cNvSpPr/>
          <p:nvPr/>
        </p:nvSpPr>
        <p:spPr>
          <a:xfrm>
            <a:off x="4217035" y="4191635"/>
            <a:ext cx="902970" cy="28638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人事面试</a:t>
            </a:r>
            <a:endParaRPr lang="zh-CN" altLang="en-US" sz="1200">
              <a:latin typeface="Arial" panose="020B0604020202020204" pitchFamily="34" charset="0"/>
              <a:ea typeface="宋体" panose="02010600030101010101" pitchFamily="2" charset="-122"/>
            </a:endParaRPr>
          </a:p>
        </p:txBody>
      </p:sp>
      <p:sp>
        <p:nvSpPr>
          <p:cNvPr id="25618" name="矩形 21"/>
          <p:cNvSpPr/>
          <p:nvPr/>
        </p:nvSpPr>
        <p:spPr>
          <a:xfrm>
            <a:off x="3429000" y="4729480"/>
            <a:ext cx="857885" cy="290830"/>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技术面试</a:t>
            </a:r>
            <a:endParaRPr lang="zh-CN" altLang="en-US" sz="1200">
              <a:latin typeface="Arial" panose="020B0604020202020204" pitchFamily="34" charset="0"/>
              <a:ea typeface="宋体" panose="02010600030101010101" pitchFamily="2" charset="-122"/>
            </a:endParaRPr>
          </a:p>
        </p:txBody>
      </p:sp>
      <p:sp>
        <p:nvSpPr>
          <p:cNvPr id="25619" name="矩形 22"/>
          <p:cNvSpPr/>
          <p:nvPr/>
        </p:nvSpPr>
        <p:spPr>
          <a:xfrm>
            <a:off x="3550285" y="4191000"/>
            <a:ext cx="603885" cy="287655"/>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笔试</a:t>
            </a:r>
            <a:endParaRPr lang="zh-CN" altLang="en-US" sz="1200">
              <a:latin typeface="Arial" panose="020B0604020202020204" pitchFamily="34" charset="0"/>
              <a:ea typeface="宋体" panose="02010600030101010101" pitchFamily="2" charset="-122"/>
            </a:endParaRPr>
          </a:p>
        </p:txBody>
      </p:sp>
      <p:sp>
        <p:nvSpPr>
          <p:cNvPr id="25620" name="矩形 24"/>
          <p:cNvSpPr/>
          <p:nvPr/>
        </p:nvSpPr>
        <p:spPr>
          <a:xfrm>
            <a:off x="9605010" y="2344738"/>
            <a:ext cx="871538" cy="287337"/>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试用期</a:t>
            </a:r>
            <a:endParaRPr lang="zh-CN" altLang="en-US" sz="1200">
              <a:latin typeface="Arial" panose="020B0604020202020204" pitchFamily="34" charset="0"/>
              <a:ea typeface="宋体" panose="02010600030101010101" pitchFamily="2" charset="-122"/>
            </a:endParaRPr>
          </a:p>
        </p:txBody>
      </p:sp>
      <p:sp>
        <p:nvSpPr>
          <p:cNvPr id="25621" name="矩形 25"/>
          <p:cNvSpPr/>
          <p:nvPr/>
        </p:nvSpPr>
        <p:spPr>
          <a:xfrm>
            <a:off x="8518208" y="2344738"/>
            <a:ext cx="982662" cy="312737"/>
          </a:xfrm>
          <a:prstGeom prst="rect">
            <a:avLst/>
          </a:prstGeom>
          <a:solidFill>
            <a:schemeClr val="accent1"/>
          </a:solidFill>
          <a:ln w="9525" cap="flat" cmpd="sng">
            <a:solidFill>
              <a:schemeClr val="tx1"/>
            </a:solidFill>
            <a:prstDash val="solid"/>
            <a:round/>
            <a:headEnd type="none" w="med" len="med"/>
            <a:tailEnd type="triangle" w="med" len="med"/>
          </a:ln>
        </p:spPr>
        <p:txBody>
          <a:bodyPr wrap="square" lIns="91440" tIns="45720" rIns="91440" bIns="45720" anchor="t"/>
          <a:p>
            <a:pPr lvl="0" indent="0" algn="ctr" defTabSz="914400">
              <a:buFont typeface="Arial" panose="020B0604020202020204" pitchFamily="34" charset="0"/>
              <a:buNone/>
            </a:pPr>
            <a:r>
              <a:rPr lang="zh-CN" altLang="en-US" sz="1200">
                <a:latin typeface="Arial" panose="020B0604020202020204" pitchFamily="34" charset="0"/>
                <a:ea typeface="宋体" panose="02010600030101010101" pitchFamily="2" charset="-122"/>
              </a:rPr>
              <a:t>入职前准备</a:t>
            </a:r>
            <a:endParaRPr lang="zh-CN" altLang="en-US" sz="1200">
              <a:latin typeface="Arial" panose="020B0604020202020204" pitchFamily="34" charset="0"/>
              <a:ea typeface="宋体" panose="02010600030101010101" pitchFamily="2" charset="-122"/>
            </a:endParaRPr>
          </a:p>
        </p:txBody>
      </p:sp>
      <p:graphicFrame>
        <p:nvGraphicFramePr>
          <p:cNvPr id="27" name="表格 26"/>
          <p:cNvGraphicFramePr/>
          <p:nvPr/>
        </p:nvGraphicFramePr>
        <p:xfrm>
          <a:off x="8601710" y="3822700"/>
          <a:ext cx="1399540" cy="792480"/>
        </p:xfrm>
        <a:graphic>
          <a:graphicData uri="http://schemas.openxmlformats.org/drawingml/2006/table">
            <a:tbl>
              <a:tblPr firstRow="1" bandRow="1">
                <a:tableStyleId>{5C22544A-7EE6-4342-B048-85BDC9FD1C3A}</a:tableStyleId>
              </a:tblPr>
              <a:tblGrid>
                <a:gridCol w="699770"/>
                <a:gridCol w="699770"/>
              </a:tblGrid>
              <a:tr h="365760">
                <a:tc>
                  <a:txBody>
                    <a:bodyPr/>
                    <a:p>
                      <a:pPr>
                        <a:buNone/>
                      </a:pPr>
                      <a:r>
                        <a:rPr lang="en-US"/>
                        <a:t>offer</a:t>
                      </a:r>
                      <a:endParaRPr lang="en-US"/>
                    </a:p>
                  </a:txBody>
                  <a:tcPr/>
                </a:tc>
                <a:tc>
                  <a:txBody>
                    <a:bodyPr/>
                    <a:p>
                      <a:pPr>
                        <a:buNone/>
                      </a:pPr>
                      <a:r>
                        <a:rPr lang="zh-CN" sz="1000"/>
                        <a:t>各种原件、复印件</a:t>
                      </a:r>
                      <a:endParaRPr lang="zh-CN" sz="1000"/>
                    </a:p>
                  </a:txBody>
                  <a:tcPr/>
                </a:tc>
              </a:tr>
              <a:tr h="365760">
                <a:tc>
                  <a:txBody>
                    <a:bodyPr/>
                    <a:p>
                      <a:pPr>
                        <a:buNone/>
                      </a:pPr>
                      <a:r>
                        <a:rPr lang="zh-CN" sz="1000"/>
                        <a:t>离职证明</a:t>
                      </a:r>
                      <a:endParaRPr lang="zh-CN" sz="1000"/>
                    </a:p>
                  </a:txBody>
                  <a:tcPr/>
                </a:tc>
                <a:tc>
                  <a:txBody>
                    <a:bodyPr/>
                    <a:p>
                      <a:pPr>
                        <a:buNone/>
                      </a:pPr>
                      <a:r>
                        <a:rPr lang="zh-CN" sz="1000"/>
                        <a:t>体检报告</a:t>
                      </a:r>
                      <a:endParaRPr lang="zh-CN" sz="1000"/>
                    </a:p>
                  </a:txBody>
                  <a:tcPr/>
                </a:tc>
              </a:tr>
            </a:tbl>
          </a:graphicData>
        </a:graphic>
      </p:graphicFrame>
      <p:cxnSp>
        <p:nvCxnSpPr>
          <p:cNvPr id="25634" name="直接箭头连接符 30"/>
          <p:cNvCxnSpPr>
            <a:stCxn id="25604" idx="3"/>
            <a:endCxn id="25608" idx="1"/>
          </p:cNvCxnSpPr>
          <p:nvPr/>
        </p:nvCxnSpPr>
        <p:spPr>
          <a:xfrm>
            <a:off x="4707573" y="2474913"/>
            <a:ext cx="1868170" cy="685165"/>
          </a:xfrm>
          <a:prstGeom prst="straightConnector1">
            <a:avLst/>
          </a:prstGeom>
          <a:ln w="9525" cap="flat" cmpd="sng">
            <a:solidFill>
              <a:schemeClr val="tx1"/>
            </a:solidFill>
            <a:prstDash val="solid"/>
            <a:round/>
            <a:headEnd type="none" w="med" len="med"/>
            <a:tailEnd type="arrow" w="med" len="med"/>
          </a:ln>
        </p:spPr>
      </p:cxnSp>
      <p:cxnSp>
        <p:nvCxnSpPr>
          <p:cNvPr id="25635" name="直接箭头连接符 34"/>
          <p:cNvCxnSpPr/>
          <p:nvPr/>
        </p:nvCxnSpPr>
        <p:spPr>
          <a:xfrm>
            <a:off x="4216400" y="2634615"/>
            <a:ext cx="25400" cy="807085"/>
          </a:xfrm>
          <a:prstGeom prst="straightConnector1">
            <a:avLst/>
          </a:prstGeom>
          <a:ln w="9525" cap="flat" cmpd="sng">
            <a:solidFill>
              <a:schemeClr val="tx1"/>
            </a:solidFill>
            <a:prstDash val="solid"/>
            <a:round/>
            <a:headEnd type="none" w="med" len="med"/>
            <a:tailEnd type="arrow" w="med" len="med"/>
          </a:ln>
        </p:spPr>
      </p:cxnSp>
      <p:cxnSp>
        <p:nvCxnSpPr>
          <p:cNvPr id="25636" name="直接箭头连接符 35"/>
          <p:cNvCxnSpPr/>
          <p:nvPr/>
        </p:nvCxnSpPr>
        <p:spPr>
          <a:xfrm flipH="1">
            <a:off x="3311525" y="2634615"/>
            <a:ext cx="904875" cy="807085"/>
          </a:xfrm>
          <a:prstGeom prst="straightConnector1">
            <a:avLst/>
          </a:prstGeom>
          <a:ln w="9525" cap="flat" cmpd="sng">
            <a:solidFill>
              <a:schemeClr val="tx1"/>
            </a:solidFill>
            <a:prstDash val="solid"/>
            <a:round/>
            <a:headEnd type="none" w="med" len="med"/>
            <a:tailEnd type="arrow" w="med" len="med"/>
          </a:ln>
        </p:spPr>
      </p:cxnSp>
      <p:cxnSp>
        <p:nvCxnSpPr>
          <p:cNvPr id="25637" name="直接箭头连接符 36"/>
          <p:cNvCxnSpPr/>
          <p:nvPr/>
        </p:nvCxnSpPr>
        <p:spPr>
          <a:xfrm>
            <a:off x="4216400" y="2634615"/>
            <a:ext cx="988695" cy="807720"/>
          </a:xfrm>
          <a:prstGeom prst="straightConnector1">
            <a:avLst/>
          </a:prstGeom>
          <a:ln w="9525" cap="flat" cmpd="sng">
            <a:solidFill>
              <a:schemeClr val="tx1"/>
            </a:solidFill>
            <a:prstDash val="solid"/>
            <a:round/>
            <a:headEnd type="none" w="med" len="med"/>
            <a:tailEnd type="arrow" w="med" len="med"/>
          </a:ln>
        </p:spPr>
      </p:cxnSp>
      <p:cxnSp>
        <p:nvCxnSpPr>
          <p:cNvPr id="25638" name="直接箭头连接符 38"/>
          <p:cNvCxnSpPr/>
          <p:nvPr/>
        </p:nvCxnSpPr>
        <p:spPr>
          <a:xfrm flipH="1">
            <a:off x="2335848" y="3188335"/>
            <a:ext cx="12700" cy="2139950"/>
          </a:xfrm>
          <a:prstGeom prst="straightConnector1">
            <a:avLst/>
          </a:prstGeom>
          <a:ln w="9525" cap="flat" cmpd="sng">
            <a:solidFill>
              <a:schemeClr val="tx1"/>
            </a:solidFill>
            <a:prstDash val="solid"/>
            <a:round/>
            <a:headEnd type="none" w="med" len="med"/>
            <a:tailEnd type="arrow" w="med" len="med"/>
          </a:ln>
        </p:spPr>
      </p:cxnSp>
      <p:cxnSp>
        <p:nvCxnSpPr>
          <p:cNvPr id="25639" name="直接箭头连接符 39"/>
          <p:cNvCxnSpPr>
            <a:stCxn id="25613" idx="3"/>
            <a:endCxn id="25612" idx="1"/>
          </p:cNvCxnSpPr>
          <p:nvPr/>
        </p:nvCxnSpPr>
        <p:spPr>
          <a:xfrm>
            <a:off x="2754948" y="5536248"/>
            <a:ext cx="548005" cy="0"/>
          </a:xfrm>
          <a:prstGeom prst="straightConnector1">
            <a:avLst/>
          </a:prstGeom>
          <a:ln w="9525" cap="flat" cmpd="sng">
            <a:solidFill>
              <a:schemeClr val="tx1"/>
            </a:solidFill>
            <a:prstDash val="solid"/>
            <a:round/>
            <a:headEnd type="none" w="med" len="med"/>
            <a:tailEnd type="arrow" w="med" len="med"/>
          </a:ln>
        </p:spPr>
      </p:cxnSp>
      <p:cxnSp>
        <p:nvCxnSpPr>
          <p:cNvPr id="25640" name="直接箭头连接符 40"/>
          <p:cNvCxnSpPr>
            <a:stCxn id="25612" idx="3"/>
            <a:endCxn id="25611" idx="1"/>
          </p:cNvCxnSpPr>
          <p:nvPr/>
        </p:nvCxnSpPr>
        <p:spPr>
          <a:xfrm>
            <a:off x="4420870" y="5536248"/>
            <a:ext cx="605790" cy="0"/>
          </a:xfrm>
          <a:prstGeom prst="straightConnector1">
            <a:avLst/>
          </a:prstGeom>
          <a:ln w="9525" cap="flat" cmpd="sng">
            <a:solidFill>
              <a:schemeClr val="tx1"/>
            </a:solidFill>
            <a:prstDash val="solid"/>
            <a:round/>
            <a:headEnd type="none" w="med" len="med"/>
            <a:tailEnd type="arrow" w="med" len="med"/>
          </a:ln>
        </p:spPr>
      </p:cxnSp>
      <p:cxnSp>
        <p:nvCxnSpPr>
          <p:cNvPr id="25641" name="直接箭头连接符 41"/>
          <p:cNvCxnSpPr>
            <a:stCxn id="25611" idx="3"/>
            <a:endCxn id="25605" idx="1"/>
          </p:cNvCxnSpPr>
          <p:nvPr/>
        </p:nvCxnSpPr>
        <p:spPr>
          <a:xfrm>
            <a:off x="6131560" y="5536248"/>
            <a:ext cx="647700" cy="0"/>
          </a:xfrm>
          <a:prstGeom prst="straightConnector1">
            <a:avLst/>
          </a:prstGeom>
          <a:ln w="9525" cap="flat" cmpd="sng">
            <a:solidFill>
              <a:schemeClr val="tx1"/>
            </a:solidFill>
            <a:prstDash val="solid"/>
            <a:round/>
            <a:headEnd type="none" w="med" len="med"/>
            <a:tailEnd type="arrow" w="med" len="med"/>
          </a:ln>
        </p:spPr>
      </p:cxnSp>
      <p:cxnSp>
        <p:nvCxnSpPr>
          <p:cNvPr id="25642" name="直接箭头连接符 42"/>
          <p:cNvCxnSpPr>
            <a:stCxn id="25605" idx="3"/>
            <a:endCxn id="25610" idx="1"/>
          </p:cNvCxnSpPr>
          <p:nvPr/>
        </p:nvCxnSpPr>
        <p:spPr>
          <a:xfrm>
            <a:off x="7760335" y="5536248"/>
            <a:ext cx="1090295" cy="0"/>
          </a:xfrm>
          <a:prstGeom prst="straightConnector1">
            <a:avLst/>
          </a:prstGeom>
          <a:ln w="9525" cap="flat" cmpd="sng">
            <a:solidFill>
              <a:schemeClr val="tx1"/>
            </a:solidFill>
            <a:prstDash val="solid"/>
            <a:round/>
            <a:headEnd type="none" w="med" len="med"/>
            <a:tailEnd type="arrow" w="med" len="med"/>
          </a:ln>
        </p:spPr>
      </p:cxnSp>
      <p:cxnSp>
        <p:nvCxnSpPr>
          <p:cNvPr id="25643" name="直接箭头连接符 43"/>
          <p:cNvCxnSpPr>
            <a:stCxn id="25615" idx="2"/>
            <a:endCxn id="25619" idx="0"/>
          </p:cNvCxnSpPr>
          <p:nvPr/>
        </p:nvCxnSpPr>
        <p:spPr>
          <a:xfrm flipH="1">
            <a:off x="3852545" y="3736340"/>
            <a:ext cx="389255" cy="439420"/>
          </a:xfrm>
          <a:prstGeom prst="straightConnector1">
            <a:avLst/>
          </a:prstGeom>
          <a:ln w="9525" cap="flat" cmpd="sng">
            <a:solidFill>
              <a:schemeClr val="tx1"/>
            </a:solidFill>
            <a:prstDash val="solid"/>
            <a:round/>
            <a:headEnd type="none" w="med" len="med"/>
            <a:tailEnd type="arrow" w="med" len="med"/>
          </a:ln>
        </p:spPr>
      </p:cxnSp>
      <p:cxnSp>
        <p:nvCxnSpPr>
          <p:cNvPr id="25644" name="直接箭头连接符 44"/>
          <p:cNvCxnSpPr>
            <a:stCxn id="25615" idx="2"/>
            <a:endCxn id="25617" idx="0"/>
          </p:cNvCxnSpPr>
          <p:nvPr/>
        </p:nvCxnSpPr>
        <p:spPr>
          <a:xfrm>
            <a:off x="4241800" y="3736340"/>
            <a:ext cx="426720" cy="440055"/>
          </a:xfrm>
          <a:prstGeom prst="straightConnector1">
            <a:avLst/>
          </a:prstGeom>
          <a:ln w="9525" cap="flat" cmpd="sng">
            <a:solidFill>
              <a:schemeClr val="tx1"/>
            </a:solidFill>
            <a:prstDash val="solid"/>
            <a:round/>
            <a:headEnd type="none" w="med" len="med"/>
            <a:tailEnd type="arrow" w="med" len="med"/>
          </a:ln>
        </p:spPr>
      </p:cxnSp>
      <p:cxnSp>
        <p:nvCxnSpPr>
          <p:cNvPr id="25645" name="直接箭头连接符 45"/>
          <p:cNvCxnSpPr>
            <a:stCxn id="25619" idx="2"/>
            <a:endCxn id="25618" idx="0"/>
          </p:cNvCxnSpPr>
          <p:nvPr/>
        </p:nvCxnSpPr>
        <p:spPr>
          <a:xfrm>
            <a:off x="3852228" y="4463098"/>
            <a:ext cx="5715" cy="250825"/>
          </a:xfrm>
          <a:prstGeom prst="straightConnector1">
            <a:avLst/>
          </a:prstGeom>
          <a:ln w="9525" cap="flat" cmpd="sng">
            <a:solidFill>
              <a:schemeClr val="tx1"/>
            </a:solidFill>
            <a:prstDash val="solid"/>
            <a:round/>
            <a:headEnd type="none" w="med" len="med"/>
            <a:tailEnd type="arrow" w="med" len="med"/>
          </a:ln>
        </p:spPr>
      </p:cxnSp>
      <p:cxnSp>
        <p:nvCxnSpPr>
          <p:cNvPr id="25646" name="直接箭头连接符 48"/>
          <p:cNvCxnSpPr>
            <a:stCxn id="25616" idx="2"/>
          </p:cNvCxnSpPr>
          <p:nvPr/>
        </p:nvCxnSpPr>
        <p:spPr>
          <a:xfrm>
            <a:off x="3311525" y="3736340"/>
            <a:ext cx="10160" cy="1398905"/>
          </a:xfrm>
          <a:prstGeom prst="straightConnector1">
            <a:avLst/>
          </a:prstGeom>
          <a:ln w="9525" cap="flat" cmpd="sng">
            <a:solidFill>
              <a:schemeClr val="tx1"/>
            </a:solidFill>
            <a:prstDash val="solid"/>
            <a:round/>
            <a:headEnd type="none" w="med" len="med"/>
            <a:tailEnd type="arrow" w="med" len="med"/>
          </a:ln>
        </p:spPr>
      </p:cxnSp>
      <p:cxnSp>
        <p:nvCxnSpPr>
          <p:cNvPr id="25648" name="直接箭头连接符 51"/>
          <p:cNvCxnSpPr>
            <a:stCxn id="25617" idx="2"/>
          </p:cNvCxnSpPr>
          <p:nvPr/>
        </p:nvCxnSpPr>
        <p:spPr>
          <a:xfrm>
            <a:off x="4668520" y="4462780"/>
            <a:ext cx="7620" cy="684530"/>
          </a:xfrm>
          <a:prstGeom prst="straightConnector1">
            <a:avLst/>
          </a:prstGeom>
          <a:ln w="9525" cap="flat" cmpd="sng">
            <a:solidFill>
              <a:schemeClr val="tx1"/>
            </a:solidFill>
            <a:prstDash val="solid"/>
            <a:round/>
            <a:headEnd type="none" w="med" len="med"/>
            <a:tailEnd type="arrow" w="med" len="med"/>
          </a:ln>
        </p:spPr>
      </p:cxnSp>
      <p:cxnSp>
        <p:nvCxnSpPr>
          <p:cNvPr id="25649" name="直接箭头连接符 52"/>
          <p:cNvCxnSpPr/>
          <p:nvPr/>
        </p:nvCxnSpPr>
        <p:spPr>
          <a:xfrm>
            <a:off x="5262880" y="3751580"/>
            <a:ext cx="20955" cy="1412240"/>
          </a:xfrm>
          <a:prstGeom prst="straightConnector1">
            <a:avLst/>
          </a:prstGeom>
          <a:ln w="9525" cap="flat" cmpd="sng">
            <a:solidFill>
              <a:schemeClr val="tx1"/>
            </a:solidFill>
            <a:prstDash val="solid"/>
            <a:round/>
            <a:headEnd type="none" w="med" len="med"/>
            <a:tailEnd type="arrow" w="med" len="med"/>
          </a:ln>
        </p:spPr>
      </p:cxnSp>
      <p:cxnSp>
        <p:nvCxnSpPr>
          <p:cNvPr id="25650" name="直接连接符 53"/>
          <p:cNvCxnSpPr/>
          <p:nvPr/>
        </p:nvCxnSpPr>
        <p:spPr>
          <a:xfrm>
            <a:off x="3242310" y="5163820"/>
            <a:ext cx="2076450" cy="2540"/>
          </a:xfrm>
          <a:prstGeom prst="line">
            <a:avLst/>
          </a:prstGeom>
          <a:ln w="9525" cap="flat" cmpd="sng">
            <a:solidFill>
              <a:schemeClr val="tx1"/>
            </a:solidFill>
            <a:prstDash val="solid"/>
            <a:round/>
            <a:headEnd type="none" w="med" len="med"/>
            <a:tailEnd type="triangle" w="med" len="med"/>
          </a:ln>
        </p:spPr>
      </p:cxnSp>
      <p:cxnSp>
        <p:nvCxnSpPr>
          <p:cNvPr id="25651" name="直接箭头连接符 54"/>
          <p:cNvCxnSpPr>
            <a:stCxn id="25618" idx="2"/>
            <a:endCxn id="25612" idx="0"/>
          </p:cNvCxnSpPr>
          <p:nvPr/>
        </p:nvCxnSpPr>
        <p:spPr>
          <a:xfrm>
            <a:off x="3858260" y="5005070"/>
            <a:ext cx="3810" cy="386715"/>
          </a:xfrm>
          <a:prstGeom prst="straightConnector1">
            <a:avLst/>
          </a:prstGeom>
          <a:ln w="9525" cap="flat" cmpd="sng">
            <a:solidFill>
              <a:schemeClr val="tx1"/>
            </a:solidFill>
            <a:prstDash val="solid"/>
            <a:round/>
            <a:headEnd type="none" w="med" len="med"/>
            <a:tailEnd type="arrow" w="med" len="med"/>
          </a:ln>
        </p:spPr>
      </p:cxnSp>
      <p:cxnSp>
        <p:nvCxnSpPr>
          <p:cNvPr id="25657" name="直接箭头连接符 61"/>
          <p:cNvCxnSpPr>
            <a:stCxn id="25621" idx="2"/>
          </p:cNvCxnSpPr>
          <p:nvPr/>
        </p:nvCxnSpPr>
        <p:spPr>
          <a:xfrm>
            <a:off x="9010015" y="2642235"/>
            <a:ext cx="27305" cy="1213485"/>
          </a:xfrm>
          <a:prstGeom prst="straightConnector1">
            <a:avLst/>
          </a:prstGeom>
          <a:ln w="9525" cap="flat" cmpd="sng">
            <a:solidFill>
              <a:schemeClr val="tx1"/>
            </a:solidFill>
            <a:prstDash val="solid"/>
            <a:round/>
            <a:headEnd type="none" w="med" len="med"/>
            <a:tailEnd type="arrow" w="med" len="med"/>
          </a:ln>
        </p:spPr>
      </p:cxnSp>
      <p:cxnSp>
        <p:nvCxnSpPr>
          <p:cNvPr id="25658" name="直接箭头连接符 62"/>
          <p:cNvCxnSpPr>
            <a:stCxn id="27" idx="2"/>
          </p:cNvCxnSpPr>
          <p:nvPr/>
        </p:nvCxnSpPr>
        <p:spPr>
          <a:xfrm>
            <a:off x="9301480" y="4599940"/>
            <a:ext cx="25400" cy="810260"/>
          </a:xfrm>
          <a:prstGeom prst="straightConnector1">
            <a:avLst/>
          </a:prstGeom>
          <a:ln w="9525" cap="flat" cmpd="sng">
            <a:solidFill>
              <a:schemeClr val="tx1"/>
            </a:solidFill>
            <a:prstDash val="solid"/>
            <a:round/>
            <a:headEnd type="none" w="med" len="med"/>
            <a:tailEnd type="arrow" w="med" len="med"/>
          </a:ln>
        </p:spPr>
      </p:cxnSp>
      <p:cxnSp>
        <p:nvCxnSpPr>
          <p:cNvPr id="25659" name="肘形连接符 63"/>
          <p:cNvCxnSpPr/>
          <p:nvPr/>
        </p:nvCxnSpPr>
        <p:spPr>
          <a:xfrm flipV="1">
            <a:off x="9849485" y="2670175"/>
            <a:ext cx="230505" cy="2881630"/>
          </a:xfrm>
          <a:prstGeom prst="bentConnector2">
            <a:avLst/>
          </a:prstGeom>
          <a:ln w="9525" cap="flat" cmpd="sng">
            <a:solidFill>
              <a:schemeClr val="tx1"/>
            </a:solidFill>
            <a:prstDash val="solid"/>
            <a:round/>
            <a:headEnd type="none" w="med" len="med"/>
            <a:tailEnd type="arrow" w="med" len="med"/>
          </a:ln>
        </p:spPr>
      </p:cxnSp>
      <p:cxnSp>
        <p:nvCxnSpPr>
          <p:cNvPr id="6" name="直接箭头连接符 5"/>
          <p:cNvCxnSpPr>
            <a:stCxn id="25609" idx="1"/>
            <a:endCxn id="25604" idx="3"/>
          </p:cNvCxnSpPr>
          <p:nvPr/>
        </p:nvCxnSpPr>
        <p:spPr>
          <a:xfrm flipH="1">
            <a:off x="4707890" y="2461260"/>
            <a:ext cx="1211580" cy="13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a:stCxn id="25609" idx="3"/>
            <a:endCxn id="25621" idx="1"/>
          </p:cNvCxnSpPr>
          <p:nvPr/>
        </p:nvCxnSpPr>
        <p:spPr>
          <a:xfrm>
            <a:off x="7081520" y="2461260"/>
            <a:ext cx="1437005" cy="247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肘形连接符 7"/>
          <p:cNvCxnSpPr>
            <a:stCxn id="25604" idx="1"/>
            <a:endCxn id="25603" idx="0"/>
          </p:cNvCxnSpPr>
          <p:nvPr/>
        </p:nvCxnSpPr>
        <p:spPr>
          <a:xfrm rot="10800000" flipV="1">
            <a:off x="2407920" y="2475230"/>
            <a:ext cx="1316990" cy="40830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肘形连接符 8"/>
          <p:cNvCxnSpPr/>
          <p:nvPr/>
        </p:nvCxnSpPr>
        <p:spPr>
          <a:xfrm rot="5400000">
            <a:off x="6557963" y="3262313"/>
            <a:ext cx="574675" cy="68961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肘形连接符 11"/>
          <p:cNvCxnSpPr/>
          <p:nvPr/>
        </p:nvCxnSpPr>
        <p:spPr>
          <a:xfrm>
            <a:off x="7162800" y="3596640"/>
            <a:ext cx="777240" cy="31242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肘形连接符 12"/>
          <p:cNvCxnSpPr>
            <a:stCxn id="25607" idx="2"/>
            <a:endCxn id="25605" idx="0"/>
          </p:cNvCxnSpPr>
          <p:nvPr/>
        </p:nvCxnSpPr>
        <p:spPr>
          <a:xfrm rot="5400000" flipV="1">
            <a:off x="6439218" y="4560888"/>
            <a:ext cx="892175" cy="76962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肘形连接符 14"/>
          <p:cNvCxnSpPr>
            <a:stCxn id="25606" idx="2"/>
          </p:cNvCxnSpPr>
          <p:nvPr/>
        </p:nvCxnSpPr>
        <p:spPr>
          <a:xfrm rot="5400000">
            <a:off x="7164705" y="4604385"/>
            <a:ext cx="880110" cy="67056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4"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1000" fill="hold"/>
                                        <p:tgtEl>
                                          <p:spTgt spid="25603"/>
                                        </p:tgtEl>
                                        <p:attrNameLst>
                                          <p:attrName>ppt_w</p:attrName>
                                        </p:attrNameLst>
                                      </p:cBhvr>
                                      <p:tavLst>
                                        <p:tav tm="0">
                                          <p:val>
                                            <p:fltVal val="0"/>
                                          </p:val>
                                        </p:tav>
                                        <p:tav tm="100000">
                                          <p:val>
                                            <p:strVal val="#ppt_w"/>
                                          </p:val>
                                        </p:tav>
                                      </p:tavLst>
                                    </p:anim>
                                    <p:anim calcmode="lin" valueType="num">
                                      <p:cBhvr>
                                        <p:cTn id="8" dur="1000" fill="hold"/>
                                        <p:tgtEl>
                                          <p:spTgt spid="25603"/>
                                        </p:tgtEl>
                                        <p:attrNameLst>
                                          <p:attrName>ppt_h</p:attrName>
                                        </p:attrNameLst>
                                      </p:cBhvr>
                                      <p:tavLst>
                                        <p:tav tm="0">
                                          <p:val>
                                            <p:fltVal val="0"/>
                                          </p:val>
                                        </p:tav>
                                        <p:tav tm="100000">
                                          <p:val>
                                            <p:strVal val="#ppt_h"/>
                                          </p:val>
                                        </p:tav>
                                      </p:tavLst>
                                    </p:anim>
                                    <p:anim calcmode="lin" valueType="num">
                                      <p:cBhvr>
                                        <p:cTn id="9" dur="1000" fill="hold"/>
                                        <p:tgtEl>
                                          <p:spTgt spid="256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603"/>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4" nodeType="with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p:cTn id="13" dur="1000" fill="hold"/>
                                        <p:tgtEl>
                                          <p:spTgt spid="25604"/>
                                        </p:tgtEl>
                                        <p:attrNameLst>
                                          <p:attrName>ppt_w</p:attrName>
                                        </p:attrNameLst>
                                      </p:cBhvr>
                                      <p:tavLst>
                                        <p:tav tm="0">
                                          <p:val>
                                            <p:fltVal val="0"/>
                                          </p:val>
                                        </p:tav>
                                        <p:tav tm="100000">
                                          <p:val>
                                            <p:strVal val="#ppt_w"/>
                                          </p:val>
                                        </p:tav>
                                      </p:tavLst>
                                    </p:anim>
                                    <p:anim calcmode="lin" valueType="num">
                                      <p:cBhvr>
                                        <p:cTn id="14" dur="1000" fill="hold"/>
                                        <p:tgtEl>
                                          <p:spTgt spid="25604"/>
                                        </p:tgtEl>
                                        <p:attrNameLst>
                                          <p:attrName>ppt_h</p:attrName>
                                        </p:attrNameLst>
                                      </p:cBhvr>
                                      <p:tavLst>
                                        <p:tav tm="0">
                                          <p:val>
                                            <p:fltVal val="0"/>
                                          </p:val>
                                        </p:tav>
                                        <p:tav tm="100000">
                                          <p:val>
                                            <p:strVal val="#ppt_h"/>
                                          </p:val>
                                        </p:tav>
                                      </p:tavLst>
                                    </p:anim>
                                    <p:anim calcmode="lin" valueType="num">
                                      <p:cBhvr>
                                        <p:cTn id="15" dur="1000" fill="hold"/>
                                        <p:tgtEl>
                                          <p:spTgt spid="2560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560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4" nodeType="withEffect">
                                  <p:stCondLst>
                                    <p:cond delay="0"/>
                                  </p:stCondLst>
                                  <p:childTnLst>
                                    <p:set>
                                      <p:cBhvr>
                                        <p:cTn id="18" dur="1" fill="hold">
                                          <p:stCondLst>
                                            <p:cond delay="0"/>
                                          </p:stCondLst>
                                        </p:cTn>
                                        <p:tgtEl>
                                          <p:spTgt spid="25605"/>
                                        </p:tgtEl>
                                        <p:attrNameLst>
                                          <p:attrName>style.visibility</p:attrName>
                                        </p:attrNameLst>
                                      </p:cBhvr>
                                      <p:to>
                                        <p:strVal val="visible"/>
                                      </p:to>
                                    </p:set>
                                    <p:anim calcmode="lin" valueType="num">
                                      <p:cBhvr>
                                        <p:cTn id="19" dur="1000" fill="hold"/>
                                        <p:tgtEl>
                                          <p:spTgt spid="25605"/>
                                        </p:tgtEl>
                                        <p:attrNameLst>
                                          <p:attrName>ppt_w</p:attrName>
                                        </p:attrNameLst>
                                      </p:cBhvr>
                                      <p:tavLst>
                                        <p:tav tm="0">
                                          <p:val>
                                            <p:fltVal val="0"/>
                                          </p:val>
                                        </p:tav>
                                        <p:tav tm="100000">
                                          <p:val>
                                            <p:strVal val="#ppt_w"/>
                                          </p:val>
                                        </p:tav>
                                      </p:tavLst>
                                    </p:anim>
                                    <p:anim calcmode="lin" valueType="num">
                                      <p:cBhvr>
                                        <p:cTn id="20" dur="1000" fill="hold"/>
                                        <p:tgtEl>
                                          <p:spTgt spid="25605"/>
                                        </p:tgtEl>
                                        <p:attrNameLst>
                                          <p:attrName>ppt_h</p:attrName>
                                        </p:attrNameLst>
                                      </p:cBhvr>
                                      <p:tavLst>
                                        <p:tav tm="0">
                                          <p:val>
                                            <p:fltVal val="0"/>
                                          </p:val>
                                        </p:tav>
                                        <p:tav tm="100000">
                                          <p:val>
                                            <p:strVal val="#ppt_h"/>
                                          </p:val>
                                        </p:tav>
                                      </p:tavLst>
                                    </p:anim>
                                    <p:anim calcmode="lin" valueType="num">
                                      <p:cBhvr>
                                        <p:cTn id="21" dur="1000" fill="hold"/>
                                        <p:tgtEl>
                                          <p:spTgt spid="2560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5605"/>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4" nodeType="withEffect">
                                  <p:stCondLst>
                                    <p:cond delay="0"/>
                                  </p:stCondLst>
                                  <p:childTnLst>
                                    <p:set>
                                      <p:cBhvr>
                                        <p:cTn id="24" dur="1" fill="hold">
                                          <p:stCondLst>
                                            <p:cond delay="0"/>
                                          </p:stCondLst>
                                        </p:cTn>
                                        <p:tgtEl>
                                          <p:spTgt spid="25606"/>
                                        </p:tgtEl>
                                        <p:attrNameLst>
                                          <p:attrName>style.visibility</p:attrName>
                                        </p:attrNameLst>
                                      </p:cBhvr>
                                      <p:to>
                                        <p:strVal val="visible"/>
                                      </p:to>
                                    </p:set>
                                    <p:anim calcmode="lin" valueType="num">
                                      <p:cBhvr>
                                        <p:cTn id="25" dur="1000" fill="hold"/>
                                        <p:tgtEl>
                                          <p:spTgt spid="25606"/>
                                        </p:tgtEl>
                                        <p:attrNameLst>
                                          <p:attrName>ppt_w</p:attrName>
                                        </p:attrNameLst>
                                      </p:cBhvr>
                                      <p:tavLst>
                                        <p:tav tm="0">
                                          <p:val>
                                            <p:fltVal val="0"/>
                                          </p:val>
                                        </p:tav>
                                        <p:tav tm="100000">
                                          <p:val>
                                            <p:strVal val="#ppt_w"/>
                                          </p:val>
                                        </p:tav>
                                      </p:tavLst>
                                    </p:anim>
                                    <p:anim calcmode="lin" valueType="num">
                                      <p:cBhvr>
                                        <p:cTn id="26" dur="1000" fill="hold"/>
                                        <p:tgtEl>
                                          <p:spTgt spid="25606"/>
                                        </p:tgtEl>
                                        <p:attrNameLst>
                                          <p:attrName>ppt_h</p:attrName>
                                        </p:attrNameLst>
                                      </p:cBhvr>
                                      <p:tavLst>
                                        <p:tav tm="0">
                                          <p:val>
                                            <p:fltVal val="0"/>
                                          </p:val>
                                        </p:tav>
                                        <p:tav tm="100000">
                                          <p:val>
                                            <p:strVal val="#ppt_h"/>
                                          </p:val>
                                        </p:tav>
                                      </p:tavLst>
                                    </p:anim>
                                    <p:anim calcmode="lin" valueType="num">
                                      <p:cBhvr>
                                        <p:cTn id="27" dur="1000" fill="hold"/>
                                        <p:tgtEl>
                                          <p:spTgt spid="2560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5606"/>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4" nodeType="withEffect">
                                  <p:stCondLst>
                                    <p:cond delay="0"/>
                                  </p:stCondLst>
                                  <p:childTnLst>
                                    <p:set>
                                      <p:cBhvr>
                                        <p:cTn id="30" dur="1" fill="hold">
                                          <p:stCondLst>
                                            <p:cond delay="0"/>
                                          </p:stCondLst>
                                        </p:cTn>
                                        <p:tgtEl>
                                          <p:spTgt spid="25607"/>
                                        </p:tgtEl>
                                        <p:attrNameLst>
                                          <p:attrName>style.visibility</p:attrName>
                                        </p:attrNameLst>
                                      </p:cBhvr>
                                      <p:to>
                                        <p:strVal val="visible"/>
                                      </p:to>
                                    </p:set>
                                    <p:anim calcmode="lin" valueType="num">
                                      <p:cBhvr>
                                        <p:cTn id="31" dur="1000" fill="hold"/>
                                        <p:tgtEl>
                                          <p:spTgt spid="25607"/>
                                        </p:tgtEl>
                                        <p:attrNameLst>
                                          <p:attrName>ppt_w</p:attrName>
                                        </p:attrNameLst>
                                      </p:cBhvr>
                                      <p:tavLst>
                                        <p:tav tm="0">
                                          <p:val>
                                            <p:fltVal val="0"/>
                                          </p:val>
                                        </p:tav>
                                        <p:tav tm="100000">
                                          <p:val>
                                            <p:strVal val="#ppt_w"/>
                                          </p:val>
                                        </p:tav>
                                      </p:tavLst>
                                    </p:anim>
                                    <p:anim calcmode="lin" valueType="num">
                                      <p:cBhvr>
                                        <p:cTn id="32" dur="1000" fill="hold"/>
                                        <p:tgtEl>
                                          <p:spTgt spid="25607"/>
                                        </p:tgtEl>
                                        <p:attrNameLst>
                                          <p:attrName>ppt_h</p:attrName>
                                        </p:attrNameLst>
                                      </p:cBhvr>
                                      <p:tavLst>
                                        <p:tav tm="0">
                                          <p:val>
                                            <p:fltVal val="0"/>
                                          </p:val>
                                        </p:tav>
                                        <p:tav tm="100000">
                                          <p:val>
                                            <p:strVal val="#ppt_h"/>
                                          </p:val>
                                        </p:tav>
                                      </p:tavLst>
                                    </p:anim>
                                    <p:anim calcmode="lin" valueType="num">
                                      <p:cBhvr>
                                        <p:cTn id="33" dur="1000" fill="hold"/>
                                        <p:tgtEl>
                                          <p:spTgt spid="2560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5607"/>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4" nodeType="withEffect">
                                  <p:stCondLst>
                                    <p:cond delay="0"/>
                                  </p:stCondLst>
                                  <p:childTnLst>
                                    <p:set>
                                      <p:cBhvr>
                                        <p:cTn id="36" dur="1" fill="hold">
                                          <p:stCondLst>
                                            <p:cond delay="0"/>
                                          </p:stCondLst>
                                        </p:cTn>
                                        <p:tgtEl>
                                          <p:spTgt spid="25608"/>
                                        </p:tgtEl>
                                        <p:attrNameLst>
                                          <p:attrName>style.visibility</p:attrName>
                                        </p:attrNameLst>
                                      </p:cBhvr>
                                      <p:to>
                                        <p:strVal val="visible"/>
                                      </p:to>
                                    </p:set>
                                    <p:anim calcmode="lin" valueType="num">
                                      <p:cBhvr>
                                        <p:cTn id="37" dur="1000" fill="hold"/>
                                        <p:tgtEl>
                                          <p:spTgt spid="25608"/>
                                        </p:tgtEl>
                                        <p:attrNameLst>
                                          <p:attrName>ppt_w</p:attrName>
                                        </p:attrNameLst>
                                      </p:cBhvr>
                                      <p:tavLst>
                                        <p:tav tm="0">
                                          <p:val>
                                            <p:fltVal val="0"/>
                                          </p:val>
                                        </p:tav>
                                        <p:tav tm="100000">
                                          <p:val>
                                            <p:strVal val="#ppt_w"/>
                                          </p:val>
                                        </p:tav>
                                      </p:tavLst>
                                    </p:anim>
                                    <p:anim calcmode="lin" valueType="num">
                                      <p:cBhvr>
                                        <p:cTn id="38" dur="1000" fill="hold"/>
                                        <p:tgtEl>
                                          <p:spTgt spid="25608"/>
                                        </p:tgtEl>
                                        <p:attrNameLst>
                                          <p:attrName>ppt_h</p:attrName>
                                        </p:attrNameLst>
                                      </p:cBhvr>
                                      <p:tavLst>
                                        <p:tav tm="0">
                                          <p:val>
                                            <p:fltVal val="0"/>
                                          </p:val>
                                        </p:tav>
                                        <p:tav tm="100000">
                                          <p:val>
                                            <p:strVal val="#ppt_h"/>
                                          </p:val>
                                        </p:tav>
                                      </p:tavLst>
                                    </p:anim>
                                    <p:anim calcmode="lin" valueType="num">
                                      <p:cBhvr>
                                        <p:cTn id="39" dur="1000" fill="hold"/>
                                        <p:tgtEl>
                                          <p:spTgt spid="25608"/>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5608"/>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4" nodeType="withEffect">
                                  <p:stCondLst>
                                    <p:cond delay="0"/>
                                  </p:stCondLst>
                                  <p:childTnLst>
                                    <p:set>
                                      <p:cBhvr>
                                        <p:cTn id="42" dur="1" fill="hold">
                                          <p:stCondLst>
                                            <p:cond delay="0"/>
                                          </p:stCondLst>
                                        </p:cTn>
                                        <p:tgtEl>
                                          <p:spTgt spid="25609"/>
                                        </p:tgtEl>
                                        <p:attrNameLst>
                                          <p:attrName>style.visibility</p:attrName>
                                        </p:attrNameLst>
                                      </p:cBhvr>
                                      <p:to>
                                        <p:strVal val="visible"/>
                                      </p:to>
                                    </p:set>
                                    <p:anim calcmode="lin" valueType="num">
                                      <p:cBhvr>
                                        <p:cTn id="43" dur="1000" fill="hold"/>
                                        <p:tgtEl>
                                          <p:spTgt spid="25609"/>
                                        </p:tgtEl>
                                        <p:attrNameLst>
                                          <p:attrName>ppt_w</p:attrName>
                                        </p:attrNameLst>
                                      </p:cBhvr>
                                      <p:tavLst>
                                        <p:tav tm="0">
                                          <p:val>
                                            <p:fltVal val="0"/>
                                          </p:val>
                                        </p:tav>
                                        <p:tav tm="100000">
                                          <p:val>
                                            <p:strVal val="#ppt_w"/>
                                          </p:val>
                                        </p:tav>
                                      </p:tavLst>
                                    </p:anim>
                                    <p:anim calcmode="lin" valueType="num">
                                      <p:cBhvr>
                                        <p:cTn id="44" dur="1000" fill="hold"/>
                                        <p:tgtEl>
                                          <p:spTgt spid="25609"/>
                                        </p:tgtEl>
                                        <p:attrNameLst>
                                          <p:attrName>ppt_h</p:attrName>
                                        </p:attrNameLst>
                                      </p:cBhvr>
                                      <p:tavLst>
                                        <p:tav tm="0">
                                          <p:val>
                                            <p:fltVal val="0"/>
                                          </p:val>
                                        </p:tav>
                                        <p:tav tm="100000">
                                          <p:val>
                                            <p:strVal val="#ppt_h"/>
                                          </p:val>
                                        </p:tav>
                                      </p:tavLst>
                                    </p:anim>
                                    <p:anim calcmode="lin" valueType="num">
                                      <p:cBhvr>
                                        <p:cTn id="45" dur="1000" fill="hold"/>
                                        <p:tgtEl>
                                          <p:spTgt spid="25609"/>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5609"/>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4" nodeType="withEffect">
                                  <p:stCondLst>
                                    <p:cond delay="0"/>
                                  </p:stCondLst>
                                  <p:childTnLst>
                                    <p:set>
                                      <p:cBhvr>
                                        <p:cTn id="48" dur="1" fill="hold">
                                          <p:stCondLst>
                                            <p:cond delay="0"/>
                                          </p:stCondLst>
                                        </p:cTn>
                                        <p:tgtEl>
                                          <p:spTgt spid="25610"/>
                                        </p:tgtEl>
                                        <p:attrNameLst>
                                          <p:attrName>style.visibility</p:attrName>
                                        </p:attrNameLst>
                                      </p:cBhvr>
                                      <p:to>
                                        <p:strVal val="visible"/>
                                      </p:to>
                                    </p:set>
                                    <p:anim calcmode="lin" valueType="num">
                                      <p:cBhvr>
                                        <p:cTn id="49" dur="1000" fill="hold"/>
                                        <p:tgtEl>
                                          <p:spTgt spid="25610"/>
                                        </p:tgtEl>
                                        <p:attrNameLst>
                                          <p:attrName>ppt_w</p:attrName>
                                        </p:attrNameLst>
                                      </p:cBhvr>
                                      <p:tavLst>
                                        <p:tav tm="0">
                                          <p:val>
                                            <p:fltVal val="0"/>
                                          </p:val>
                                        </p:tav>
                                        <p:tav tm="100000">
                                          <p:val>
                                            <p:strVal val="#ppt_w"/>
                                          </p:val>
                                        </p:tav>
                                      </p:tavLst>
                                    </p:anim>
                                    <p:anim calcmode="lin" valueType="num">
                                      <p:cBhvr>
                                        <p:cTn id="50" dur="1000" fill="hold"/>
                                        <p:tgtEl>
                                          <p:spTgt spid="25610"/>
                                        </p:tgtEl>
                                        <p:attrNameLst>
                                          <p:attrName>ppt_h</p:attrName>
                                        </p:attrNameLst>
                                      </p:cBhvr>
                                      <p:tavLst>
                                        <p:tav tm="0">
                                          <p:val>
                                            <p:fltVal val="0"/>
                                          </p:val>
                                        </p:tav>
                                        <p:tav tm="100000">
                                          <p:val>
                                            <p:strVal val="#ppt_h"/>
                                          </p:val>
                                        </p:tav>
                                      </p:tavLst>
                                    </p:anim>
                                    <p:anim calcmode="lin" valueType="num">
                                      <p:cBhvr>
                                        <p:cTn id="51" dur="1000" fill="hold"/>
                                        <p:tgtEl>
                                          <p:spTgt spid="25610"/>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5610"/>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4" nodeType="withEffect">
                                  <p:stCondLst>
                                    <p:cond delay="0"/>
                                  </p:stCondLst>
                                  <p:childTnLst>
                                    <p:set>
                                      <p:cBhvr>
                                        <p:cTn id="54" dur="1" fill="hold">
                                          <p:stCondLst>
                                            <p:cond delay="0"/>
                                          </p:stCondLst>
                                        </p:cTn>
                                        <p:tgtEl>
                                          <p:spTgt spid="25611"/>
                                        </p:tgtEl>
                                        <p:attrNameLst>
                                          <p:attrName>style.visibility</p:attrName>
                                        </p:attrNameLst>
                                      </p:cBhvr>
                                      <p:to>
                                        <p:strVal val="visible"/>
                                      </p:to>
                                    </p:set>
                                    <p:anim calcmode="lin" valueType="num">
                                      <p:cBhvr>
                                        <p:cTn id="55" dur="1000" fill="hold"/>
                                        <p:tgtEl>
                                          <p:spTgt spid="25611"/>
                                        </p:tgtEl>
                                        <p:attrNameLst>
                                          <p:attrName>ppt_w</p:attrName>
                                        </p:attrNameLst>
                                      </p:cBhvr>
                                      <p:tavLst>
                                        <p:tav tm="0">
                                          <p:val>
                                            <p:fltVal val="0"/>
                                          </p:val>
                                        </p:tav>
                                        <p:tav tm="100000">
                                          <p:val>
                                            <p:strVal val="#ppt_w"/>
                                          </p:val>
                                        </p:tav>
                                      </p:tavLst>
                                    </p:anim>
                                    <p:anim calcmode="lin" valueType="num">
                                      <p:cBhvr>
                                        <p:cTn id="56" dur="1000" fill="hold"/>
                                        <p:tgtEl>
                                          <p:spTgt spid="25611"/>
                                        </p:tgtEl>
                                        <p:attrNameLst>
                                          <p:attrName>ppt_h</p:attrName>
                                        </p:attrNameLst>
                                      </p:cBhvr>
                                      <p:tavLst>
                                        <p:tav tm="0">
                                          <p:val>
                                            <p:fltVal val="0"/>
                                          </p:val>
                                        </p:tav>
                                        <p:tav tm="100000">
                                          <p:val>
                                            <p:strVal val="#ppt_h"/>
                                          </p:val>
                                        </p:tav>
                                      </p:tavLst>
                                    </p:anim>
                                    <p:anim calcmode="lin" valueType="num">
                                      <p:cBhvr>
                                        <p:cTn id="57" dur="1000" fill="hold"/>
                                        <p:tgtEl>
                                          <p:spTgt spid="25611"/>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611"/>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4" nodeType="withEffect">
                                  <p:stCondLst>
                                    <p:cond delay="0"/>
                                  </p:stCondLst>
                                  <p:childTnLst>
                                    <p:set>
                                      <p:cBhvr>
                                        <p:cTn id="60" dur="1" fill="hold">
                                          <p:stCondLst>
                                            <p:cond delay="0"/>
                                          </p:stCondLst>
                                        </p:cTn>
                                        <p:tgtEl>
                                          <p:spTgt spid="25612"/>
                                        </p:tgtEl>
                                        <p:attrNameLst>
                                          <p:attrName>style.visibility</p:attrName>
                                        </p:attrNameLst>
                                      </p:cBhvr>
                                      <p:to>
                                        <p:strVal val="visible"/>
                                      </p:to>
                                    </p:set>
                                    <p:anim calcmode="lin" valueType="num">
                                      <p:cBhvr>
                                        <p:cTn id="61" dur="1000" fill="hold"/>
                                        <p:tgtEl>
                                          <p:spTgt spid="25612"/>
                                        </p:tgtEl>
                                        <p:attrNameLst>
                                          <p:attrName>ppt_w</p:attrName>
                                        </p:attrNameLst>
                                      </p:cBhvr>
                                      <p:tavLst>
                                        <p:tav tm="0">
                                          <p:val>
                                            <p:fltVal val="0"/>
                                          </p:val>
                                        </p:tav>
                                        <p:tav tm="100000">
                                          <p:val>
                                            <p:strVal val="#ppt_w"/>
                                          </p:val>
                                        </p:tav>
                                      </p:tavLst>
                                    </p:anim>
                                    <p:anim calcmode="lin" valueType="num">
                                      <p:cBhvr>
                                        <p:cTn id="62" dur="1000" fill="hold"/>
                                        <p:tgtEl>
                                          <p:spTgt spid="25612"/>
                                        </p:tgtEl>
                                        <p:attrNameLst>
                                          <p:attrName>ppt_h</p:attrName>
                                        </p:attrNameLst>
                                      </p:cBhvr>
                                      <p:tavLst>
                                        <p:tav tm="0">
                                          <p:val>
                                            <p:fltVal val="0"/>
                                          </p:val>
                                        </p:tav>
                                        <p:tav tm="100000">
                                          <p:val>
                                            <p:strVal val="#ppt_h"/>
                                          </p:val>
                                        </p:tav>
                                      </p:tavLst>
                                    </p:anim>
                                    <p:anim calcmode="lin" valueType="num">
                                      <p:cBhvr>
                                        <p:cTn id="63" dur="1000" fill="hold"/>
                                        <p:tgtEl>
                                          <p:spTgt spid="25612"/>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5612"/>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4" nodeType="withEffect">
                                  <p:stCondLst>
                                    <p:cond delay="0"/>
                                  </p:stCondLst>
                                  <p:childTnLst>
                                    <p:set>
                                      <p:cBhvr>
                                        <p:cTn id="66" dur="1" fill="hold">
                                          <p:stCondLst>
                                            <p:cond delay="0"/>
                                          </p:stCondLst>
                                        </p:cTn>
                                        <p:tgtEl>
                                          <p:spTgt spid="25613"/>
                                        </p:tgtEl>
                                        <p:attrNameLst>
                                          <p:attrName>style.visibility</p:attrName>
                                        </p:attrNameLst>
                                      </p:cBhvr>
                                      <p:to>
                                        <p:strVal val="visible"/>
                                      </p:to>
                                    </p:set>
                                    <p:anim calcmode="lin" valueType="num">
                                      <p:cBhvr>
                                        <p:cTn id="67" dur="1000" fill="hold"/>
                                        <p:tgtEl>
                                          <p:spTgt spid="25613"/>
                                        </p:tgtEl>
                                        <p:attrNameLst>
                                          <p:attrName>ppt_w</p:attrName>
                                        </p:attrNameLst>
                                      </p:cBhvr>
                                      <p:tavLst>
                                        <p:tav tm="0">
                                          <p:val>
                                            <p:fltVal val="0"/>
                                          </p:val>
                                        </p:tav>
                                        <p:tav tm="100000">
                                          <p:val>
                                            <p:strVal val="#ppt_w"/>
                                          </p:val>
                                        </p:tav>
                                      </p:tavLst>
                                    </p:anim>
                                    <p:anim calcmode="lin" valueType="num">
                                      <p:cBhvr>
                                        <p:cTn id="68" dur="1000" fill="hold"/>
                                        <p:tgtEl>
                                          <p:spTgt spid="25613"/>
                                        </p:tgtEl>
                                        <p:attrNameLst>
                                          <p:attrName>ppt_h</p:attrName>
                                        </p:attrNameLst>
                                      </p:cBhvr>
                                      <p:tavLst>
                                        <p:tav tm="0">
                                          <p:val>
                                            <p:fltVal val="0"/>
                                          </p:val>
                                        </p:tav>
                                        <p:tav tm="100000">
                                          <p:val>
                                            <p:strVal val="#ppt_h"/>
                                          </p:val>
                                        </p:tav>
                                      </p:tavLst>
                                    </p:anim>
                                    <p:anim calcmode="lin" valueType="num">
                                      <p:cBhvr>
                                        <p:cTn id="69" dur="1000" fill="hold"/>
                                        <p:tgtEl>
                                          <p:spTgt spid="25613"/>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5613"/>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4" nodeType="withEffect">
                                  <p:stCondLst>
                                    <p:cond delay="0"/>
                                  </p:stCondLst>
                                  <p:childTnLst>
                                    <p:set>
                                      <p:cBhvr>
                                        <p:cTn id="72" dur="1" fill="hold">
                                          <p:stCondLst>
                                            <p:cond delay="0"/>
                                          </p:stCondLst>
                                        </p:cTn>
                                        <p:tgtEl>
                                          <p:spTgt spid="25614"/>
                                        </p:tgtEl>
                                        <p:attrNameLst>
                                          <p:attrName>style.visibility</p:attrName>
                                        </p:attrNameLst>
                                      </p:cBhvr>
                                      <p:to>
                                        <p:strVal val="visible"/>
                                      </p:to>
                                    </p:set>
                                    <p:anim calcmode="lin" valueType="num">
                                      <p:cBhvr>
                                        <p:cTn id="73" dur="1000" fill="hold"/>
                                        <p:tgtEl>
                                          <p:spTgt spid="25614"/>
                                        </p:tgtEl>
                                        <p:attrNameLst>
                                          <p:attrName>ppt_w</p:attrName>
                                        </p:attrNameLst>
                                      </p:cBhvr>
                                      <p:tavLst>
                                        <p:tav tm="0">
                                          <p:val>
                                            <p:fltVal val="0"/>
                                          </p:val>
                                        </p:tav>
                                        <p:tav tm="100000">
                                          <p:val>
                                            <p:strVal val="#ppt_w"/>
                                          </p:val>
                                        </p:tav>
                                      </p:tavLst>
                                    </p:anim>
                                    <p:anim calcmode="lin" valueType="num">
                                      <p:cBhvr>
                                        <p:cTn id="74" dur="1000" fill="hold"/>
                                        <p:tgtEl>
                                          <p:spTgt spid="25614"/>
                                        </p:tgtEl>
                                        <p:attrNameLst>
                                          <p:attrName>ppt_h</p:attrName>
                                        </p:attrNameLst>
                                      </p:cBhvr>
                                      <p:tavLst>
                                        <p:tav tm="0">
                                          <p:val>
                                            <p:fltVal val="0"/>
                                          </p:val>
                                        </p:tav>
                                        <p:tav tm="100000">
                                          <p:val>
                                            <p:strVal val="#ppt_h"/>
                                          </p:val>
                                        </p:tav>
                                      </p:tavLst>
                                    </p:anim>
                                    <p:anim calcmode="lin" valueType="num">
                                      <p:cBhvr>
                                        <p:cTn id="75" dur="1000" fill="hold"/>
                                        <p:tgtEl>
                                          <p:spTgt spid="25614"/>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5614"/>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4" nodeType="withEffect">
                                  <p:stCondLst>
                                    <p:cond delay="0"/>
                                  </p:stCondLst>
                                  <p:childTnLst>
                                    <p:set>
                                      <p:cBhvr>
                                        <p:cTn id="78" dur="1" fill="hold">
                                          <p:stCondLst>
                                            <p:cond delay="0"/>
                                          </p:stCondLst>
                                        </p:cTn>
                                        <p:tgtEl>
                                          <p:spTgt spid="25615"/>
                                        </p:tgtEl>
                                        <p:attrNameLst>
                                          <p:attrName>style.visibility</p:attrName>
                                        </p:attrNameLst>
                                      </p:cBhvr>
                                      <p:to>
                                        <p:strVal val="visible"/>
                                      </p:to>
                                    </p:set>
                                    <p:anim calcmode="lin" valueType="num">
                                      <p:cBhvr>
                                        <p:cTn id="79" dur="1000" fill="hold"/>
                                        <p:tgtEl>
                                          <p:spTgt spid="25615"/>
                                        </p:tgtEl>
                                        <p:attrNameLst>
                                          <p:attrName>ppt_w</p:attrName>
                                        </p:attrNameLst>
                                      </p:cBhvr>
                                      <p:tavLst>
                                        <p:tav tm="0">
                                          <p:val>
                                            <p:fltVal val="0"/>
                                          </p:val>
                                        </p:tav>
                                        <p:tav tm="100000">
                                          <p:val>
                                            <p:strVal val="#ppt_w"/>
                                          </p:val>
                                        </p:tav>
                                      </p:tavLst>
                                    </p:anim>
                                    <p:anim calcmode="lin" valueType="num">
                                      <p:cBhvr>
                                        <p:cTn id="80" dur="1000" fill="hold"/>
                                        <p:tgtEl>
                                          <p:spTgt spid="25615"/>
                                        </p:tgtEl>
                                        <p:attrNameLst>
                                          <p:attrName>ppt_h</p:attrName>
                                        </p:attrNameLst>
                                      </p:cBhvr>
                                      <p:tavLst>
                                        <p:tav tm="0">
                                          <p:val>
                                            <p:fltVal val="0"/>
                                          </p:val>
                                        </p:tav>
                                        <p:tav tm="100000">
                                          <p:val>
                                            <p:strVal val="#ppt_h"/>
                                          </p:val>
                                        </p:tav>
                                      </p:tavLst>
                                    </p:anim>
                                    <p:anim calcmode="lin" valueType="num">
                                      <p:cBhvr>
                                        <p:cTn id="81" dur="1000" fill="hold"/>
                                        <p:tgtEl>
                                          <p:spTgt spid="25615"/>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5615"/>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grpId="4" nodeType="withEffect">
                                  <p:stCondLst>
                                    <p:cond delay="0"/>
                                  </p:stCondLst>
                                  <p:childTnLst>
                                    <p:set>
                                      <p:cBhvr>
                                        <p:cTn id="84" dur="1" fill="hold">
                                          <p:stCondLst>
                                            <p:cond delay="0"/>
                                          </p:stCondLst>
                                        </p:cTn>
                                        <p:tgtEl>
                                          <p:spTgt spid="25616"/>
                                        </p:tgtEl>
                                        <p:attrNameLst>
                                          <p:attrName>style.visibility</p:attrName>
                                        </p:attrNameLst>
                                      </p:cBhvr>
                                      <p:to>
                                        <p:strVal val="visible"/>
                                      </p:to>
                                    </p:set>
                                    <p:anim calcmode="lin" valueType="num">
                                      <p:cBhvr>
                                        <p:cTn id="85" dur="1000" fill="hold"/>
                                        <p:tgtEl>
                                          <p:spTgt spid="25616"/>
                                        </p:tgtEl>
                                        <p:attrNameLst>
                                          <p:attrName>ppt_w</p:attrName>
                                        </p:attrNameLst>
                                      </p:cBhvr>
                                      <p:tavLst>
                                        <p:tav tm="0">
                                          <p:val>
                                            <p:fltVal val="0"/>
                                          </p:val>
                                        </p:tav>
                                        <p:tav tm="100000">
                                          <p:val>
                                            <p:strVal val="#ppt_w"/>
                                          </p:val>
                                        </p:tav>
                                      </p:tavLst>
                                    </p:anim>
                                    <p:anim calcmode="lin" valueType="num">
                                      <p:cBhvr>
                                        <p:cTn id="86" dur="1000" fill="hold"/>
                                        <p:tgtEl>
                                          <p:spTgt spid="25616"/>
                                        </p:tgtEl>
                                        <p:attrNameLst>
                                          <p:attrName>ppt_h</p:attrName>
                                        </p:attrNameLst>
                                      </p:cBhvr>
                                      <p:tavLst>
                                        <p:tav tm="0">
                                          <p:val>
                                            <p:fltVal val="0"/>
                                          </p:val>
                                        </p:tav>
                                        <p:tav tm="100000">
                                          <p:val>
                                            <p:strVal val="#ppt_h"/>
                                          </p:val>
                                        </p:tav>
                                      </p:tavLst>
                                    </p:anim>
                                    <p:anim calcmode="lin" valueType="num">
                                      <p:cBhvr>
                                        <p:cTn id="87" dur="1000" fill="hold"/>
                                        <p:tgtEl>
                                          <p:spTgt spid="25616"/>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5616"/>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grpId="4" nodeType="withEffect">
                                  <p:stCondLst>
                                    <p:cond delay="0"/>
                                  </p:stCondLst>
                                  <p:childTnLst>
                                    <p:set>
                                      <p:cBhvr>
                                        <p:cTn id="90" dur="1" fill="hold">
                                          <p:stCondLst>
                                            <p:cond delay="0"/>
                                          </p:stCondLst>
                                        </p:cTn>
                                        <p:tgtEl>
                                          <p:spTgt spid="25617"/>
                                        </p:tgtEl>
                                        <p:attrNameLst>
                                          <p:attrName>style.visibility</p:attrName>
                                        </p:attrNameLst>
                                      </p:cBhvr>
                                      <p:to>
                                        <p:strVal val="visible"/>
                                      </p:to>
                                    </p:set>
                                    <p:anim calcmode="lin" valueType="num">
                                      <p:cBhvr>
                                        <p:cTn id="91" dur="1000" fill="hold"/>
                                        <p:tgtEl>
                                          <p:spTgt spid="25617"/>
                                        </p:tgtEl>
                                        <p:attrNameLst>
                                          <p:attrName>ppt_w</p:attrName>
                                        </p:attrNameLst>
                                      </p:cBhvr>
                                      <p:tavLst>
                                        <p:tav tm="0">
                                          <p:val>
                                            <p:fltVal val="0"/>
                                          </p:val>
                                        </p:tav>
                                        <p:tav tm="100000">
                                          <p:val>
                                            <p:strVal val="#ppt_w"/>
                                          </p:val>
                                        </p:tav>
                                      </p:tavLst>
                                    </p:anim>
                                    <p:anim calcmode="lin" valueType="num">
                                      <p:cBhvr>
                                        <p:cTn id="92" dur="1000" fill="hold"/>
                                        <p:tgtEl>
                                          <p:spTgt spid="25617"/>
                                        </p:tgtEl>
                                        <p:attrNameLst>
                                          <p:attrName>ppt_h</p:attrName>
                                        </p:attrNameLst>
                                      </p:cBhvr>
                                      <p:tavLst>
                                        <p:tav tm="0">
                                          <p:val>
                                            <p:fltVal val="0"/>
                                          </p:val>
                                        </p:tav>
                                        <p:tav tm="100000">
                                          <p:val>
                                            <p:strVal val="#ppt_h"/>
                                          </p:val>
                                        </p:tav>
                                      </p:tavLst>
                                    </p:anim>
                                    <p:anim calcmode="lin" valueType="num">
                                      <p:cBhvr>
                                        <p:cTn id="93" dur="1000" fill="hold"/>
                                        <p:tgtEl>
                                          <p:spTgt spid="25617"/>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617"/>
                                        </p:tgtEl>
                                        <p:attrNameLst>
                                          <p:attrName>ppt_y</p:attrName>
                                        </p:attrNameLst>
                                      </p:cBhvr>
                                      <p:tavLst>
                                        <p:tav tm="0" fmla="#ppt_y+(sin(-2*pi*(1-$))*-#ppt_x+cos(-2*pi*(1-$))*(1-#ppt_y))*(1-$)">
                                          <p:val>
                                            <p:fltVal val="0"/>
                                          </p:val>
                                        </p:tav>
                                        <p:tav tm="100000">
                                          <p:val>
                                            <p:fltVal val="1"/>
                                          </p:val>
                                        </p:tav>
                                      </p:tavLst>
                                    </p:anim>
                                  </p:childTnLst>
                                </p:cTn>
                              </p:par>
                              <p:par>
                                <p:cTn id="95" presetID="15" presetClass="entr" presetSubtype="0" fill="hold" grpId="4" nodeType="withEffect">
                                  <p:stCondLst>
                                    <p:cond delay="0"/>
                                  </p:stCondLst>
                                  <p:childTnLst>
                                    <p:set>
                                      <p:cBhvr>
                                        <p:cTn id="96" dur="1" fill="hold">
                                          <p:stCondLst>
                                            <p:cond delay="0"/>
                                          </p:stCondLst>
                                        </p:cTn>
                                        <p:tgtEl>
                                          <p:spTgt spid="25618"/>
                                        </p:tgtEl>
                                        <p:attrNameLst>
                                          <p:attrName>style.visibility</p:attrName>
                                        </p:attrNameLst>
                                      </p:cBhvr>
                                      <p:to>
                                        <p:strVal val="visible"/>
                                      </p:to>
                                    </p:set>
                                    <p:anim calcmode="lin" valueType="num">
                                      <p:cBhvr>
                                        <p:cTn id="97" dur="1000" fill="hold"/>
                                        <p:tgtEl>
                                          <p:spTgt spid="25618"/>
                                        </p:tgtEl>
                                        <p:attrNameLst>
                                          <p:attrName>ppt_w</p:attrName>
                                        </p:attrNameLst>
                                      </p:cBhvr>
                                      <p:tavLst>
                                        <p:tav tm="0">
                                          <p:val>
                                            <p:fltVal val="0"/>
                                          </p:val>
                                        </p:tav>
                                        <p:tav tm="100000">
                                          <p:val>
                                            <p:strVal val="#ppt_w"/>
                                          </p:val>
                                        </p:tav>
                                      </p:tavLst>
                                    </p:anim>
                                    <p:anim calcmode="lin" valueType="num">
                                      <p:cBhvr>
                                        <p:cTn id="98" dur="1000" fill="hold"/>
                                        <p:tgtEl>
                                          <p:spTgt spid="25618"/>
                                        </p:tgtEl>
                                        <p:attrNameLst>
                                          <p:attrName>ppt_h</p:attrName>
                                        </p:attrNameLst>
                                      </p:cBhvr>
                                      <p:tavLst>
                                        <p:tav tm="0">
                                          <p:val>
                                            <p:fltVal val="0"/>
                                          </p:val>
                                        </p:tav>
                                        <p:tav tm="100000">
                                          <p:val>
                                            <p:strVal val="#ppt_h"/>
                                          </p:val>
                                        </p:tav>
                                      </p:tavLst>
                                    </p:anim>
                                    <p:anim calcmode="lin" valueType="num">
                                      <p:cBhvr>
                                        <p:cTn id="99" dur="1000" fill="hold"/>
                                        <p:tgtEl>
                                          <p:spTgt spid="25618"/>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25618"/>
                                        </p:tgtEl>
                                        <p:attrNameLst>
                                          <p:attrName>ppt_y</p:attrName>
                                        </p:attrNameLst>
                                      </p:cBhvr>
                                      <p:tavLst>
                                        <p:tav tm="0" fmla="#ppt_y+(sin(-2*pi*(1-$))*-#ppt_x+cos(-2*pi*(1-$))*(1-#ppt_y))*(1-$)">
                                          <p:val>
                                            <p:fltVal val="0"/>
                                          </p:val>
                                        </p:tav>
                                        <p:tav tm="100000">
                                          <p:val>
                                            <p:fltVal val="1"/>
                                          </p:val>
                                        </p:tav>
                                      </p:tavLst>
                                    </p:anim>
                                  </p:childTnLst>
                                </p:cTn>
                              </p:par>
                              <p:par>
                                <p:cTn id="101" presetID="15" presetClass="entr" presetSubtype="0" fill="hold" grpId="4" nodeType="withEffect">
                                  <p:stCondLst>
                                    <p:cond delay="0"/>
                                  </p:stCondLst>
                                  <p:childTnLst>
                                    <p:set>
                                      <p:cBhvr>
                                        <p:cTn id="102" dur="1" fill="hold">
                                          <p:stCondLst>
                                            <p:cond delay="0"/>
                                          </p:stCondLst>
                                        </p:cTn>
                                        <p:tgtEl>
                                          <p:spTgt spid="25619"/>
                                        </p:tgtEl>
                                        <p:attrNameLst>
                                          <p:attrName>style.visibility</p:attrName>
                                        </p:attrNameLst>
                                      </p:cBhvr>
                                      <p:to>
                                        <p:strVal val="visible"/>
                                      </p:to>
                                    </p:set>
                                    <p:anim calcmode="lin" valueType="num">
                                      <p:cBhvr>
                                        <p:cTn id="103" dur="1000" fill="hold"/>
                                        <p:tgtEl>
                                          <p:spTgt spid="25619"/>
                                        </p:tgtEl>
                                        <p:attrNameLst>
                                          <p:attrName>ppt_w</p:attrName>
                                        </p:attrNameLst>
                                      </p:cBhvr>
                                      <p:tavLst>
                                        <p:tav tm="0">
                                          <p:val>
                                            <p:fltVal val="0"/>
                                          </p:val>
                                        </p:tav>
                                        <p:tav tm="100000">
                                          <p:val>
                                            <p:strVal val="#ppt_w"/>
                                          </p:val>
                                        </p:tav>
                                      </p:tavLst>
                                    </p:anim>
                                    <p:anim calcmode="lin" valueType="num">
                                      <p:cBhvr>
                                        <p:cTn id="104" dur="1000" fill="hold"/>
                                        <p:tgtEl>
                                          <p:spTgt spid="25619"/>
                                        </p:tgtEl>
                                        <p:attrNameLst>
                                          <p:attrName>ppt_h</p:attrName>
                                        </p:attrNameLst>
                                      </p:cBhvr>
                                      <p:tavLst>
                                        <p:tav tm="0">
                                          <p:val>
                                            <p:fltVal val="0"/>
                                          </p:val>
                                        </p:tav>
                                        <p:tav tm="100000">
                                          <p:val>
                                            <p:strVal val="#ppt_h"/>
                                          </p:val>
                                        </p:tav>
                                      </p:tavLst>
                                    </p:anim>
                                    <p:anim calcmode="lin" valueType="num">
                                      <p:cBhvr>
                                        <p:cTn id="105" dur="1000" fill="hold"/>
                                        <p:tgtEl>
                                          <p:spTgt spid="25619"/>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25619"/>
                                        </p:tgtEl>
                                        <p:attrNameLst>
                                          <p:attrName>ppt_y</p:attrName>
                                        </p:attrNameLst>
                                      </p:cBhvr>
                                      <p:tavLst>
                                        <p:tav tm="0" fmla="#ppt_y+(sin(-2*pi*(1-$))*-#ppt_x+cos(-2*pi*(1-$))*(1-#ppt_y))*(1-$)">
                                          <p:val>
                                            <p:fltVal val="0"/>
                                          </p:val>
                                        </p:tav>
                                        <p:tav tm="100000">
                                          <p:val>
                                            <p:fltVal val="1"/>
                                          </p:val>
                                        </p:tav>
                                      </p:tavLst>
                                    </p:anim>
                                  </p:childTnLst>
                                </p:cTn>
                              </p:par>
                              <p:par>
                                <p:cTn id="107" presetID="15" presetClass="entr" presetSubtype="0" fill="hold" grpId="4" nodeType="withEffect">
                                  <p:stCondLst>
                                    <p:cond delay="0"/>
                                  </p:stCondLst>
                                  <p:childTnLst>
                                    <p:set>
                                      <p:cBhvr>
                                        <p:cTn id="108" dur="1" fill="hold">
                                          <p:stCondLst>
                                            <p:cond delay="0"/>
                                          </p:stCondLst>
                                        </p:cTn>
                                        <p:tgtEl>
                                          <p:spTgt spid="25620"/>
                                        </p:tgtEl>
                                        <p:attrNameLst>
                                          <p:attrName>style.visibility</p:attrName>
                                        </p:attrNameLst>
                                      </p:cBhvr>
                                      <p:to>
                                        <p:strVal val="visible"/>
                                      </p:to>
                                    </p:set>
                                    <p:anim calcmode="lin" valueType="num">
                                      <p:cBhvr>
                                        <p:cTn id="109" dur="1000" fill="hold"/>
                                        <p:tgtEl>
                                          <p:spTgt spid="25620"/>
                                        </p:tgtEl>
                                        <p:attrNameLst>
                                          <p:attrName>ppt_w</p:attrName>
                                        </p:attrNameLst>
                                      </p:cBhvr>
                                      <p:tavLst>
                                        <p:tav tm="0">
                                          <p:val>
                                            <p:fltVal val="0"/>
                                          </p:val>
                                        </p:tav>
                                        <p:tav tm="100000">
                                          <p:val>
                                            <p:strVal val="#ppt_w"/>
                                          </p:val>
                                        </p:tav>
                                      </p:tavLst>
                                    </p:anim>
                                    <p:anim calcmode="lin" valueType="num">
                                      <p:cBhvr>
                                        <p:cTn id="110" dur="1000" fill="hold"/>
                                        <p:tgtEl>
                                          <p:spTgt spid="25620"/>
                                        </p:tgtEl>
                                        <p:attrNameLst>
                                          <p:attrName>ppt_h</p:attrName>
                                        </p:attrNameLst>
                                      </p:cBhvr>
                                      <p:tavLst>
                                        <p:tav tm="0">
                                          <p:val>
                                            <p:fltVal val="0"/>
                                          </p:val>
                                        </p:tav>
                                        <p:tav tm="100000">
                                          <p:val>
                                            <p:strVal val="#ppt_h"/>
                                          </p:val>
                                        </p:tav>
                                      </p:tavLst>
                                    </p:anim>
                                    <p:anim calcmode="lin" valueType="num">
                                      <p:cBhvr>
                                        <p:cTn id="111" dur="1000" fill="hold"/>
                                        <p:tgtEl>
                                          <p:spTgt spid="25620"/>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25620"/>
                                        </p:tgtEl>
                                        <p:attrNameLst>
                                          <p:attrName>ppt_y</p:attrName>
                                        </p:attrNameLst>
                                      </p:cBhvr>
                                      <p:tavLst>
                                        <p:tav tm="0" fmla="#ppt_y+(sin(-2*pi*(1-$))*-#ppt_x+cos(-2*pi*(1-$))*(1-#ppt_y))*(1-$)">
                                          <p:val>
                                            <p:fltVal val="0"/>
                                          </p:val>
                                        </p:tav>
                                        <p:tav tm="100000">
                                          <p:val>
                                            <p:fltVal val="1"/>
                                          </p:val>
                                        </p:tav>
                                      </p:tavLst>
                                    </p:anim>
                                  </p:childTnLst>
                                </p:cTn>
                              </p:par>
                              <p:par>
                                <p:cTn id="113" presetID="15" presetClass="entr" presetSubtype="0" fill="hold" grpId="4" nodeType="withEffect">
                                  <p:stCondLst>
                                    <p:cond delay="0"/>
                                  </p:stCondLst>
                                  <p:childTnLst>
                                    <p:set>
                                      <p:cBhvr>
                                        <p:cTn id="114" dur="1" fill="hold">
                                          <p:stCondLst>
                                            <p:cond delay="0"/>
                                          </p:stCondLst>
                                        </p:cTn>
                                        <p:tgtEl>
                                          <p:spTgt spid="25621"/>
                                        </p:tgtEl>
                                        <p:attrNameLst>
                                          <p:attrName>style.visibility</p:attrName>
                                        </p:attrNameLst>
                                      </p:cBhvr>
                                      <p:to>
                                        <p:strVal val="visible"/>
                                      </p:to>
                                    </p:set>
                                    <p:anim calcmode="lin" valueType="num">
                                      <p:cBhvr>
                                        <p:cTn id="115" dur="1000" fill="hold"/>
                                        <p:tgtEl>
                                          <p:spTgt spid="25621"/>
                                        </p:tgtEl>
                                        <p:attrNameLst>
                                          <p:attrName>ppt_w</p:attrName>
                                        </p:attrNameLst>
                                      </p:cBhvr>
                                      <p:tavLst>
                                        <p:tav tm="0">
                                          <p:val>
                                            <p:fltVal val="0"/>
                                          </p:val>
                                        </p:tav>
                                        <p:tav tm="100000">
                                          <p:val>
                                            <p:strVal val="#ppt_w"/>
                                          </p:val>
                                        </p:tav>
                                      </p:tavLst>
                                    </p:anim>
                                    <p:anim calcmode="lin" valueType="num">
                                      <p:cBhvr>
                                        <p:cTn id="116" dur="1000" fill="hold"/>
                                        <p:tgtEl>
                                          <p:spTgt spid="25621"/>
                                        </p:tgtEl>
                                        <p:attrNameLst>
                                          <p:attrName>ppt_h</p:attrName>
                                        </p:attrNameLst>
                                      </p:cBhvr>
                                      <p:tavLst>
                                        <p:tav tm="0">
                                          <p:val>
                                            <p:fltVal val="0"/>
                                          </p:val>
                                        </p:tav>
                                        <p:tav tm="100000">
                                          <p:val>
                                            <p:strVal val="#ppt_h"/>
                                          </p:val>
                                        </p:tav>
                                      </p:tavLst>
                                    </p:anim>
                                    <p:anim calcmode="lin" valueType="num">
                                      <p:cBhvr>
                                        <p:cTn id="117" dur="1000" fill="hold"/>
                                        <p:tgtEl>
                                          <p:spTgt spid="25621"/>
                                        </p:tgtEl>
                                        <p:attrNameLst>
                                          <p:attrName>ppt_x</p:attrName>
                                        </p:attrNameLst>
                                      </p:cBhvr>
                                      <p:tavLst>
                                        <p:tav tm="0" fmla="#ppt_x+(cos(-2*pi*(1-$))*-#ppt_x-sin(-2*pi*(1-$))*(1-#ppt_y))*(1-$)">
                                          <p:val>
                                            <p:fltVal val="0"/>
                                          </p:val>
                                        </p:tav>
                                        <p:tav tm="100000">
                                          <p:val>
                                            <p:fltVal val="1"/>
                                          </p:val>
                                        </p:tav>
                                      </p:tavLst>
                                    </p:anim>
                                    <p:anim calcmode="lin" valueType="num">
                                      <p:cBhvr>
                                        <p:cTn id="118" dur="1000" fill="hold"/>
                                        <p:tgtEl>
                                          <p:spTgt spid="25621"/>
                                        </p:tgtEl>
                                        <p:attrNameLst>
                                          <p:attrName>ppt_y</p:attrName>
                                        </p:attrNameLst>
                                      </p:cBhvr>
                                      <p:tavLst>
                                        <p:tav tm="0" fmla="#ppt_y+(sin(-2*pi*(1-$))*-#ppt_x+cos(-2*pi*(1-$))*(1-#ppt_y))*(1-$)">
                                          <p:val>
                                            <p:fltVal val="0"/>
                                          </p:val>
                                        </p:tav>
                                        <p:tav tm="100000">
                                          <p:val>
                                            <p:fltVal val="1"/>
                                          </p:val>
                                        </p:tav>
                                      </p:tavLst>
                                    </p:anim>
                                  </p:childTnLst>
                                </p:cTn>
                              </p:par>
                              <p:par>
                                <p:cTn id="119" presetID="15"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p:cTn id="121" dur="1000" fill="hold"/>
                                        <p:tgtEl>
                                          <p:spTgt spid="27"/>
                                        </p:tgtEl>
                                        <p:attrNameLst>
                                          <p:attrName>ppt_w</p:attrName>
                                        </p:attrNameLst>
                                      </p:cBhvr>
                                      <p:tavLst>
                                        <p:tav tm="0">
                                          <p:val>
                                            <p:fltVal val="0"/>
                                          </p:val>
                                        </p:tav>
                                        <p:tav tm="100000">
                                          <p:val>
                                            <p:strVal val="#ppt_w"/>
                                          </p:val>
                                        </p:tav>
                                      </p:tavLst>
                                    </p:anim>
                                    <p:anim calcmode="lin" valueType="num">
                                      <p:cBhvr>
                                        <p:cTn id="122" dur="1000" fill="hold"/>
                                        <p:tgtEl>
                                          <p:spTgt spid="27"/>
                                        </p:tgtEl>
                                        <p:attrNameLst>
                                          <p:attrName>ppt_h</p:attrName>
                                        </p:attrNameLst>
                                      </p:cBhvr>
                                      <p:tavLst>
                                        <p:tav tm="0">
                                          <p:val>
                                            <p:fltVal val="0"/>
                                          </p:val>
                                        </p:tav>
                                        <p:tav tm="100000">
                                          <p:val>
                                            <p:strVal val="#ppt_h"/>
                                          </p:val>
                                        </p:tav>
                                      </p:tavLst>
                                    </p:anim>
                                    <p:anim calcmode="lin" valueType="num">
                                      <p:cBhvr>
                                        <p:cTn id="12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24" dur="1000" fill="hold"/>
                                        <p:tgtEl>
                                          <p:spTgt spid="27"/>
                                        </p:tgtEl>
                                        <p:attrNameLst>
                                          <p:attrName>ppt_y</p:attrName>
                                        </p:attrNameLst>
                                      </p:cBhvr>
                                      <p:tavLst>
                                        <p:tav tm="0" fmla="#ppt_y+(sin(-2*pi*(1-$))*-#ppt_x+cos(-2*pi*(1-$))*(1-#ppt_y))*(1-$)">
                                          <p:val>
                                            <p:fltVal val="0"/>
                                          </p:val>
                                        </p:tav>
                                        <p:tav tm="100000">
                                          <p:val>
                                            <p:fltVal val="1"/>
                                          </p:val>
                                        </p:tav>
                                      </p:tavLst>
                                    </p:anim>
                                  </p:childTnLst>
                                </p:cTn>
                              </p:par>
                              <p:par>
                                <p:cTn id="125" presetID="15" presetClass="entr" presetSubtype="0" fill="hold" nodeType="withEffect">
                                  <p:stCondLst>
                                    <p:cond delay="0"/>
                                  </p:stCondLst>
                                  <p:childTnLst>
                                    <p:set>
                                      <p:cBhvr>
                                        <p:cTn id="126" dur="1" fill="hold">
                                          <p:stCondLst>
                                            <p:cond delay="0"/>
                                          </p:stCondLst>
                                        </p:cTn>
                                        <p:tgtEl>
                                          <p:spTgt spid="25634"/>
                                        </p:tgtEl>
                                        <p:attrNameLst>
                                          <p:attrName>style.visibility</p:attrName>
                                        </p:attrNameLst>
                                      </p:cBhvr>
                                      <p:to>
                                        <p:strVal val="visible"/>
                                      </p:to>
                                    </p:set>
                                    <p:anim calcmode="lin" valueType="num">
                                      <p:cBhvr>
                                        <p:cTn id="127" dur="1000" fill="hold"/>
                                        <p:tgtEl>
                                          <p:spTgt spid="25634"/>
                                        </p:tgtEl>
                                        <p:attrNameLst>
                                          <p:attrName>ppt_w</p:attrName>
                                        </p:attrNameLst>
                                      </p:cBhvr>
                                      <p:tavLst>
                                        <p:tav tm="0">
                                          <p:val>
                                            <p:fltVal val="0"/>
                                          </p:val>
                                        </p:tav>
                                        <p:tav tm="100000">
                                          <p:val>
                                            <p:strVal val="#ppt_w"/>
                                          </p:val>
                                        </p:tav>
                                      </p:tavLst>
                                    </p:anim>
                                    <p:anim calcmode="lin" valueType="num">
                                      <p:cBhvr>
                                        <p:cTn id="128" dur="1000" fill="hold"/>
                                        <p:tgtEl>
                                          <p:spTgt spid="25634"/>
                                        </p:tgtEl>
                                        <p:attrNameLst>
                                          <p:attrName>ppt_h</p:attrName>
                                        </p:attrNameLst>
                                      </p:cBhvr>
                                      <p:tavLst>
                                        <p:tav tm="0">
                                          <p:val>
                                            <p:fltVal val="0"/>
                                          </p:val>
                                        </p:tav>
                                        <p:tav tm="100000">
                                          <p:val>
                                            <p:strVal val="#ppt_h"/>
                                          </p:val>
                                        </p:tav>
                                      </p:tavLst>
                                    </p:anim>
                                    <p:anim calcmode="lin" valueType="num">
                                      <p:cBhvr>
                                        <p:cTn id="129" dur="1000" fill="hold"/>
                                        <p:tgtEl>
                                          <p:spTgt spid="25634"/>
                                        </p:tgtEl>
                                        <p:attrNameLst>
                                          <p:attrName>ppt_x</p:attrName>
                                        </p:attrNameLst>
                                      </p:cBhvr>
                                      <p:tavLst>
                                        <p:tav tm="0" fmla="#ppt_x+(cos(-2*pi*(1-$))*-#ppt_x-sin(-2*pi*(1-$))*(1-#ppt_y))*(1-$)">
                                          <p:val>
                                            <p:fltVal val="0"/>
                                          </p:val>
                                        </p:tav>
                                        <p:tav tm="100000">
                                          <p:val>
                                            <p:fltVal val="1"/>
                                          </p:val>
                                        </p:tav>
                                      </p:tavLst>
                                    </p:anim>
                                    <p:anim calcmode="lin" valueType="num">
                                      <p:cBhvr>
                                        <p:cTn id="130" dur="1000" fill="hold"/>
                                        <p:tgtEl>
                                          <p:spTgt spid="25634"/>
                                        </p:tgtEl>
                                        <p:attrNameLst>
                                          <p:attrName>ppt_y</p:attrName>
                                        </p:attrNameLst>
                                      </p:cBhvr>
                                      <p:tavLst>
                                        <p:tav tm="0" fmla="#ppt_y+(sin(-2*pi*(1-$))*-#ppt_x+cos(-2*pi*(1-$))*(1-#ppt_y))*(1-$)">
                                          <p:val>
                                            <p:fltVal val="0"/>
                                          </p:val>
                                        </p:tav>
                                        <p:tav tm="100000">
                                          <p:val>
                                            <p:fltVal val="1"/>
                                          </p:val>
                                        </p:tav>
                                      </p:tavLst>
                                    </p:anim>
                                  </p:childTnLst>
                                </p:cTn>
                              </p:par>
                              <p:par>
                                <p:cTn id="131" presetID="15" presetClass="entr" presetSubtype="0" fill="hold" nodeType="withEffect">
                                  <p:stCondLst>
                                    <p:cond delay="0"/>
                                  </p:stCondLst>
                                  <p:childTnLst>
                                    <p:set>
                                      <p:cBhvr>
                                        <p:cTn id="132" dur="1" fill="hold">
                                          <p:stCondLst>
                                            <p:cond delay="0"/>
                                          </p:stCondLst>
                                        </p:cTn>
                                        <p:tgtEl>
                                          <p:spTgt spid="25635"/>
                                        </p:tgtEl>
                                        <p:attrNameLst>
                                          <p:attrName>style.visibility</p:attrName>
                                        </p:attrNameLst>
                                      </p:cBhvr>
                                      <p:to>
                                        <p:strVal val="visible"/>
                                      </p:to>
                                    </p:set>
                                    <p:anim calcmode="lin" valueType="num">
                                      <p:cBhvr>
                                        <p:cTn id="133" dur="1000" fill="hold"/>
                                        <p:tgtEl>
                                          <p:spTgt spid="25635"/>
                                        </p:tgtEl>
                                        <p:attrNameLst>
                                          <p:attrName>ppt_w</p:attrName>
                                        </p:attrNameLst>
                                      </p:cBhvr>
                                      <p:tavLst>
                                        <p:tav tm="0">
                                          <p:val>
                                            <p:fltVal val="0"/>
                                          </p:val>
                                        </p:tav>
                                        <p:tav tm="100000">
                                          <p:val>
                                            <p:strVal val="#ppt_w"/>
                                          </p:val>
                                        </p:tav>
                                      </p:tavLst>
                                    </p:anim>
                                    <p:anim calcmode="lin" valueType="num">
                                      <p:cBhvr>
                                        <p:cTn id="134" dur="1000" fill="hold"/>
                                        <p:tgtEl>
                                          <p:spTgt spid="25635"/>
                                        </p:tgtEl>
                                        <p:attrNameLst>
                                          <p:attrName>ppt_h</p:attrName>
                                        </p:attrNameLst>
                                      </p:cBhvr>
                                      <p:tavLst>
                                        <p:tav tm="0">
                                          <p:val>
                                            <p:fltVal val="0"/>
                                          </p:val>
                                        </p:tav>
                                        <p:tav tm="100000">
                                          <p:val>
                                            <p:strVal val="#ppt_h"/>
                                          </p:val>
                                        </p:tav>
                                      </p:tavLst>
                                    </p:anim>
                                    <p:anim calcmode="lin" valueType="num">
                                      <p:cBhvr>
                                        <p:cTn id="135" dur="1000" fill="hold"/>
                                        <p:tgtEl>
                                          <p:spTgt spid="25635"/>
                                        </p:tgtEl>
                                        <p:attrNameLst>
                                          <p:attrName>ppt_x</p:attrName>
                                        </p:attrNameLst>
                                      </p:cBhvr>
                                      <p:tavLst>
                                        <p:tav tm="0" fmla="#ppt_x+(cos(-2*pi*(1-$))*-#ppt_x-sin(-2*pi*(1-$))*(1-#ppt_y))*(1-$)">
                                          <p:val>
                                            <p:fltVal val="0"/>
                                          </p:val>
                                        </p:tav>
                                        <p:tav tm="100000">
                                          <p:val>
                                            <p:fltVal val="1"/>
                                          </p:val>
                                        </p:tav>
                                      </p:tavLst>
                                    </p:anim>
                                    <p:anim calcmode="lin" valueType="num">
                                      <p:cBhvr>
                                        <p:cTn id="136" dur="1000" fill="hold"/>
                                        <p:tgtEl>
                                          <p:spTgt spid="25635"/>
                                        </p:tgtEl>
                                        <p:attrNameLst>
                                          <p:attrName>ppt_y</p:attrName>
                                        </p:attrNameLst>
                                      </p:cBhvr>
                                      <p:tavLst>
                                        <p:tav tm="0" fmla="#ppt_y+(sin(-2*pi*(1-$))*-#ppt_x+cos(-2*pi*(1-$))*(1-#ppt_y))*(1-$)">
                                          <p:val>
                                            <p:fltVal val="0"/>
                                          </p:val>
                                        </p:tav>
                                        <p:tav tm="100000">
                                          <p:val>
                                            <p:fltVal val="1"/>
                                          </p:val>
                                        </p:tav>
                                      </p:tavLst>
                                    </p:anim>
                                  </p:childTnLst>
                                </p:cTn>
                              </p:par>
                              <p:par>
                                <p:cTn id="137" presetID="15" presetClass="entr" presetSubtype="0" fill="hold" nodeType="withEffect">
                                  <p:stCondLst>
                                    <p:cond delay="0"/>
                                  </p:stCondLst>
                                  <p:childTnLst>
                                    <p:set>
                                      <p:cBhvr>
                                        <p:cTn id="138" dur="1" fill="hold">
                                          <p:stCondLst>
                                            <p:cond delay="0"/>
                                          </p:stCondLst>
                                        </p:cTn>
                                        <p:tgtEl>
                                          <p:spTgt spid="25636"/>
                                        </p:tgtEl>
                                        <p:attrNameLst>
                                          <p:attrName>style.visibility</p:attrName>
                                        </p:attrNameLst>
                                      </p:cBhvr>
                                      <p:to>
                                        <p:strVal val="visible"/>
                                      </p:to>
                                    </p:set>
                                    <p:anim calcmode="lin" valueType="num">
                                      <p:cBhvr>
                                        <p:cTn id="139" dur="1000" fill="hold"/>
                                        <p:tgtEl>
                                          <p:spTgt spid="25636"/>
                                        </p:tgtEl>
                                        <p:attrNameLst>
                                          <p:attrName>ppt_w</p:attrName>
                                        </p:attrNameLst>
                                      </p:cBhvr>
                                      <p:tavLst>
                                        <p:tav tm="0">
                                          <p:val>
                                            <p:fltVal val="0"/>
                                          </p:val>
                                        </p:tav>
                                        <p:tav tm="100000">
                                          <p:val>
                                            <p:strVal val="#ppt_w"/>
                                          </p:val>
                                        </p:tav>
                                      </p:tavLst>
                                    </p:anim>
                                    <p:anim calcmode="lin" valueType="num">
                                      <p:cBhvr>
                                        <p:cTn id="140" dur="1000" fill="hold"/>
                                        <p:tgtEl>
                                          <p:spTgt spid="25636"/>
                                        </p:tgtEl>
                                        <p:attrNameLst>
                                          <p:attrName>ppt_h</p:attrName>
                                        </p:attrNameLst>
                                      </p:cBhvr>
                                      <p:tavLst>
                                        <p:tav tm="0">
                                          <p:val>
                                            <p:fltVal val="0"/>
                                          </p:val>
                                        </p:tav>
                                        <p:tav tm="100000">
                                          <p:val>
                                            <p:strVal val="#ppt_h"/>
                                          </p:val>
                                        </p:tav>
                                      </p:tavLst>
                                    </p:anim>
                                    <p:anim calcmode="lin" valueType="num">
                                      <p:cBhvr>
                                        <p:cTn id="141" dur="1000" fill="hold"/>
                                        <p:tgtEl>
                                          <p:spTgt spid="25636"/>
                                        </p:tgtEl>
                                        <p:attrNameLst>
                                          <p:attrName>ppt_x</p:attrName>
                                        </p:attrNameLst>
                                      </p:cBhvr>
                                      <p:tavLst>
                                        <p:tav tm="0" fmla="#ppt_x+(cos(-2*pi*(1-$))*-#ppt_x-sin(-2*pi*(1-$))*(1-#ppt_y))*(1-$)">
                                          <p:val>
                                            <p:fltVal val="0"/>
                                          </p:val>
                                        </p:tav>
                                        <p:tav tm="100000">
                                          <p:val>
                                            <p:fltVal val="1"/>
                                          </p:val>
                                        </p:tav>
                                      </p:tavLst>
                                    </p:anim>
                                    <p:anim calcmode="lin" valueType="num">
                                      <p:cBhvr>
                                        <p:cTn id="142" dur="1000" fill="hold"/>
                                        <p:tgtEl>
                                          <p:spTgt spid="25636"/>
                                        </p:tgtEl>
                                        <p:attrNameLst>
                                          <p:attrName>ppt_y</p:attrName>
                                        </p:attrNameLst>
                                      </p:cBhvr>
                                      <p:tavLst>
                                        <p:tav tm="0" fmla="#ppt_y+(sin(-2*pi*(1-$))*-#ppt_x+cos(-2*pi*(1-$))*(1-#ppt_y))*(1-$)">
                                          <p:val>
                                            <p:fltVal val="0"/>
                                          </p:val>
                                        </p:tav>
                                        <p:tav tm="100000">
                                          <p:val>
                                            <p:fltVal val="1"/>
                                          </p:val>
                                        </p:tav>
                                      </p:tavLst>
                                    </p:anim>
                                  </p:childTnLst>
                                </p:cTn>
                              </p:par>
                              <p:par>
                                <p:cTn id="143" presetID="15" presetClass="entr" presetSubtype="0" fill="hold" nodeType="withEffect">
                                  <p:stCondLst>
                                    <p:cond delay="0"/>
                                  </p:stCondLst>
                                  <p:childTnLst>
                                    <p:set>
                                      <p:cBhvr>
                                        <p:cTn id="144" dur="1" fill="hold">
                                          <p:stCondLst>
                                            <p:cond delay="0"/>
                                          </p:stCondLst>
                                        </p:cTn>
                                        <p:tgtEl>
                                          <p:spTgt spid="25637"/>
                                        </p:tgtEl>
                                        <p:attrNameLst>
                                          <p:attrName>style.visibility</p:attrName>
                                        </p:attrNameLst>
                                      </p:cBhvr>
                                      <p:to>
                                        <p:strVal val="visible"/>
                                      </p:to>
                                    </p:set>
                                    <p:anim calcmode="lin" valueType="num">
                                      <p:cBhvr>
                                        <p:cTn id="145" dur="1000" fill="hold"/>
                                        <p:tgtEl>
                                          <p:spTgt spid="25637"/>
                                        </p:tgtEl>
                                        <p:attrNameLst>
                                          <p:attrName>ppt_w</p:attrName>
                                        </p:attrNameLst>
                                      </p:cBhvr>
                                      <p:tavLst>
                                        <p:tav tm="0">
                                          <p:val>
                                            <p:fltVal val="0"/>
                                          </p:val>
                                        </p:tav>
                                        <p:tav tm="100000">
                                          <p:val>
                                            <p:strVal val="#ppt_w"/>
                                          </p:val>
                                        </p:tav>
                                      </p:tavLst>
                                    </p:anim>
                                    <p:anim calcmode="lin" valueType="num">
                                      <p:cBhvr>
                                        <p:cTn id="146" dur="1000" fill="hold"/>
                                        <p:tgtEl>
                                          <p:spTgt spid="25637"/>
                                        </p:tgtEl>
                                        <p:attrNameLst>
                                          <p:attrName>ppt_h</p:attrName>
                                        </p:attrNameLst>
                                      </p:cBhvr>
                                      <p:tavLst>
                                        <p:tav tm="0">
                                          <p:val>
                                            <p:fltVal val="0"/>
                                          </p:val>
                                        </p:tav>
                                        <p:tav tm="100000">
                                          <p:val>
                                            <p:strVal val="#ppt_h"/>
                                          </p:val>
                                        </p:tav>
                                      </p:tavLst>
                                    </p:anim>
                                    <p:anim calcmode="lin" valueType="num">
                                      <p:cBhvr>
                                        <p:cTn id="147" dur="1000" fill="hold"/>
                                        <p:tgtEl>
                                          <p:spTgt spid="25637"/>
                                        </p:tgtEl>
                                        <p:attrNameLst>
                                          <p:attrName>ppt_x</p:attrName>
                                        </p:attrNameLst>
                                      </p:cBhvr>
                                      <p:tavLst>
                                        <p:tav tm="0" fmla="#ppt_x+(cos(-2*pi*(1-$))*-#ppt_x-sin(-2*pi*(1-$))*(1-#ppt_y))*(1-$)">
                                          <p:val>
                                            <p:fltVal val="0"/>
                                          </p:val>
                                        </p:tav>
                                        <p:tav tm="100000">
                                          <p:val>
                                            <p:fltVal val="1"/>
                                          </p:val>
                                        </p:tav>
                                      </p:tavLst>
                                    </p:anim>
                                    <p:anim calcmode="lin" valueType="num">
                                      <p:cBhvr>
                                        <p:cTn id="148" dur="1000" fill="hold"/>
                                        <p:tgtEl>
                                          <p:spTgt spid="25637"/>
                                        </p:tgtEl>
                                        <p:attrNameLst>
                                          <p:attrName>ppt_y</p:attrName>
                                        </p:attrNameLst>
                                      </p:cBhvr>
                                      <p:tavLst>
                                        <p:tav tm="0" fmla="#ppt_y+(sin(-2*pi*(1-$))*-#ppt_x+cos(-2*pi*(1-$))*(1-#ppt_y))*(1-$)">
                                          <p:val>
                                            <p:fltVal val="0"/>
                                          </p:val>
                                        </p:tav>
                                        <p:tav tm="100000">
                                          <p:val>
                                            <p:fltVal val="1"/>
                                          </p:val>
                                        </p:tav>
                                      </p:tavLst>
                                    </p:anim>
                                  </p:childTnLst>
                                </p:cTn>
                              </p:par>
                              <p:par>
                                <p:cTn id="149" presetID="15" presetClass="entr" presetSubtype="0" fill="hold" nodeType="withEffect">
                                  <p:stCondLst>
                                    <p:cond delay="0"/>
                                  </p:stCondLst>
                                  <p:childTnLst>
                                    <p:set>
                                      <p:cBhvr>
                                        <p:cTn id="150" dur="1" fill="hold">
                                          <p:stCondLst>
                                            <p:cond delay="0"/>
                                          </p:stCondLst>
                                        </p:cTn>
                                        <p:tgtEl>
                                          <p:spTgt spid="25638"/>
                                        </p:tgtEl>
                                        <p:attrNameLst>
                                          <p:attrName>style.visibility</p:attrName>
                                        </p:attrNameLst>
                                      </p:cBhvr>
                                      <p:to>
                                        <p:strVal val="visible"/>
                                      </p:to>
                                    </p:set>
                                    <p:anim calcmode="lin" valueType="num">
                                      <p:cBhvr>
                                        <p:cTn id="151" dur="1000" fill="hold"/>
                                        <p:tgtEl>
                                          <p:spTgt spid="25638"/>
                                        </p:tgtEl>
                                        <p:attrNameLst>
                                          <p:attrName>ppt_w</p:attrName>
                                        </p:attrNameLst>
                                      </p:cBhvr>
                                      <p:tavLst>
                                        <p:tav tm="0">
                                          <p:val>
                                            <p:fltVal val="0"/>
                                          </p:val>
                                        </p:tav>
                                        <p:tav tm="100000">
                                          <p:val>
                                            <p:strVal val="#ppt_w"/>
                                          </p:val>
                                        </p:tav>
                                      </p:tavLst>
                                    </p:anim>
                                    <p:anim calcmode="lin" valueType="num">
                                      <p:cBhvr>
                                        <p:cTn id="152" dur="1000" fill="hold"/>
                                        <p:tgtEl>
                                          <p:spTgt spid="25638"/>
                                        </p:tgtEl>
                                        <p:attrNameLst>
                                          <p:attrName>ppt_h</p:attrName>
                                        </p:attrNameLst>
                                      </p:cBhvr>
                                      <p:tavLst>
                                        <p:tav tm="0">
                                          <p:val>
                                            <p:fltVal val="0"/>
                                          </p:val>
                                        </p:tav>
                                        <p:tav tm="100000">
                                          <p:val>
                                            <p:strVal val="#ppt_h"/>
                                          </p:val>
                                        </p:tav>
                                      </p:tavLst>
                                    </p:anim>
                                    <p:anim calcmode="lin" valueType="num">
                                      <p:cBhvr>
                                        <p:cTn id="153" dur="1000" fill="hold"/>
                                        <p:tgtEl>
                                          <p:spTgt spid="25638"/>
                                        </p:tgtEl>
                                        <p:attrNameLst>
                                          <p:attrName>ppt_x</p:attrName>
                                        </p:attrNameLst>
                                      </p:cBhvr>
                                      <p:tavLst>
                                        <p:tav tm="0" fmla="#ppt_x+(cos(-2*pi*(1-$))*-#ppt_x-sin(-2*pi*(1-$))*(1-#ppt_y))*(1-$)">
                                          <p:val>
                                            <p:fltVal val="0"/>
                                          </p:val>
                                        </p:tav>
                                        <p:tav tm="100000">
                                          <p:val>
                                            <p:fltVal val="1"/>
                                          </p:val>
                                        </p:tav>
                                      </p:tavLst>
                                    </p:anim>
                                    <p:anim calcmode="lin" valueType="num">
                                      <p:cBhvr>
                                        <p:cTn id="154" dur="1000" fill="hold"/>
                                        <p:tgtEl>
                                          <p:spTgt spid="25638"/>
                                        </p:tgtEl>
                                        <p:attrNameLst>
                                          <p:attrName>ppt_y</p:attrName>
                                        </p:attrNameLst>
                                      </p:cBhvr>
                                      <p:tavLst>
                                        <p:tav tm="0" fmla="#ppt_y+(sin(-2*pi*(1-$))*-#ppt_x+cos(-2*pi*(1-$))*(1-#ppt_y))*(1-$)">
                                          <p:val>
                                            <p:fltVal val="0"/>
                                          </p:val>
                                        </p:tav>
                                        <p:tav tm="100000">
                                          <p:val>
                                            <p:fltVal val="1"/>
                                          </p:val>
                                        </p:tav>
                                      </p:tavLst>
                                    </p:anim>
                                  </p:childTnLst>
                                </p:cTn>
                              </p:par>
                              <p:par>
                                <p:cTn id="155" presetID="15" presetClass="entr" presetSubtype="0" fill="hold" nodeType="withEffect">
                                  <p:stCondLst>
                                    <p:cond delay="0"/>
                                  </p:stCondLst>
                                  <p:childTnLst>
                                    <p:set>
                                      <p:cBhvr>
                                        <p:cTn id="156" dur="1" fill="hold">
                                          <p:stCondLst>
                                            <p:cond delay="0"/>
                                          </p:stCondLst>
                                        </p:cTn>
                                        <p:tgtEl>
                                          <p:spTgt spid="25639"/>
                                        </p:tgtEl>
                                        <p:attrNameLst>
                                          <p:attrName>style.visibility</p:attrName>
                                        </p:attrNameLst>
                                      </p:cBhvr>
                                      <p:to>
                                        <p:strVal val="visible"/>
                                      </p:to>
                                    </p:set>
                                    <p:anim calcmode="lin" valueType="num">
                                      <p:cBhvr>
                                        <p:cTn id="157" dur="1000" fill="hold"/>
                                        <p:tgtEl>
                                          <p:spTgt spid="25639"/>
                                        </p:tgtEl>
                                        <p:attrNameLst>
                                          <p:attrName>ppt_w</p:attrName>
                                        </p:attrNameLst>
                                      </p:cBhvr>
                                      <p:tavLst>
                                        <p:tav tm="0">
                                          <p:val>
                                            <p:fltVal val="0"/>
                                          </p:val>
                                        </p:tav>
                                        <p:tav tm="100000">
                                          <p:val>
                                            <p:strVal val="#ppt_w"/>
                                          </p:val>
                                        </p:tav>
                                      </p:tavLst>
                                    </p:anim>
                                    <p:anim calcmode="lin" valueType="num">
                                      <p:cBhvr>
                                        <p:cTn id="158" dur="1000" fill="hold"/>
                                        <p:tgtEl>
                                          <p:spTgt spid="25639"/>
                                        </p:tgtEl>
                                        <p:attrNameLst>
                                          <p:attrName>ppt_h</p:attrName>
                                        </p:attrNameLst>
                                      </p:cBhvr>
                                      <p:tavLst>
                                        <p:tav tm="0">
                                          <p:val>
                                            <p:fltVal val="0"/>
                                          </p:val>
                                        </p:tav>
                                        <p:tav tm="100000">
                                          <p:val>
                                            <p:strVal val="#ppt_h"/>
                                          </p:val>
                                        </p:tav>
                                      </p:tavLst>
                                    </p:anim>
                                    <p:anim calcmode="lin" valueType="num">
                                      <p:cBhvr>
                                        <p:cTn id="159" dur="1000" fill="hold"/>
                                        <p:tgtEl>
                                          <p:spTgt spid="25639"/>
                                        </p:tgtEl>
                                        <p:attrNameLst>
                                          <p:attrName>ppt_x</p:attrName>
                                        </p:attrNameLst>
                                      </p:cBhvr>
                                      <p:tavLst>
                                        <p:tav tm="0" fmla="#ppt_x+(cos(-2*pi*(1-$))*-#ppt_x-sin(-2*pi*(1-$))*(1-#ppt_y))*(1-$)">
                                          <p:val>
                                            <p:fltVal val="0"/>
                                          </p:val>
                                        </p:tav>
                                        <p:tav tm="100000">
                                          <p:val>
                                            <p:fltVal val="1"/>
                                          </p:val>
                                        </p:tav>
                                      </p:tavLst>
                                    </p:anim>
                                    <p:anim calcmode="lin" valueType="num">
                                      <p:cBhvr>
                                        <p:cTn id="160" dur="1000" fill="hold"/>
                                        <p:tgtEl>
                                          <p:spTgt spid="25639"/>
                                        </p:tgtEl>
                                        <p:attrNameLst>
                                          <p:attrName>ppt_y</p:attrName>
                                        </p:attrNameLst>
                                      </p:cBhvr>
                                      <p:tavLst>
                                        <p:tav tm="0" fmla="#ppt_y+(sin(-2*pi*(1-$))*-#ppt_x+cos(-2*pi*(1-$))*(1-#ppt_y))*(1-$)">
                                          <p:val>
                                            <p:fltVal val="0"/>
                                          </p:val>
                                        </p:tav>
                                        <p:tav tm="100000">
                                          <p:val>
                                            <p:fltVal val="1"/>
                                          </p:val>
                                        </p:tav>
                                      </p:tavLst>
                                    </p:anim>
                                  </p:childTnLst>
                                </p:cTn>
                              </p:par>
                              <p:par>
                                <p:cTn id="161" presetID="15" presetClass="entr" presetSubtype="0" fill="hold" nodeType="withEffect">
                                  <p:stCondLst>
                                    <p:cond delay="0"/>
                                  </p:stCondLst>
                                  <p:childTnLst>
                                    <p:set>
                                      <p:cBhvr>
                                        <p:cTn id="162" dur="1" fill="hold">
                                          <p:stCondLst>
                                            <p:cond delay="0"/>
                                          </p:stCondLst>
                                        </p:cTn>
                                        <p:tgtEl>
                                          <p:spTgt spid="25640"/>
                                        </p:tgtEl>
                                        <p:attrNameLst>
                                          <p:attrName>style.visibility</p:attrName>
                                        </p:attrNameLst>
                                      </p:cBhvr>
                                      <p:to>
                                        <p:strVal val="visible"/>
                                      </p:to>
                                    </p:set>
                                    <p:anim calcmode="lin" valueType="num">
                                      <p:cBhvr>
                                        <p:cTn id="163" dur="1000" fill="hold"/>
                                        <p:tgtEl>
                                          <p:spTgt spid="25640"/>
                                        </p:tgtEl>
                                        <p:attrNameLst>
                                          <p:attrName>ppt_w</p:attrName>
                                        </p:attrNameLst>
                                      </p:cBhvr>
                                      <p:tavLst>
                                        <p:tav tm="0">
                                          <p:val>
                                            <p:fltVal val="0"/>
                                          </p:val>
                                        </p:tav>
                                        <p:tav tm="100000">
                                          <p:val>
                                            <p:strVal val="#ppt_w"/>
                                          </p:val>
                                        </p:tav>
                                      </p:tavLst>
                                    </p:anim>
                                    <p:anim calcmode="lin" valueType="num">
                                      <p:cBhvr>
                                        <p:cTn id="164" dur="1000" fill="hold"/>
                                        <p:tgtEl>
                                          <p:spTgt spid="25640"/>
                                        </p:tgtEl>
                                        <p:attrNameLst>
                                          <p:attrName>ppt_h</p:attrName>
                                        </p:attrNameLst>
                                      </p:cBhvr>
                                      <p:tavLst>
                                        <p:tav tm="0">
                                          <p:val>
                                            <p:fltVal val="0"/>
                                          </p:val>
                                        </p:tav>
                                        <p:tav tm="100000">
                                          <p:val>
                                            <p:strVal val="#ppt_h"/>
                                          </p:val>
                                        </p:tav>
                                      </p:tavLst>
                                    </p:anim>
                                    <p:anim calcmode="lin" valueType="num">
                                      <p:cBhvr>
                                        <p:cTn id="165" dur="1000" fill="hold"/>
                                        <p:tgtEl>
                                          <p:spTgt spid="25640"/>
                                        </p:tgtEl>
                                        <p:attrNameLst>
                                          <p:attrName>ppt_x</p:attrName>
                                        </p:attrNameLst>
                                      </p:cBhvr>
                                      <p:tavLst>
                                        <p:tav tm="0" fmla="#ppt_x+(cos(-2*pi*(1-$))*-#ppt_x-sin(-2*pi*(1-$))*(1-#ppt_y))*(1-$)">
                                          <p:val>
                                            <p:fltVal val="0"/>
                                          </p:val>
                                        </p:tav>
                                        <p:tav tm="100000">
                                          <p:val>
                                            <p:fltVal val="1"/>
                                          </p:val>
                                        </p:tav>
                                      </p:tavLst>
                                    </p:anim>
                                    <p:anim calcmode="lin" valueType="num">
                                      <p:cBhvr>
                                        <p:cTn id="166" dur="1000" fill="hold"/>
                                        <p:tgtEl>
                                          <p:spTgt spid="25640"/>
                                        </p:tgtEl>
                                        <p:attrNameLst>
                                          <p:attrName>ppt_y</p:attrName>
                                        </p:attrNameLst>
                                      </p:cBhvr>
                                      <p:tavLst>
                                        <p:tav tm="0" fmla="#ppt_y+(sin(-2*pi*(1-$))*-#ppt_x+cos(-2*pi*(1-$))*(1-#ppt_y))*(1-$)">
                                          <p:val>
                                            <p:fltVal val="0"/>
                                          </p:val>
                                        </p:tav>
                                        <p:tav tm="100000">
                                          <p:val>
                                            <p:fltVal val="1"/>
                                          </p:val>
                                        </p:tav>
                                      </p:tavLst>
                                    </p:anim>
                                  </p:childTnLst>
                                </p:cTn>
                              </p:par>
                              <p:par>
                                <p:cTn id="167" presetID="15" presetClass="entr" presetSubtype="0" fill="hold" nodeType="withEffect">
                                  <p:stCondLst>
                                    <p:cond delay="0"/>
                                  </p:stCondLst>
                                  <p:childTnLst>
                                    <p:set>
                                      <p:cBhvr>
                                        <p:cTn id="168" dur="1" fill="hold">
                                          <p:stCondLst>
                                            <p:cond delay="0"/>
                                          </p:stCondLst>
                                        </p:cTn>
                                        <p:tgtEl>
                                          <p:spTgt spid="25641"/>
                                        </p:tgtEl>
                                        <p:attrNameLst>
                                          <p:attrName>style.visibility</p:attrName>
                                        </p:attrNameLst>
                                      </p:cBhvr>
                                      <p:to>
                                        <p:strVal val="visible"/>
                                      </p:to>
                                    </p:set>
                                    <p:anim calcmode="lin" valueType="num">
                                      <p:cBhvr>
                                        <p:cTn id="169" dur="1000" fill="hold"/>
                                        <p:tgtEl>
                                          <p:spTgt spid="25641"/>
                                        </p:tgtEl>
                                        <p:attrNameLst>
                                          <p:attrName>ppt_w</p:attrName>
                                        </p:attrNameLst>
                                      </p:cBhvr>
                                      <p:tavLst>
                                        <p:tav tm="0">
                                          <p:val>
                                            <p:fltVal val="0"/>
                                          </p:val>
                                        </p:tav>
                                        <p:tav tm="100000">
                                          <p:val>
                                            <p:strVal val="#ppt_w"/>
                                          </p:val>
                                        </p:tav>
                                      </p:tavLst>
                                    </p:anim>
                                    <p:anim calcmode="lin" valueType="num">
                                      <p:cBhvr>
                                        <p:cTn id="170" dur="1000" fill="hold"/>
                                        <p:tgtEl>
                                          <p:spTgt spid="25641"/>
                                        </p:tgtEl>
                                        <p:attrNameLst>
                                          <p:attrName>ppt_h</p:attrName>
                                        </p:attrNameLst>
                                      </p:cBhvr>
                                      <p:tavLst>
                                        <p:tav tm="0">
                                          <p:val>
                                            <p:fltVal val="0"/>
                                          </p:val>
                                        </p:tav>
                                        <p:tav tm="100000">
                                          <p:val>
                                            <p:strVal val="#ppt_h"/>
                                          </p:val>
                                        </p:tav>
                                      </p:tavLst>
                                    </p:anim>
                                    <p:anim calcmode="lin" valueType="num">
                                      <p:cBhvr>
                                        <p:cTn id="171" dur="1000" fill="hold"/>
                                        <p:tgtEl>
                                          <p:spTgt spid="25641"/>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25641"/>
                                        </p:tgtEl>
                                        <p:attrNameLst>
                                          <p:attrName>ppt_y</p:attrName>
                                        </p:attrNameLst>
                                      </p:cBhvr>
                                      <p:tavLst>
                                        <p:tav tm="0" fmla="#ppt_y+(sin(-2*pi*(1-$))*-#ppt_x+cos(-2*pi*(1-$))*(1-#ppt_y))*(1-$)">
                                          <p:val>
                                            <p:fltVal val="0"/>
                                          </p:val>
                                        </p:tav>
                                        <p:tav tm="100000">
                                          <p:val>
                                            <p:fltVal val="1"/>
                                          </p:val>
                                        </p:tav>
                                      </p:tavLst>
                                    </p:anim>
                                  </p:childTnLst>
                                </p:cTn>
                              </p:par>
                              <p:par>
                                <p:cTn id="173" presetID="15" presetClass="entr" presetSubtype="0" fill="hold" nodeType="withEffect">
                                  <p:stCondLst>
                                    <p:cond delay="0"/>
                                  </p:stCondLst>
                                  <p:childTnLst>
                                    <p:set>
                                      <p:cBhvr>
                                        <p:cTn id="174" dur="1" fill="hold">
                                          <p:stCondLst>
                                            <p:cond delay="0"/>
                                          </p:stCondLst>
                                        </p:cTn>
                                        <p:tgtEl>
                                          <p:spTgt spid="25642"/>
                                        </p:tgtEl>
                                        <p:attrNameLst>
                                          <p:attrName>style.visibility</p:attrName>
                                        </p:attrNameLst>
                                      </p:cBhvr>
                                      <p:to>
                                        <p:strVal val="visible"/>
                                      </p:to>
                                    </p:set>
                                    <p:anim calcmode="lin" valueType="num">
                                      <p:cBhvr>
                                        <p:cTn id="175" dur="1000" fill="hold"/>
                                        <p:tgtEl>
                                          <p:spTgt spid="25642"/>
                                        </p:tgtEl>
                                        <p:attrNameLst>
                                          <p:attrName>ppt_w</p:attrName>
                                        </p:attrNameLst>
                                      </p:cBhvr>
                                      <p:tavLst>
                                        <p:tav tm="0">
                                          <p:val>
                                            <p:fltVal val="0"/>
                                          </p:val>
                                        </p:tav>
                                        <p:tav tm="100000">
                                          <p:val>
                                            <p:strVal val="#ppt_w"/>
                                          </p:val>
                                        </p:tav>
                                      </p:tavLst>
                                    </p:anim>
                                    <p:anim calcmode="lin" valueType="num">
                                      <p:cBhvr>
                                        <p:cTn id="176" dur="1000" fill="hold"/>
                                        <p:tgtEl>
                                          <p:spTgt spid="25642"/>
                                        </p:tgtEl>
                                        <p:attrNameLst>
                                          <p:attrName>ppt_h</p:attrName>
                                        </p:attrNameLst>
                                      </p:cBhvr>
                                      <p:tavLst>
                                        <p:tav tm="0">
                                          <p:val>
                                            <p:fltVal val="0"/>
                                          </p:val>
                                        </p:tav>
                                        <p:tav tm="100000">
                                          <p:val>
                                            <p:strVal val="#ppt_h"/>
                                          </p:val>
                                        </p:tav>
                                      </p:tavLst>
                                    </p:anim>
                                    <p:anim calcmode="lin" valueType="num">
                                      <p:cBhvr>
                                        <p:cTn id="177" dur="1000" fill="hold"/>
                                        <p:tgtEl>
                                          <p:spTgt spid="25642"/>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25642"/>
                                        </p:tgtEl>
                                        <p:attrNameLst>
                                          <p:attrName>ppt_y</p:attrName>
                                        </p:attrNameLst>
                                      </p:cBhvr>
                                      <p:tavLst>
                                        <p:tav tm="0" fmla="#ppt_y+(sin(-2*pi*(1-$))*-#ppt_x+cos(-2*pi*(1-$))*(1-#ppt_y))*(1-$)">
                                          <p:val>
                                            <p:fltVal val="0"/>
                                          </p:val>
                                        </p:tav>
                                        <p:tav tm="100000">
                                          <p:val>
                                            <p:fltVal val="1"/>
                                          </p:val>
                                        </p:tav>
                                      </p:tavLst>
                                    </p:anim>
                                  </p:childTnLst>
                                </p:cTn>
                              </p:par>
                              <p:par>
                                <p:cTn id="179" presetID="15" presetClass="entr" presetSubtype="0" fill="hold" nodeType="withEffect">
                                  <p:stCondLst>
                                    <p:cond delay="0"/>
                                  </p:stCondLst>
                                  <p:childTnLst>
                                    <p:set>
                                      <p:cBhvr>
                                        <p:cTn id="180" dur="1" fill="hold">
                                          <p:stCondLst>
                                            <p:cond delay="0"/>
                                          </p:stCondLst>
                                        </p:cTn>
                                        <p:tgtEl>
                                          <p:spTgt spid="25643"/>
                                        </p:tgtEl>
                                        <p:attrNameLst>
                                          <p:attrName>style.visibility</p:attrName>
                                        </p:attrNameLst>
                                      </p:cBhvr>
                                      <p:to>
                                        <p:strVal val="visible"/>
                                      </p:to>
                                    </p:set>
                                    <p:anim calcmode="lin" valueType="num">
                                      <p:cBhvr>
                                        <p:cTn id="181" dur="1000" fill="hold"/>
                                        <p:tgtEl>
                                          <p:spTgt spid="25643"/>
                                        </p:tgtEl>
                                        <p:attrNameLst>
                                          <p:attrName>ppt_w</p:attrName>
                                        </p:attrNameLst>
                                      </p:cBhvr>
                                      <p:tavLst>
                                        <p:tav tm="0">
                                          <p:val>
                                            <p:fltVal val="0"/>
                                          </p:val>
                                        </p:tav>
                                        <p:tav tm="100000">
                                          <p:val>
                                            <p:strVal val="#ppt_w"/>
                                          </p:val>
                                        </p:tav>
                                      </p:tavLst>
                                    </p:anim>
                                    <p:anim calcmode="lin" valueType="num">
                                      <p:cBhvr>
                                        <p:cTn id="182" dur="1000" fill="hold"/>
                                        <p:tgtEl>
                                          <p:spTgt spid="25643"/>
                                        </p:tgtEl>
                                        <p:attrNameLst>
                                          <p:attrName>ppt_h</p:attrName>
                                        </p:attrNameLst>
                                      </p:cBhvr>
                                      <p:tavLst>
                                        <p:tav tm="0">
                                          <p:val>
                                            <p:fltVal val="0"/>
                                          </p:val>
                                        </p:tav>
                                        <p:tav tm="100000">
                                          <p:val>
                                            <p:strVal val="#ppt_h"/>
                                          </p:val>
                                        </p:tav>
                                      </p:tavLst>
                                    </p:anim>
                                    <p:anim calcmode="lin" valueType="num">
                                      <p:cBhvr>
                                        <p:cTn id="183" dur="1000" fill="hold"/>
                                        <p:tgtEl>
                                          <p:spTgt spid="25643"/>
                                        </p:tgtEl>
                                        <p:attrNameLst>
                                          <p:attrName>ppt_x</p:attrName>
                                        </p:attrNameLst>
                                      </p:cBhvr>
                                      <p:tavLst>
                                        <p:tav tm="0" fmla="#ppt_x+(cos(-2*pi*(1-$))*-#ppt_x-sin(-2*pi*(1-$))*(1-#ppt_y))*(1-$)">
                                          <p:val>
                                            <p:fltVal val="0"/>
                                          </p:val>
                                        </p:tav>
                                        <p:tav tm="100000">
                                          <p:val>
                                            <p:fltVal val="1"/>
                                          </p:val>
                                        </p:tav>
                                      </p:tavLst>
                                    </p:anim>
                                    <p:anim calcmode="lin" valueType="num">
                                      <p:cBhvr>
                                        <p:cTn id="184" dur="1000" fill="hold"/>
                                        <p:tgtEl>
                                          <p:spTgt spid="25643"/>
                                        </p:tgtEl>
                                        <p:attrNameLst>
                                          <p:attrName>ppt_y</p:attrName>
                                        </p:attrNameLst>
                                      </p:cBhvr>
                                      <p:tavLst>
                                        <p:tav tm="0" fmla="#ppt_y+(sin(-2*pi*(1-$))*-#ppt_x+cos(-2*pi*(1-$))*(1-#ppt_y))*(1-$)">
                                          <p:val>
                                            <p:fltVal val="0"/>
                                          </p:val>
                                        </p:tav>
                                        <p:tav tm="100000">
                                          <p:val>
                                            <p:fltVal val="1"/>
                                          </p:val>
                                        </p:tav>
                                      </p:tavLst>
                                    </p:anim>
                                  </p:childTnLst>
                                </p:cTn>
                              </p:par>
                              <p:par>
                                <p:cTn id="185" presetID="15" presetClass="entr" presetSubtype="0" fill="hold" nodeType="withEffect">
                                  <p:stCondLst>
                                    <p:cond delay="0"/>
                                  </p:stCondLst>
                                  <p:childTnLst>
                                    <p:set>
                                      <p:cBhvr>
                                        <p:cTn id="186" dur="1" fill="hold">
                                          <p:stCondLst>
                                            <p:cond delay="0"/>
                                          </p:stCondLst>
                                        </p:cTn>
                                        <p:tgtEl>
                                          <p:spTgt spid="25644"/>
                                        </p:tgtEl>
                                        <p:attrNameLst>
                                          <p:attrName>style.visibility</p:attrName>
                                        </p:attrNameLst>
                                      </p:cBhvr>
                                      <p:to>
                                        <p:strVal val="visible"/>
                                      </p:to>
                                    </p:set>
                                    <p:anim calcmode="lin" valueType="num">
                                      <p:cBhvr>
                                        <p:cTn id="187" dur="1000" fill="hold"/>
                                        <p:tgtEl>
                                          <p:spTgt spid="25644"/>
                                        </p:tgtEl>
                                        <p:attrNameLst>
                                          <p:attrName>ppt_w</p:attrName>
                                        </p:attrNameLst>
                                      </p:cBhvr>
                                      <p:tavLst>
                                        <p:tav tm="0">
                                          <p:val>
                                            <p:fltVal val="0"/>
                                          </p:val>
                                        </p:tav>
                                        <p:tav tm="100000">
                                          <p:val>
                                            <p:strVal val="#ppt_w"/>
                                          </p:val>
                                        </p:tav>
                                      </p:tavLst>
                                    </p:anim>
                                    <p:anim calcmode="lin" valueType="num">
                                      <p:cBhvr>
                                        <p:cTn id="188" dur="1000" fill="hold"/>
                                        <p:tgtEl>
                                          <p:spTgt spid="25644"/>
                                        </p:tgtEl>
                                        <p:attrNameLst>
                                          <p:attrName>ppt_h</p:attrName>
                                        </p:attrNameLst>
                                      </p:cBhvr>
                                      <p:tavLst>
                                        <p:tav tm="0">
                                          <p:val>
                                            <p:fltVal val="0"/>
                                          </p:val>
                                        </p:tav>
                                        <p:tav tm="100000">
                                          <p:val>
                                            <p:strVal val="#ppt_h"/>
                                          </p:val>
                                        </p:tav>
                                      </p:tavLst>
                                    </p:anim>
                                    <p:anim calcmode="lin" valueType="num">
                                      <p:cBhvr>
                                        <p:cTn id="189" dur="1000" fill="hold"/>
                                        <p:tgtEl>
                                          <p:spTgt spid="25644"/>
                                        </p:tgtEl>
                                        <p:attrNameLst>
                                          <p:attrName>ppt_x</p:attrName>
                                        </p:attrNameLst>
                                      </p:cBhvr>
                                      <p:tavLst>
                                        <p:tav tm="0" fmla="#ppt_x+(cos(-2*pi*(1-$))*-#ppt_x-sin(-2*pi*(1-$))*(1-#ppt_y))*(1-$)">
                                          <p:val>
                                            <p:fltVal val="0"/>
                                          </p:val>
                                        </p:tav>
                                        <p:tav tm="100000">
                                          <p:val>
                                            <p:fltVal val="1"/>
                                          </p:val>
                                        </p:tav>
                                      </p:tavLst>
                                    </p:anim>
                                    <p:anim calcmode="lin" valueType="num">
                                      <p:cBhvr>
                                        <p:cTn id="190" dur="1000" fill="hold"/>
                                        <p:tgtEl>
                                          <p:spTgt spid="25644"/>
                                        </p:tgtEl>
                                        <p:attrNameLst>
                                          <p:attrName>ppt_y</p:attrName>
                                        </p:attrNameLst>
                                      </p:cBhvr>
                                      <p:tavLst>
                                        <p:tav tm="0" fmla="#ppt_y+(sin(-2*pi*(1-$))*-#ppt_x+cos(-2*pi*(1-$))*(1-#ppt_y))*(1-$)">
                                          <p:val>
                                            <p:fltVal val="0"/>
                                          </p:val>
                                        </p:tav>
                                        <p:tav tm="100000">
                                          <p:val>
                                            <p:fltVal val="1"/>
                                          </p:val>
                                        </p:tav>
                                      </p:tavLst>
                                    </p:anim>
                                  </p:childTnLst>
                                </p:cTn>
                              </p:par>
                              <p:par>
                                <p:cTn id="191" presetID="15" presetClass="entr" presetSubtype="0" fill="hold" nodeType="withEffect">
                                  <p:stCondLst>
                                    <p:cond delay="0"/>
                                  </p:stCondLst>
                                  <p:childTnLst>
                                    <p:set>
                                      <p:cBhvr>
                                        <p:cTn id="192" dur="1" fill="hold">
                                          <p:stCondLst>
                                            <p:cond delay="0"/>
                                          </p:stCondLst>
                                        </p:cTn>
                                        <p:tgtEl>
                                          <p:spTgt spid="25645"/>
                                        </p:tgtEl>
                                        <p:attrNameLst>
                                          <p:attrName>style.visibility</p:attrName>
                                        </p:attrNameLst>
                                      </p:cBhvr>
                                      <p:to>
                                        <p:strVal val="visible"/>
                                      </p:to>
                                    </p:set>
                                    <p:anim calcmode="lin" valueType="num">
                                      <p:cBhvr>
                                        <p:cTn id="193" dur="1000" fill="hold"/>
                                        <p:tgtEl>
                                          <p:spTgt spid="25645"/>
                                        </p:tgtEl>
                                        <p:attrNameLst>
                                          <p:attrName>ppt_w</p:attrName>
                                        </p:attrNameLst>
                                      </p:cBhvr>
                                      <p:tavLst>
                                        <p:tav tm="0">
                                          <p:val>
                                            <p:fltVal val="0"/>
                                          </p:val>
                                        </p:tav>
                                        <p:tav tm="100000">
                                          <p:val>
                                            <p:strVal val="#ppt_w"/>
                                          </p:val>
                                        </p:tav>
                                      </p:tavLst>
                                    </p:anim>
                                    <p:anim calcmode="lin" valueType="num">
                                      <p:cBhvr>
                                        <p:cTn id="194" dur="1000" fill="hold"/>
                                        <p:tgtEl>
                                          <p:spTgt spid="25645"/>
                                        </p:tgtEl>
                                        <p:attrNameLst>
                                          <p:attrName>ppt_h</p:attrName>
                                        </p:attrNameLst>
                                      </p:cBhvr>
                                      <p:tavLst>
                                        <p:tav tm="0">
                                          <p:val>
                                            <p:fltVal val="0"/>
                                          </p:val>
                                        </p:tav>
                                        <p:tav tm="100000">
                                          <p:val>
                                            <p:strVal val="#ppt_h"/>
                                          </p:val>
                                        </p:tav>
                                      </p:tavLst>
                                    </p:anim>
                                    <p:anim calcmode="lin" valueType="num">
                                      <p:cBhvr>
                                        <p:cTn id="195" dur="1000" fill="hold"/>
                                        <p:tgtEl>
                                          <p:spTgt spid="25645"/>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25645"/>
                                        </p:tgtEl>
                                        <p:attrNameLst>
                                          <p:attrName>ppt_y</p:attrName>
                                        </p:attrNameLst>
                                      </p:cBhvr>
                                      <p:tavLst>
                                        <p:tav tm="0" fmla="#ppt_y+(sin(-2*pi*(1-$))*-#ppt_x+cos(-2*pi*(1-$))*(1-#ppt_y))*(1-$)">
                                          <p:val>
                                            <p:fltVal val="0"/>
                                          </p:val>
                                        </p:tav>
                                        <p:tav tm="100000">
                                          <p:val>
                                            <p:fltVal val="1"/>
                                          </p:val>
                                        </p:tav>
                                      </p:tavLst>
                                    </p:anim>
                                  </p:childTnLst>
                                </p:cTn>
                              </p:par>
                              <p:par>
                                <p:cTn id="197" presetID="15" presetClass="entr" presetSubtype="0" fill="hold" nodeType="withEffect">
                                  <p:stCondLst>
                                    <p:cond delay="0"/>
                                  </p:stCondLst>
                                  <p:childTnLst>
                                    <p:set>
                                      <p:cBhvr>
                                        <p:cTn id="198" dur="1" fill="hold">
                                          <p:stCondLst>
                                            <p:cond delay="0"/>
                                          </p:stCondLst>
                                        </p:cTn>
                                        <p:tgtEl>
                                          <p:spTgt spid="25646"/>
                                        </p:tgtEl>
                                        <p:attrNameLst>
                                          <p:attrName>style.visibility</p:attrName>
                                        </p:attrNameLst>
                                      </p:cBhvr>
                                      <p:to>
                                        <p:strVal val="visible"/>
                                      </p:to>
                                    </p:set>
                                    <p:anim calcmode="lin" valueType="num">
                                      <p:cBhvr>
                                        <p:cTn id="199" dur="1000" fill="hold"/>
                                        <p:tgtEl>
                                          <p:spTgt spid="25646"/>
                                        </p:tgtEl>
                                        <p:attrNameLst>
                                          <p:attrName>ppt_w</p:attrName>
                                        </p:attrNameLst>
                                      </p:cBhvr>
                                      <p:tavLst>
                                        <p:tav tm="0">
                                          <p:val>
                                            <p:fltVal val="0"/>
                                          </p:val>
                                        </p:tav>
                                        <p:tav tm="100000">
                                          <p:val>
                                            <p:strVal val="#ppt_w"/>
                                          </p:val>
                                        </p:tav>
                                      </p:tavLst>
                                    </p:anim>
                                    <p:anim calcmode="lin" valueType="num">
                                      <p:cBhvr>
                                        <p:cTn id="200" dur="1000" fill="hold"/>
                                        <p:tgtEl>
                                          <p:spTgt spid="25646"/>
                                        </p:tgtEl>
                                        <p:attrNameLst>
                                          <p:attrName>ppt_h</p:attrName>
                                        </p:attrNameLst>
                                      </p:cBhvr>
                                      <p:tavLst>
                                        <p:tav tm="0">
                                          <p:val>
                                            <p:fltVal val="0"/>
                                          </p:val>
                                        </p:tav>
                                        <p:tav tm="100000">
                                          <p:val>
                                            <p:strVal val="#ppt_h"/>
                                          </p:val>
                                        </p:tav>
                                      </p:tavLst>
                                    </p:anim>
                                    <p:anim calcmode="lin" valueType="num">
                                      <p:cBhvr>
                                        <p:cTn id="201" dur="1000" fill="hold"/>
                                        <p:tgtEl>
                                          <p:spTgt spid="25646"/>
                                        </p:tgtEl>
                                        <p:attrNameLst>
                                          <p:attrName>ppt_x</p:attrName>
                                        </p:attrNameLst>
                                      </p:cBhvr>
                                      <p:tavLst>
                                        <p:tav tm="0" fmla="#ppt_x+(cos(-2*pi*(1-$))*-#ppt_x-sin(-2*pi*(1-$))*(1-#ppt_y))*(1-$)">
                                          <p:val>
                                            <p:fltVal val="0"/>
                                          </p:val>
                                        </p:tav>
                                        <p:tav tm="100000">
                                          <p:val>
                                            <p:fltVal val="1"/>
                                          </p:val>
                                        </p:tav>
                                      </p:tavLst>
                                    </p:anim>
                                    <p:anim calcmode="lin" valueType="num">
                                      <p:cBhvr>
                                        <p:cTn id="202" dur="1000" fill="hold"/>
                                        <p:tgtEl>
                                          <p:spTgt spid="25646"/>
                                        </p:tgtEl>
                                        <p:attrNameLst>
                                          <p:attrName>ppt_y</p:attrName>
                                        </p:attrNameLst>
                                      </p:cBhvr>
                                      <p:tavLst>
                                        <p:tav tm="0" fmla="#ppt_y+(sin(-2*pi*(1-$))*-#ppt_x+cos(-2*pi*(1-$))*(1-#ppt_y))*(1-$)">
                                          <p:val>
                                            <p:fltVal val="0"/>
                                          </p:val>
                                        </p:tav>
                                        <p:tav tm="100000">
                                          <p:val>
                                            <p:fltVal val="1"/>
                                          </p:val>
                                        </p:tav>
                                      </p:tavLst>
                                    </p:anim>
                                  </p:childTnLst>
                                </p:cTn>
                              </p:par>
                              <p:par>
                                <p:cTn id="203" presetID="15" presetClass="entr" presetSubtype="0" fill="hold" nodeType="withEffect">
                                  <p:stCondLst>
                                    <p:cond delay="0"/>
                                  </p:stCondLst>
                                  <p:childTnLst>
                                    <p:set>
                                      <p:cBhvr>
                                        <p:cTn id="204" dur="1" fill="hold">
                                          <p:stCondLst>
                                            <p:cond delay="0"/>
                                          </p:stCondLst>
                                        </p:cTn>
                                        <p:tgtEl>
                                          <p:spTgt spid="25648"/>
                                        </p:tgtEl>
                                        <p:attrNameLst>
                                          <p:attrName>style.visibility</p:attrName>
                                        </p:attrNameLst>
                                      </p:cBhvr>
                                      <p:to>
                                        <p:strVal val="visible"/>
                                      </p:to>
                                    </p:set>
                                    <p:anim calcmode="lin" valueType="num">
                                      <p:cBhvr>
                                        <p:cTn id="205" dur="1000" fill="hold"/>
                                        <p:tgtEl>
                                          <p:spTgt spid="25648"/>
                                        </p:tgtEl>
                                        <p:attrNameLst>
                                          <p:attrName>ppt_w</p:attrName>
                                        </p:attrNameLst>
                                      </p:cBhvr>
                                      <p:tavLst>
                                        <p:tav tm="0">
                                          <p:val>
                                            <p:fltVal val="0"/>
                                          </p:val>
                                        </p:tav>
                                        <p:tav tm="100000">
                                          <p:val>
                                            <p:strVal val="#ppt_w"/>
                                          </p:val>
                                        </p:tav>
                                      </p:tavLst>
                                    </p:anim>
                                    <p:anim calcmode="lin" valueType="num">
                                      <p:cBhvr>
                                        <p:cTn id="206" dur="1000" fill="hold"/>
                                        <p:tgtEl>
                                          <p:spTgt spid="25648"/>
                                        </p:tgtEl>
                                        <p:attrNameLst>
                                          <p:attrName>ppt_h</p:attrName>
                                        </p:attrNameLst>
                                      </p:cBhvr>
                                      <p:tavLst>
                                        <p:tav tm="0">
                                          <p:val>
                                            <p:fltVal val="0"/>
                                          </p:val>
                                        </p:tav>
                                        <p:tav tm="100000">
                                          <p:val>
                                            <p:strVal val="#ppt_h"/>
                                          </p:val>
                                        </p:tav>
                                      </p:tavLst>
                                    </p:anim>
                                    <p:anim calcmode="lin" valueType="num">
                                      <p:cBhvr>
                                        <p:cTn id="207" dur="1000" fill="hold"/>
                                        <p:tgtEl>
                                          <p:spTgt spid="25648"/>
                                        </p:tgtEl>
                                        <p:attrNameLst>
                                          <p:attrName>ppt_x</p:attrName>
                                        </p:attrNameLst>
                                      </p:cBhvr>
                                      <p:tavLst>
                                        <p:tav tm="0" fmla="#ppt_x+(cos(-2*pi*(1-$))*-#ppt_x-sin(-2*pi*(1-$))*(1-#ppt_y))*(1-$)">
                                          <p:val>
                                            <p:fltVal val="0"/>
                                          </p:val>
                                        </p:tav>
                                        <p:tav tm="100000">
                                          <p:val>
                                            <p:fltVal val="1"/>
                                          </p:val>
                                        </p:tav>
                                      </p:tavLst>
                                    </p:anim>
                                    <p:anim calcmode="lin" valueType="num">
                                      <p:cBhvr>
                                        <p:cTn id="208" dur="1000" fill="hold"/>
                                        <p:tgtEl>
                                          <p:spTgt spid="25648"/>
                                        </p:tgtEl>
                                        <p:attrNameLst>
                                          <p:attrName>ppt_y</p:attrName>
                                        </p:attrNameLst>
                                      </p:cBhvr>
                                      <p:tavLst>
                                        <p:tav tm="0" fmla="#ppt_y+(sin(-2*pi*(1-$))*-#ppt_x+cos(-2*pi*(1-$))*(1-#ppt_y))*(1-$)">
                                          <p:val>
                                            <p:fltVal val="0"/>
                                          </p:val>
                                        </p:tav>
                                        <p:tav tm="100000">
                                          <p:val>
                                            <p:fltVal val="1"/>
                                          </p:val>
                                        </p:tav>
                                      </p:tavLst>
                                    </p:anim>
                                  </p:childTnLst>
                                </p:cTn>
                              </p:par>
                              <p:par>
                                <p:cTn id="209" presetID="15" presetClass="entr" presetSubtype="0" fill="hold" nodeType="withEffect">
                                  <p:stCondLst>
                                    <p:cond delay="0"/>
                                  </p:stCondLst>
                                  <p:childTnLst>
                                    <p:set>
                                      <p:cBhvr>
                                        <p:cTn id="210" dur="1" fill="hold">
                                          <p:stCondLst>
                                            <p:cond delay="0"/>
                                          </p:stCondLst>
                                        </p:cTn>
                                        <p:tgtEl>
                                          <p:spTgt spid="25649"/>
                                        </p:tgtEl>
                                        <p:attrNameLst>
                                          <p:attrName>style.visibility</p:attrName>
                                        </p:attrNameLst>
                                      </p:cBhvr>
                                      <p:to>
                                        <p:strVal val="visible"/>
                                      </p:to>
                                    </p:set>
                                    <p:anim calcmode="lin" valueType="num">
                                      <p:cBhvr>
                                        <p:cTn id="211" dur="1000" fill="hold"/>
                                        <p:tgtEl>
                                          <p:spTgt spid="25649"/>
                                        </p:tgtEl>
                                        <p:attrNameLst>
                                          <p:attrName>ppt_w</p:attrName>
                                        </p:attrNameLst>
                                      </p:cBhvr>
                                      <p:tavLst>
                                        <p:tav tm="0">
                                          <p:val>
                                            <p:fltVal val="0"/>
                                          </p:val>
                                        </p:tav>
                                        <p:tav tm="100000">
                                          <p:val>
                                            <p:strVal val="#ppt_w"/>
                                          </p:val>
                                        </p:tav>
                                      </p:tavLst>
                                    </p:anim>
                                    <p:anim calcmode="lin" valueType="num">
                                      <p:cBhvr>
                                        <p:cTn id="212" dur="1000" fill="hold"/>
                                        <p:tgtEl>
                                          <p:spTgt spid="25649"/>
                                        </p:tgtEl>
                                        <p:attrNameLst>
                                          <p:attrName>ppt_h</p:attrName>
                                        </p:attrNameLst>
                                      </p:cBhvr>
                                      <p:tavLst>
                                        <p:tav tm="0">
                                          <p:val>
                                            <p:fltVal val="0"/>
                                          </p:val>
                                        </p:tav>
                                        <p:tav tm="100000">
                                          <p:val>
                                            <p:strVal val="#ppt_h"/>
                                          </p:val>
                                        </p:tav>
                                      </p:tavLst>
                                    </p:anim>
                                    <p:anim calcmode="lin" valueType="num">
                                      <p:cBhvr>
                                        <p:cTn id="213" dur="1000" fill="hold"/>
                                        <p:tgtEl>
                                          <p:spTgt spid="25649"/>
                                        </p:tgtEl>
                                        <p:attrNameLst>
                                          <p:attrName>ppt_x</p:attrName>
                                        </p:attrNameLst>
                                      </p:cBhvr>
                                      <p:tavLst>
                                        <p:tav tm="0" fmla="#ppt_x+(cos(-2*pi*(1-$))*-#ppt_x-sin(-2*pi*(1-$))*(1-#ppt_y))*(1-$)">
                                          <p:val>
                                            <p:fltVal val="0"/>
                                          </p:val>
                                        </p:tav>
                                        <p:tav tm="100000">
                                          <p:val>
                                            <p:fltVal val="1"/>
                                          </p:val>
                                        </p:tav>
                                      </p:tavLst>
                                    </p:anim>
                                    <p:anim calcmode="lin" valueType="num">
                                      <p:cBhvr>
                                        <p:cTn id="214" dur="1000" fill="hold"/>
                                        <p:tgtEl>
                                          <p:spTgt spid="25649"/>
                                        </p:tgtEl>
                                        <p:attrNameLst>
                                          <p:attrName>ppt_y</p:attrName>
                                        </p:attrNameLst>
                                      </p:cBhvr>
                                      <p:tavLst>
                                        <p:tav tm="0" fmla="#ppt_y+(sin(-2*pi*(1-$))*-#ppt_x+cos(-2*pi*(1-$))*(1-#ppt_y))*(1-$)">
                                          <p:val>
                                            <p:fltVal val="0"/>
                                          </p:val>
                                        </p:tav>
                                        <p:tav tm="100000">
                                          <p:val>
                                            <p:fltVal val="1"/>
                                          </p:val>
                                        </p:tav>
                                      </p:tavLst>
                                    </p:anim>
                                  </p:childTnLst>
                                </p:cTn>
                              </p:par>
                              <p:par>
                                <p:cTn id="215" presetID="15" presetClass="entr" presetSubtype="0" fill="hold" nodeType="withEffect">
                                  <p:stCondLst>
                                    <p:cond delay="0"/>
                                  </p:stCondLst>
                                  <p:childTnLst>
                                    <p:set>
                                      <p:cBhvr>
                                        <p:cTn id="216" dur="1" fill="hold">
                                          <p:stCondLst>
                                            <p:cond delay="0"/>
                                          </p:stCondLst>
                                        </p:cTn>
                                        <p:tgtEl>
                                          <p:spTgt spid="25650"/>
                                        </p:tgtEl>
                                        <p:attrNameLst>
                                          <p:attrName>style.visibility</p:attrName>
                                        </p:attrNameLst>
                                      </p:cBhvr>
                                      <p:to>
                                        <p:strVal val="visible"/>
                                      </p:to>
                                    </p:set>
                                    <p:anim calcmode="lin" valueType="num">
                                      <p:cBhvr>
                                        <p:cTn id="217" dur="1000" fill="hold"/>
                                        <p:tgtEl>
                                          <p:spTgt spid="25650"/>
                                        </p:tgtEl>
                                        <p:attrNameLst>
                                          <p:attrName>ppt_w</p:attrName>
                                        </p:attrNameLst>
                                      </p:cBhvr>
                                      <p:tavLst>
                                        <p:tav tm="0">
                                          <p:val>
                                            <p:fltVal val="0"/>
                                          </p:val>
                                        </p:tav>
                                        <p:tav tm="100000">
                                          <p:val>
                                            <p:strVal val="#ppt_w"/>
                                          </p:val>
                                        </p:tav>
                                      </p:tavLst>
                                    </p:anim>
                                    <p:anim calcmode="lin" valueType="num">
                                      <p:cBhvr>
                                        <p:cTn id="218" dur="1000" fill="hold"/>
                                        <p:tgtEl>
                                          <p:spTgt spid="25650"/>
                                        </p:tgtEl>
                                        <p:attrNameLst>
                                          <p:attrName>ppt_h</p:attrName>
                                        </p:attrNameLst>
                                      </p:cBhvr>
                                      <p:tavLst>
                                        <p:tav tm="0">
                                          <p:val>
                                            <p:fltVal val="0"/>
                                          </p:val>
                                        </p:tav>
                                        <p:tav tm="100000">
                                          <p:val>
                                            <p:strVal val="#ppt_h"/>
                                          </p:val>
                                        </p:tav>
                                      </p:tavLst>
                                    </p:anim>
                                    <p:anim calcmode="lin" valueType="num">
                                      <p:cBhvr>
                                        <p:cTn id="219" dur="1000" fill="hold"/>
                                        <p:tgtEl>
                                          <p:spTgt spid="25650"/>
                                        </p:tgtEl>
                                        <p:attrNameLst>
                                          <p:attrName>ppt_x</p:attrName>
                                        </p:attrNameLst>
                                      </p:cBhvr>
                                      <p:tavLst>
                                        <p:tav tm="0" fmla="#ppt_x+(cos(-2*pi*(1-$))*-#ppt_x-sin(-2*pi*(1-$))*(1-#ppt_y))*(1-$)">
                                          <p:val>
                                            <p:fltVal val="0"/>
                                          </p:val>
                                        </p:tav>
                                        <p:tav tm="100000">
                                          <p:val>
                                            <p:fltVal val="1"/>
                                          </p:val>
                                        </p:tav>
                                      </p:tavLst>
                                    </p:anim>
                                    <p:anim calcmode="lin" valueType="num">
                                      <p:cBhvr>
                                        <p:cTn id="220" dur="1000" fill="hold"/>
                                        <p:tgtEl>
                                          <p:spTgt spid="25650"/>
                                        </p:tgtEl>
                                        <p:attrNameLst>
                                          <p:attrName>ppt_y</p:attrName>
                                        </p:attrNameLst>
                                      </p:cBhvr>
                                      <p:tavLst>
                                        <p:tav tm="0" fmla="#ppt_y+(sin(-2*pi*(1-$))*-#ppt_x+cos(-2*pi*(1-$))*(1-#ppt_y))*(1-$)">
                                          <p:val>
                                            <p:fltVal val="0"/>
                                          </p:val>
                                        </p:tav>
                                        <p:tav tm="100000">
                                          <p:val>
                                            <p:fltVal val="1"/>
                                          </p:val>
                                        </p:tav>
                                      </p:tavLst>
                                    </p:anim>
                                  </p:childTnLst>
                                </p:cTn>
                              </p:par>
                              <p:par>
                                <p:cTn id="221" presetID="15" presetClass="entr" presetSubtype="0" fill="hold" nodeType="withEffect">
                                  <p:stCondLst>
                                    <p:cond delay="0"/>
                                  </p:stCondLst>
                                  <p:childTnLst>
                                    <p:set>
                                      <p:cBhvr>
                                        <p:cTn id="222" dur="1" fill="hold">
                                          <p:stCondLst>
                                            <p:cond delay="0"/>
                                          </p:stCondLst>
                                        </p:cTn>
                                        <p:tgtEl>
                                          <p:spTgt spid="25651"/>
                                        </p:tgtEl>
                                        <p:attrNameLst>
                                          <p:attrName>style.visibility</p:attrName>
                                        </p:attrNameLst>
                                      </p:cBhvr>
                                      <p:to>
                                        <p:strVal val="visible"/>
                                      </p:to>
                                    </p:set>
                                    <p:anim calcmode="lin" valueType="num">
                                      <p:cBhvr>
                                        <p:cTn id="223" dur="1000" fill="hold"/>
                                        <p:tgtEl>
                                          <p:spTgt spid="25651"/>
                                        </p:tgtEl>
                                        <p:attrNameLst>
                                          <p:attrName>ppt_w</p:attrName>
                                        </p:attrNameLst>
                                      </p:cBhvr>
                                      <p:tavLst>
                                        <p:tav tm="0">
                                          <p:val>
                                            <p:fltVal val="0"/>
                                          </p:val>
                                        </p:tav>
                                        <p:tav tm="100000">
                                          <p:val>
                                            <p:strVal val="#ppt_w"/>
                                          </p:val>
                                        </p:tav>
                                      </p:tavLst>
                                    </p:anim>
                                    <p:anim calcmode="lin" valueType="num">
                                      <p:cBhvr>
                                        <p:cTn id="224" dur="1000" fill="hold"/>
                                        <p:tgtEl>
                                          <p:spTgt spid="25651"/>
                                        </p:tgtEl>
                                        <p:attrNameLst>
                                          <p:attrName>ppt_h</p:attrName>
                                        </p:attrNameLst>
                                      </p:cBhvr>
                                      <p:tavLst>
                                        <p:tav tm="0">
                                          <p:val>
                                            <p:fltVal val="0"/>
                                          </p:val>
                                        </p:tav>
                                        <p:tav tm="100000">
                                          <p:val>
                                            <p:strVal val="#ppt_h"/>
                                          </p:val>
                                        </p:tav>
                                      </p:tavLst>
                                    </p:anim>
                                    <p:anim calcmode="lin" valueType="num">
                                      <p:cBhvr>
                                        <p:cTn id="225" dur="1000" fill="hold"/>
                                        <p:tgtEl>
                                          <p:spTgt spid="25651"/>
                                        </p:tgtEl>
                                        <p:attrNameLst>
                                          <p:attrName>ppt_x</p:attrName>
                                        </p:attrNameLst>
                                      </p:cBhvr>
                                      <p:tavLst>
                                        <p:tav tm="0" fmla="#ppt_x+(cos(-2*pi*(1-$))*-#ppt_x-sin(-2*pi*(1-$))*(1-#ppt_y))*(1-$)">
                                          <p:val>
                                            <p:fltVal val="0"/>
                                          </p:val>
                                        </p:tav>
                                        <p:tav tm="100000">
                                          <p:val>
                                            <p:fltVal val="1"/>
                                          </p:val>
                                        </p:tav>
                                      </p:tavLst>
                                    </p:anim>
                                    <p:anim calcmode="lin" valueType="num">
                                      <p:cBhvr>
                                        <p:cTn id="226" dur="1000" fill="hold"/>
                                        <p:tgtEl>
                                          <p:spTgt spid="25651"/>
                                        </p:tgtEl>
                                        <p:attrNameLst>
                                          <p:attrName>ppt_y</p:attrName>
                                        </p:attrNameLst>
                                      </p:cBhvr>
                                      <p:tavLst>
                                        <p:tav tm="0" fmla="#ppt_y+(sin(-2*pi*(1-$))*-#ppt_x+cos(-2*pi*(1-$))*(1-#ppt_y))*(1-$)">
                                          <p:val>
                                            <p:fltVal val="0"/>
                                          </p:val>
                                        </p:tav>
                                        <p:tav tm="100000">
                                          <p:val>
                                            <p:fltVal val="1"/>
                                          </p:val>
                                        </p:tav>
                                      </p:tavLst>
                                    </p:anim>
                                  </p:childTnLst>
                                </p:cTn>
                              </p:par>
                              <p:par>
                                <p:cTn id="227" presetID="15" presetClass="entr" presetSubtype="0" fill="hold" nodeType="withEffect">
                                  <p:stCondLst>
                                    <p:cond delay="0"/>
                                  </p:stCondLst>
                                  <p:childTnLst>
                                    <p:set>
                                      <p:cBhvr>
                                        <p:cTn id="228" dur="1" fill="hold">
                                          <p:stCondLst>
                                            <p:cond delay="0"/>
                                          </p:stCondLst>
                                        </p:cTn>
                                        <p:tgtEl>
                                          <p:spTgt spid="25657"/>
                                        </p:tgtEl>
                                        <p:attrNameLst>
                                          <p:attrName>style.visibility</p:attrName>
                                        </p:attrNameLst>
                                      </p:cBhvr>
                                      <p:to>
                                        <p:strVal val="visible"/>
                                      </p:to>
                                    </p:set>
                                    <p:anim calcmode="lin" valueType="num">
                                      <p:cBhvr>
                                        <p:cTn id="229" dur="1000" fill="hold"/>
                                        <p:tgtEl>
                                          <p:spTgt spid="25657"/>
                                        </p:tgtEl>
                                        <p:attrNameLst>
                                          <p:attrName>ppt_w</p:attrName>
                                        </p:attrNameLst>
                                      </p:cBhvr>
                                      <p:tavLst>
                                        <p:tav tm="0">
                                          <p:val>
                                            <p:fltVal val="0"/>
                                          </p:val>
                                        </p:tav>
                                        <p:tav tm="100000">
                                          <p:val>
                                            <p:strVal val="#ppt_w"/>
                                          </p:val>
                                        </p:tav>
                                      </p:tavLst>
                                    </p:anim>
                                    <p:anim calcmode="lin" valueType="num">
                                      <p:cBhvr>
                                        <p:cTn id="230" dur="1000" fill="hold"/>
                                        <p:tgtEl>
                                          <p:spTgt spid="25657"/>
                                        </p:tgtEl>
                                        <p:attrNameLst>
                                          <p:attrName>ppt_h</p:attrName>
                                        </p:attrNameLst>
                                      </p:cBhvr>
                                      <p:tavLst>
                                        <p:tav tm="0">
                                          <p:val>
                                            <p:fltVal val="0"/>
                                          </p:val>
                                        </p:tav>
                                        <p:tav tm="100000">
                                          <p:val>
                                            <p:strVal val="#ppt_h"/>
                                          </p:val>
                                        </p:tav>
                                      </p:tavLst>
                                    </p:anim>
                                    <p:anim calcmode="lin" valueType="num">
                                      <p:cBhvr>
                                        <p:cTn id="231" dur="1000" fill="hold"/>
                                        <p:tgtEl>
                                          <p:spTgt spid="25657"/>
                                        </p:tgtEl>
                                        <p:attrNameLst>
                                          <p:attrName>ppt_x</p:attrName>
                                        </p:attrNameLst>
                                      </p:cBhvr>
                                      <p:tavLst>
                                        <p:tav tm="0" fmla="#ppt_x+(cos(-2*pi*(1-$))*-#ppt_x-sin(-2*pi*(1-$))*(1-#ppt_y))*(1-$)">
                                          <p:val>
                                            <p:fltVal val="0"/>
                                          </p:val>
                                        </p:tav>
                                        <p:tav tm="100000">
                                          <p:val>
                                            <p:fltVal val="1"/>
                                          </p:val>
                                        </p:tav>
                                      </p:tavLst>
                                    </p:anim>
                                    <p:anim calcmode="lin" valueType="num">
                                      <p:cBhvr>
                                        <p:cTn id="232" dur="1000" fill="hold"/>
                                        <p:tgtEl>
                                          <p:spTgt spid="25657"/>
                                        </p:tgtEl>
                                        <p:attrNameLst>
                                          <p:attrName>ppt_y</p:attrName>
                                        </p:attrNameLst>
                                      </p:cBhvr>
                                      <p:tavLst>
                                        <p:tav tm="0" fmla="#ppt_y+(sin(-2*pi*(1-$))*-#ppt_x+cos(-2*pi*(1-$))*(1-#ppt_y))*(1-$)">
                                          <p:val>
                                            <p:fltVal val="0"/>
                                          </p:val>
                                        </p:tav>
                                        <p:tav tm="100000">
                                          <p:val>
                                            <p:fltVal val="1"/>
                                          </p:val>
                                        </p:tav>
                                      </p:tavLst>
                                    </p:anim>
                                  </p:childTnLst>
                                </p:cTn>
                              </p:par>
                              <p:par>
                                <p:cTn id="233" presetID="15" presetClass="entr" presetSubtype="0" fill="hold" nodeType="withEffect">
                                  <p:stCondLst>
                                    <p:cond delay="0"/>
                                  </p:stCondLst>
                                  <p:childTnLst>
                                    <p:set>
                                      <p:cBhvr>
                                        <p:cTn id="234" dur="1" fill="hold">
                                          <p:stCondLst>
                                            <p:cond delay="0"/>
                                          </p:stCondLst>
                                        </p:cTn>
                                        <p:tgtEl>
                                          <p:spTgt spid="25658"/>
                                        </p:tgtEl>
                                        <p:attrNameLst>
                                          <p:attrName>style.visibility</p:attrName>
                                        </p:attrNameLst>
                                      </p:cBhvr>
                                      <p:to>
                                        <p:strVal val="visible"/>
                                      </p:to>
                                    </p:set>
                                    <p:anim calcmode="lin" valueType="num">
                                      <p:cBhvr>
                                        <p:cTn id="235" dur="1000" fill="hold"/>
                                        <p:tgtEl>
                                          <p:spTgt spid="25658"/>
                                        </p:tgtEl>
                                        <p:attrNameLst>
                                          <p:attrName>ppt_w</p:attrName>
                                        </p:attrNameLst>
                                      </p:cBhvr>
                                      <p:tavLst>
                                        <p:tav tm="0">
                                          <p:val>
                                            <p:fltVal val="0"/>
                                          </p:val>
                                        </p:tav>
                                        <p:tav tm="100000">
                                          <p:val>
                                            <p:strVal val="#ppt_w"/>
                                          </p:val>
                                        </p:tav>
                                      </p:tavLst>
                                    </p:anim>
                                    <p:anim calcmode="lin" valueType="num">
                                      <p:cBhvr>
                                        <p:cTn id="236" dur="1000" fill="hold"/>
                                        <p:tgtEl>
                                          <p:spTgt spid="25658"/>
                                        </p:tgtEl>
                                        <p:attrNameLst>
                                          <p:attrName>ppt_h</p:attrName>
                                        </p:attrNameLst>
                                      </p:cBhvr>
                                      <p:tavLst>
                                        <p:tav tm="0">
                                          <p:val>
                                            <p:fltVal val="0"/>
                                          </p:val>
                                        </p:tav>
                                        <p:tav tm="100000">
                                          <p:val>
                                            <p:strVal val="#ppt_h"/>
                                          </p:val>
                                        </p:tav>
                                      </p:tavLst>
                                    </p:anim>
                                    <p:anim calcmode="lin" valueType="num">
                                      <p:cBhvr>
                                        <p:cTn id="237" dur="1000" fill="hold"/>
                                        <p:tgtEl>
                                          <p:spTgt spid="25658"/>
                                        </p:tgtEl>
                                        <p:attrNameLst>
                                          <p:attrName>ppt_x</p:attrName>
                                        </p:attrNameLst>
                                      </p:cBhvr>
                                      <p:tavLst>
                                        <p:tav tm="0" fmla="#ppt_x+(cos(-2*pi*(1-$))*-#ppt_x-sin(-2*pi*(1-$))*(1-#ppt_y))*(1-$)">
                                          <p:val>
                                            <p:fltVal val="0"/>
                                          </p:val>
                                        </p:tav>
                                        <p:tav tm="100000">
                                          <p:val>
                                            <p:fltVal val="1"/>
                                          </p:val>
                                        </p:tav>
                                      </p:tavLst>
                                    </p:anim>
                                    <p:anim calcmode="lin" valueType="num">
                                      <p:cBhvr>
                                        <p:cTn id="238" dur="1000" fill="hold"/>
                                        <p:tgtEl>
                                          <p:spTgt spid="25658"/>
                                        </p:tgtEl>
                                        <p:attrNameLst>
                                          <p:attrName>ppt_y</p:attrName>
                                        </p:attrNameLst>
                                      </p:cBhvr>
                                      <p:tavLst>
                                        <p:tav tm="0" fmla="#ppt_y+(sin(-2*pi*(1-$))*-#ppt_x+cos(-2*pi*(1-$))*(1-#ppt_y))*(1-$)">
                                          <p:val>
                                            <p:fltVal val="0"/>
                                          </p:val>
                                        </p:tav>
                                        <p:tav tm="100000">
                                          <p:val>
                                            <p:fltVal val="1"/>
                                          </p:val>
                                        </p:tav>
                                      </p:tavLst>
                                    </p:anim>
                                  </p:childTnLst>
                                </p:cTn>
                              </p:par>
                              <p:par>
                                <p:cTn id="239" presetID="15" presetClass="entr" presetSubtype="0" fill="hold" nodeType="withEffect">
                                  <p:stCondLst>
                                    <p:cond delay="0"/>
                                  </p:stCondLst>
                                  <p:childTnLst>
                                    <p:set>
                                      <p:cBhvr>
                                        <p:cTn id="240" dur="1" fill="hold">
                                          <p:stCondLst>
                                            <p:cond delay="0"/>
                                          </p:stCondLst>
                                        </p:cTn>
                                        <p:tgtEl>
                                          <p:spTgt spid="25659"/>
                                        </p:tgtEl>
                                        <p:attrNameLst>
                                          <p:attrName>style.visibility</p:attrName>
                                        </p:attrNameLst>
                                      </p:cBhvr>
                                      <p:to>
                                        <p:strVal val="visible"/>
                                      </p:to>
                                    </p:set>
                                    <p:anim calcmode="lin" valueType="num">
                                      <p:cBhvr>
                                        <p:cTn id="241" dur="1000" fill="hold"/>
                                        <p:tgtEl>
                                          <p:spTgt spid="25659"/>
                                        </p:tgtEl>
                                        <p:attrNameLst>
                                          <p:attrName>ppt_w</p:attrName>
                                        </p:attrNameLst>
                                      </p:cBhvr>
                                      <p:tavLst>
                                        <p:tav tm="0">
                                          <p:val>
                                            <p:fltVal val="0"/>
                                          </p:val>
                                        </p:tav>
                                        <p:tav tm="100000">
                                          <p:val>
                                            <p:strVal val="#ppt_w"/>
                                          </p:val>
                                        </p:tav>
                                      </p:tavLst>
                                    </p:anim>
                                    <p:anim calcmode="lin" valueType="num">
                                      <p:cBhvr>
                                        <p:cTn id="242" dur="1000" fill="hold"/>
                                        <p:tgtEl>
                                          <p:spTgt spid="25659"/>
                                        </p:tgtEl>
                                        <p:attrNameLst>
                                          <p:attrName>ppt_h</p:attrName>
                                        </p:attrNameLst>
                                      </p:cBhvr>
                                      <p:tavLst>
                                        <p:tav tm="0">
                                          <p:val>
                                            <p:fltVal val="0"/>
                                          </p:val>
                                        </p:tav>
                                        <p:tav tm="100000">
                                          <p:val>
                                            <p:strVal val="#ppt_h"/>
                                          </p:val>
                                        </p:tav>
                                      </p:tavLst>
                                    </p:anim>
                                    <p:anim calcmode="lin" valueType="num">
                                      <p:cBhvr>
                                        <p:cTn id="243" dur="1000" fill="hold"/>
                                        <p:tgtEl>
                                          <p:spTgt spid="25659"/>
                                        </p:tgtEl>
                                        <p:attrNameLst>
                                          <p:attrName>ppt_x</p:attrName>
                                        </p:attrNameLst>
                                      </p:cBhvr>
                                      <p:tavLst>
                                        <p:tav tm="0" fmla="#ppt_x+(cos(-2*pi*(1-$))*-#ppt_x-sin(-2*pi*(1-$))*(1-#ppt_y))*(1-$)">
                                          <p:val>
                                            <p:fltVal val="0"/>
                                          </p:val>
                                        </p:tav>
                                        <p:tav tm="100000">
                                          <p:val>
                                            <p:fltVal val="1"/>
                                          </p:val>
                                        </p:tav>
                                      </p:tavLst>
                                    </p:anim>
                                    <p:anim calcmode="lin" valueType="num">
                                      <p:cBhvr>
                                        <p:cTn id="244" dur="1000" fill="hold"/>
                                        <p:tgtEl>
                                          <p:spTgt spid="25659"/>
                                        </p:tgtEl>
                                        <p:attrNameLst>
                                          <p:attrName>ppt_y</p:attrName>
                                        </p:attrNameLst>
                                      </p:cBhvr>
                                      <p:tavLst>
                                        <p:tav tm="0" fmla="#ppt_y+(sin(-2*pi*(1-$))*-#ppt_x+cos(-2*pi*(1-$))*(1-#ppt_y))*(1-$)">
                                          <p:val>
                                            <p:fltVal val="0"/>
                                          </p:val>
                                        </p:tav>
                                        <p:tav tm="100000">
                                          <p:val>
                                            <p:fltVal val="1"/>
                                          </p:val>
                                        </p:tav>
                                      </p:tavLst>
                                    </p:anim>
                                  </p:childTnLst>
                                </p:cTn>
                              </p:par>
                              <p:par>
                                <p:cTn id="245" presetID="15" presetClass="entr" presetSubtype="0" fill="hold" nodeType="withEffect">
                                  <p:stCondLst>
                                    <p:cond delay="0"/>
                                  </p:stCondLst>
                                  <p:childTnLst>
                                    <p:set>
                                      <p:cBhvr>
                                        <p:cTn id="246" dur="1" fill="hold">
                                          <p:stCondLst>
                                            <p:cond delay="0"/>
                                          </p:stCondLst>
                                        </p:cTn>
                                        <p:tgtEl>
                                          <p:spTgt spid="6"/>
                                        </p:tgtEl>
                                        <p:attrNameLst>
                                          <p:attrName>style.visibility</p:attrName>
                                        </p:attrNameLst>
                                      </p:cBhvr>
                                      <p:to>
                                        <p:strVal val="visible"/>
                                      </p:to>
                                    </p:set>
                                    <p:anim calcmode="lin" valueType="num">
                                      <p:cBhvr>
                                        <p:cTn id="247" dur="1000" fill="hold"/>
                                        <p:tgtEl>
                                          <p:spTgt spid="6"/>
                                        </p:tgtEl>
                                        <p:attrNameLst>
                                          <p:attrName>ppt_w</p:attrName>
                                        </p:attrNameLst>
                                      </p:cBhvr>
                                      <p:tavLst>
                                        <p:tav tm="0">
                                          <p:val>
                                            <p:fltVal val="0"/>
                                          </p:val>
                                        </p:tav>
                                        <p:tav tm="100000">
                                          <p:val>
                                            <p:strVal val="#ppt_w"/>
                                          </p:val>
                                        </p:tav>
                                      </p:tavLst>
                                    </p:anim>
                                    <p:anim calcmode="lin" valueType="num">
                                      <p:cBhvr>
                                        <p:cTn id="248" dur="1000" fill="hold"/>
                                        <p:tgtEl>
                                          <p:spTgt spid="6"/>
                                        </p:tgtEl>
                                        <p:attrNameLst>
                                          <p:attrName>ppt_h</p:attrName>
                                        </p:attrNameLst>
                                      </p:cBhvr>
                                      <p:tavLst>
                                        <p:tav tm="0">
                                          <p:val>
                                            <p:fltVal val="0"/>
                                          </p:val>
                                        </p:tav>
                                        <p:tav tm="100000">
                                          <p:val>
                                            <p:strVal val="#ppt_h"/>
                                          </p:val>
                                        </p:tav>
                                      </p:tavLst>
                                    </p:anim>
                                    <p:anim calcmode="lin" valueType="num">
                                      <p:cBhvr>
                                        <p:cTn id="24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50" dur="1000" fill="hold"/>
                                        <p:tgtEl>
                                          <p:spTgt spid="6"/>
                                        </p:tgtEl>
                                        <p:attrNameLst>
                                          <p:attrName>ppt_y</p:attrName>
                                        </p:attrNameLst>
                                      </p:cBhvr>
                                      <p:tavLst>
                                        <p:tav tm="0" fmla="#ppt_y+(sin(-2*pi*(1-$))*-#ppt_x+cos(-2*pi*(1-$))*(1-#ppt_y))*(1-$)">
                                          <p:val>
                                            <p:fltVal val="0"/>
                                          </p:val>
                                        </p:tav>
                                        <p:tav tm="100000">
                                          <p:val>
                                            <p:fltVal val="1"/>
                                          </p:val>
                                        </p:tav>
                                      </p:tavLst>
                                    </p:anim>
                                  </p:childTnLst>
                                </p:cTn>
                              </p:par>
                              <p:par>
                                <p:cTn id="251" presetID="15" presetClass="entr" presetSubtype="0" fill="hold" nodeType="withEffect">
                                  <p:stCondLst>
                                    <p:cond delay="0"/>
                                  </p:stCondLst>
                                  <p:childTnLst>
                                    <p:set>
                                      <p:cBhvr>
                                        <p:cTn id="252" dur="1" fill="hold">
                                          <p:stCondLst>
                                            <p:cond delay="0"/>
                                          </p:stCondLst>
                                        </p:cTn>
                                        <p:tgtEl>
                                          <p:spTgt spid="7"/>
                                        </p:tgtEl>
                                        <p:attrNameLst>
                                          <p:attrName>style.visibility</p:attrName>
                                        </p:attrNameLst>
                                      </p:cBhvr>
                                      <p:to>
                                        <p:strVal val="visible"/>
                                      </p:to>
                                    </p:set>
                                    <p:anim calcmode="lin" valueType="num">
                                      <p:cBhvr>
                                        <p:cTn id="253" dur="1000" fill="hold"/>
                                        <p:tgtEl>
                                          <p:spTgt spid="7"/>
                                        </p:tgtEl>
                                        <p:attrNameLst>
                                          <p:attrName>ppt_w</p:attrName>
                                        </p:attrNameLst>
                                      </p:cBhvr>
                                      <p:tavLst>
                                        <p:tav tm="0">
                                          <p:val>
                                            <p:fltVal val="0"/>
                                          </p:val>
                                        </p:tav>
                                        <p:tav tm="100000">
                                          <p:val>
                                            <p:strVal val="#ppt_w"/>
                                          </p:val>
                                        </p:tav>
                                      </p:tavLst>
                                    </p:anim>
                                    <p:anim calcmode="lin" valueType="num">
                                      <p:cBhvr>
                                        <p:cTn id="254" dur="1000" fill="hold"/>
                                        <p:tgtEl>
                                          <p:spTgt spid="7"/>
                                        </p:tgtEl>
                                        <p:attrNameLst>
                                          <p:attrName>ppt_h</p:attrName>
                                        </p:attrNameLst>
                                      </p:cBhvr>
                                      <p:tavLst>
                                        <p:tav tm="0">
                                          <p:val>
                                            <p:fltVal val="0"/>
                                          </p:val>
                                        </p:tav>
                                        <p:tav tm="100000">
                                          <p:val>
                                            <p:strVal val="#ppt_h"/>
                                          </p:val>
                                        </p:tav>
                                      </p:tavLst>
                                    </p:anim>
                                    <p:anim calcmode="lin" valueType="num">
                                      <p:cBhvr>
                                        <p:cTn id="25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56" dur="1000" fill="hold"/>
                                        <p:tgtEl>
                                          <p:spTgt spid="7"/>
                                        </p:tgtEl>
                                        <p:attrNameLst>
                                          <p:attrName>ppt_y</p:attrName>
                                        </p:attrNameLst>
                                      </p:cBhvr>
                                      <p:tavLst>
                                        <p:tav tm="0" fmla="#ppt_y+(sin(-2*pi*(1-$))*-#ppt_x+cos(-2*pi*(1-$))*(1-#ppt_y))*(1-$)">
                                          <p:val>
                                            <p:fltVal val="0"/>
                                          </p:val>
                                        </p:tav>
                                        <p:tav tm="100000">
                                          <p:val>
                                            <p:fltVal val="1"/>
                                          </p:val>
                                        </p:tav>
                                      </p:tavLst>
                                    </p:anim>
                                  </p:childTnLst>
                                </p:cTn>
                              </p:par>
                              <p:par>
                                <p:cTn id="257" presetID="15" presetClass="entr" presetSubtype="0" fill="hold" nodeType="withEffect">
                                  <p:stCondLst>
                                    <p:cond delay="0"/>
                                  </p:stCondLst>
                                  <p:childTnLst>
                                    <p:set>
                                      <p:cBhvr>
                                        <p:cTn id="258" dur="1" fill="hold">
                                          <p:stCondLst>
                                            <p:cond delay="0"/>
                                          </p:stCondLst>
                                        </p:cTn>
                                        <p:tgtEl>
                                          <p:spTgt spid="8"/>
                                        </p:tgtEl>
                                        <p:attrNameLst>
                                          <p:attrName>style.visibility</p:attrName>
                                        </p:attrNameLst>
                                      </p:cBhvr>
                                      <p:to>
                                        <p:strVal val="visible"/>
                                      </p:to>
                                    </p:set>
                                    <p:anim calcmode="lin" valueType="num">
                                      <p:cBhvr>
                                        <p:cTn id="259" dur="1000" fill="hold"/>
                                        <p:tgtEl>
                                          <p:spTgt spid="8"/>
                                        </p:tgtEl>
                                        <p:attrNameLst>
                                          <p:attrName>ppt_w</p:attrName>
                                        </p:attrNameLst>
                                      </p:cBhvr>
                                      <p:tavLst>
                                        <p:tav tm="0">
                                          <p:val>
                                            <p:fltVal val="0"/>
                                          </p:val>
                                        </p:tav>
                                        <p:tav tm="100000">
                                          <p:val>
                                            <p:strVal val="#ppt_w"/>
                                          </p:val>
                                        </p:tav>
                                      </p:tavLst>
                                    </p:anim>
                                    <p:anim calcmode="lin" valueType="num">
                                      <p:cBhvr>
                                        <p:cTn id="260" dur="1000" fill="hold"/>
                                        <p:tgtEl>
                                          <p:spTgt spid="8"/>
                                        </p:tgtEl>
                                        <p:attrNameLst>
                                          <p:attrName>ppt_h</p:attrName>
                                        </p:attrNameLst>
                                      </p:cBhvr>
                                      <p:tavLst>
                                        <p:tav tm="0">
                                          <p:val>
                                            <p:fltVal val="0"/>
                                          </p:val>
                                        </p:tav>
                                        <p:tav tm="100000">
                                          <p:val>
                                            <p:strVal val="#ppt_h"/>
                                          </p:val>
                                        </p:tav>
                                      </p:tavLst>
                                    </p:anim>
                                    <p:anim calcmode="lin" valueType="num">
                                      <p:cBhvr>
                                        <p:cTn id="26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2" dur="1000" fill="hold"/>
                                        <p:tgtEl>
                                          <p:spTgt spid="8"/>
                                        </p:tgtEl>
                                        <p:attrNameLst>
                                          <p:attrName>ppt_y</p:attrName>
                                        </p:attrNameLst>
                                      </p:cBhvr>
                                      <p:tavLst>
                                        <p:tav tm="0" fmla="#ppt_y+(sin(-2*pi*(1-$))*-#ppt_x+cos(-2*pi*(1-$))*(1-#ppt_y))*(1-$)">
                                          <p:val>
                                            <p:fltVal val="0"/>
                                          </p:val>
                                        </p:tav>
                                        <p:tav tm="100000">
                                          <p:val>
                                            <p:fltVal val="1"/>
                                          </p:val>
                                        </p:tav>
                                      </p:tavLst>
                                    </p:anim>
                                  </p:childTnLst>
                                </p:cTn>
                              </p:par>
                              <p:par>
                                <p:cTn id="263" presetID="15" presetClass="entr" presetSubtype="0" fill="hold" nodeType="withEffect">
                                  <p:stCondLst>
                                    <p:cond delay="0"/>
                                  </p:stCondLst>
                                  <p:childTnLst>
                                    <p:set>
                                      <p:cBhvr>
                                        <p:cTn id="264" dur="1" fill="hold">
                                          <p:stCondLst>
                                            <p:cond delay="0"/>
                                          </p:stCondLst>
                                        </p:cTn>
                                        <p:tgtEl>
                                          <p:spTgt spid="9"/>
                                        </p:tgtEl>
                                        <p:attrNameLst>
                                          <p:attrName>style.visibility</p:attrName>
                                        </p:attrNameLst>
                                      </p:cBhvr>
                                      <p:to>
                                        <p:strVal val="visible"/>
                                      </p:to>
                                    </p:set>
                                    <p:anim calcmode="lin" valueType="num">
                                      <p:cBhvr>
                                        <p:cTn id="265" dur="1000" fill="hold"/>
                                        <p:tgtEl>
                                          <p:spTgt spid="9"/>
                                        </p:tgtEl>
                                        <p:attrNameLst>
                                          <p:attrName>ppt_w</p:attrName>
                                        </p:attrNameLst>
                                      </p:cBhvr>
                                      <p:tavLst>
                                        <p:tav tm="0">
                                          <p:val>
                                            <p:fltVal val="0"/>
                                          </p:val>
                                        </p:tav>
                                        <p:tav tm="100000">
                                          <p:val>
                                            <p:strVal val="#ppt_w"/>
                                          </p:val>
                                        </p:tav>
                                      </p:tavLst>
                                    </p:anim>
                                    <p:anim calcmode="lin" valueType="num">
                                      <p:cBhvr>
                                        <p:cTn id="266" dur="1000" fill="hold"/>
                                        <p:tgtEl>
                                          <p:spTgt spid="9"/>
                                        </p:tgtEl>
                                        <p:attrNameLst>
                                          <p:attrName>ppt_h</p:attrName>
                                        </p:attrNameLst>
                                      </p:cBhvr>
                                      <p:tavLst>
                                        <p:tav tm="0">
                                          <p:val>
                                            <p:fltVal val="0"/>
                                          </p:val>
                                        </p:tav>
                                        <p:tav tm="100000">
                                          <p:val>
                                            <p:strVal val="#ppt_h"/>
                                          </p:val>
                                        </p:tav>
                                      </p:tavLst>
                                    </p:anim>
                                    <p:anim calcmode="lin" valueType="num">
                                      <p:cBhvr>
                                        <p:cTn id="26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9"/>
                                        </p:tgtEl>
                                        <p:attrNameLst>
                                          <p:attrName>ppt_y</p:attrName>
                                        </p:attrNameLst>
                                      </p:cBhvr>
                                      <p:tavLst>
                                        <p:tav tm="0" fmla="#ppt_y+(sin(-2*pi*(1-$))*-#ppt_x+cos(-2*pi*(1-$))*(1-#ppt_y))*(1-$)">
                                          <p:val>
                                            <p:fltVal val="0"/>
                                          </p:val>
                                        </p:tav>
                                        <p:tav tm="100000">
                                          <p:val>
                                            <p:fltVal val="1"/>
                                          </p:val>
                                        </p:tav>
                                      </p:tavLst>
                                    </p:anim>
                                  </p:childTnLst>
                                </p:cTn>
                              </p:par>
                              <p:par>
                                <p:cTn id="269" presetID="15" presetClass="entr" presetSubtype="0" fill="hold" nodeType="withEffect">
                                  <p:stCondLst>
                                    <p:cond delay="0"/>
                                  </p:stCondLst>
                                  <p:childTnLst>
                                    <p:set>
                                      <p:cBhvr>
                                        <p:cTn id="270" dur="1" fill="hold">
                                          <p:stCondLst>
                                            <p:cond delay="0"/>
                                          </p:stCondLst>
                                        </p:cTn>
                                        <p:tgtEl>
                                          <p:spTgt spid="12"/>
                                        </p:tgtEl>
                                        <p:attrNameLst>
                                          <p:attrName>style.visibility</p:attrName>
                                        </p:attrNameLst>
                                      </p:cBhvr>
                                      <p:to>
                                        <p:strVal val="visible"/>
                                      </p:to>
                                    </p:set>
                                    <p:anim calcmode="lin" valueType="num">
                                      <p:cBhvr>
                                        <p:cTn id="271" dur="1000" fill="hold"/>
                                        <p:tgtEl>
                                          <p:spTgt spid="12"/>
                                        </p:tgtEl>
                                        <p:attrNameLst>
                                          <p:attrName>ppt_w</p:attrName>
                                        </p:attrNameLst>
                                      </p:cBhvr>
                                      <p:tavLst>
                                        <p:tav tm="0">
                                          <p:val>
                                            <p:fltVal val="0"/>
                                          </p:val>
                                        </p:tav>
                                        <p:tav tm="100000">
                                          <p:val>
                                            <p:strVal val="#ppt_w"/>
                                          </p:val>
                                        </p:tav>
                                      </p:tavLst>
                                    </p:anim>
                                    <p:anim calcmode="lin" valueType="num">
                                      <p:cBhvr>
                                        <p:cTn id="272" dur="1000" fill="hold"/>
                                        <p:tgtEl>
                                          <p:spTgt spid="12"/>
                                        </p:tgtEl>
                                        <p:attrNameLst>
                                          <p:attrName>ppt_h</p:attrName>
                                        </p:attrNameLst>
                                      </p:cBhvr>
                                      <p:tavLst>
                                        <p:tav tm="0">
                                          <p:val>
                                            <p:fltVal val="0"/>
                                          </p:val>
                                        </p:tav>
                                        <p:tav tm="100000">
                                          <p:val>
                                            <p:strVal val="#ppt_h"/>
                                          </p:val>
                                        </p:tav>
                                      </p:tavLst>
                                    </p:anim>
                                    <p:anim calcmode="lin" valueType="num">
                                      <p:cBhvr>
                                        <p:cTn id="273"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74" dur="1000" fill="hold"/>
                                        <p:tgtEl>
                                          <p:spTgt spid="12"/>
                                        </p:tgtEl>
                                        <p:attrNameLst>
                                          <p:attrName>ppt_y</p:attrName>
                                        </p:attrNameLst>
                                      </p:cBhvr>
                                      <p:tavLst>
                                        <p:tav tm="0" fmla="#ppt_y+(sin(-2*pi*(1-$))*-#ppt_x+cos(-2*pi*(1-$))*(1-#ppt_y))*(1-$)">
                                          <p:val>
                                            <p:fltVal val="0"/>
                                          </p:val>
                                        </p:tav>
                                        <p:tav tm="100000">
                                          <p:val>
                                            <p:fltVal val="1"/>
                                          </p:val>
                                        </p:tav>
                                      </p:tavLst>
                                    </p:anim>
                                  </p:childTnLst>
                                </p:cTn>
                              </p:par>
                              <p:par>
                                <p:cTn id="275" presetID="15" presetClass="entr" presetSubtype="0" fill="hold" nodeType="withEffect">
                                  <p:stCondLst>
                                    <p:cond delay="0"/>
                                  </p:stCondLst>
                                  <p:childTnLst>
                                    <p:set>
                                      <p:cBhvr>
                                        <p:cTn id="276" dur="1" fill="hold">
                                          <p:stCondLst>
                                            <p:cond delay="0"/>
                                          </p:stCondLst>
                                        </p:cTn>
                                        <p:tgtEl>
                                          <p:spTgt spid="13"/>
                                        </p:tgtEl>
                                        <p:attrNameLst>
                                          <p:attrName>style.visibility</p:attrName>
                                        </p:attrNameLst>
                                      </p:cBhvr>
                                      <p:to>
                                        <p:strVal val="visible"/>
                                      </p:to>
                                    </p:set>
                                    <p:anim calcmode="lin" valueType="num">
                                      <p:cBhvr>
                                        <p:cTn id="277" dur="1000" fill="hold"/>
                                        <p:tgtEl>
                                          <p:spTgt spid="13"/>
                                        </p:tgtEl>
                                        <p:attrNameLst>
                                          <p:attrName>ppt_w</p:attrName>
                                        </p:attrNameLst>
                                      </p:cBhvr>
                                      <p:tavLst>
                                        <p:tav tm="0">
                                          <p:val>
                                            <p:fltVal val="0"/>
                                          </p:val>
                                        </p:tav>
                                        <p:tav tm="100000">
                                          <p:val>
                                            <p:strVal val="#ppt_w"/>
                                          </p:val>
                                        </p:tav>
                                      </p:tavLst>
                                    </p:anim>
                                    <p:anim calcmode="lin" valueType="num">
                                      <p:cBhvr>
                                        <p:cTn id="278" dur="1000" fill="hold"/>
                                        <p:tgtEl>
                                          <p:spTgt spid="13"/>
                                        </p:tgtEl>
                                        <p:attrNameLst>
                                          <p:attrName>ppt_h</p:attrName>
                                        </p:attrNameLst>
                                      </p:cBhvr>
                                      <p:tavLst>
                                        <p:tav tm="0">
                                          <p:val>
                                            <p:fltVal val="0"/>
                                          </p:val>
                                        </p:tav>
                                        <p:tav tm="100000">
                                          <p:val>
                                            <p:strVal val="#ppt_h"/>
                                          </p:val>
                                        </p:tav>
                                      </p:tavLst>
                                    </p:anim>
                                    <p:anim calcmode="lin" valueType="num">
                                      <p:cBhvr>
                                        <p:cTn id="27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80" dur="1000" fill="hold"/>
                                        <p:tgtEl>
                                          <p:spTgt spid="13"/>
                                        </p:tgtEl>
                                        <p:attrNameLst>
                                          <p:attrName>ppt_y</p:attrName>
                                        </p:attrNameLst>
                                      </p:cBhvr>
                                      <p:tavLst>
                                        <p:tav tm="0" fmla="#ppt_y+(sin(-2*pi*(1-$))*-#ppt_x+cos(-2*pi*(1-$))*(1-#ppt_y))*(1-$)">
                                          <p:val>
                                            <p:fltVal val="0"/>
                                          </p:val>
                                        </p:tav>
                                        <p:tav tm="100000">
                                          <p:val>
                                            <p:fltVal val="1"/>
                                          </p:val>
                                        </p:tav>
                                      </p:tavLst>
                                    </p:anim>
                                  </p:childTnLst>
                                </p:cTn>
                              </p:par>
                              <p:par>
                                <p:cTn id="281" presetID="15" presetClass="entr" presetSubtype="0" fill="hold" nodeType="withEffect">
                                  <p:stCondLst>
                                    <p:cond delay="0"/>
                                  </p:stCondLst>
                                  <p:childTnLst>
                                    <p:set>
                                      <p:cBhvr>
                                        <p:cTn id="282" dur="1" fill="hold">
                                          <p:stCondLst>
                                            <p:cond delay="0"/>
                                          </p:stCondLst>
                                        </p:cTn>
                                        <p:tgtEl>
                                          <p:spTgt spid="15"/>
                                        </p:tgtEl>
                                        <p:attrNameLst>
                                          <p:attrName>style.visibility</p:attrName>
                                        </p:attrNameLst>
                                      </p:cBhvr>
                                      <p:to>
                                        <p:strVal val="visible"/>
                                      </p:to>
                                    </p:set>
                                    <p:anim calcmode="lin" valueType="num">
                                      <p:cBhvr>
                                        <p:cTn id="283" dur="1000" fill="hold"/>
                                        <p:tgtEl>
                                          <p:spTgt spid="15"/>
                                        </p:tgtEl>
                                        <p:attrNameLst>
                                          <p:attrName>ppt_w</p:attrName>
                                        </p:attrNameLst>
                                      </p:cBhvr>
                                      <p:tavLst>
                                        <p:tav tm="0">
                                          <p:val>
                                            <p:fltVal val="0"/>
                                          </p:val>
                                        </p:tav>
                                        <p:tav tm="100000">
                                          <p:val>
                                            <p:strVal val="#ppt_w"/>
                                          </p:val>
                                        </p:tav>
                                      </p:tavLst>
                                    </p:anim>
                                    <p:anim calcmode="lin" valueType="num">
                                      <p:cBhvr>
                                        <p:cTn id="284" dur="1000" fill="hold"/>
                                        <p:tgtEl>
                                          <p:spTgt spid="15"/>
                                        </p:tgtEl>
                                        <p:attrNameLst>
                                          <p:attrName>ppt_h</p:attrName>
                                        </p:attrNameLst>
                                      </p:cBhvr>
                                      <p:tavLst>
                                        <p:tav tm="0">
                                          <p:val>
                                            <p:fltVal val="0"/>
                                          </p:val>
                                        </p:tav>
                                        <p:tav tm="100000">
                                          <p:val>
                                            <p:strVal val="#ppt_h"/>
                                          </p:val>
                                        </p:tav>
                                      </p:tavLst>
                                    </p:anim>
                                    <p:anim calcmode="lin" valueType="num">
                                      <p:cBhvr>
                                        <p:cTn id="285"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86"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25604" grpId="0" animBg="1"/>
      <p:bldP spid="25605" grpId="0" animBg="1"/>
      <p:bldP spid="25606" grpId="0" animBg="1"/>
      <p:bldP spid="25607" grpId="0" animBg="1"/>
      <p:bldP spid="25608" grpId="0" animBg="1"/>
      <p:bldP spid="25609" grpId="0" animBg="1"/>
      <p:bldP spid="25610" grpId="0" animBg="1"/>
      <p:bldP spid="25611" grpId="0" animBg="1"/>
      <p:bldP spid="25612" grpId="0" animBg="1"/>
      <p:bldP spid="25613" grpId="0" animBg="1"/>
      <p:bldP spid="25614" grpId="0" animBg="1"/>
      <p:bldP spid="25615" grpId="0" animBg="1"/>
      <p:bldP spid="25616" grpId="0" animBg="1"/>
      <p:bldP spid="25617" grpId="0" animBg="1"/>
      <p:bldP spid="25618" grpId="0" animBg="1"/>
      <p:bldP spid="25619" grpId="0" animBg="1"/>
      <p:bldP spid="25620" grpId="0" animBg="1"/>
      <p:bldP spid="25621" grpId="0" animBg="1"/>
      <p:bldP spid="25603" grpId="1" animBg="1"/>
      <p:bldP spid="25604" grpId="1" animBg="1"/>
      <p:bldP spid="25605" grpId="1" animBg="1"/>
      <p:bldP spid="25606" grpId="1" animBg="1"/>
      <p:bldP spid="25607" grpId="1" animBg="1"/>
      <p:bldP spid="25608" grpId="1" animBg="1"/>
      <p:bldP spid="25609" grpId="1" animBg="1"/>
      <p:bldP spid="25610" grpId="1" animBg="1"/>
      <p:bldP spid="25611" grpId="1" animBg="1"/>
      <p:bldP spid="25612" grpId="1" animBg="1"/>
      <p:bldP spid="25613" grpId="1" animBg="1"/>
      <p:bldP spid="25614" grpId="1" animBg="1"/>
      <p:bldP spid="25615" grpId="1" animBg="1"/>
      <p:bldP spid="25616" grpId="1" animBg="1"/>
      <p:bldP spid="25617" grpId="1" animBg="1"/>
      <p:bldP spid="25618" grpId="1" animBg="1"/>
      <p:bldP spid="25619" grpId="1" animBg="1"/>
      <p:bldP spid="25620" grpId="1" animBg="1"/>
      <p:bldP spid="25621" grpId="1" animBg="1"/>
      <p:bldP spid="25603" grpId="2" animBg="1"/>
      <p:bldP spid="25604" grpId="2" animBg="1"/>
      <p:bldP spid="25605" grpId="2" animBg="1"/>
      <p:bldP spid="25606" grpId="2" animBg="1"/>
      <p:bldP spid="25607" grpId="2" animBg="1"/>
      <p:bldP spid="25608" grpId="2" animBg="1"/>
      <p:bldP spid="25609" grpId="2" animBg="1"/>
      <p:bldP spid="25610" grpId="2" animBg="1"/>
      <p:bldP spid="25611" grpId="2" animBg="1"/>
      <p:bldP spid="25612" grpId="2" animBg="1"/>
      <p:bldP spid="25613" grpId="2" animBg="1"/>
      <p:bldP spid="25614" grpId="2" animBg="1"/>
      <p:bldP spid="25615" grpId="2" animBg="1"/>
      <p:bldP spid="25616" grpId="2" animBg="1"/>
      <p:bldP spid="25617" grpId="2" animBg="1"/>
      <p:bldP spid="25618" grpId="2" animBg="1"/>
      <p:bldP spid="25619" grpId="2" animBg="1"/>
      <p:bldP spid="25620" grpId="2" animBg="1"/>
      <p:bldP spid="25621" grpId="2" animBg="1"/>
      <p:bldP spid="25603" grpId="3" animBg="1"/>
      <p:bldP spid="25604" grpId="3" animBg="1"/>
      <p:bldP spid="25605" grpId="3" animBg="1"/>
      <p:bldP spid="25606" grpId="3" animBg="1"/>
      <p:bldP spid="25607" grpId="3" animBg="1"/>
      <p:bldP spid="25608" grpId="3" animBg="1"/>
      <p:bldP spid="25609" grpId="3" animBg="1"/>
      <p:bldP spid="25610" grpId="3" animBg="1"/>
      <p:bldP spid="25611" grpId="3" animBg="1"/>
      <p:bldP spid="25612" grpId="3" animBg="1"/>
      <p:bldP spid="25613" grpId="3" animBg="1"/>
      <p:bldP spid="25614" grpId="3" animBg="1"/>
      <p:bldP spid="25615" grpId="3" animBg="1"/>
      <p:bldP spid="25616" grpId="3" animBg="1"/>
      <p:bldP spid="25617" grpId="3" animBg="1"/>
      <p:bldP spid="25618" grpId="3" animBg="1"/>
      <p:bldP spid="25619" grpId="3" animBg="1"/>
      <p:bldP spid="25620" grpId="3" animBg="1"/>
      <p:bldP spid="25621" grpId="3" animBg="1"/>
      <p:bldP spid="25603" grpId="4" bldLvl="0" animBg="1"/>
      <p:bldP spid="25604" grpId="4" bldLvl="0" animBg="1"/>
      <p:bldP spid="25605" grpId="4" bldLvl="0" animBg="1"/>
      <p:bldP spid="25606" grpId="4" bldLvl="0" animBg="1"/>
      <p:bldP spid="25607" grpId="4" bldLvl="0" animBg="1"/>
      <p:bldP spid="25608" grpId="4" bldLvl="0" animBg="1"/>
      <p:bldP spid="25609" grpId="4" bldLvl="0" animBg="1"/>
      <p:bldP spid="25610" grpId="4" bldLvl="0" animBg="1"/>
      <p:bldP spid="25611" grpId="4" bldLvl="0" animBg="1"/>
      <p:bldP spid="25612" grpId="4" bldLvl="0" animBg="1"/>
      <p:bldP spid="25613" grpId="4" bldLvl="0" animBg="1"/>
      <p:bldP spid="25614" grpId="4" bldLvl="0" animBg="1"/>
      <p:bldP spid="25615" grpId="4" bldLvl="0" animBg="1"/>
      <p:bldP spid="25616" grpId="4" bldLvl="0" animBg="1"/>
      <p:bldP spid="25617" grpId="4" bldLvl="0" animBg="1"/>
      <p:bldP spid="25618" grpId="4" bldLvl="0" animBg="1"/>
      <p:bldP spid="25619" grpId="4" bldLvl="0" animBg="1"/>
      <p:bldP spid="25620" grpId="4" bldLvl="0" animBg="1"/>
      <p:bldP spid="25621" grpId="4"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四、找工作的流程？就业培训安排的流程？</a:t>
            </a:r>
            <a:endParaRPr lang="zh-CN" altLang="en-US" sz="3200"/>
          </a:p>
        </p:txBody>
      </p:sp>
      <p:pic>
        <p:nvPicPr>
          <p:cNvPr id="4" name="内容占位符 3"/>
          <p:cNvPicPr>
            <a:picLocks noChangeAspect="1"/>
          </p:cNvPicPr>
          <p:nvPr>
            <p:ph idx="1"/>
          </p:nvPr>
        </p:nvPicPr>
        <p:blipFill>
          <a:blip r:embed="rId1"/>
          <a:stretch>
            <a:fillRect/>
          </a:stretch>
        </p:blipFill>
        <p:spPr>
          <a:xfrm>
            <a:off x="1086485" y="1073150"/>
            <a:ext cx="8651875" cy="4895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四、找工作的流程？就业培训安排的流程？</a:t>
            </a:r>
            <a:endParaRPr lang="zh-CN" altLang="en-US" sz="3200"/>
          </a:p>
        </p:txBody>
      </p:sp>
      <p:sp>
        <p:nvSpPr>
          <p:cNvPr id="3" name="内容占位符 2"/>
          <p:cNvSpPr>
            <a:spLocks noGrp="1"/>
          </p:cNvSpPr>
          <p:nvPr>
            <p:ph idx="1"/>
          </p:nvPr>
        </p:nvSpPr>
        <p:spPr/>
        <p:txBody>
          <a:bodyPr/>
          <a:p>
            <a:pPr marL="0" indent="0">
              <a:buNone/>
            </a:pPr>
            <a:r>
              <a:rPr lang="en-US" altLang="zh-CN" sz="2800" b="1">
                <a:latin typeface="+mj-ea"/>
                <a:ea typeface="+mj-ea"/>
              </a:rPr>
              <a:t>1</a:t>
            </a:r>
            <a:r>
              <a:rPr lang="zh-CN" altLang="en-US" sz="2800" b="1">
                <a:latin typeface="+mj-ea"/>
                <a:ea typeface="+mj-ea"/>
              </a:rPr>
              <a:t>、找工作的流程？</a:t>
            </a:r>
            <a:endParaRPr lang="zh-CN" altLang="en-US" sz="2800" b="1">
              <a:latin typeface="+mj-ea"/>
              <a:ea typeface="+mj-ea"/>
            </a:endParaRPr>
          </a:p>
          <a:p>
            <a:pPr marL="0" indent="0">
              <a:buNone/>
            </a:pPr>
            <a:endParaRPr lang="zh-CN" altLang="en-US" b="1"/>
          </a:p>
          <a:p>
            <a:pPr marL="0" indent="0">
              <a:lnSpc>
                <a:spcPct val="140000"/>
              </a:lnSpc>
              <a:buNone/>
            </a:pPr>
            <a:r>
              <a:rPr lang="en-US" altLang="zh-CN">
                <a:latin typeface="微软雅黑" panose="020B0503020204020204" charset="-122"/>
                <a:ea typeface="微软雅黑" panose="020B0503020204020204" charset="-122"/>
                <a:sym typeface="+mn-ea"/>
              </a:rPr>
              <a:t>      </a:t>
            </a:r>
            <a:r>
              <a:rPr lang="en-US" altLang="zh-CN" sz="2000"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同学们通过上面这张图可以清晰地看到你们就业过程中的每个环节。在你找工作的过程中，首先需要书写一份自己的简历。然后，在网上投递简历。接到企业安排的面试电话后，你与企业的HR协商安排好</a:t>
            </a:r>
            <a:r>
              <a:rPr lang="zh-CN" altLang="en-US" sz="2000" b="1">
                <a:solidFill>
                  <a:srgbClr val="FF0000"/>
                </a:solidFill>
                <a:latin typeface="宋体" panose="02010600030101010101" pitchFamily="2" charset="-122"/>
                <a:ea typeface="宋体" panose="02010600030101010101" pitchFamily="2" charset="-122"/>
                <a:sym typeface="+mn-ea"/>
              </a:rPr>
              <a:t>面试时间、地点</a:t>
            </a:r>
            <a:r>
              <a:rPr lang="zh-CN" altLang="en-US" sz="2000" b="1">
                <a:latin typeface="宋体" panose="02010600030101010101" pitchFamily="2" charset="-122"/>
                <a:ea typeface="宋体" panose="02010600030101010101" pitchFamily="2" charset="-122"/>
                <a:sym typeface="+mn-ea"/>
              </a:rPr>
              <a:t>。然后，企业通过</a:t>
            </a:r>
            <a:r>
              <a:rPr lang="zh-CN" altLang="en-US" sz="2000" b="1">
                <a:solidFill>
                  <a:srgbClr val="FF0000"/>
                </a:solidFill>
                <a:latin typeface="宋体" panose="02010600030101010101" pitchFamily="2" charset="-122"/>
                <a:ea typeface="宋体" panose="02010600030101010101" pitchFamily="2" charset="-122"/>
                <a:sym typeface="+mn-ea"/>
              </a:rPr>
              <a:t>人事面试、笔试、技术面试</a:t>
            </a:r>
            <a:r>
              <a:rPr lang="zh-CN" altLang="en-US" sz="2000" b="1">
                <a:latin typeface="宋体" panose="02010600030101010101" pitchFamily="2" charset="-122"/>
                <a:ea typeface="宋体" panose="02010600030101010101" pitchFamily="2" charset="-122"/>
                <a:sym typeface="+mn-ea"/>
              </a:rPr>
              <a:t>三个环节对你进行考核。考核通过，HR就会给你发offer，并且约定入职的时间、需要携带的材料。之后，你就可以正式办理入职手续了。</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四、找工作的流程？模拟面试的流程？</a:t>
            </a:r>
            <a:endParaRPr lang="zh-CN" altLang="en-US" sz="3200"/>
          </a:p>
        </p:txBody>
      </p:sp>
      <p:sp>
        <p:nvSpPr>
          <p:cNvPr id="3" name="内容占位符 2"/>
          <p:cNvSpPr>
            <a:spLocks noGrp="1"/>
          </p:cNvSpPr>
          <p:nvPr>
            <p:ph idx="1"/>
          </p:nvPr>
        </p:nvSpPr>
        <p:spPr/>
        <p:txBody>
          <a:bodyPr/>
          <a:p>
            <a:pPr marL="0" indent="0">
              <a:buNone/>
            </a:pPr>
            <a:r>
              <a:rPr lang="en-US" altLang="zh-CN" sz="2800" b="1"/>
              <a:t>2</a:t>
            </a:r>
            <a:r>
              <a:rPr lang="zh-CN" altLang="en-US" sz="2800" b="1"/>
              <a:t>、模拟面试的流程？</a:t>
            </a:r>
            <a:endParaRPr lang="zh-CN" altLang="en-US" sz="2800" b="1"/>
          </a:p>
          <a:p>
            <a:pPr marL="0" indent="0">
              <a:buNone/>
            </a:pPr>
            <a:endParaRPr lang="zh-CN" altLang="en-US" sz="2800" b="1"/>
          </a:p>
          <a:p>
            <a:pPr marL="0" indent="0">
              <a:lnSpc>
                <a:spcPct val="140000"/>
              </a:lnSpc>
              <a:buNone/>
            </a:pPr>
            <a:r>
              <a:rPr lang="zh-CN" altLang="en-US" sz="2800">
                <a:latin typeface="微软雅黑" panose="020B0503020204020204" charset="-122"/>
                <a:ea typeface="微软雅黑" panose="020B0503020204020204" charset="-122"/>
                <a:sym typeface="+mn-ea"/>
              </a:rPr>
              <a:t>       </a:t>
            </a:r>
            <a:r>
              <a:rPr lang="zh-CN" altLang="en-US" sz="2000" b="1">
                <a:latin typeface="宋体" panose="02010600030101010101" pitchFamily="2" charset="-122"/>
                <a:ea typeface="宋体" panose="02010600030101010101" pitchFamily="2" charset="-122"/>
                <a:sym typeface="+mn-ea"/>
              </a:rPr>
              <a:t>模拟面试都是与外面实际找工作的流程一一对应的。下面的课程中，我会告诉大家如何书写一份完美的简历并且如何去投递简历，简历写完之后，</a:t>
            </a:r>
            <a:r>
              <a:rPr lang="zh-CN" altLang="en-US" sz="2000" b="1">
                <a:solidFill>
                  <a:srgbClr val="FF0000"/>
                </a:solidFill>
                <a:latin typeface="宋体" panose="02010600030101010101" pitchFamily="2" charset="-122"/>
                <a:ea typeface="宋体" panose="02010600030101010101" pitchFamily="2" charset="-122"/>
                <a:sym typeface="+mn-ea"/>
              </a:rPr>
              <a:t>一定要发给我一份，各自的就业指导老师会帮你们批注修改。</a:t>
            </a:r>
            <a:r>
              <a:rPr lang="zh-CN" altLang="en-US" sz="2000" b="1">
                <a:latin typeface="宋体" panose="02010600030101010101" pitchFamily="2" charset="-122"/>
                <a:ea typeface="宋体" panose="02010600030101010101" pitchFamily="2" charset="-122"/>
                <a:sym typeface="+mn-ea"/>
              </a:rPr>
              <a:t>针对如何依据简历复习技术，我也会在后面的课程中告诉大家。企业中的人事面试、技术面试环节，我会帮助大家在模拟面试中实战、调整。然后，同学们再互相进行模拟面试，提升自己的面试能力。毕业后，咱们会安排有一周一次的返校报到，进一步剖析拿不到</a:t>
            </a:r>
            <a:r>
              <a:rPr lang="en-US" altLang="zh-CN" sz="2000" b="1">
                <a:latin typeface="宋体" panose="02010600030101010101" pitchFamily="2" charset="-122"/>
                <a:ea typeface="宋体" panose="02010600030101010101" pitchFamily="2" charset="-122"/>
                <a:sym typeface="+mn-ea"/>
              </a:rPr>
              <a:t>offer</a:t>
            </a:r>
            <a:r>
              <a:rPr lang="zh-CN" altLang="en-US" sz="2000" b="1">
                <a:latin typeface="宋体" panose="02010600030101010101" pitchFamily="2" charset="-122"/>
                <a:ea typeface="宋体" panose="02010600030101010101" pitchFamily="2" charset="-122"/>
                <a:sym typeface="+mn-ea"/>
              </a:rPr>
              <a:t>的同学们在面试中遇到的问题，直到同学们拿到</a:t>
            </a:r>
            <a:r>
              <a:rPr lang="en-US" altLang="zh-CN" sz="2000" b="1">
                <a:latin typeface="宋体" panose="02010600030101010101" pitchFamily="2" charset="-122"/>
                <a:ea typeface="宋体" panose="02010600030101010101" pitchFamily="2" charset="-122"/>
                <a:sym typeface="+mn-ea"/>
              </a:rPr>
              <a:t>offer</a:t>
            </a:r>
            <a:r>
              <a:rPr lang="zh-CN" altLang="en-US" sz="2000" b="1">
                <a:latin typeface="宋体" panose="02010600030101010101" pitchFamily="2" charset="-122"/>
                <a:ea typeface="宋体" panose="02010600030101010101" pitchFamily="2" charset="-122"/>
                <a:sym typeface="+mn-ea"/>
              </a:rPr>
              <a:t>入职为止。</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PHP</a:t>
            </a:r>
            <a:r>
              <a:rPr lang="zh-CN" altLang="en-US" sz="3200" b="1"/>
              <a:t>就业指导课</a:t>
            </a:r>
            <a:endParaRPr lang="zh-CN" altLang="en-US" sz="3200" b="1"/>
          </a:p>
        </p:txBody>
      </p:sp>
      <p:sp>
        <p:nvSpPr>
          <p:cNvPr id="3" name="内容占位符 2"/>
          <p:cNvSpPr>
            <a:spLocks noGrp="1"/>
          </p:cNvSpPr>
          <p:nvPr>
            <p:ph idx="1"/>
          </p:nvPr>
        </p:nvSpPr>
        <p:spPr/>
        <p:txBody>
          <a:bodyPr/>
          <a:p>
            <a:pPr marL="0" indent="0">
              <a:buNone/>
            </a:pPr>
            <a:r>
              <a:rPr lang="zh-CN" altLang="en-US" b="1"/>
              <a:t>一、课程简介</a:t>
            </a:r>
            <a:endParaRPr lang="zh-CN" altLang="en-US" b="1"/>
          </a:p>
          <a:p>
            <a:pPr marL="0" indent="0">
              <a:buNone/>
            </a:pPr>
            <a:r>
              <a:rPr lang="zh-CN" altLang="en-US" b="1"/>
              <a:t>二、就业指导老师的联系方式</a:t>
            </a:r>
            <a:endParaRPr lang="zh-CN" altLang="en-US" b="1"/>
          </a:p>
          <a:p>
            <a:pPr marL="0" indent="0">
              <a:buNone/>
            </a:pPr>
            <a:r>
              <a:rPr lang="zh-CN" altLang="en-US" b="1"/>
              <a:t>三、PHP的就业行情与市场行情</a:t>
            </a:r>
            <a:endParaRPr lang="zh-CN" altLang="en-US" b="1"/>
          </a:p>
          <a:p>
            <a:pPr marL="0" indent="0">
              <a:buNone/>
            </a:pPr>
            <a:r>
              <a:rPr lang="zh-CN" altLang="en-US" b="1"/>
              <a:t>四、找工作的流程？就业培训安排的流程？</a:t>
            </a:r>
            <a:endParaRPr lang="zh-CN" altLang="en-US" b="1"/>
          </a:p>
          <a:p>
            <a:pPr marL="0" indent="0">
              <a:buNone/>
            </a:pPr>
            <a:r>
              <a:rPr lang="zh-CN" altLang="en-US" b="1"/>
              <a:t>五、现在应该抱着什么样的心态？</a:t>
            </a:r>
            <a:endParaRPr lang="zh-CN" altLang="en-US" b="1"/>
          </a:p>
          <a:p>
            <a:pPr marL="0" indent="0">
              <a:buNone/>
            </a:pPr>
            <a:r>
              <a:rPr lang="zh-CN" altLang="en-US" b="1"/>
              <a:t>六、简历的书写与投递</a:t>
            </a:r>
            <a:endParaRPr lang="zh-CN" altLang="en-US" b="1"/>
          </a:p>
          <a:p>
            <a:pPr marL="0" indent="0">
              <a:buNone/>
            </a:pPr>
            <a:r>
              <a:rPr lang="zh-CN" altLang="en-US" b="1"/>
              <a:t>七、笔试</a:t>
            </a:r>
            <a:r>
              <a:rPr lang="en-US" altLang="zh-CN" b="1"/>
              <a:t>+</a:t>
            </a:r>
            <a:r>
              <a:rPr lang="zh-CN" altLang="en-US" b="1"/>
              <a:t>技术面试</a:t>
            </a:r>
            <a:r>
              <a:rPr lang="en-US" altLang="zh-CN" b="1"/>
              <a:t>+</a:t>
            </a:r>
            <a:r>
              <a:rPr lang="zh-CN" altLang="en-US" b="1"/>
              <a:t>人事面试</a:t>
            </a:r>
            <a:endParaRPr lang="zh-CN" altLang="en-US" b="1"/>
          </a:p>
          <a:p>
            <a:pPr marL="0" indent="0">
              <a:buNone/>
            </a:pPr>
            <a:r>
              <a:rPr lang="zh-CN" altLang="en-US" b="1"/>
              <a:t>八、返校报到</a:t>
            </a:r>
            <a:endParaRPr lang="zh-CN" altLang="en-US" b="1"/>
          </a:p>
          <a:p>
            <a:pPr marL="0" indent="0">
              <a:buNone/>
            </a:pPr>
            <a:r>
              <a:rPr lang="zh-CN" altLang="en-US" b="1"/>
              <a:t>九、入职事宜</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250">
        <p:strips dir="ld"/>
      </p:transition>
    </mc:Choice>
    <mc:Fallback>
      <p:transition spd="slow">
        <p:strips dir="l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3" grpId="1" animBg="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olidFill>
                  <a:srgbClr val="FF0000"/>
                </a:solidFill>
                <a:latin typeface="宋体" panose="02010600030101010101" pitchFamily="2" charset="-122"/>
                <a:ea typeface="宋体" panose="02010600030101010101" pitchFamily="2" charset="-122"/>
                <a:sym typeface="+mn-ea"/>
              </a:rPr>
              <a:t>另：怎么抓重点去复习？</a:t>
            </a:r>
            <a:endParaRPr lang="zh-CN" altLang="en-US" sz="3200"/>
          </a:p>
        </p:txBody>
      </p:sp>
      <p:sp>
        <p:nvSpPr>
          <p:cNvPr id="3" name="内容占位符 2"/>
          <p:cNvSpPr>
            <a:spLocks noGrp="1"/>
          </p:cNvSpPr>
          <p:nvPr>
            <p:ph idx="1"/>
          </p:nvPr>
        </p:nvSpPr>
        <p:spPr>
          <a:xfrm>
            <a:off x="625475" y="883920"/>
            <a:ext cx="10972800" cy="5356225"/>
          </a:xfrm>
        </p:spPr>
        <p:txBody>
          <a:bodyPr/>
          <a:p>
            <a:pPr marL="0" indent="0">
              <a:lnSpc>
                <a:spcPct val="130000"/>
              </a:lnSpc>
              <a:buNone/>
            </a:pPr>
            <a:r>
              <a:rPr lang="zh-CN" altLang="en-US" sz="2000" b="1">
                <a:latin typeface="宋体" panose="02010600030101010101" pitchFamily="2" charset="-122"/>
                <a:ea typeface="宋体" panose="02010600030101010101" pitchFamily="2" charset="-122"/>
                <a:sym typeface="+mn-ea"/>
              </a:rPr>
              <a:t>   要知道面试官突然要面试一个人，也是头脑短路的，他们也不知道应该问些什么。这个时候，简历就很重要了，你简历上写的知识点，写的项目，就是你复习的重点！为什么？因为，面试官这时候肯定会拿起你的简历看，针对你的简历问你问题。所以，复习的重点有哪些，就是你简历上写得技术点和项目！把这些东西准备熟了就够了。而且，你面试的公司越多，你会发现，面试官问的问题都差不多，你需要准备的知识点就会越来越明确，这时候，你找工作成功的几率就会越来越多。</a:t>
            </a:r>
            <a:endParaRPr lang="zh-CN" altLang="en-US" sz="2000" b="1">
              <a:latin typeface="宋体" panose="02010600030101010101" pitchFamily="2" charset="-122"/>
              <a:ea typeface="宋体" panose="02010600030101010101" pitchFamily="2" charset="-122"/>
              <a:sym typeface="+mn-ea"/>
            </a:endParaRPr>
          </a:p>
          <a:p>
            <a:pPr marL="0" indent="0">
              <a:lnSpc>
                <a:spcPct val="130000"/>
              </a:lnSpc>
              <a:buNone/>
            </a:pPr>
            <a:r>
              <a:rPr lang="zh-CN" altLang="en-US" sz="2000" b="1">
                <a:latin typeface="宋体" panose="02010600030101010101" pitchFamily="2" charset="-122"/>
                <a:ea typeface="宋体" panose="02010600030101010101" pitchFamily="2" charset="-122"/>
                <a:sym typeface="+mn-ea"/>
              </a:rPr>
              <a:t>    并且，大家还要意识到一个问题，找工作阶段，你</a:t>
            </a:r>
            <a:r>
              <a:rPr lang="zh-CN" altLang="en-US" sz="2000" b="1">
                <a:solidFill>
                  <a:srgbClr val="FF0000"/>
                </a:solidFill>
                <a:latin typeface="宋体" panose="02010600030101010101" pitchFamily="2" charset="-122"/>
                <a:ea typeface="宋体" panose="02010600030101010101" pitchFamily="2" charset="-122"/>
                <a:sym typeface="+mn-ea"/>
              </a:rPr>
              <a:t>除了吃饭、睡觉、上厕所</a:t>
            </a:r>
            <a:r>
              <a:rPr lang="zh-CN" altLang="en-US" sz="2000" b="1">
                <a:latin typeface="宋体" panose="02010600030101010101" pitchFamily="2" charset="-122"/>
                <a:ea typeface="宋体" panose="02010600030101010101" pitchFamily="2" charset="-122"/>
                <a:sym typeface="+mn-ea"/>
              </a:rPr>
              <a:t>，应该有14个小时的时间，你一天约了两家公司面试，面试时间总共不会超过3个小时。剩下的11个小时，你可能在</a:t>
            </a:r>
            <a:r>
              <a:rPr lang="zh-CN" altLang="en-US" sz="2000" b="1">
                <a:solidFill>
                  <a:srgbClr val="FF0000"/>
                </a:solidFill>
                <a:latin typeface="宋体" panose="02010600030101010101" pitchFamily="2" charset="-122"/>
                <a:ea typeface="宋体" panose="02010600030101010101" pitchFamily="2" charset="-122"/>
                <a:sym typeface="+mn-ea"/>
              </a:rPr>
              <a:t>路上、地铁上、寝室</a:t>
            </a:r>
            <a:r>
              <a:rPr lang="zh-CN" altLang="en-US" sz="2000" b="1">
                <a:latin typeface="宋体" panose="02010600030101010101" pitchFamily="2" charset="-122"/>
                <a:ea typeface="宋体" panose="02010600030101010101" pitchFamily="2" charset="-122"/>
                <a:sym typeface="+mn-ea"/>
              </a:rPr>
              <a:t>等等，这些时间，就是你的技术复习时间，把PPT、代码、笔记等资料传到手机上看，也同样可以复习技术。而且，每天有面试，会让你有更多的动力去复习知识。因为，这时候，你是有压力的。这就好比，你读大学的时候，老师说明天要考试，可能你平时一直翘课，但是为了不挂科，通宵夜战这时候都没有问题，而且能学到很多东西。所以，面试对复习技术是有好处的。所以，</a:t>
            </a:r>
            <a:r>
              <a:rPr lang="zh-CN" altLang="en-US" sz="2000" b="1">
                <a:solidFill>
                  <a:srgbClr val="FF0000"/>
                </a:solidFill>
                <a:latin typeface="宋体" panose="02010600030101010101" pitchFamily="2" charset="-122"/>
                <a:ea typeface="宋体" panose="02010600030101010101" pitchFamily="2" charset="-122"/>
                <a:sym typeface="+mn-ea"/>
              </a:rPr>
              <a:t>边面试，边复习</a:t>
            </a:r>
            <a:r>
              <a:rPr lang="zh-CN" altLang="en-US" sz="2000" b="1">
                <a:latin typeface="宋体" panose="02010600030101010101" pitchFamily="2" charset="-122"/>
                <a:ea typeface="宋体" panose="02010600030101010101" pitchFamily="2" charset="-122"/>
                <a:sym typeface="+mn-ea"/>
              </a:rPr>
              <a:t>是一个非常重要的找工作技巧！</a:t>
            </a:r>
            <a:endParaRPr lang="zh-CN" altLang="en-US" sz="2000" b="1">
              <a:latin typeface="宋体" panose="02010600030101010101" pitchFamily="2" charset="-122"/>
              <a:ea typeface="宋体" panose="02010600030101010101" pitchFamily="2" charset="-122"/>
              <a:sym typeface="+mn-ea"/>
            </a:endParaRPr>
          </a:p>
          <a:p>
            <a:pPr>
              <a:lnSpc>
                <a:spcPct val="130000"/>
              </a:lnSpc>
            </a:pP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olidFill>
                  <a:srgbClr val="FF0000"/>
                </a:solidFill>
                <a:sym typeface="+mn-ea"/>
              </a:rPr>
              <a:t>另：与企业开发人员相比</a:t>
            </a:r>
            <a:endParaRPr lang="zh-CN" altLang="en-US" sz="3200" b="1">
              <a:solidFill>
                <a:srgbClr val="FF0000"/>
              </a:solidFill>
              <a:sym typeface="+mn-ea"/>
            </a:endParaRPr>
          </a:p>
        </p:txBody>
      </p:sp>
      <p:sp>
        <p:nvSpPr>
          <p:cNvPr id="3" name="内容占位符 2"/>
          <p:cNvSpPr>
            <a:spLocks noGrp="1"/>
          </p:cNvSpPr>
          <p:nvPr>
            <p:ph idx="1"/>
          </p:nvPr>
        </p:nvSpPr>
        <p:spPr/>
        <p:txBody>
          <a:bodyPr/>
          <a:p>
            <a:pPr marL="0" indent="0">
              <a:lnSpc>
                <a:spcPct val="140000"/>
              </a:lnSpc>
              <a:buNone/>
            </a:pPr>
            <a:r>
              <a:rPr lang="en-US" altLang="zh-CN">
                <a:sym typeface="+mn-ea"/>
              </a:rPr>
              <a:t> </a:t>
            </a:r>
            <a:r>
              <a:rPr lang="en-US" altLang="zh-CN" sz="2000"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最后，再提一点，很</a:t>
            </a:r>
            <a:r>
              <a:rPr lang="zh-CN" altLang="en-US" sz="2000" b="1">
                <a:solidFill>
                  <a:srgbClr val="FF0000"/>
                </a:solidFill>
                <a:latin typeface="宋体" panose="02010600030101010101" pitchFamily="2" charset="-122"/>
                <a:ea typeface="宋体" panose="02010600030101010101" pitchFamily="2" charset="-122"/>
                <a:sym typeface="+mn-ea"/>
              </a:rPr>
              <a:t>多同学认为自己的技术水平不行</a:t>
            </a:r>
            <a:r>
              <a:rPr lang="zh-CN" altLang="en-US" sz="2000" b="1">
                <a:latin typeface="宋体" panose="02010600030101010101" pitchFamily="2" charset="-122"/>
                <a:ea typeface="宋体" panose="02010600030101010101" pitchFamily="2" charset="-122"/>
                <a:sym typeface="+mn-ea"/>
              </a:rPr>
              <a:t>的原因是：认为自己对比两年真实开发工作经验的人肯定水平比较低。然而，事实并非如此！我们的课程设计是非常全面并且有深度的。大家可以和有真正2年开发工作经验的人聊一聊，</a:t>
            </a:r>
            <a:r>
              <a:rPr lang="zh-CN" altLang="en-US" sz="2000" b="1">
                <a:solidFill>
                  <a:srgbClr val="FF0000"/>
                </a:solidFill>
                <a:latin typeface="宋体" panose="02010600030101010101" pitchFamily="2" charset="-122"/>
                <a:ea typeface="宋体" panose="02010600030101010101" pitchFamily="2" charset="-122"/>
                <a:sym typeface="+mn-ea"/>
              </a:rPr>
              <a:t>你的知识面已经比他们宽很多了</a:t>
            </a:r>
            <a:r>
              <a:rPr lang="zh-CN" altLang="en-US" sz="2000" b="1">
                <a:latin typeface="宋体" panose="02010600030101010101" pitchFamily="2" charset="-122"/>
                <a:ea typeface="宋体" panose="02010600030101010101" pitchFamily="2" charset="-122"/>
                <a:sym typeface="+mn-ea"/>
              </a:rPr>
              <a:t>！大家与他们相比</a:t>
            </a:r>
            <a:r>
              <a:rPr lang="zh-CN" altLang="en-US" sz="2000" b="1">
                <a:solidFill>
                  <a:srgbClr val="FF0000"/>
                </a:solidFill>
                <a:latin typeface="宋体" panose="02010600030101010101" pitchFamily="2" charset="-122"/>
                <a:ea typeface="宋体" panose="02010600030101010101" pitchFamily="2" charset="-122"/>
                <a:sym typeface="+mn-ea"/>
              </a:rPr>
              <a:t>缺少的是去企业多交代码</a:t>
            </a:r>
            <a:r>
              <a:rPr lang="zh-CN" altLang="en-US" sz="2000" b="1">
                <a:latin typeface="宋体" panose="02010600030101010101" pitchFamily="2" charset="-122"/>
                <a:ea typeface="宋体" panose="02010600030101010101" pitchFamily="2" charset="-122"/>
                <a:sym typeface="+mn-ea"/>
              </a:rPr>
              <a:t>，灵活运用已经学到的知识点的能力。这个差距在实战中往往很快就可以弥补上。并且，一旦这块弥补上之后，大家后期成长的速度往往比2年真实开发经验的人要快得多。实际上，这个也很好理解。因为，真实的开发人员，在做项目的时候，很多知识点</a:t>
            </a:r>
            <a:r>
              <a:rPr lang="zh-CN" altLang="en-US" sz="2000" b="1">
                <a:solidFill>
                  <a:srgbClr val="FF0000"/>
                </a:solidFill>
                <a:latin typeface="宋体" panose="02010600030101010101" pitchFamily="2" charset="-122"/>
                <a:ea typeface="宋体" panose="02010600030101010101" pitchFamily="2" charset="-122"/>
                <a:sym typeface="+mn-ea"/>
              </a:rPr>
              <a:t>并不那么全面</a:t>
            </a:r>
            <a:r>
              <a:rPr lang="zh-CN" altLang="en-US" sz="2000" b="1">
                <a:latin typeface="宋体" panose="02010600030101010101" pitchFamily="2" charset="-122"/>
                <a:ea typeface="宋体" panose="02010600030101010101" pitchFamily="2" charset="-122"/>
                <a:sym typeface="+mn-ea"/>
              </a:rPr>
              <a:t>。每天被工作任务驱动着，没有那么多时间、精力对每个技术点都深钻，最后造成，很多知识点并不清楚，把项目尽快完成才是他们的唯一追求，代码写得再烂也没关系！这样的心态导致了技术细节点不精，底子没有打好。所以，</a:t>
            </a:r>
            <a:r>
              <a:rPr lang="zh-CN" altLang="en-US" sz="2000" b="1">
                <a:solidFill>
                  <a:srgbClr val="FF0000"/>
                </a:solidFill>
                <a:latin typeface="宋体" panose="02010600030101010101" pitchFamily="2" charset="-122"/>
                <a:ea typeface="宋体" panose="02010600030101010101" pitchFamily="2" charset="-122"/>
                <a:sym typeface="+mn-ea"/>
              </a:rPr>
              <a:t>尽快去企业工作实战，去弥补自己的短板才是大家现阶段应该追求的目标！</a:t>
            </a:r>
            <a:endParaRPr lang="zh-CN" altLang="en-US" sz="2000" b="1" kern="1200">
              <a:solidFill>
                <a:srgbClr val="FF0000"/>
              </a:solidFill>
              <a:latin typeface="宋体" panose="02010600030101010101" pitchFamily="2" charset="-122"/>
              <a:ea typeface="宋体" panose="02010600030101010101" pitchFamily="2" charset="-122"/>
              <a:sym typeface="+mn-ea"/>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b="1">
                <a:sym typeface="+mn-ea"/>
              </a:rPr>
              <a:t>五、现在应该抱着什么样的心态？</a:t>
            </a:r>
            <a:endParaRPr lang="zh-CN" altLang="en-US" sz="3200" b="1"/>
          </a:p>
        </p:txBody>
      </p:sp>
      <p:sp>
        <p:nvSpPr>
          <p:cNvPr id="3" name="内容占位符 2"/>
          <p:cNvSpPr>
            <a:spLocks noGrp="1"/>
          </p:cNvSpPr>
          <p:nvPr>
            <p:ph idx="1"/>
          </p:nvPr>
        </p:nvSpPr>
        <p:spPr/>
        <p:txBody>
          <a:bodyPr/>
          <a:p>
            <a:pPr lvl="0" indent="266700" eaLnBrk="0" hangingPunct="0">
              <a:lnSpc>
                <a:spcPct val="160000"/>
              </a:lnSpc>
            </a:pPr>
            <a:r>
              <a:rPr lang="zh-CN" altLang="en-US" sz="3200" b="1">
                <a:solidFill>
                  <a:srgbClr val="FF0000"/>
                </a:solidFill>
                <a:latin typeface="微软雅黑" panose="020B0503020204020204" charset="-122"/>
                <a:ea typeface="微软雅黑" panose="020B0503020204020204" charset="-122"/>
                <a:sym typeface="+mn-ea"/>
              </a:rPr>
              <a:t>心态</a:t>
            </a:r>
            <a:endParaRPr lang="zh-CN" altLang="en-US" sz="2800" b="1">
              <a:solidFill>
                <a:srgbClr val="FF0000"/>
              </a:solidFill>
              <a:latin typeface="微软雅黑" panose="020B0503020204020204" charset="-122"/>
              <a:ea typeface="微软雅黑" panose="020B0503020204020204" charset="-122"/>
              <a:sym typeface="+mn-ea"/>
            </a:endParaRPr>
          </a:p>
          <a:p>
            <a:pPr lvl="0" indent="0" eaLnBrk="0" hangingPunct="0">
              <a:lnSpc>
                <a:spcPct val="160000"/>
              </a:lnSpc>
              <a:buNone/>
            </a:pPr>
            <a:r>
              <a:rPr lang="en-US" altLang="zh-CN">
                <a:latin typeface="微软雅黑" panose="020B0503020204020204" charset="-122"/>
                <a:ea typeface="微软雅黑" panose="020B0503020204020204" charset="-122"/>
                <a:sym typeface="+mn-ea"/>
              </a:rPr>
              <a:t>     </a:t>
            </a:r>
            <a:r>
              <a:rPr lang="zh-CN" altLang="en-US" sz="2000" b="1">
                <a:latin typeface="宋体" panose="02010600030101010101" pitchFamily="2" charset="-122"/>
                <a:ea typeface="宋体" panose="02010600030101010101" pitchFamily="2" charset="-122"/>
                <a:sym typeface="+mn-ea"/>
              </a:rPr>
              <a:t>我们的很多同学，找工作很困难，问题多半不是出在技术上，而是出在心态上。所以，摆正心态对于找工作来说至关重要。这里，我要重点跟大家说一下心态问题。</a:t>
            </a:r>
            <a:endParaRPr lang="zh-CN" altLang="en-US" sz="2000" b="1">
              <a:latin typeface="宋体" panose="02010600030101010101" pitchFamily="2" charset="-122"/>
              <a:ea typeface="宋体" panose="02010600030101010101" pitchFamily="2" charset="-122"/>
            </a:endParaRPr>
          </a:p>
          <a:p>
            <a:pPr lvl="0" indent="0" eaLnBrk="0" hangingPunct="0">
              <a:lnSpc>
                <a:spcPct val="160000"/>
              </a:lnSpc>
              <a:buNone/>
            </a:pPr>
            <a:r>
              <a:rPr lang="zh-CN" altLang="en-US" sz="2000" b="1">
                <a:latin typeface="宋体" panose="02010600030101010101" pitchFamily="2" charset="-122"/>
                <a:ea typeface="宋体" panose="02010600030101010101" pitchFamily="2" charset="-122"/>
                <a:sym typeface="+mn-ea"/>
              </a:rPr>
              <a:t>   上海传智播客的就业指导老师们已经帮助过成千上万的学生就业，有极其丰富的就业辅导经验，针对同学们可能出现的错误心态，我们也做了总结，在这里一一列举出来，希望大家不要再走错误的老路。不但自己痛苦，还耽误了找工作最好的时机！</a:t>
            </a:r>
            <a:endParaRPr lang="zh-CN" altLang="en-US" sz="2000" b="1">
              <a:latin typeface="宋体" panose="02010600030101010101" pitchFamily="2" charset="-122"/>
              <a:ea typeface="宋体" panose="02010600030101010101" pitchFamily="2" charset="-122"/>
            </a:endParaRPr>
          </a:p>
          <a:p>
            <a:pPr marL="0" indent="0">
              <a:buNone/>
            </a:pPr>
            <a:endParaRPr lang="zh-CN" altLang="en-US">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from="(-#ppt_w/2)" to="(#ppt_x)" calcmode="lin" valueType="num">
                                      <p:cBhvr>
                                        <p:cTn id="16" dur="1200" fill="hold">
                                          <p:stCondLst>
                                            <p:cond delay="0"/>
                                          </p:stCondLst>
                                        </p:cTn>
                                        <p:tgtEl>
                                          <p:spTgt spid="3">
                                            <p:txEl>
                                              <p:pRg st="1" end="1"/>
                                            </p:txEl>
                                          </p:spTgt>
                                        </p:tgtEl>
                                        <p:attrNameLst>
                                          <p:attrName>ppt_x</p:attrName>
                                        </p:attrNameLst>
                                      </p:cBhvr>
                                    </p:anim>
                                    <p:anim from="0" to="-1.0" calcmode="lin" valueType="num">
                                      <p:cBhvr>
                                        <p:cTn id="17" dur="400" decel="50000" autoRev="1" fill="hold">
                                          <p:stCondLst>
                                            <p:cond delay="1200"/>
                                          </p:stCondLst>
                                        </p:cTn>
                                        <p:tgtEl>
                                          <p:spTgt spid="3">
                                            <p:txEl>
                                              <p:pRg st="1" end="1"/>
                                            </p:txEl>
                                          </p:spTgt>
                                        </p:tgtEl>
                                        <p:attrNameLst>
                                          <p:attrName>xshear</p:attrName>
                                        </p:attrNameLst>
                                      </p:cBhvr>
                                    </p:anim>
                                    <p:animScale>
                                      <p:cBhvr>
                                        <p:cTn id="18" dur="400" decel="100000" autoRev="1" fill="hold">
                                          <p:stCondLst>
                                            <p:cond delay="1200"/>
                                          </p:stCondLst>
                                        </p:cTn>
                                        <p:tgtEl>
                                          <p:spTgt spid="3">
                                            <p:txEl>
                                              <p:pRg st="1" end="1"/>
                                            </p:txEl>
                                          </p:spTgt>
                                        </p:tgtEl>
                                      </p:cBhvr>
                                      <p:from x="100000" y="100000"/>
                                      <p:to x="80000" y="100000"/>
                                    </p:animScale>
                                    <p:anim by="(#ppt_h/3+#ppt_w*0.1)" calcmode="lin" valueType="num">
                                      <p:cBhvr additive="sum">
                                        <p:cTn id="19" dur="400" decel="100000" autoRev="1" fill="hold">
                                          <p:stCondLst>
                                            <p:cond delay="1200"/>
                                          </p:stCondLst>
                                        </p:cTn>
                                        <p:tgtEl>
                                          <p:spTgt spid="3">
                                            <p:txEl>
                                              <p:pRg st="1" end="1"/>
                                            </p:txEl>
                                          </p:spTgt>
                                        </p:tgtEl>
                                        <p:attrNameLst>
                                          <p:attrName>ppt_x</p:attrName>
                                        </p:attrNameLst>
                                      </p:cBhvr>
                                    </p:anim>
                                  </p:childTnLst>
                                </p:cTn>
                              </p:par>
                              <p:par>
                                <p:cTn id="20" presetID="34"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from="(-#ppt_w/2)" to="(#ppt_x)" calcmode="lin" valueType="num">
                                      <p:cBhvr>
                                        <p:cTn id="22" dur="1200" fill="hold">
                                          <p:stCondLst>
                                            <p:cond delay="0"/>
                                          </p:stCondLst>
                                        </p:cTn>
                                        <p:tgtEl>
                                          <p:spTgt spid="3">
                                            <p:txEl>
                                              <p:pRg st="2" end="2"/>
                                            </p:txEl>
                                          </p:spTgt>
                                        </p:tgtEl>
                                        <p:attrNameLst>
                                          <p:attrName>ppt_x</p:attrName>
                                        </p:attrNameLst>
                                      </p:cBhvr>
                                    </p:anim>
                                    <p:anim from="0" to="-1.0" calcmode="lin" valueType="num">
                                      <p:cBhvr>
                                        <p:cTn id="23" dur="400" decel="50000" autoRev="1" fill="hold">
                                          <p:stCondLst>
                                            <p:cond delay="1200"/>
                                          </p:stCondLst>
                                        </p:cTn>
                                        <p:tgtEl>
                                          <p:spTgt spid="3">
                                            <p:txEl>
                                              <p:pRg st="2" end="2"/>
                                            </p:txEl>
                                          </p:spTgt>
                                        </p:tgtEl>
                                        <p:attrNameLst>
                                          <p:attrName>xshear</p:attrName>
                                        </p:attrNameLst>
                                      </p:cBhvr>
                                    </p:anim>
                                    <p:animScale>
                                      <p:cBhvr>
                                        <p:cTn id="24" dur="400" decel="100000" autoRev="1" fill="hold">
                                          <p:stCondLst>
                                            <p:cond delay="1200"/>
                                          </p:stCondLst>
                                        </p:cTn>
                                        <p:tgtEl>
                                          <p:spTgt spid="3">
                                            <p:txEl>
                                              <p:pRg st="2" end="2"/>
                                            </p:txEl>
                                          </p:spTgt>
                                        </p:tgtEl>
                                      </p:cBhvr>
                                      <p:from x="100000" y="100000"/>
                                      <p:to x="80000" y="100000"/>
                                    </p:animScale>
                                    <p:anim by="(#ppt_h/3+#ppt_w*0.1)" calcmode="lin" valueType="num">
                                      <p:cBhvr additive="sum">
                                        <p:cTn id="25" dur="400" decel="100000" autoRev="1" fill="hold">
                                          <p:stCondLst>
                                            <p:cond delay="12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r>
              <a:rPr lang="zh-CN" altLang="en-US" b="1"/>
              <a:t>技术</a:t>
            </a:r>
            <a:endParaRPr lang="zh-CN" altLang="en-US" b="1"/>
          </a:p>
          <a:p>
            <a:r>
              <a:rPr lang="zh-CN" altLang="en-US" b="1"/>
              <a:t>薪水</a:t>
            </a:r>
            <a:endParaRPr lang="zh-CN" altLang="en-US" b="1"/>
          </a:p>
          <a:p>
            <a:r>
              <a:rPr lang="zh-CN" altLang="en-US" b="1"/>
              <a:t>脸皮薄</a:t>
            </a:r>
            <a:endParaRPr lang="zh-CN" altLang="en-US" b="1"/>
          </a:p>
          <a:p>
            <a:r>
              <a:rPr lang="zh-CN" altLang="en-US" b="1"/>
              <a:t>口头表达能力</a:t>
            </a:r>
            <a:endParaRPr lang="zh-CN" altLang="en-US" b="1"/>
          </a:p>
          <a:p>
            <a:r>
              <a:rPr lang="zh-CN" altLang="en-US" b="1"/>
              <a:t>我认为应该怎么做</a:t>
            </a:r>
            <a:endParaRPr lang="zh-CN" altLang="en-US" b="1"/>
          </a:p>
          <a:p>
            <a:r>
              <a:rPr lang="zh-CN" altLang="en-US" b="1"/>
              <a:t>回老家</a:t>
            </a:r>
            <a:endParaRPr lang="zh-CN" altLang="en-US" b="1"/>
          </a:p>
          <a:p>
            <a:r>
              <a:rPr lang="zh-CN" altLang="en-US" b="1"/>
              <a:t>旅游、有钱</a:t>
            </a:r>
            <a:endParaRPr lang="zh-CN" altLang="en-US" b="1"/>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20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20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20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20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20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20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marL="0" indent="0">
              <a:buNone/>
            </a:pPr>
            <a:r>
              <a:rPr lang="en-US" altLang="zh-CN" b="1"/>
              <a:t>1</a:t>
            </a:r>
            <a:r>
              <a:rPr lang="zh-CN" altLang="en-US" b="1"/>
              <a:t>、技术</a:t>
            </a:r>
            <a:endParaRPr lang="zh-CN" altLang="en-US" b="1"/>
          </a:p>
          <a:p>
            <a:pPr marL="0" indent="0">
              <a:buNone/>
            </a:pPr>
            <a:endParaRPr lang="zh-CN" altLang="en-US">
              <a:solidFill>
                <a:srgbClr val="FF0000"/>
              </a:solidFill>
              <a:latin typeface="+mn-ea"/>
              <a:ea typeface="+mn-ea"/>
              <a:sym typeface="+mn-ea"/>
            </a:endParaRPr>
          </a:p>
          <a:p>
            <a:pPr marL="0" indent="0">
              <a:lnSpc>
                <a:spcPct val="110000"/>
              </a:lnSpc>
              <a:buNone/>
            </a:pPr>
            <a:r>
              <a:rPr lang="zh-CN" altLang="en-US">
                <a:solidFill>
                  <a:srgbClr val="FF0000"/>
                </a:solidFill>
                <a:latin typeface="+mn-ea"/>
                <a:ea typeface="+mn-ea"/>
                <a:sym typeface="+mn-ea"/>
              </a:rPr>
              <a:t>  </a:t>
            </a:r>
            <a:r>
              <a:rPr lang="zh-CN" altLang="en-US" b="1">
                <a:solidFill>
                  <a:srgbClr val="FF0000"/>
                </a:solidFill>
                <a:latin typeface="宋体" panose="02010600030101010101" pitchFamily="2" charset="-122"/>
                <a:ea typeface="宋体" panose="02010600030101010101" pitchFamily="2" charset="-122"/>
                <a:sym typeface="+mn-ea"/>
              </a:rPr>
              <a:t> 错误心态1：</a:t>
            </a:r>
            <a:r>
              <a:rPr lang="zh-CN" altLang="en-US" b="1">
                <a:latin typeface="宋体" panose="02010600030101010101" pitchFamily="2" charset="-122"/>
                <a:ea typeface="宋体" panose="02010600030101010101" pitchFamily="2" charset="-122"/>
                <a:sym typeface="+mn-ea"/>
              </a:rPr>
              <a:t>老师，我技术学的不太好，目前准备多复习复习，不想准备就业，不准备立刻就去找工作。</a:t>
            </a:r>
            <a:endParaRPr lang="zh-CN" altLang="en-US" b="1">
              <a:latin typeface="宋体" panose="02010600030101010101" pitchFamily="2" charset="-122"/>
              <a:ea typeface="宋体" panose="02010600030101010101" pitchFamily="2" charset="-122"/>
              <a:sym typeface="+mn-ea"/>
            </a:endParaRPr>
          </a:p>
          <a:p>
            <a:pPr marL="0" indent="0">
              <a:lnSpc>
                <a:spcPct val="110000"/>
              </a:lnSpc>
              <a:buNone/>
            </a:pPr>
            <a:r>
              <a:rPr lang="zh-CN" altLang="en-US" b="1">
                <a:latin typeface="宋体" panose="02010600030101010101" pitchFamily="2" charset="-122"/>
                <a:ea typeface="宋体" panose="02010600030101010101" pitchFamily="2" charset="-122"/>
                <a:sym typeface="+mn-ea"/>
              </a:rPr>
              <a:t>   </a:t>
            </a:r>
            <a:r>
              <a:rPr lang="zh-CN" altLang="en-US" b="1">
                <a:solidFill>
                  <a:srgbClr val="FF0000"/>
                </a:solidFill>
                <a:latin typeface="宋体" panose="02010600030101010101" pitchFamily="2" charset="-122"/>
                <a:ea typeface="宋体" panose="02010600030101010101" pitchFamily="2" charset="-122"/>
                <a:sym typeface="+mn-ea"/>
              </a:rPr>
              <a:t>错误心态2：</a:t>
            </a:r>
            <a:r>
              <a:rPr lang="zh-CN" altLang="en-US" b="1">
                <a:latin typeface="宋体" panose="02010600030101010101" pitchFamily="2" charset="-122"/>
                <a:ea typeface="宋体" panose="02010600030101010101" pitchFamily="2" charset="-122"/>
                <a:sym typeface="+mn-ea"/>
              </a:rPr>
              <a:t>老师，我想要全部复习完，再去面试。</a:t>
            </a:r>
            <a:endParaRPr lang="zh-CN" altLang="en-US" b="1">
              <a:latin typeface="宋体" panose="02010600030101010101" pitchFamily="2" charset="-122"/>
              <a:ea typeface="宋体" panose="02010600030101010101" pitchFamily="2" charset="-122"/>
              <a:sym typeface="+mn-ea"/>
            </a:endParaRPr>
          </a:p>
          <a:p>
            <a:pPr marL="0" indent="0">
              <a:buNone/>
            </a:pPr>
            <a:endParaRPr lang="zh-CN" altLang="en-US" b="1">
              <a:latin typeface="宋体" panose="02010600030101010101" pitchFamily="2" charset="-122"/>
              <a:ea typeface="宋体" panose="02010600030101010101" pitchFamily="2" charset="-122"/>
              <a:sym typeface="+mn-ea"/>
            </a:endParaRPr>
          </a:p>
          <a:p>
            <a:pPr marL="0" indent="0" fontAlgn="base">
              <a:buNone/>
            </a:pPr>
            <a:r>
              <a:rPr lang="zh-CN" altLang="en-US" b="1">
                <a:solidFill>
                  <a:srgbClr val="FF0000"/>
                </a:solidFill>
                <a:latin typeface="宋体" panose="02010600030101010101" pitchFamily="2" charset="-122"/>
                <a:ea typeface="宋体" panose="02010600030101010101" pitchFamily="2" charset="-122"/>
                <a:sym typeface="+mn-ea"/>
              </a:rPr>
              <a:t>   解决心态问题：</a:t>
            </a:r>
            <a:endParaRPr lang="zh-CN" altLang="en-US" b="1">
              <a:solidFill>
                <a:srgbClr val="FF0000"/>
              </a:solidFill>
              <a:latin typeface="宋体" panose="02010600030101010101" pitchFamily="2" charset="-122"/>
              <a:ea typeface="宋体" panose="02010600030101010101" pitchFamily="2" charset="-122"/>
              <a:sym typeface="+mn-ea"/>
            </a:endParaRPr>
          </a:p>
          <a:p>
            <a:pPr marL="0" indent="0" fontAlgn="base">
              <a:lnSpc>
                <a:spcPct val="120000"/>
              </a:lnSpc>
              <a:buNone/>
            </a:pPr>
            <a:r>
              <a:rPr lang="zh-CN" altLang="en-US" b="1">
                <a:solidFill>
                  <a:srgbClr val="FF0000"/>
                </a:solidFill>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首先，要明确一个问题。为什么要给大家提前就上就业指导课，就是因为这段时间就是让大家准备技术、复习技术的。所以，找工作前，千万不要慌。</a:t>
            </a:r>
            <a:endParaRPr lang="zh-CN" altLang="en-US" sz="2000" b="1">
              <a:latin typeface="宋体" panose="02010600030101010101" pitchFamily="2" charset="-122"/>
              <a:ea typeface="宋体" panose="02010600030101010101" pitchFamily="2" charset="-122"/>
              <a:sym typeface="+mn-ea"/>
            </a:endParaRPr>
          </a:p>
          <a:p>
            <a:pPr marL="0" indent="0">
              <a:buNone/>
            </a:pPr>
            <a:endParaRPr lang="zh-CN" altLang="en-US" sz="2000"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80">
                                          <p:stCondLst>
                                            <p:cond delay="0"/>
                                          </p:stCondLst>
                                        </p:cTn>
                                        <p:tgtEl>
                                          <p:spTgt spid="3">
                                            <p:txEl>
                                              <p:pRg st="2" end="2"/>
                                            </p:txEl>
                                          </p:spTgt>
                                        </p:tgtEl>
                                      </p:cBhvr>
                                    </p:animEffect>
                                    <p:anim calcmode="lin" valueType="num">
                                      <p:cBhvr>
                                        <p:cTn id="1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2" end="2"/>
                                            </p:txEl>
                                          </p:spTgt>
                                        </p:tgtEl>
                                      </p:cBhvr>
                                      <p:to x="100000" y="60000"/>
                                    </p:animScale>
                                    <p:animScale>
                                      <p:cBhvr>
                                        <p:cTn id="23" dur="166" decel="50000">
                                          <p:stCondLst>
                                            <p:cond delay="676"/>
                                          </p:stCondLst>
                                        </p:cTn>
                                        <p:tgtEl>
                                          <p:spTgt spid="3">
                                            <p:txEl>
                                              <p:pRg st="2" end="2"/>
                                            </p:txEl>
                                          </p:spTgt>
                                        </p:tgtEl>
                                      </p:cBhvr>
                                      <p:to x="100000" y="100000"/>
                                    </p:animScale>
                                    <p:animScale>
                                      <p:cBhvr>
                                        <p:cTn id="24" dur="26">
                                          <p:stCondLst>
                                            <p:cond delay="1312"/>
                                          </p:stCondLst>
                                        </p:cTn>
                                        <p:tgtEl>
                                          <p:spTgt spid="3">
                                            <p:txEl>
                                              <p:pRg st="2" end="2"/>
                                            </p:txEl>
                                          </p:spTgt>
                                        </p:tgtEl>
                                      </p:cBhvr>
                                      <p:to x="100000" y="80000"/>
                                    </p:animScale>
                                    <p:animScale>
                                      <p:cBhvr>
                                        <p:cTn id="25" dur="166" decel="50000">
                                          <p:stCondLst>
                                            <p:cond delay="1338"/>
                                          </p:stCondLst>
                                        </p:cTn>
                                        <p:tgtEl>
                                          <p:spTgt spid="3">
                                            <p:txEl>
                                              <p:pRg st="2" end="2"/>
                                            </p:txEl>
                                          </p:spTgt>
                                        </p:tgtEl>
                                      </p:cBhvr>
                                      <p:to x="100000" y="100000"/>
                                    </p:animScale>
                                    <p:animScale>
                                      <p:cBhvr>
                                        <p:cTn id="26" dur="26">
                                          <p:stCondLst>
                                            <p:cond delay="1642"/>
                                          </p:stCondLst>
                                        </p:cTn>
                                        <p:tgtEl>
                                          <p:spTgt spid="3">
                                            <p:txEl>
                                              <p:pRg st="2" end="2"/>
                                            </p:txEl>
                                          </p:spTgt>
                                        </p:tgtEl>
                                      </p:cBhvr>
                                      <p:to x="100000" y="90000"/>
                                    </p:animScale>
                                    <p:animScale>
                                      <p:cBhvr>
                                        <p:cTn id="27" dur="166" decel="50000">
                                          <p:stCondLst>
                                            <p:cond delay="1668"/>
                                          </p:stCondLst>
                                        </p:cTn>
                                        <p:tgtEl>
                                          <p:spTgt spid="3">
                                            <p:txEl>
                                              <p:pRg st="2" end="2"/>
                                            </p:txEl>
                                          </p:spTgt>
                                        </p:tgtEl>
                                      </p:cBhvr>
                                      <p:to x="100000" y="100000"/>
                                    </p:animScale>
                                    <p:animScale>
                                      <p:cBhvr>
                                        <p:cTn id="28" dur="26">
                                          <p:stCondLst>
                                            <p:cond delay="1808"/>
                                          </p:stCondLst>
                                        </p:cTn>
                                        <p:tgtEl>
                                          <p:spTgt spid="3">
                                            <p:txEl>
                                              <p:pRg st="2" end="2"/>
                                            </p:txEl>
                                          </p:spTgt>
                                        </p:tgtEl>
                                      </p:cBhvr>
                                      <p:to x="100000" y="95000"/>
                                    </p:animScale>
                                    <p:animScale>
                                      <p:cBhvr>
                                        <p:cTn id="29" dur="166" decel="50000">
                                          <p:stCondLst>
                                            <p:cond delay="1834"/>
                                          </p:stCondLst>
                                        </p:cTn>
                                        <p:tgtEl>
                                          <p:spTgt spid="3">
                                            <p:txEl>
                                              <p:pRg st="2" end="2"/>
                                            </p:txEl>
                                          </p:spTgt>
                                        </p:tgtEl>
                                      </p:cBhvr>
                                      <p:to x="100000" y="100000"/>
                                    </p:animScale>
                                  </p:childTnLst>
                                </p:cTn>
                              </p:par>
                              <p:par>
                                <p:cTn id="30" presetID="26"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80">
                                          <p:stCondLst>
                                            <p:cond delay="0"/>
                                          </p:stCondLst>
                                        </p:cTn>
                                        <p:tgtEl>
                                          <p:spTgt spid="3">
                                            <p:txEl>
                                              <p:pRg st="3" end="3"/>
                                            </p:txEl>
                                          </p:spTgt>
                                        </p:tgtEl>
                                      </p:cBhvr>
                                    </p:animEffect>
                                    <p:anim calcmode="lin" valueType="num">
                                      <p:cBhvr>
                                        <p:cTn id="3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3" end="3"/>
                                            </p:txEl>
                                          </p:spTgt>
                                        </p:tgtEl>
                                      </p:cBhvr>
                                      <p:to x="100000" y="60000"/>
                                    </p:animScale>
                                    <p:animScale>
                                      <p:cBhvr>
                                        <p:cTn id="39" dur="166" decel="50000">
                                          <p:stCondLst>
                                            <p:cond delay="676"/>
                                          </p:stCondLst>
                                        </p:cTn>
                                        <p:tgtEl>
                                          <p:spTgt spid="3">
                                            <p:txEl>
                                              <p:pRg st="3" end="3"/>
                                            </p:txEl>
                                          </p:spTgt>
                                        </p:tgtEl>
                                      </p:cBhvr>
                                      <p:to x="100000" y="100000"/>
                                    </p:animScale>
                                    <p:animScale>
                                      <p:cBhvr>
                                        <p:cTn id="40" dur="26">
                                          <p:stCondLst>
                                            <p:cond delay="1312"/>
                                          </p:stCondLst>
                                        </p:cTn>
                                        <p:tgtEl>
                                          <p:spTgt spid="3">
                                            <p:txEl>
                                              <p:pRg st="3" end="3"/>
                                            </p:txEl>
                                          </p:spTgt>
                                        </p:tgtEl>
                                      </p:cBhvr>
                                      <p:to x="100000" y="80000"/>
                                    </p:animScale>
                                    <p:animScale>
                                      <p:cBhvr>
                                        <p:cTn id="41" dur="166" decel="50000">
                                          <p:stCondLst>
                                            <p:cond delay="1338"/>
                                          </p:stCondLst>
                                        </p:cTn>
                                        <p:tgtEl>
                                          <p:spTgt spid="3">
                                            <p:txEl>
                                              <p:pRg st="3" end="3"/>
                                            </p:txEl>
                                          </p:spTgt>
                                        </p:tgtEl>
                                      </p:cBhvr>
                                      <p:to x="100000" y="100000"/>
                                    </p:animScale>
                                    <p:animScale>
                                      <p:cBhvr>
                                        <p:cTn id="42" dur="26">
                                          <p:stCondLst>
                                            <p:cond delay="1642"/>
                                          </p:stCondLst>
                                        </p:cTn>
                                        <p:tgtEl>
                                          <p:spTgt spid="3">
                                            <p:txEl>
                                              <p:pRg st="3" end="3"/>
                                            </p:txEl>
                                          </p:spTgt>
                                        </p:tgtEl>
                                      </p:cBhvr>
                                      <p:to x="100000" y="90000"/>
                                    </p:animScale>
                                    <p:animScale>
                                      <p:cBhvr>
                                        <p:cTn id="43" dur="166" decel="50000">
                                          <p:stCondLst>
                                            <p:cond delay="1668"/>
                                          </p:stCondLst>
                                        </p:cTn>
                                        <p:tgtEl>
                                          <p:spTgt spid="3">
                                            <p:txEl>
                                              <p:pRg st="3" end="3"/>
                                            </p:txEl>
                                          </p:spTgt>
                                        </p:tgtEl>
                                      </p:cBhvr>
                                      <p:to x="100000" y="100000"/>
                                    </p:animScale>
                                    <p:animScale>
                                      <p:cBhvr>
                                        <p:cTn id="44" dur="26">
                                          <p:stCondLst>
                                            <p:cond delay="1808"/>
                                          </p:stCondLst>
                                        </p:cTn>
                                        <p:tgtEl>
                                          <p:spTgt spid="3">
                                            <p:txEl>
                                              <p:pRg st="3" end="3"/>
                                            </p:txEl>
                                          </p:spTgt>
                                        </p:tgtEl>
                                      </p:cBhvr>
                                      <p:to x="100000" y="95000"/>
                                    </p:animScale>
                                    <p:animScale>
                                      <p:cBhvr>
                                        <p:cTn id="45" dur="166" decel="50000">
                                          <p:stCondLst>
                                            <p:cond delay="1834"/>
                                          </p:stCondLst>
                                        </p:cTn>
                                        <p:tgtEl>
                                          <p:spTgt spid="3">
                                            <p:txEl>
                                              <p:pRg st="3" end="3"/>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Scale>
                                      <p:cBhvr>
                                        <p:cTn id="50"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3">
                                            <p:txEl>
                                              <p:pRg st="5" end="5"/>
                                            </p:txEl>
                                          </p:spTgt>
                                        </p:tgtEl>
                                        <p:attrNameLst>
                                          <p:attrName>ppt_x</p:attrName>
                                          <p:attrName>ppt_y</p:attrName>
                                        </p:attrNameLst>
                                      </p:cBhvr>
                                    </p:animMotion>
                                    <p:animEffect transition="in" filter="fade">
                                      <p:cBhvr>
                                        <p:cTn id="52" dur="1000"/>
                                        <p:tgtEl>
                                          <p:spTgt spid="3">
                                            <p:txEl>
                                              <p:pRg st="5" end="5"/>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Scale>
                                      <p:cBhvr>
                                        <p:cTn id="55"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
                                            <p:txEl>
                                              <p:pRg st="6" end="6"/>
                                            </p:txEl>
                                          </p:spTgt>
                                        </p:tgtEl>
                                        <p:attrNameLst>
                                          <p:attrName>ppt_x</p:attrName>
                                          <p:attrName>ppt_y</p:attrName>
                                        </p:attrNameLst>
                                      </p:cBhvr>
                                    </p:animMotion>
                                    <p:animEffect transition="in" filter="fade">
                                      <p:cBhvr>
                                        <p:cTn id="5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indent="0" algn="l" eaLnBrk="0" hangingPunct="0">
              <a:lnSpc>
                <a:spcPct val="130000"/>
              </a:lnSpc>
              <a:buNone/>
            </a:pPr>
            <a:r>
              <a:rPr lang="en-US" altLang="zh-CN">
                <a:latin typeface="+mn-ea"/>
                <a:ea typeface="+mn-ea"/>
                <a:sym typeface="Arial" panose="020B0604020202020204" pitchFamily="34" charset="0"/>
              </a:rPr>
              <a:t>   </a:t>
            </a:r>
            <a:r>
              <a:rPr lang="en-US" altLang="zh-CN" sz="2000" b="1">
                <a:latin typeface="宋体" panose="02010600030101010101" pitchFamily="2" charset="-122"/>
                <a:ea typeface="宋体" panose="02010600030101010101" pitchFamily="2" charset="-122"/>
                <a:sym typeface="Arial" panose="020B0604020202020204" pitchFamily="34" charset="0"/>
              </a:rPr>
              <a:t> </a:t>
            </a:r>
            <a:r>
              <a:rPr lang="zh-CN" altLang="en-US" sz="2000" b="1">
                <a:latin typeface="宋体" panose="02010600030101010101" pitchFamily="2" charset="-122"/>
                <a:ea typeface="宋体" panose="02010600030101010101" pitchFamily="2" charset="-122"/>
                <a:sym typeface="Arial" panose="020B0604020202020204" pitchFamily="34" charset="0"/>
              </a:rPr>
              <a:t>其次，</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学习、找工作、工作</a:t>
            </a:r>
            <a:r>
              <a:rPr lang="zh-CN" altLang="en-US" sz="2000" b="1">
                <a:latin typeface="宋体" panose="02010600030101010101" pitchFamily="2" charset="-122"/>
                <a:ea typeface="宋体" panose="02010600030101010101" pitchFamily="2" charset="-122"/>
                <a:sym typeface="Arial" panose="020B0604020202020204" pitchFamily="34" charset="0"/>
              </a:rPr>
              <a:t>这3个阶段，大家对待技术要区分对待。</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学习的时候</a:t>
            </a:r>
            <a:r>
              <a:rPr lang="zh-CN" altLang="en-US" sz="2000" b="1">
                <a:latin typeface="宋体" panose="02010600030101010101" pitchFamily="2" charset="-122"/>
                <a:ea typeface="宋体" panose="02010600030101010101" pitchFamily="2" charset="-122"/>
                <a:sym typeface="Arial" panose="020B0604020202020204" pitchFamily="34" charset="0"/>
              </a:rPr>
              <a:t>，你可以死扣源码，往深了挖，没有人管你，毕竟多学习是一件好事情。但是，</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找工作的时候</a:t>
            </a:r>
            <a:r>
              <a:rPr lang="zh-CN" altLang="en-US" sz="2000" b="1">
                <a:latin typeface="宋体" panose="02010600030101010101" pitchFamily="2" charset="-122"/>
                <a:ea typeface="宋体" panose="02010600030101010101" pitchFamily="2" charset="-122"/>
                <a:sym typeface="Arial" panose="020B0604020202020204" pitchFamily="34" charset="0"/>
              </a:rPr>
              <a:t>，公司需要的是能做出项目的人，没有人会想招一个只会看源码，不会做项目的人。所以，找工作的时候，大家需要的是把自己的技术</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说出来</a:t>
            </a:r>
            <a:r>
              <a:rPr lang="zh-CN" altLang="en-US" sz="2000" b="1">
                <a:latin typeface="宋体" panose="02010600030101010101" pitchFamily="2" charset="-122"/>
                <a:ea typeface="宋体" panose="02010600030101010101" pitchFamily="2" charset="-122"/>
                <a:sym typeface="Arial" panose="020B0604020202020204" pitchFamily="34" charset="0"/>
              </a:rPr>
              <a:t>，让别人</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认可</a:t>
            </a:r>
            <a:r>
              <a:rPr lang="zh-CN" altLang="en-US" sz="2000" b="1">
                <a:latin typeface="宋体" panose="02010600030101010101" pitchFamily="2" charset="-122"/>
                <a:ea typeface="宋体" panose="02010600030101010101" pitchFamily="2" charset="-122"/>
                <a:sym typeface="Arial" panose="020B0604020202020204" pitchFamily="34" charset="0"/>
              </a:rPr>
              <a:t>你能做项目的能力！</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工作的时候</a:t>
            </a:r>
            <a:r>
              <a:rPr lang="zh-CN" altLang="en-US" sz="2000" b="1">
                <a:latin typeface="宋体" panose="02010600030101010101" pitchFamily="2" charset="-122"/>
                <a:ea typeface="宋体" panose="02010600030101010101" pitchFamily="2" charset="-122"/>
                <a:sym typeface="Arial" panose="020B0604020202020204" pitchFamily="34" charset="0"/>
              </a:rPr>
              <a:t>就更简单了，你能看懂别人的代码，能copy，能改代码，能看API文档写代码，能做出项目来，就可以了。所以，千万不要混淆了这3个阶段。所以，</a:t>
            </a:r>
            <a:r>
              <a:rPr lang="zh-CN" altLang="en-US" sz="2000" b="1" u="sng">
                <a:solidFill>
                  <a:srgbClr val="FF0000"/>
                </a:solidFill>
                <a:latin typeface="宋体" panose="02010600030101010101" pitchFamily="2" charset="-122"/>
                <a:ea typeface="宋体" panose="02010600030101010101" pitchFamily="2" charset="-122"/>
                <a:sym typeface="Arial" panose="020B0604020202020204" pitchFamily="34" charset="0"/>
              </a:rPr>
              <a:t>找工作的时候，千万不要抱着学习时候的心态，每个知识点都要去复习。</a:t>
            </a:r>
            <a:r>
              <a:rPr lang="zh-CN" altLang="en-US" sz="2000" b="1">
                <a:latin typeface="宋体" panose="02010600030101010101" pitchFamily="2" charset="-122"/>
                <a:ea typeface="宋体" panose="02010600030101010101" pitchFamily="2" charset="-122"/>
                <a:sym typeface="Arial" panose="020B0604020202020204" pitchFamily="34" charset="0"/>
              </a:rPr>
              <a:t>所有课程，加上基础班总共有半年时间，大家去复习半年也是不现实的事情。而且</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复习时间越长，知识点实际上遗忘的更快</a:t>
            </a:r>
            <a:r>
              <a:rPr lang="zh-CN" altLang="en-US" sz="2000" b="1">
                <a:latin typeface="宋体" panose="02010600030101010101" pitchFamily="2" charset="-122"/>
                <a:ea typeface="宋体" panose="02010600030101010101" pitchFamily="2" charset="-122"/>
                <a:sym typeface="Arial" panose="020B0604020202020204" pitchFamily="34" charset="0"/>
              </a:rPr>
              <a:t>。怎么让知识点遗忘的慢一些，就是要尽快找到工作，尽快去公司上班，遇到公司的问题，就尽快去翻上课学过的东西，尽快解决，才能让你的技术更扎实。</a:t>
            </a:r>
            <a:endParaRPr lang="zh-CN" altLang="en-US" sz="2000" b="1">
              <a:latin typeface="宋体" panose="02010600030101010101" pitchFamily="2" charset="-122"/>
              <a:ea typeface="宋体" panose="02010600030101010101" pitchFamily="2" charset="-122"/>
              <a:sym typeface="Arial" panose="020B0604020202020204" pitchFamily="34" charset="0"/>
            </a:endParaRPr>
          </a:p>
          <a:p>
            <a:pPr indent="266700" algn="l" eaLnBrk="0" hangingPunct="0">
              <a:lnSpc>
                <a:spcPct val="110000"/>
              </a:lnSpc>
              <a:buNone/>
            </a:pPr>
            <a:endParaRPr lang="zh-CN" altLang="en-US">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marL="0" indent="0">
              <a:buNone/>
            </a:pPr>
            <a:r>
              <a:rPr lang="en-US" altLang="zh-CN" b="1"/>
              <a:t>2</a:t>
            </a:r>
            <a:r>
              <a:rPr lang="zh-CN" altLang="en-US" b="1"/>
              <a:t>、薪水</a:t>
            </a:r>
            <a:endParaRPr lang="zh-CN" altLang="en-US" b="1"/>
          </a:p>
          <a:p>
            <a:pPr marL="0" indent="0">
              <a:buNone/>
            </a:pPr>
            <a:endParaRPr lang="zh-CN" altLang="en-US"/>
          </a:p>
          <a:p>
            <a:pPr marL="0" indent="0">
              <a:lnSpc>
                <a:spcPct val="120000"/>
              </a:lnSpc>
              <a:buNone/>
            </a:pPr>
            <a:r>
              <a:rPr lang="zh-CN" altLang="en-US" b="1">
                <a:solidFill>
                  <a:srgbClr val="FF0000"/>
                </a:solidFill>
                <a:latin typeface="宋体" panose="02010600030101010101" pitchFamily="2" charset="-122"/>
                <a:ea typeface="宋体" panose="02010600030101010101" pitchFamily="2" charset="-122"/>
                <a:sym typeface="+mn-ea"/>
              </a:rPr>
              <a:t>错误心态1：</a:t>
            </a:r>
            <a:r>
              <a:rPr lang="zh-CN" altLang="en-US" b="1">
                <a:latin typeface="宋体" panose="02010600030101010101" pitchFamily="2" charset="-122"/>
                <a:ea typeface="宋体" panose="02010600030101010101" pitchFamily="2" charset="-122"/>
                <a:sym typeface="+mn-ea"/>
              </a:rPr>
              <a:t>老师，我就想找个高一点（低一点）薪水的</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错误心态2：</a:t>
            </a:r>
            <a:r>
              <a:rPr lang="zh-CN" altLang="en-US" b="1">
                <a:latin typeface="宋体" panose="02010600030101010101" pitchFamily="2" charset="-122"/>
                <a:ea typeface="宋体" panose="02010600030101010101" pitchFamily="2" charset="-122"/>
                <a:sym typeface="+mn-ea"/>
              </a:rPr>
              <a:t>老师，我担心找到工作后，干不了，怎么办？</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解决心态问题：</a:t>
            </a:r>
            <a:endParaRPr lang="zh-CN" altLang="en-US" b="1" kern="1200">
              <a:latin typeface="宋体" panose="02010600030101010101" pitchFamily="2" charset="-122"/>
              <a:ea typeface="宋体" panose="02010600030101010101" pitchFamily="2" charset="-122"/>
            </a:endParaRPr>
          </a:p>
          <a:p>
            <a:pPr marL="0" indent="0">
              <a:lnSpc>
                <a:spcPct val="120000"/>
              </a:lnSpc>
              <a:buNone/>
            </a:pPr>
            <a:r>
              <a:rPr lang="zh-CN" altLang="en-US"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首先，某些同学找工作的时候，认为自己的薪水要求低一些，找到工作的概率就高一些，这种想法本身就是错误的！我们跟一些HR聊过，他们告诉我们，自己在筛选简历的时候，看到期望薪水比较低的简历，往往直接丢掉。因为，在他们看来，自己需要的是能够独当一面的人，而不是薪水低，想要去他们公司让他们培养的人。IT市场，人员跳槽速度很快，培养一个人，往往就是为别的公司做嫁衣。薪水要的比较高的人，往往是值得信赖，有能力的人。所以，只想要4~5千工资的同学认为自己找到工作更容易的想法是错误的！</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cBhvr>
                                    </p:anim>
                                  </p:childTnLst>
                                </p:cTn>
                              </p:par>
                              <p:par>
                                <p:cTn id="14" presetID="24"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cBhvr>
                                    </p:anim>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edge">
                                      <p:cBhvr>
                                        <p:cTn id="21" dur="1000"/>
                                        <p:tgtEl>
                                          <p:spTgt spid="3">
                                            <p:txEl>
                                              <p:pRg st="4" end="4"/>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edge">
                                      <p:cBhvr>
                                        <p:cTn id="2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a:lnSpc>
                <a:spcPct val="120000"/>
              </a:lnSpc>
            </a:pPr>
            <a:r>
              <a:rPr lang="en-US" altLang="zh-CN" sz="2000"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其次，薪水只要7~8千的同学，虽然现在看起来与其他同学只差2~3千的薪水。然而，长远来看，薪水拉开差距的速度会很快。曾经有两位同学入职同一家公司，两位同学给予的薪水不同，领导给两位同学安排了不同的工作任务。薪水较高的同学后来承担了更重要的工作任务，并且后期安排到了公司的核心项目组中，技术实战能力突飞猛进。1年后，跳槽，他的薪水已经达到了18k。而另一位薪水较低的同学依然拿着入职时候的薪水。这样的差距，不得不让我们认识到，</a:t>
            </a:r>
            <a:r>
              <a:rPr lang="zh-CN" altLang="en-US" sz="2000" b="1">
                <a:solidFill>
                  <a:srgbClr val="FF0000"/>
                </a:solidFill>
                <a:latin typeface="宋体" panose="02010600030101010101" pitchFamily="2" charset="-122"/>
                <a:ea typeface="宋体" panose="02010600030101010101" pitchFamily="2" charset="-122"/>
                <a:sym typeface="+mn-ea"/>
              </a:rPr>
              <a:t>你现在薪水的高低决定了公司领导后期对你器重的程度，决定了你能展示自我技术水平、能力的机会，也决定了你以后的薪水走势。</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a:xfrm>
            <a:off x="625313" y="973137"/>
            <a:ext cx="10973117" cy="4895851"/>
          </a:xfrm>
        </p:spPr>
        <p:txBody>
          <a:bodyPr/>
          <a:p>
            <a:pPr marL="0" indent="0">
              <a:lnSpc>
                <a:spcPct val="120000"/>
              </a:lnSpc>
              <a:buNone/>
            </a:pPr>
            <a:r>
              <a:rPr lang="en-US" altLang="zh-CN">
                <a:sym typeface="+mn-ea"/>
              </a:rPr>
              <a:t>      </a:t>
            </a:r>
            <a:r>
              <a:rPr lang="zh-CN" altLang="en-US" sz="2000" b="1">
                <a:latin typeface="宋体" panose="02010600030101010101" pitchFamily="2" charset="-122"/>
                <a:ea typeface="宋体" panose="02010600030101010101" pitchFamily="2" charset="-122"/>
                <a:sym typeface="+mn-ea"/>
              </a:rPr>
              <a:t>最后，再告诉大家一个技巧，刚开始对自己没有信心的同学，薪水可以要的稍微低一些。否则，找工作刚开始，薪水就要的特别高，结果面试了许多家之后，自己的自信心受到了打击，结果就产生了“面试恐惧症”，不敢再去面试了。面试是一种能力，前面我们说过，要边面试，边复习，实际上这个过程也是提升面试能力的过程。可能你的技术能达到15k。但是，由于你还不知道怎么去表达自己的技术，自己的面试能力还不够，往往导致面试发挥失常，对方可能认为只能给你9k这种情况是常有的事情。所以，你刚开始就要15k，一定会导致处处碰壁。这时候，你就可以只要9k，然后抱着一个原则，先拿到一家offer，以便让自己有坚持去面试的信心。拿到offer后，可以先找一些事情推迟一下入职的时间。比如：我家里有些事情，请给我一周时间，让我尽快处理完，这样我才能安安心心的来公司上班等。然后，接着去要11k、13k、15k的offer。一直要到没人给你更高的薪水为止。这样做，有一个好处：实际上，在某些公司里，薪水9k的开发人员和15k的开发人员做的工作是基本相同的，这个过程实际上是你为自己争取利益的一个过程。入职公司之后，你的薪水涨幅就要按照公司的涨薪制度来了，例如，公司规定：每半年涨薪一次，涨1k。那么，你9k入职和15k入职实际上都是涨1k。所以，</a:t>
            </a:r>
            <a:r>
              <a:rPr lang="zh-CN" altLang="en-US" sz="2000" b="1">
                <a:solidFill>
                  <a:srgbClr val="FF0000"/>
                </a:solidFill>
                <a:latin typeface="宋体" panose="02010600030101010101" pitchFamily="2" charset="-122"/>
                <a:ea typeface="宋体" panose="02010600030101010101" pitchFamily="2" charset="-122"/>
                <a:sym typeface="+mn-ea"/>
              </a:rPr>
              <a:t>进公司之前，一定要尽量为自己尽量争取利益，找到自己能拿到的最高的薪水为止。</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a:xfrm>
            <a:off x="625313" y="884237"/>
            <a:ext cx="10973117" cy="4895851"/>
          </a:xfrm>
        </p:spPr>
        <p:txBody>
          <a:bodyPr/>
          <a:p>
            <a:pPr marL="0" indent="0">
              <a:buNone/>
            </a:pPr>
            <a:r>
              <a:rPr lang="en-US" altLang="zh-CN" b="1"/>
              <a:t>3</a:t>
            </a:r>
            <a:r>
              <a:rPr lang="zh-CN" altLang="en-US" b="1"/>
              <a:t>、脸皮薄</a:t>
            </a:r>
            <a:endParaRPr lang="zh-CN" altLang="en-US" b="1"/>
          </a:p>
          <a:p>
            <a:pPr marL="0" indent="0">
              <a:buNone/>
            </a:pPr>
            <a:r>
              <a:rPr lang="zh-CN" altLang="en-US" b="1">
                <a:solidFill>
                  <a:srgbClr val="FF0000"/>
                </a:solidFill>
                <a:latin typeface="宋体" panose="02010600030101010101" pitchFamily="2" charset="-122"/>
                <a:ea typeface="宋体" panose="02010600030101010101" pitchFamily="2" charset="-122"/>
                <a:sym typeface="+mn-ea"/>
              </a:rPr>
              <a:t>错误心态：</a:t>
            </a:r>
            <a:r>
              <a:rPr lang="zh-CN" altLang="en-US" b="1">
                <a:latin typeface="宋体" panose="02010600030101010101" pitchFamily="2" charset="-122"/>
                <a:ea typeface="宋体" panose="02010600030101010101" pitchFamily="2" charset="-122"/>
                <a:sym typeface="+mn-ea"/>
              </a:rPr>
              <a:t>老师，我感觉出去面试如果拿不到offer，就会受打击，我不敢去面试。</a:t>
            </a:r>
            <a:endParaRPr lang="zh-CN" altLang="en-US"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b="1">
                <a:solidFill>
                  <a:srgbClr val="FF0000"/>
                </a:solidFill>
                <a:latin typeface="宋体" panose="02010600030101010101" pitchFamily="2" charset="-122"/>
                <a:ea typeface="宋体" panose="02010600030101010101" pitchFamily="2" charset="-122"/>
                <a:sym typeface="Arial" panose="020B0604020202020204" pitchFamily="34" charset="0"/>
              </a:rPr>
              <a:t>解决心态问题：</a:t>
            </a:r>
            <a:endParaRPr lang="zh-CN" altLang="en-US" b="1" kern="1200">
              <a:solidFill>
                <a:srgbClr val="FF0000"/>
              </a:solidFill>
              <a:latin typeface="宋体" panose="02010600030101010101" pitchFamily="2" charset="-122"/>
              <a:ea typeface="宋体" panose="02010600030101010101" pitchFamily="2" charset="-122"/>
              <a:sym typeface="Arial" panose="020B0604020202020204" pitchFamily="34" charset="0"/>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大家之所以会有这样的心态，是因为，我们每个同学去面试的时候往往抱持着一个心态，拿不到offer就表明我这次面试失败了。我前面也已经告诉大家了，面试能力是一个需要逐步提升的过程，大多数同学都不可能很快就拿到offer的。我给大家的建议是：</a:t>
            </a:r>
            <a:r>
              <a:rPr lang="zh-CN" altLang="en-US" sz="2000" b="1">
                <a:solidFill>
                  <a:srgbClr val="FF0000"/>
                </a:solidFill>
                <a:latin typeface="宋体" panose="02010600030101010101" pitchFamily="2" charset="-122"/>
                <a:ea typeface="宋体" panose="02010600030101010101" pitchFamily="2" charset="-122"/>
                <a:sym typeface="+mn-ea"/>
              </a:rPr>
              <a:t>面试前</a:t>
            </a:r>
            <a:r>
              <a:rPr lang="en-US" altLang="zh-CN" sz="2000" b="1">
                <a:solidFill>
                  <a:srgbClr val="FF0000"/>
                </a:solidFill>
                <a:latin typeface="宋体" panose="02010600030101010101" pitchFamily="2" charset="-122"/>
                <a:ea typeface="宋体" panose="02010600030101010101" pitchFamily="2" charset="-122"/>
                <a:sym typeface="+mn-ea"/>
              </a:rPr>
              <a:t>5</a:t>
            </a:r>
            <a:r>
              <a:rPr lang="zh-CN" altLang="en-US" sz="2000" b="1">
                <a:solidFill>
                  <a:srgbClr val="FF0000"/>
                </a:solidFill>
                <a:latin typeface="宋体" panose="02010600030101010101" pitchFamily="2" charset="-122"/>
                <a:ea typeface="宋体" panose="02010600030101010101" pitchFamily="2" charset="-122"/>
                <a:sym typeface="+mn-ea"/>
              </a:rPr>
              <a:t>家的时候，都不要想着去拿offer，把这个过程当做自己复习技术、提升面试能力的培养过程。</a:t>
            </a:r>
            <a:r>
              <a:rPr lang="zh-CN" altLang="en-US" sz="2000" b="1">
                <a:latin typeface="宋体" panose="02010600030101010101" pitchFamily="2" charset="-122"/>
                <a:ea typeface="宋体" panose="02010600030101010101" pitchFamily="2" charset="-122"/>
                <a:sym typeface="+mn-ea"/>
              </a:rPr>
              <a:t>去面试也没有必要感觉不好意思，毕竟你是去交流技术的，出了面试公司的大门，你跟面试官这辈子都可能都见不到了。以后，谁还认识谁呢？你有什么不好意思的呢？你去面试的时候应该抱着的一种心态，就是：我是去找别人探讨技术问题的，不是去拿offer的，这些面试官花这么多时间跟我聊技术，培养我的面试能力，点出我技术上的不足，我真是挺感动的！至于能不能拿到offer，那都是不期望的事情，如果拿到了，也是意外之喜。面试</a:t>
            </a:r>
            <a:r>
              <a:rPr lang="en-US" altLang="zh-CN" sz="2000" b="1">
                <a:latin typeface="宋体" panose="02010600030101010101" pitchFamily="2" charset="-122"/>
                <a:ea typeface="宋体" panose="02010600030101010101" pitchFamily="2" charset="-122"/>
                <a:sym typeface="+mn-ea"/>
              </a:rPr>
              <a:t>5</a:t>
            </a:r>
            <a:r>
              <a:rPr lang="zh-CN" altLang="en-US" sz="2000" b="1">
                <a:latin typeface="宋体" panose="02010600030101010101" pitchFamily="2" charset="-122"/>
                <a:ea typeface="宋体" panose="02010600030101010101" pitchFamily="2" charset="-122"/>
                <a:sym typeface="+mn-ea"/>
              </a:rPr>
              <a:t>家之后，面试能力提升了，你再想着去拿offer。</a:t>
            </a:r>
            <a:endParaRPr lang="zh-CN" altLang="en-US" sz="2000" b="1" kern="1200">
              <a:latin typeface="宋体" panose="02010600030101010101" pitchFamily="2" charset="-122"/>
              <a:ea typeface="宋体" panose="02010600030101010101" pitchFamily="2" charset="-122"/>
            </a:endParaRPr>
          </a:p>
          <a:p>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PHP</a:t>
            </a:r>
            <a:r>
              <a:rPr lang="zh-CN" altLang="en-US" sz="3200" b="1"/>
              <a:t>就业指导课</a:t>
            </a:r>
            <a:endParaRPr lang="zh-CN" altLang="en-US" sz="3200" b="1"/>
          </a:p>
        </p:txBody>
      </p:sp>
      <p:sp>
        <p:nvSpPr>
          <p:cNvPr id="3" name="内容占位符 2"/>
          <p:cNvSpPr>
            <a:spLocks noGrp="1"/>
          </p:cNvSpPr>
          <p:nvPr>
            <p:ph idx="1"/>
          </p:nvPr>
        </p:nvSpPr>
        <p:spPr/>
        <p:txBody>
          <a:bodyPr/>
          <a:p>
            <a:pPr marL="0" indent="0">
              <a:buNone/>
            </a:pPr>
            <a:r>
              <a:rPr lang="en-US" altLang="zh-CN"/>
              <a:t> </a:t>
            </a:r>
            <a:r>
              <a:rPr lang="zh-CN" altLang="en-US" sz="3200" b="1"/>
              <a:t>一、课程简介</a:t>
            </a:r>
            <a:endParaRPr lang="zh-CN" altLang="en-US" sz="3200" b="1"/>
          </a:p>
          <a:p>
            <a:pPr marL="0" indent="0">
              <a:buNone/>
            </a:pPr>
            <a:r>
              <a:rPr lang="zh-CN" altLang="en-US"/>
              <a:t>        </a:t>
            </a:r>
            <a:endParaRPr lang="zh-CN" altLang="en-US"/>
          </a:p>
          <a:p>
            <a:pPr marL="0" indent="0" eaLnBrk="1" hangingPunct="1">
              <a:lnSpc>
                <a:spcPct val="90000"/>
              </a:lnSpc>
              <a:buNone/>
            </a:pPr>
            <a:r>
              <a:rPr lang="en-US" altLang="zh-CN" sz="2800"/>
              <a:t>	</a:t>
            </a:r>
            <a:r>
              <a:rPr lang="en-US" altLang="zh-CN" sz="2800" b="1"/>
              <a:t>1、</a:t>
            </a:r>
            <a:r>
              <a:rPr lang="en-US" altLang="zh-CN" sz="2800" b="1">
                <a:sym typeface="+mn-ea"/>
              </a:rPr>
              <a:t>就业指导课程</a:t>
            </a:r>
            <a:r>
              <a:rPr lang="zh-CN" altLang="en-US" sz="2800" b="1">
                <a:sym typeface="+mn-ea"/>
              </a:rPr>
              <a:t>内容包括</a:t>
            </a:r>
            <a:endParaRPr lang="zh-CN" altLang="en-US" sz="2800" b="1" kern="1200" dirty="0">
              <a:latin typeface="楷体_GB2312" pitchFamily="1" charset="-122"/>
              <a:ea typeface="楷体_GB2312" pitchFamily="1" charset="-122"/>
              <a:sym typeface="+mn-ea"/>
            </a:endParaRPr>
          </a:p>
          <a:p>
            <a:pPr marL="0" indent="0" eaLnBrk="1" hangingPunct="1">
              <a:lnSpc>
                <a:spcPct val="90000"/>
              </a:lnSpc>
              <a:buNone/>
            </a:pPr>
            <a:endParaRPr lang="zh-CN" altLang="zh-CN" sz="2800" b="1" kern="1200" dirty="0">
              <a:latin typeface="楷体_GB2312" pitchFamily="1" charset="-122"/>
              <a:ea typeface="楷体_GB2312" pitchFamily="1" charset="-122"/>
            </a:endParaRPr>
          </a:p>
          <a:p>
            <a:pPr marL="457200" lvl="1" indent="0" eaLnBrk="1" hangingPunct="1">
              <a:lnSpc>
                <a:spcPct val="90000"/>
              </a:lnSpc>
              <a:buNone/>
            </a:pPr>
            <a:r>
              <a:rPr lang="en-US" altLang="zh-CN" sz="2800" b="1" dirty="0">
                <a:latin typeface="楷体_GB2312" pitchFamily="1" charset="-122"/>
                <a:ea typeface="楷体_GB2312" pitchFamily="1" charset="-122"/>
                <a:sym typeface="+mn-ea"/>
              </a:rPr>
              <a:t>	</a:t>
            </a:r>
            <a:r>
              <a:rPr lang="en-US" altLang="zh-CN" sz="2800" b="1">
                <a:sym typeface="+mn-ea"/>
              </a:rPr>
              <a:t>2、就业指导课程</a:t>
            </a:r>
            <a:r>
              <a:rPr lang="zh-CN" altLang="en-US" sz="2800" b="1">
                <a:sym typeface="+mn-ea"/>
              </a:rPr>
              <a:t>的重要性</a:t>
            </a:r>
            <a:endParaRPr lang="zh-CN" altLang="en-US" sz="2800" b="1" kern="1200">
              <a:sym typeface="+mn-ea"/>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a:lnSpc>
                <a:spcPct val="130000"/>
              </a:lnSpc>
            </a:pPr>
            <a:r>
              <a:rPr lang="en-US" altLang="zh-CN" sz="2000" b="1">
                <a:latin typeface="宋体" panose="02010600030101010101" pitchFamily="2" charset="-122"/>
                <a:ea typeface="宋体" panose="02010600030101010101" pitchFamily="2" charset="-122"/>
                <a:sym typeface="Arial" panose="020B0604020202020204" pitchFamily="34" charset="0"/>
              </a:rPr>
              <a:t>    </a:t>
            </a:r>
            <a:r>
              <a:rPr lang="zh-CN" altLang="en-US" sz="2000" b="1">
                <a:latin typeface="宋体" panose="02010600030101010101" pitchFamily="2" charset="-122"/>
                <a:ea typeface="宋体" panose="02010600030101010101" pitchFamily="2" charset="-122"/>
                <a:sym typeface="Arial" panose="020B0604020202020204" pitchFamily="34" charset="0"/>
              </a:rPr>
              <a:t>有了这样的心态，你就不会感觉拿不到offer就是受到打击了。你会感觉每天都有收获，别人问到的你不知道怎么回答的技术，你可以直接说你以前没有接触过（毕竟，一个技术人员不可能所有的技术都懂），说说其他相关的你了解的技术也是不错的。毕竟这只是一个技术探讨的过程。然后晚上回去尽快总结、复习、上网查资料。到下一家面试的时候，把上一家别人问到的技术，自己主动说出来。每天都能学到一些新的技术，会让你感觉到心情愉快，而不是受打击。这样，你的面试能力就会提升的很快，而且，技术也在一直提升！并且，</a:t>
            </a:r>
            <a:r>
              <a:rPr lang="zh-CN" altLang="en-US" sz="2000" b="1">
                <a:solidFill>
                  <a:srgbClr val="FF0000"/>
                </a:solidFill>
                <a:latin typeface="宋体" panose="02010600030101010101" pitchFamily="2" charset="-122"/>
                <a:ea typeface="宋体" panose="02010600030101010101" pitchFamily="2" charset="-122"/>
                <a:sym typeface="Arial" panose="020B0604020202020204" pitchFamily="34" charset="0"/>
              </a:rPr>
              <a:t>很多公司问的技术点都是差不多的，这样多面试几家，多总结，你面试成功的概率就会大大增加！</a:t>
            </a:r>
            <a:endParaRPr lang="zh-CN" altLang="en-US" sz="2000" b="1" kern="1200">
              <a:solidFill>
                <a:srgbClr val="FF0000"/>
              </a:solidFill>
              <a:latin typeface="宋体" panose="02010600030101010101" pitchFamily="2" charset="-122"/>
              <a:ea typeface="宋体" panose="02010600030101010101" pitchFamily="2" charset="-122"/>
              <a:sym typeface="Arial" panose="020B0604020202020204" pitchFamily="34" charset="0"/>
            </a:endParaRPr>
          </a:p>
          <a:p>
            <a:pPr>
              <a:lnSpc>
                <a:spcPct val="130000"/>
              </a:lnSpc>
            </a:pPr>
            <a:endParaRPr lang="zh-CN" altLang="en-US" sz="20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a:xfrm>
            <a:off x="625313" y="958532"/>
            <a:ext cx="10973117" cy="4895851"/>
          </a:xfrm>
        </p:spPr>
        <p:txBody>
          <a:bodyPr/>
          <a:p>
            <a:pPr marL="0" indent="0">
              <a:lnSpc>
                <a:spcPct val="140000"/>
              </a:lnSpc>
              <a:buNone/>
            </a:pPr>
            <a:r>
              <a:rPr lang="en-US" altLang="zh-CN" b="1"/>
              <a:t>4</a:t>
            </a:r>
            <a:r>
              <a:rPr lang="zh-CN" altLang="en-US" b="1"/>
              <a:t>、口头表达能力</a:t>
            </a:r>
            <a:endParaRPr lang="zh-CN" altLang="en-US"/>
          </a:p>
          <a:p>
            <a:pPr marL="0" indent="0">
              <a:lnSpc>
                <a:spcPct val="160000"/>
              </a:lnSpc>
              <a:buNone/>
            </a:pPr>
            <a:r>
              <a:rPr lang="zh-CN" altLang="en-US" b="1">
                <a:solidFill>
                  <a:srgbClr val="FF0000"/>
                </a:solidFill>
                <a:latin typeface="宋体" panose="02010600030101010101" pitchFamily="2" charset="-122"/>
                <a:ea typeface="宋体" panose="02010600030101010101" pitchFamily="2" charset="-122"/>
                <a:sym typeface="+mn-ea"/>
              </a:rPr>
              <a:t>错误心态：</a:t>
            </a:r>
            <a:r>
              <a:rPr lang="zh-CN" altLang="en-US" b="1">
                <a:latin typeface="宋体" panose="02010600030101010101" pitchFamily="2" charset="-122"/>
                <a:ea typeface="宋体" panose="02010600030101010101" pitchFamily="2" charset="-122"/>
                <a:sym typeface="+mn-ea"/>
              </a:rPr>
              <a:t>老师，我的口头表达能力不太好，感觉找工作很困难。</a:t>
            </a:r>
            <a:endParaRPr lang="zh-CN" altLang="en-US" b="1">
              <a:latin typeface="宋体" panose="02010600030101010101" pitchFamily="2" charset="-122"/>
              <a:ea typeface="宋体" panose="02010600030101010101" pitchFamily="2" charset="-122"/>
              <a:sym typeface="+mn-ea"/>
            </a:endParaRPr>
          </a:p>
          <a:p>
            <a:pPr marL="0" indent="0">
              <a:lnSpc>
                <a:spcPct val="140000"/>
              </a:lnSpc>
              <a:buNone/>
            </a:pPr>
            <a:r>
              <a:rPr lang="zh-CN" altLang="en-US" b="1">
                <a:solidFill>
                  <a:srgbClr val="FF0000"/>
                </a:solidFill>
                <a:latin typeface="宋体" panose="02010600030101010101" pitchFamily="2" charset="-122"/>
                <a:ea typeface="宋体" panose="02010600030101010101" pitchFamily="2" charset="-122"/>
                <a:sym typeface="Arial" panose="020B0604020202020204" pitchFamily="34" charset="0"/>
              </a:rPr>
              <a:t>解决心态问题：</a:t>
            </a:r>
            <a:endParaRPr lang="zh-CN" altLang="en-US" b="1" kern="1200">
              <a:solidFill>
                <a:srgbClr val="FF0000"/>
              </a:solidFill>
              <a:latin typeface="宋体" panose="02010600030101010101" pitchFamily="2" charset="-122"/>
              <a:ea typeface="宋体" panose="02010600030101010101" pitchFamily="2" charset="-122"/>
              <a:sym typeface="Arial" panose="020B0604020202020204" pitchFamily="34" charset="0"/>
            </a:endParaRPr>
          </a:p>
          <a:p>
            <a:pPr marL="0" indent="0">
              <a:lnSpc>
                <a:spcPct val="130000"/>
              </a:lnSpc>
              <a:buNone/>
            </a:pPr>
            <a:r>
              <a:rPr lang="zh-CN" altLang="en-US" sz="2000" b="1">
                <a:latin typeface="宋体" panose="02010600030101010101" pitchFamily="2" charset="-122"/>
                <a:ea typeface="宋体" panose="02010600030101010101" pitchFamily="2" charset="-122"/>
                <a:sym typeface="+mn-ea"/>
              </a:rPr>
              <a:t>    口头表达能力是需要不断锻炼出来的。在企业中，你在开发的过程中，也是需要和你的组长以及项目经理进行不断沟通的。所以，一定不能逃避。怎么去锻炼呢？</a:t>
            </a:r>
            <a:r>
              <a:rPr lang="zh-CN" altLang="en-US" sz="2000" b="1">
                <a:solidFill>
                  <a:srgbClr val="FF0000"/>
                </a:solidFill>
                <a:latin typeface="宋体" panose="02010600030101010101" pitchFamily="2" charset="-122"/>
                <a:ea typeface="宋体" panose="02010600030101010101" pitchFamily="2" charset="-122"/>
                <a:sym typeface="+mn-ea"/>
              </a:rPr>
              <a:t>私下里多找同学互相面试，多找就业指导们面试，然后多说出你对他们所问技术点的观点。</a:t>
            </a:r>
            <a:r>
              <a:rPr lang="zh-CN" altLang="en-US" sz="2000" b="1">
                <a:latin typeface="宋体" panose="02010600030101010101" pitchFamily="2" charset="-122"/>
                <a:ea typeface="宋体" panose="02010600030101010101" pitchFamily="2" charset="-122"/>
                <a:sym typeface="+mn-ea"/>
              </a:rPr>
              <a:t>并且，一定不要害怕自己说错了，不管是对还是错，自己是怎么想的，就大声说出来。这样，训练完之后，去面试的时候，你就能够自然而然地能够回答面试官所问的问题了。如果，你的口头表达能力真的非常差，也训练不好，技术比较好。那么，你可以直接告诉面试官：技术方面，你让我说，我感觉比较困难。不如这样，你给我一个项目功能，我这两天实现之后发送到您的邮箱，可以吗？这样，对方既觉得你很坦诚，又感觉你的技术过硬，会更让人信服你，会更容易录用你。</a:t>
            </a:r>
            <a:endParaRPr lang="zh-CN" altLang="en-US" sz="2000" b="1" kern="1200">
              <a:latin typeface="宋体" panose="02010600030101010101" pitchFamily="2" charset="-122"/>
              <a:ea typeface="宋体" panose="02010600030101010101" pitchFamily="2" charset="-122"/>
            </a:endParaRPr>
          </a:p>
          <a:p>
            <a:endParaRPr lang="zh-CN" altLang="en-US" sz="20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290">
                                          <p:stCondLst>
                                            <p:cond delay="0"/>
                                          </p:stCondLst>
                                        </p:cTn>
                                        <p:tgtEl>
                                          <p:spTgt spid="3">
                                            <p:txEl>
                                              <p:pRg st="2" end="2"/>
                                            </p:txEl>
                                          </p:spTgt>
                                        </p:tgtEl>
                                      </p:cBhvr>
                                    </p:animEffect>
                                    <p:anim calcmode="lin" valueType="num">
                                      <p:cBhvr>
                                        <p:cTn id="19"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24" dur="13">
                                          <p:stCondLst>
                                            <p:cond delay="325"/>
                                          </p:stCondLst>
                                        </p:cTn>
                                        <p:tgtEl>
                                          <p:spTgt spid="3">
                                            <p:txEl>
                                              <p:pRg st="2" end="2"/>
                                            </p:txEl>
                                          </p:spTgt>
                                        </p:tgtEl>
                                      </p:cBhvr>
                                      <p:to x="100000" y="60000"/>
                                    </p:animScale>
                                    <p:animScale>
                                      <p:cBhvr>
                                        <p:cTn id="25" dur="83" decel="50000">
                                          <p:stCondLst>
                                            <p:cond delay="338"/>
                                          </p:stCondLst>
                                        </p:cTn>
                                        <p:tgtEl>
                                          <p:spTgt spid="3">
                                            <p:txEl>
                                              <p:pRg st="2" end="2"/>
                                            </p:txEl>
                                          </p:spTgt>
                                        </p:tgtEl>
                                      </p:cBhvr>
                                      <p:to x="100000" y="100000"/>
                                    </p:animScale>
                                    <p:animScale>
                                      <p:cBhvr>
                                        <p:cTn id="26" dur="13">
                                          <p:stCondLst>
                                            <p:cond delay="656"/>
                                          </p:stCondLst>
                                        </p:cTn>
                                        <p:tgtEl>
                                          <p:spTgt spid="3">
                                            <p:txEl>
                                              <p:pRg st="2" end="2"/>
                                            </p:txEl>
                                          </p:spTgt>
                                        </p:tgtEl>
                                      </p:cBhvr>
                                      <p:to x="100000" y="80000"/>
                                    </p:animScale>
                                    <p:animScale>
                                      <p:cBhvr>
                                        <p:cTn id="27" dur="83" decel="50000">
                                          <p:stCondLst>
                                            <p:cond delay="669"/>
                                          </p:stCondLst>
                                        </p:cTn>
                                        <p:tgtEl>
                                          <p:spTgt spid="3">
                                            <p:txEl>
                                              <p:pRg st="2" end="2"/>
                                            </p:txEl>
                                          </p:spTgt>
                                        </p:tgtEl>
                                      </p:cBhvr>
                                      <p:to x="100000" y="100000"/>
                                    </p:animScale>
                                    <p:animScale>
                                      <p:cBhvr>
                                        <p:cTn id="28" dur="13">
                                          <p:stCondLst>
                                            <p:cond delay="821"/>
                                          </p:stCondLst>
                                        </p:cTn>
                                        <p:tgtEl>
                                          <p:spTgt spid="3">
                                            <p:txEl>
                                              <p:pRg st="2" end="2"/>
                                            </p:txEl>
                                          </p:spTgt>
                                        </p:tgtEl>
                                      </p:cBhvr>
                                      <p:to x="100000" y="90000"/>
                                    </p:animScale>
                                    <p:animScale>
                                      <p:cBhvr>
                                        <p:cTn id="29" dur="83" decel="50000">
                                          <p:stCondLst>
                                            <p:cond delay="834"/>
                                          </p:stCondLst>
                                        </p:cTn>
                                        <p:tgtEl>
                                          <p:spTgt spid="3">
                                            <p:txEl>
                                              <p:pRg st="2" end="2"/>
                                            </p:txEl>
                                          </p:spTgt>
                                        </p:tgtEl>
                                      </p:cBhvr>
                                      <p:to x="100000" y="100000"/>
                                    </p:animScale>
                                    <p:animScale>
                                      <p:cBhvr>
                                        <p:cTn id="30" dur="13">
                                          <p:stCondLst>
                                            <p:cond delay="904"/>
                                          </p:stCondLst>
                                        </p:cTn>
                                        <p:tgtEl>
                                          <p:spTgt spid="3">
                                            <p:txEl>
                                              <p:pRg st="2" end="2"/>
                                            </p:txEl>
                                          </p:spTgt>
                                        </p:tgtEl>
                                      </p:cBhvr>
                                      <p:to x="100000" y="95000"/>
                                    </p:animScale>
                                    <p:animScale>
                                      <p:cBhvr>
                                        <p:cTn id="31" dur="83" decel="50000">
                                          <p:stCondLst>
                                            <p:cond delay="917"/>
                                          </p:stCondLst>
                                        </p:cTn>
                                        <p:tgtEl>
                                          <p:spTgt spid="3">
                                            <p:txEl>
                                              <p:pRg st="2" end="2"/>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down)">
                                      <p:cBhvr>
                                        <p:cTn id="34" dur="290">
                                          <p:stCondLst>
                                            <p:cond delay="0"/>
                                          </p:stCondLst>
                                        </p:cTn>
                                        <p:tgtEl>
                                          <p:spTgt spid="3">
                                            <p:txEl>
                                              <p:pRg st="3" end="3"/>
                                            </p:txEl>
                                          </p:spTgt>
                                        </p:tgtEl>
                                      </p:cBhvr>
                                    </p:animEffect>
                                    <p:anim calcmode="lin" valueType="num">
                                      <p:cBhvr>
                                        <p:cTn id="35"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40" dur="13">
                                          <p:stCondLst>
                                            <p:cond delay="325"/>
                                          </p:stCondLst>
                                        </p:cTn>
                                        <p:tgtEl>
                                          <p:spTgt spid="3">
                                            <p:txEl>
                                              <p:pRg st="3" end="3"/>
                                            </p:txEl>
                                          </p:spTgt>
                                        </p:tgtEl>
                                      </p:cBhvr>
                                      <p:to x="100000" y="60000"/>
                                    </p:animScale>
                                    <p:animScale>
                                      <p:cBhvr>
                                        <p:cTn id="41" dur="83" decel="50000">
                                          <p:stCondLst>
                                            <p:cond delay="338"/>
                                          </p:stCondLst>
                                        </p:cTn>
                                        <p:tgtEl>
                                          <p:spTgt spid="3">
                                            <p:txEl>
                                              <p:pRg st="3" end="3"/>
                                            </p:txEl>
                                          </p:spTgt>
                                        </p:tgtEl>
                                      </p:cBhvr>
                                      <p:to x="100000" y="100000"/>
                                    </p:animScale>
                                    <p:animScale>
                                      <p:cBhvr>
                                        <p:cTn id="42" dur="13">
                                          <p:stCondLst>
                                            <p:cond delay="656"/>
                                          </p:stCondLst>
                                        </p:cTn>
                                        <p:tgtEl>
                                          <p:spTgt spid="3">
                                            <p:txEl>
                                              <p:pRg st="3" end="3"/>
                                            </p:txEl>
                                          </p:spTgt>
                                        </p:tgtEl>
                                      </p:cBhvr>
                                      <p:to x="100000" y="80000"/>
                                    </p:animScale>
                                    <p:animScale>
                                      <p:cBhvr>
                                        <p:cTn id="43" dur="83" decel="50000">
                                          <p:stCondLst>
                                            <p:cond delay="669"/>
                                          </p:stCondLst>
                                        </p:cTn>
                                        <p:tgtEl>
                                          <p:spTgt spid="3">
                                            <p:txEl>
                                              <p:pRg st="3" end="3"/>
                                            </p:txEl>
                                          </p:spTgt>
                                        </p:tgtEl>
                                      </p:cBhvr>
                                      <p:to x="100000" y="100000"/>
                                    </p:animScale>
                                    <p:animScale>
                                      <p:cBhvr>
                                        <p:cTn id="44" dur="13">
                                          <p:stCondLst>
                                            <p:cond delay="821"/>
                                          </p:stCondLst>
                                        </p:cTn>
                                        <p:tgtEl>
                                          <p:spTgt spid="3">
                                            <p:txEl>
                                              <p:pRg st="3" end="3"/>
                                            </p:txEl>
                                          </p:spTgt>
                                        </p:tgtEl>
                                      </p:cBhvr>
                                      <p:to x="100000" y="90000"/>
                                    </p:animScale>
                                    <p:animScale>
                                      <p:cBhvr>
                                        <p:cTn id="45" dur="83" decel="50000">
                                          <p:stCondLst>
                                            <p:cond delay="834"/>
                                          </p:stCondLst>
                                        </p:cTn>
                                        <p:tgtEl>
                                          <p:spTgt spid="3">
                                            <p:txEl>
                                              <p:pRg st="3" end="3"/>
                                            </p:txEl>
                                          </p:spTgt>
                                        </p:tgtEl>
                                      </p:cBhvr>
                                      <p:to x="100000" y="100000"/>
                                    </p:animScale>
                                    <p:animScale>
                                      <p:cBhvr>
                                        <p:cTn id="46" dur="13">
                                          <p:stCondLst>
                                            <p:cond delay="904"/>
                                          </p:stCondLst>
                                        </p:cTn>
                                        <p:tgtEl>
                                          <p:spTgt spid="3">
                                            <p:txEl>
                                              <p:pRg st="3" end="3"/>
                                            </p:txEl>
                                          </p:spTgt>
                                        </p:tgtEl>
                                      </p:cBhvr>
                                      <p:to x="100000" y="95000"/>
                                    </p:animScale>
                                    <p:animScale>
                                      <p:cBhvr>
                                        <p:cTn id="47" dur="83" decel="50000">
                                          <p:stCondLst>
                                            <p:cond delay="917"/>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marL="0" indent="0">
              <a:buNone/>
            </a:pPr>
            <a:r>
              <a:rPr lang="en-US" altLang="zh-CN" b="1"/>
              <a:t>5</a:t>
            </a:r>
            <a:r>
              <a:rPr lang="zh-CN" altLang="en-US" b="1"/>
              <a:t>、我认为应该怎么做</a:t>
            </a:r>
            <a:endParaRPr lang="zh-CN" altLang="en-US" b="1"/>
          </a:p>
          <a:p>
            <a:pPr marL="0" indent="0">
              <a:buNone/>
            </a:pPr>
            <a:endParaRPr lang="zh-CN" altLang="en-US" b="1"/>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错误心态：</a:t>
            </a:r>
            <a:r>
              <a:rPr lang="zh-CN" altLang="en-US" b="1">
                <a:latin typeface="宋体" panose="02010600030101010101" pitchFamily="2" charset="-122"/>
                <a:ea typeface="宋体" panose="02010600030101010101" pitchFamily="2" charset="-122"/>
                <a:sym typeface="+mn-ea"/>
              </a:rPr>
              <a:t>老师，我认为我应该这样做，而不是像你说的那样做。</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Arial" panose="020B0604020202020204" pitchFamily="34" charset="0"/>
              </a:rPr>
              <a:t>解决心态问题：</a:t>
            </a:r>
            <a:endParaRPr lang="zh-CN" altLang="en-US" b="1" kern="120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就业指导老师们积累的就业经验都是基于成千上万的同学们的真实面试经历，是经得起考验的。很多同学自己一意孤行，结果碰壁之后，自己丧失了自信心，得不偿失。所以，</a:t>
            </a:r>
            <a:r>
              <a:rPr lang="zh-CN" altLang="en-US" sz="2000" b="1">
                <a:solidFill>
                  <a:srgbClr val="FF0000"/>
                </a:solidFill>
                <a:latin typeface="宋体" panose="02010600030101010101" pitchFamily="2" charset="-122"/>
                <a:ea typeface="宋体" panose="02010600030101010101" pitchFamily="2" charset="-122"/>
                <a:sym typeface="+mn-ea"/>
              </a:rPr>
              <a:t>大家尽量按照就业指导老师告诉你们的方式来，有什么疑问一定要找就业指导老师们及时沟通！</a:t>
            </a:r>
            <a:endParaRPr lang="zh-CN" altLang="en-US" sz="2000" b="1" kern="1200">
              <a:solidFill>
                <a:srgbClr val="FF0000"/>
              </a:solidFill>
              <a:latin typeface="宋体" panose="02010600030101010101" pitchFamily="2" charset="-122"/>
              <a:ea typeface="宋体" panose="02010600030101010101" pitchFamily="2" charset="-122"/>
            </a:endParaRPr>
          </a:p>
          <a:p>
            <a:endParaRPr lang="zh-CN" altLang="en-US"/>
          </a:p>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80">
                                          <p:stCondLst>
                                            <p:cond delay="0"/>
                                          </p:stCondLst>
                                        </p:cTn>
                                        <p:tgtEl>
                                          <p:spTgt spid="3">
                                            <p:txEl>
                                              <p:pRg st="3" end="3"/>
                                            </p:txEl>
                                          </p:spTgt>
                                        </p:tgtEl>
                                      </p:cBhvr>
                                    </p:animEffect>
                                    <p:anim calcmode="lin" valueType="num">
                                      <p:cBhvr>
                                        <p:cTn id="1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3" end="3"/>
                                            </p:txEl>
                                          </p:spTgt>
                                        </p:tgtEl>
                                      </p:cBhvr>
                                      <p:to x="100000" y="60000"/>
                                    </p:animScale>
                                    <p:animScale>
                                      <p:cBhvr>
                                        <p:cTn id="25" dur="166" decel="50000">
                                          <p:stCondLst>
                                            <p:cond delay="676"/>
                                          </p:stCondLst>
                                        </p:cTn>
                                        <p:tgtEl>
                                          <p:spTgt spid="3">
                                            <p:txEl>
                                              <p:pRg st="3" end="3"/>
                                            </p:txEl>
                                          </p:spTgt>
                                        </p:tgtEl>
                                      </p:cBhvr>
                                      <p:to x="100000" y="100000"/>
                                    </p:animScale>
                                    <p:animScale>
                                      <p:cBhvr>
                                        <p:cTn id="26" dur="26">
                                          <p:stCondLst>
                                            <p:cond delay="1312"/>
                                          </p:stCondLst>
                                        </p:cTn>
                                        <p:tgtEl>
                                          <p:spTgt spid="3">
                                            <p:txEl>
                                              <p:pRg st="3" end="3"/>
                                            </p:txEl>
                                          </p:spTgt>
                                        </p:tgtEl>
                                      </p:cBhvr>
                                      <p:to x="100000" y="80000"/>
                                    </p:animScale>
                                    <p:animScale>
                                      <p:cBhvr>
                                        <p:cTn id="27" dur="166" decel="50000">
                                          <p:stCondLst>
                                            <p:cond delay="1338"/>
                                          </p:stCondLst>
                                        </p:cTn>
                                        <p:tgtEl>
                                          <p:spTgt spid="3">
                                            <p:txEl>
                                              <p:pRg st="3" end="3"/>
                                            </p:txEl>
                                          </p:spTgt>
                                        </p:tgtEl>
                                      </p:cBhvr>
                                      <p:to x="100000" y="100000"/>
                                    </p:animScale>
                                    <p:animScale>
                                      <p:cBhvr>
                                        <p:cTn id="28" dur="26">
                                          <p:stCondLst>
                                            <p:cond delay="1642"/>
                                          </p:stCondLst>
                                        </p:cTn>
                                        <p:tgtEl>
                                          <p:spTgt spid="3">
                                            <p:txEl>
                                              <p:pRg st="3" end="3"/>
                                            </p:txEl>
                                          </p:spTgt>
                                        </p:tgtEl>
                                      </p:cBhvr>
                                      <p:to x="100000" y="90000"/>
                                    </p:animScale>
                                    <p:animScale>
                                      <p:cBhvr>
                                        <p:cTn id="29" dur="166" decel="50000">
                                          <p:stCondLst>
                                            <p:cond delay="1668"/>
                                          </p:stCondLst>
                                        </p:cTn>
                                        <p:tgtEl>
                                          <p:spTgt spid="3">
                                            <p:txEl>
                                              <p:pRg st="3" end="3"/>
                                            </p:txEl>
                                          </p:spTgt>
                                        </p:tgtEl>
                                      </p:cBhvr>
                                      <p:to x="100000" y="100000"/>
                                    </p:animScale>
                                    <p:animScale>
                                      <p:cBhvr>
                                        <p:cTn id="30" dur="26">
                                          <p:stCondLst>
                                            <p:cond delay="1808"/>
                                          </p:stCondLst>
                                        </p:cTn>
                                        <p:tgtEl>
                                          <p:spTgt spid="3">
                                            <p:txEl>
                                              <p:pRg st="3" end="3"/>
                                            </p:txEl>
                                          </p:spTgt>
                                        </p:tgtEl>
                                      </p:cBhvr>
                                      <p:to x="100000" y="95000"/>
                                    </p:animScale>
                                    <p:animScale>
                                      <p:cBhvr>
                                        <p:cTn id="31" dur="166" decel="50000">
                                          <p:stCondLst>
                                            <p:cond delay="1834"/>
                                          </p:stCondLst>
                                        </p:cTn>
                                        <p:tgtEl>
                                          <p:spTgt spid="3">
                                            <p:txEl>
                                              <p:pRg st="3" end="3"/>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80">
                                          <p:stCondLst>
                                            <p:cond delay="0"/>
                                          </p:stCondLst>
                                        </p:cTn>
                                        <p:tgtEl>
                                          <p:spTgt spid="3">
                                            <p:txEl>
                                              <p:pRg st="4" end="4"/>
                                            </p:txEl>
                                          </p:spTgt>
                                        </p:tgtEl>
                                      </p:cBhvr>
                                    </p:animEffect>
                                    <p:anim calcmode="lin" valueType="num">
                                      <p:cBhvr>
                                        <p:cTn id="3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4" end="4"/>
                                            </p:txEl>
                                          </p:spTgt>
                                        </p:tgtEl>
                                      </p:cBhvr>
                                      <p:to x="100000" y="60000"/>
                                    </p:animScale>
                                    <p:animScale>
                                      <p:cBhvr>
                                        <p:cTn id="41" dur="166" decel="50000">
                                          <p:stCondLst>
                                            <p:cond delay="676"/>
                                          </p:stCondLst>
                                        </p:cTn>
                                        <p:tgtEl>
                                          <p:spTgt spid="3">
                                            <p:txEl>
                                              <p:pRg st="4" end="4"/>
                                            </p:txEl>
                                          </p:spTgt>
                                        </p:tgtEl>
                                      </p:cBhvr>
                                      <p:to x="100000" y="100000"/>
                                    </p:animScale>
                                    <p:animScale>
                                      <p:cBhvr>
                                        <p:cTn id="42" dur="26">
                                          <p:stCondLst>
                                            <p:cond delay="1312"/>
                                          </p:stCondLst>
                                        </p:cTn>
                                        <p:tgtEl>
                                          <p:spTgt spid="3">
                                            <p:txEl>
                                              <p:pRg st="4" end="4"/>
                                            </p:txEl>
                                          </p:spTgt>
                                        </p:tgtEl>
                                      </p:cBhvr>
                                      <p:to x="100000" y="80000"/>
                                    </p:animScale>
                                    <p:animScale>
                                      <p:cBhvr>
                                        <p:cTn id="43" dur="166" decel="50000">
                                          <p:stCondLst>
                                            <p:cond delay="1338"/>
                                          </p:stCondLst>
                                        </p:cTn>
                                        <p:tgtEl>
                                          <p:spTgt spid="3">
                                            <p:txEl>
                                              <p:pRg st="4" end="4"/>
                                            </p:txEl>
                                          </p:spTgt>
                                        </p:tgtEl>
                                      </p:cBhvr>
                                      <p:to x="100000" y="100000"/>
                                    </p:animScale>
                                    <p:animScale>
                                      <p:cBhvr>
                                        <p:cTn id="44" dur="26">
                                          <p:stCondLst>
                                            <p:cond delay="1642"/>
                                          </p:stCondLst>
                                        </p:cTn>
                                        <p:tgtEl>
                                          <p:spTgt spid="3">
                                            <p:txEl>
                                              <p:pRg st="4" end="4"/>
                                            </p:txEl>
                                          </p:spTgt>
                                        </p:tgtEl>
                                      </p:cBhvr>
                                      <p:to x="100000" y="90000"/>
                                    </p:animScale>
                                    <p:animScale>
                                      <p:cBhvr>
                                        <p:cTn id="45" dur="166" decel="50000">
                                          <p:stCondLst>
                                            <p:cond delay="1668"/>
                                          </p:stCondLst>
                                        </p:cTn>
                                        <p:tgtEl>
                                          <p:spTgt spid="3">
                                            <p:txEl>
                                              <p:pRg st="4" end="4"/>
                                            </p:txEl>
                                          </p:spTgt>
                                        </p:tgtEl>
                                      </p:cBhvr>
                                      <p:to x="100000" y="100000"/>
                                    </p:animScale>
                                    <p:animScale>
                                      <p:cBhvr>
                                        <p:cTn id="46" dur="26">
                                          <p:stCondLst>
                                            <p:cond delay="1808"/>
                                          </p:stCondLst>
                                        </p:cTn>
                                        <p:tgtEl>
                                          <p:spTgt spid="3">
                                            <p:txEl>
                                              <p:pRg st="4" end="4"/>
                                            </p:txEl>
                                          </p:spTgt>
                                        </p:tgtEl>
                                      </p:cBhvr>
                                      <p:to x="100000" y="95000"/>
                                    </p:animScale>
                                    <p:animScale>
                                      <p:cBhvr>
                                        <p:cTn id="47"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marL="0" indent="0">
              <a:buNone/>
            </a:pPr>
            <a:r>
              <a:rPr lang="en-US" altLang="zh-CN" b="1"/>
              <a:t>6</a:t>
            </a:r>
            <a:r>
              <a:rPr lang="zh-CN" altLang="en-US" b="1"/>
              <a:t>、回老家</a:t>
            </a:r>
            <a:endParaRPr lang="zh-CN" altLang="en-US" b="1"/>
          </a:p>
          <a:p>
            <a:pPr marL="0" indent="0">
              <a:buNone/>
            </a:pPr>
            <a:endParaRPr lang="zh-CN" altLang="en-US"/>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错误心态：</a:t>
            </a:r>
            <a:r>
              <a:rPr lang="zh-CN" altLang="en-US" b="1">
                <a:latin typeface="宋体" panose="02010600030101010101" pitchFamily="2" charset="-122"/>
                <a:ea typeface="宋体" panose="02010600030101010101" pitchFamily="2" charset="-122"/>
                <a:sym typeface="+mn-ea"/>
              </a:rPr>
              <a:t>老师，我想回老家找工作。</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Arial" panose="020B0604020202020204" pitchFamily="34" charset="0"/>
              </a:rPr>
              <a:t>解决心态问题：</a:t>
            </a:r>
            <a:endParaRPr lang="zh-CN" altLang="en-US" b="1" kern="120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zh-CN" altLang="en-US"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一线城市的科技公司技术成熟度都比较高，而且技术更新速度很快，并且每                                                                                                                                                                                                                                                                                                                                                                                                                                                                                                                                                                                                                                                                                                                                                                                                                                                                                                                                                                                                                                                                                                                                                                                                                                                                                                                                                                                                                                                                                                                                                                                                                                                                                                      个人分工明确。即使你在上海干个2年，再回老家做个项目经理都是可以的。如果，你现在就回老家，会发现很多公司都不正规，可能你一个人要做多种类别的工作。这样，</a:t>
            </a:r>
            <a:r>
              <a:rPr lang="zh-CN" altLang="en-US" sz="2000" b="1">
                <a:solidFill>
                  <a:srgbClr val="FF0000"/>
                </a:solidFill>
                <a:latin typeface="宋体" panose="02010600030101010101" pitchFamily="2" charset="-122"/>
                <a:ea typeface="宋体" panose="02010600030101010101" pitchFamily="2" charset="-122"/>
                <a:sym typeface="+mn-ea"/>
              </a:rPr>
              <a:t>会导致你在各个领域都不会精，从长远来看，也并不会发展的特别好。</a:t>
            </a:r>
            <a:endParaRPr lang="zh-CN" altLang="en-US" sz="2000" b="1" kern="1200">
              <a:solidFill>
                <a:srgbClr val="FF0000"/>
              </a:solidFill>
              <a:latin typeface="宋体" panose="02010600030101010101" pitchFamily="2" charset="-122"/>
              <a:ea typeface="宋体" panose="02010600030101010101" pitchFamily="2" charset="-122"/>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2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23"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24"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5" dur="2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26" dur="2000"/>
                                        <p:tgtEl>
                                          <p:spTgt spid="3">
                                            <p:txEl>
                                              <p:pRg st="3" end="3"/>
                                            </p:txEl>
                                          </p:spTgt>
                                        </p:tgtEl>
                                      </p:cBhvr>
                                    </p:animEffect>
                                  </p:childTnLst>
                                </p:cTn>
                              </p:par>
                              <p:par>
                                <p:cTn id="27" presetID="54" presetClass="entr" presetSubtype="0" accel="10000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20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30"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1" dur="2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2" dur="2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3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五、现在应该抱着什么样的心态？</a:t>
            </a:r>
            <a:endParaRPr lang="zh-CN" altLang="en-US" sz="3200"/>
          </a:p>
        </p:txBody>
      </p:sp>
      <p:sp>
        <p:nvSpPr>
          <p:cNvPr id="3" name="内容占位符 2"/>
          <p:cNvSpPr>
            <a:spLocks noGrp="1"/>
          </p:cNvSpPr>
          <p:nvPr>
            <p:ph idx="1"/>
          </p:nvPr>
        </p:nvSpPr>
        <p:spPr/>
        <p:txBody>
          <a:bodyPr/>
          <a:p>
            <a:pPr marL="0" indent="0">
              <a:buNone/>
            </a:pPr>
            <a:r>
              <a:rPr lang="en-US" altLang="zh-CN" b="1"/>
              <a:t>7</a:t>
            </a:r>
            <a:r>
              <a:rPr lang="zh-CN" altLang="en-US" b="1"/>
              <a:t>、旅游、有钱</a:t>
            </a:r>
            <a:endParaRPr lang="zh-CN" altLang="en-US" b="1"/>
          </a:p>
          <a:p>
            <a:pPr marL="0" indent="0">
              <a:buNone/>
            </a:pPr>
            <a:endParaRPr lang="zh-CN" altLang="en-US" b="1"/>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错误心态1：</a:t>
            </a:r>
            <a:r>
              <a:rPr lang="zh-CN" altLang="en-US" b="1">
                <a:latin typeface="宋体" panose="02010600030101010101" pitchFamily="2" charset="-122"/>
                <a:ea typeface="宋体" panose="02010600030101010101" pitchFamily="2" charset="-122"/>
                <a:sym typeface="+mn-ea"/>
              </a:rPr>
              <a:t>老师，学了半年，好累啊，我想先出去旅旅游，然后再去找工作。</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错误心态2：</a:t>
            </a:r>
            <a:r>
              <a:rPr lang="zh-CN" altLang="en-US" b="1">
                <a:latin typeface="宋体" panose="02010600030101010101" pitchFamily="2" charset="-122"/>
                <a:ea typeface="宋体" panose="02010600030101010101" pitchFamily="2" charset="-122"/>
                <a:sym typeface="+mn-ea"/>
              </a:rPr>
              <a:t>老师，我是土豪，我家里有钱，不想找工作。</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Arial" panose="020B0604020202020204" pitchFamily="34" charset="0"/>
              </a:rPr>
              <a:t>解决心态问题：</a:t>
            </a:r>
            <a:endParaRPr lang="zh-CN" altLang="en-US" b="1" kern="120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所谓，一鼓作气，再而衰，三而竭。出去旅游、家里有钱，现在不找工作。会导致你的技术遗忘速度很快，等你旅游回来，技术点也忘得差不多了，反而加重了找工作的难度。所以，这时候，你应该一鼓作气，把工作搞定了，并且在企业中增强实战能力之后，工作稳定了，再选择出去旅游，出去挥霍，放松一下。</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六、简历的书写与投递</a:t>
            </a:r>
            <a:endParaRPr lang="zh-CN" altLang="en-US" sz="3200"/>
          </a:p>
        </p:txBody>
      </p:sp>
      <p:sp>
        <p:nvSpPr>
          <p:cNvPr id="3" name="内容占位符 2"/>
          <p:cNvSpPr>
            <a:spLocks noGrp="1"/>
          </p:cNvSpPr>
          <p:nvPr>
            <p:ph idx="1"/>
          </p:nvPr>
        </p:nvSpPr>
        <p:spPr/>
        <p:txBody>
          <a:bodyPr/>
          <a:p>
            <a:pPr marL="0" indent="0">
              <a:lnSpc>
                <a:spcPct val="170000"/>
              </a:lnSpc>
              <a:buNone/>
            </a:pPr>
            <a:r>
              <a:rPr lang="en-US" altLang="zh-CN" b="1">
                <a:sym typeface="+mn-ea"/>
              </a:rPr>
              <a:t>1</a:t>
            </a:r>
            <a:r>
              <a:rPr lang="zh-CN" altLang="en-US" b="1">
                <a:sym typeface="+mn-ea"/>
              </a:rPr>
              <a:t>、简历的书写</a:t>
            </a:r>
            <a:r>
              <a:rPr lang="en-US" altLang="zh-CN" b="1">
                <a:sym typeface="+mn-ea"/>
              </a:rPr>
              <a:t>	</a:t>
            </a:r>
            <a:endParaRPr lang="en-US" altLang="zh-CN" b="1">
              <a:sym typeface="+mn-ea"/>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1</a:t>
            </a:r>
            <a:r>
              <a:rPr lang="zh-CN" altLang="en-US" b="1">
                <a:latin typeface="宋体" panose="02010600030101010101" pitchFamily="2" charset="-122"/>
                <a:ea typeface="宋体" panose="02010600030101010101" pitchFamily="2" charset="-122"/>
                <a:sym typeface="+mn-ea"/>
              </a:rPr>
              <a:t>、个人信息</a:t>
            </a:r>
            <a:endParaRPr lang="zh-CN" altLang="en-US" b="1" kern="1200">
              <a:latin typeface="宋体" panose="02010600030101010101" pitchFamily="2" charset="-122"/>
              <a:ea typeface="宋体" panose="02010600030101010101" pitchFamily="2" charset="-122"/>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2</a:t>
            </a:r>
            <a:r>
              <a:rPr lang="zh-CN" altLang="en-US" b="1">
                <a:latin typeface="宋体" panose="02010600030101010101" pitchFamily="2" charset="-122"/>
                <a:ea typeface="宋体" panose="02010600030101010101" pitchFamily="2" charset="-122"/>
                <a:sym typeface="+mn-ea"/>
              </a:rPr>
              <a:t>、求职意向</a:t>
            </a:r>
            <a:endParaRPr lang="zh-CN" altLang="en-US" b="1" kern="1200">
              <a:latin typeface="宋体" panose="02010600030101010101" pitchFamily="2" charset="-122"/>
              <a:ea typeface="宋体" panose="02010600030101010101" pitchFamily="2" charset="-122"/>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3</a:t>
            </a:r>
            <a:r>
              <a:rPr lang="zh-CN" altLang="en-US" b="1">
                <a:latin typeface="宋体" panose="02010600030101010101" pitchFamily="2" charset="-122"/>
                <a:ea typeface="宋体" panose="02010600030101010101" pitchFamily="2" charset="-122"/>
                <a:sym typeface="+mn-ea"/>
              </a:rPr>
              <a:t>、工作经历</a:t>
            </a:r>
            <a:endParaRPr lang="zh-CN" altLang="en-US" b="1">
              <a:latin typeface="宋体" panose="02010600030101010101" pitchFamily="2" charset="-122"/>
              <a:ea typeface="宋体" panose="02010600030101010101" pitchFamily="2" charset="-122"/>
              <a:sym typeface="+mn-ea"/>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4</a:t>
            </a:r>
            <a:r>
              <a:rPr lang="zh-CN" altLang="en-US" b="1">
                <a:latin typeface="宋体" panose="02010600030101010101" pitchFamily="2" charset="-122"/>
                <a:ea typeface="宋体" panose="02010600030101010101" pitchFamily="2" charset="-122"/>
                <a:sym typeface="+mn-ea"/>
              </a:rPr>
              <a:t>、项目经验</a:t>
            </a:r>
            <a:endParaRPr lang="zh-CN" altLang="en-US" b="1" kern="1200">
              <a:latin typeface="宋体" panose="02010600030101010101" pitchFamily="2" charset="-122"/>
              <a:ea typeface="宋体" panose="02010600030101010101" pitchFamily="2" charset="-122"/>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5</a:t>
            </a:r>
            <a:r>
              <a:rPr lang="zh-CN" altLang="en-US" b="1">
                <a:latin typeface="宋体" panose="02010600030101010101" pitchFamily="2" charset="-122"/>
                <a:ea typeface="宋体" panose="02010600030101010101" pitchFamily="2" charset="-122"/>
                <a:sym typeface="+mn-ea"/>
              </a:rPr>
              <a:t>、教育经历</a:t>
            </a:r>
            <a:endParaRPr lang="zh-CN" altLang="en-US" b="1">
              <a:latin typeface="宋体" panose="02010600030101010101" pitchFamily="2" charset="-122"/>
              <a:ea typeface="宋体" panose="02010600030101010101" pitchFamily="2" charset="-122"/>
              <a:sym typeface="+mn-ea"/>
            </a:endParaRPr>
          </a:p>
          <a:p>
            <a:pPr marL="457200" lvl="1" indent="0">
              <a:lnSpc>
                <a:spcPct val="170000"/>
              </a:lnSpc>
              <a:buNone/>
            </a:pPr>
            <a:r>
              <a:rPr lang="en-US" altLang="zh-CN" b="1">
                <a:latin typeface="宋体" panose="02010600030101010101" pitchFamily="2" charset="-122"/>
                <a:ea typeface="宋体" panose="02010600030101010101" pitchFamily="2" charset="-122"/>
                <a:sym typeface="+mn-ea"/>
              </a:rPr>
              <a:t>	6</a:t>
            </a:r>
            <a:r>
              <a:rPr lang="zh-CN" altLang="en-US" b="1">
                <a:latin typeface="宋体" panose="02010600030101010101" pitchFamily="2" charset="-122"/>
                <a:ea typeface="宋体" panose="02010600030101010101" pitchFamily="2" charset="-122"/>
                <a:sym typeface="+mn-ea"/>
              </a:rPr>
              <a:t>、自我评价</a:t>
            </a:r>
            <a:endParaRPr lang="zh-CN" altLang="en-US" b="1">
              <a:latin typeface="宋体" panose="02010600030101010101" pitchFamily="2" charset="-122"/>
              <a:ea typeface="宋体" panose="02010600030101010101" pitchFamily="2" charset="-122"/>
              <a:sym typeface="+mn-ea"/>
            </a:endParaRPr>
          </a:p>
          <a:p>
            <a:pPr marL="457200" lvl="1" indent="0">
              <a:lnSpc>
                <a:spcPct val="170000"/>
              </a:lnSpc>
              <a:buNone/>
            </a:pPr>
            <a:r>
              <a:rPr lang="zh-CN" altLang="en-US" b="1">
                <a:latin typeface="宋体" panose="02010600030101010101" pitchFamily="2" charset="-122"/>
                <a:ea typeface="宋体" panose="02010600030101010101" pitchFamily="2" charset="-122"/>
                <a:sym typeface="+mn-ea"/>
                <a:hlinkClick r:id="rId1" action="ppaction://hlinkfile"/>
              </a:rPr>
              <a:t>注意事项</a:t>
            </a:r>
            <a:endParaRPr lang="zh-CN" altLang="en-US" b="1" kern="1200">
              <a:latin typeface="宋体" panose="02010600030101010101" pitchFamily="2" charset="-122"/>
              <a:ea typeface="宋体" panose="02010600030101010101" pitchFamily="2" charset="-122"/>
              <a:sym typeface="+mn-ea"/>
            </a:endParaRPr>
          </a:p>
          <a:p>
            <a:pPr lvl="1"/>
            <a:endParaRPr lang="zh-CN" altLang="en-US">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六、简历的书写与投递</a:t>
            </a:r>
            <a:endParaRPr lang="zh-CN" altLang="en-US" sz="3200"/>
          </a:p>
        </p:txBody>
      </p:sp>
      <p:sp>
        <p:nvSpPr>
          <p:cNvPr id="3" name="内容占位符 2"/>
          <p:cNvSpPr>
            <a:spLocks noGrp="1"/>
          </p:cNvSpPr>
          <p:nvPr>
            <p:ph idx="1"/>
          </p:nvPr>
        </p:nvSpPr>
        <p:spPr/>
        <p:txBody>
          <a:bodyPr/>
          <a:p>
            <a:pPr marL="0" indent="0">
              <a:lnSpc>
                <a:spcPct val="150000"/>
              </a:lnSpc>
              <a:buNone/>
            </a:pPr>
            <a:r>
              <a:rPr lang="en-US" altLang="zh-CN" b="1">
                <a:sym typeface="+mn-ea"/>
              </a:rPr>
              <a:t>2</a:t>
            </a:r>
            <a:r>
              <a:rPr lang="zh-CN" altLang="en-US" b="1">
                <a:sym typeface="+mn-ea"/>
              </a:rPr>
              <a:t>、简历的投递</a:t>
            </a:r>
            <a:endParaRPr lang="zh-CN" altLang="en-US" b="1">
              <a:sym typeface="+mn-ea"/>
            </a:endParaRPr>
          </a:p>
          <a:p>
            <a:pPr marL="457200" lvl="1" indent="0">
              <a:lnSpc>
                <a:spcPct val="150000"/>
              </a:lnSpc>
              <a:buNone/>
            </a:pPr>
            <a:r>
              <a:rPr lang="en-US" altLang="zh-CN" b="1">
                <a:latin typeface="宋体" panose="02010600030101010101" pitchFamily="2" charset="-122"/>
                <a:ea typeface="宋体" panose="02010600030101010101" pitchFamily="2" charset="-122"/>
                <a:sym typeface="+mn-ea"/>
              </a:rPr>
              <a:t>1、常用的投递简历渠道</a:t>
            </a:r>
            <a:endParaRPr lang="en-US" altLang="zh-CN" b="1" kern="1200">
              <a:latin typeface="宋体" panose="02010600030101010101" pitchFamily="2" charset="-122"/>
              <a:ea typeface="宋体" panose="02010600030101010101" pitchFamily="2" charset="-122"/>
            </a:endParaRPr>
          </a:p>
          <a:p>
            <a:pPr marL="457200" lvl="1" indent="0">
              <a:lnSpc>
                <a:spcPct val="150000"/>
              </a:lnSpc>
              <a:buNone/>
            </a:pPr>
            <a:r>
              <a:rPr lang="zh-CN" altLang="en-US" b="1">
                <a:latin typeface="宋体" panose="02010600030101010101" pitchFamily="2" charset="-122"/>
                <a:ea typeface="宋体" panose="02010600030101010101" pitchFamily="2" charset="-122"/>
                <a:sym typeface="+mn-ea"/>
              </a:rPr>
              <a:t>    智联招聘（重点）</a:t>
            </a:r>
            <a:endParaRPr lang="zh-CN" altLang="en-US" b="1" kern="1200">
              <a:latin typeface="宋体" panose="02010600030101010101" pitchFamily="2" charset="-122"/>
              <a:ea typeface="宋体" panose="02010600030101010101" pitchFamily="2" charset="-122"/>
            </a:endParaRPr>
          </a:p>
          <a:p>
            <a:pPr marL="457200" lvl="1" indent="0">
              <a:lnSpc>
                <a:spcPct val="150000"/>
              </a:lnSpc>
              <a:buNone/>
            </a:pPr>
            <a:r>
              <a:rPr lang="zh-CN" altLang="en-US" b="1">
                <a:latin typeface="宋体" panose="02010600030101010101" pitchFamily="2" charset="-122"/>
                <a:ea typeface="宋体" panose="02010600030101010101" pitchFamily="2" charset="-122"/>
                <a:sym typeface="+mn-ea"/>
              </a:rPr>
              <a:t>    51job（重点）</a:t>
            </a:r>
            <a:endParaRPr lang="zh-CN" altLang="en-US" b="1" kern="1200">
              <a:latin typeface="宋体" panose="02010600030101010101" pitchFamily="2" charset="-122"/>
              <a:ea typeface="宋体" panose="02010600030101010101" pitchFamily="2" charset="-122"/>
            </a:endParaRPr>
          </a:p>
          <a:p>
            <a:pPr marL="457200" lvl="1" indent="0">
              <a:lnSpc>
                <a:spcPct val="150000"/>
              </a:lnSpc>
              <a:buNone/>
            </a:pPr>
            <a:r>
              <a:rPr lang="zh-CN" altLang="en-US" b="1">
                <a:latin typeface="宋体" panose="02010600030101010101" pitchFamily="2" charset="-122"/>
                <a:ea typeface="宋体" panose="02010600030101010101" pitchFamily="2" charset="-122"/>
                <a:sym typeface="+mn-ea"/>
              </a:rPr>
              <a:t>    拉勾网</a:t>
            </a:r>
            <a:endParaRPr lang="zh-CN" altLang="en-US" b="1" kern="1200">
              <a:latin typeface="宋体" panose="02010600030101010101" pitchFamily="2" charset="-122"/>
              <a:ea typeface="宋体" panose="02010600030101010101" pitchFamily="2" charset="-122"/>
            </a:endParaRPr>
          </a:p>
          <a:p>
            <a:pPr marL="457200" lvl="1" indent="0">
              <a:lnSpc>
                <a:spcPct val="150000"/>
              </a:lnSpc>
              <a:buNone/>
            </a:pPr>
            <a:r>
              <a:rPr lang="zh-CN" altLang="en-US" b="1">
                <a:latin typeface="宋体" panose="02010600030101010101" pitchFamily="2" charset="-122"/>
                <a:ea typeface="宋体" panose="02010600030101010101" pitchFamily="2" charset="-122"/>
                <a:sym typeface="+mn-ea"/>
              </a:rPr>
              <a:t>    BOSS直聘</a:t>
            </a:r>
            <a:endParaRPr lang="zh-CN" altLang="en-US" b="1" kern="1200">
              <a:latin typeface="宋体" panose="02010600030101010101" pitchFamily="2" charset="-122"/>
              <a:ea typeface="宋体" panose="02010600030101010101" pitchFamily="2" charset="-122"/>
            </a:endParaRPr>
          </a:p>
          <a:p>
            <a:pPr marL="457200" lvl="1" indent="0">
              <a:lnSpc>
                <a:spcPct val="150000"/>
              </a:lnSpc>
              <a:buNone/>
            </a:pPr>
            <a:r>
              <a:rPr lang="en-US" altLang="zh-CN" b="1">
                <a:latin typeface="宋体" panose="02010600030101010101" pitchFamily="2" charset="-122"/>
                <a:ea typeface="宋体" panose="02010600030101010101" pitchFamily="2" charset="-122"/>
                <a:sym typeface="+mn-ea"/>
              </a:rPr>
              <a:t>    QQ</a:t>
            </a:r>
            <a:r>
              <a:rPr lang="zh-CN" altLang="zh-CN" b="1">
                <a:latin typeface="宋体" panose="02010600030101010101" pitchFamily="2" charset="-122"/>
                <a:ea typeface="宋体" panose="02010600030101010101" pitchFamily="2" charset="-122"/>
                <a:sym typeface="+mn-ea"/>
              </a:rPr>
              <a:t>群</a:t>
            </a:r>
            <a:endParaRPr lang="zh-CN" altLang="zh-CN" b="1" kern="1200">
              <a:latin typeface="宋体" panose="02010600030101010101" pitchFamily="2" charset="-122"/>
              <a:ea typeface="宋体" panose="02010600030101010101" pitchFamily="2" charset="-122"/>
            </a:endParaRPr>
          </a:p>
          <a:p>
            <a:pPr marL="457200" lvl="1" indent="0">
              <a:lnSpc>
                <a:spcPct val="150000"/>
              </a:lnSpc>
              <a:buNone/>
            </a:pPr>
            <a:r>
              <a:rPr lang="en-US" altLang="zh-CN" b="1">
                <a:latin typeface="宋体" panose="02010600030101010101" pitchFamily="2" charset="-122"/>
                <a:ea typeface="宋体" panose="02010600030101010101" pitchFamily="2" charset="-122"/>
                <a:sym typeface="+mn-ea"/>
              </a:rPr>
              <a:t>2</a:t>
            </a:r>
            <a:r>
              <a:rPr lang="zh-CN" altLang="en-US" b="1">
                <a:latin typeface="宋体" panose="02010600030101010101" pitchFamily="2" charset="-122"/>
                <a:ea typeface="宋体" panose="02010600030101010101" pitchFamily="2" charset="-122"/>
                <a:sym typeface="+mn-ea"/>
              </a:rPr>
              <a:t>、简历投递注意事项</a:t>
            </a:r>
            <a:endParaRPr lang="zh-CN" altLang="en-US"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六、简历的书写与投递</a:t>
            </a:r>
            <a:endParaRPr lang="zh-CN" altLang="en-US" sz="3200"/>
          </a:p>
        </p:txBody>
      </p:sp>
      <p:sp>
        <p:nvSpPr>
          <p:cNvPr id="3" name="内容占位符 2"/>
          <p:cNvSpPr>
            <a:spLocks noGrp="1"/>
          </p:cNvSpPr>
          <p:nvPr>
            <p:ph idx="1"/>
          </p:nvPr>
        </p:nvSpPr>
        <p:spPr>
          <a:xfrm>
            <a:off x="625313" y="896937"/>
            <a:ext cx="10973117" cy="4895851"/>
          </a:xfrm>
        </p:spPr>
        <p:txBody>
          <a:bodyPr/>
          <a:p>
            <a:pPr lvl="0" indent="0">
              <a:lnSpc>
                <a:spcPct val="110000"/>
              </a:lnSpc>
              <a:buNone/>
            </a:pPr>
            <a:r>
              <a:rPr lang="en-US" altLang="zh-CN" sz="2000" b="1">
                <a:solidFill>
                  <a:srgbClr val="FF0000"/>
                </a:solidFill>
                <a:latin typeface="+mn-ea"/>
                <a:ea typeface="+mn-ea"/>
                <a:sym typeface="+mn-ea"/>
              </a:rPr>
              <a:t>2</a:t>
            </a:r>
            <a:r>
              <a:rPr lang="zh-CN" altLang="en-US" sz="2000" b="1">
                <a:solidFill>
                  <a:srgbClr val="FF0000"/>
                </a:solidFill>
                <a:latin typeface="+mn-ea"/>
                <a:ea typeface="+mn-ea"/>
                <a:sym typeface="+mn-ea"/>
              </a:rPr>
              <a:t>、简历投递注意事项</a:t>
            </a:r>
            <a:endParaRPr lang="zh-CN" altLang="en-US" sz="2000" b="1">
              <a:solidFill>
                <a:srgbClr val="FF0000"/>
              </a:solidFill>
              <a:latin typeface="+mn-ea"/>
              <a:ea typeface="+mn-ea"/>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①投递简历时，要有个大概的筛选，不要盲投。但也不用细细挑选，时间成本上不划算。因此，做了大概的筛选后，就可以大量投递简历了。早上8~9点钟，投</a:t>
            </a:r>
            <a:r>
              <a:rPr lang="en-US" altLang="zh-CN" sz="2000" b="1">
                <a:latin typeface="宋体" panose="02010600030101010101" pitchFamily="2" charset="-122"/>
                <a:ea typeface="宋体" panose="02010600030101010101" pitchFamily="2" charset="-122"/>
                <a:sym typeface="+mn-ea"/>
              </a:rPr>
              <a:t>20-30</a:t>
            </a:r>
            <a:r>
              <a:rPr lang="zh-CN" altLang="en-US" sz="2000" b="1">
                <a:latin typeface="宋体" panose="02010600030101010101" pitchFamily="2" charset="-122"/>
                <a:ea typeface="宋体" panose="02010600030101010101" pitchFamily="2" charset="-122"/>
                <a:sym typeface="+mn-ea"/>
              </a:rPr>
              <a:t>份简历即可（注意：不要都只投前5页，避免冲突！）。</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②建议下载手机客户端，投递的简历，每天早、中各刷新一下，不要让自己的简历沉底。</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③word版简历和网页版简历内容一定要保持一致。</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④简历上的所有内容一定要详细准备！不要出现某些同学去面试时，面试官询问简历上的信息，他都不知道自己简历上写了什么内容的情况！</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⑤简历上的项目，一定要非常清楚，项目功能模块，开发时长，团队人数（上线时间）等等。</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⑥简历确定了内容之后，一定要互相模拟面试，直到完全能够熟练描述简历上的信息为止。</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⑦接到一些面试电话，如果对方提起培训或者销售等信息，就不要去面试了，浪费时间。</a:t>
            </a:r>
            <a:endParaRPr lang="zh-CN" altLang="en-US" sz="2000" b="1">
              <a:latin typeface="宋体" panose="02010600030101010101" pitchFamily="2" charset="-122"/>
              <a:ea typeface="宋体" panose="02010600030101010101" pitchFamily="2" charset="-122"/>
            </a:endParaRPr>
          </a:p>
          <a:p>
            <a:pPr lvl="0" indent="0">
              <a:lnSpc>
                <a:spcPct val="110000"/>
              </a:lnSpc>
              <a:buNone/>
            </a:pPr>
            <a:r>
              <a:rPr lang="zh-CN" altLang="en-US" sz="2000" b="1">
                <a:latin typeface="宋体" panose="02010600030101010101" pitchFamily="2" charset="-122"/>
                <a:ea typeface="宋体" panose="02010600030101010101" pitchFamily="2" charset="-122"/>
                <a:sym typeface="+mn-ea"/>
              </a:rPr>
              <a:t>⑧一般情况下，一天安排两家面试都是正常的，上下午各一家。某些公司离的比较近，可以灵活和HR沟通调整面试时间。这样，一天也可以面试两、三家。同学们可以自己安排一个周一~周五的面试时间表，包括面试公司、地址、时间，根据实际情况，灵活调整。</a:t>
            </a:r>
            <a:endParaRPr lang="zh-CN" altLang="en-US" sz="2000" b="1">
              <a:latin typeface="宋体" panose="02010600030101010101" pitchFamily="2" charset="-122"/>
              <a:ea typeface="宋体" panose="02010600030101010101" pitchFamily="2" charset="-122"/>
            </a:endParaRPr>
          </a:p>
          <a:p>
            <a:pPr marL="0" indent="0">
              <a:buNone/>
            </a:pPr>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六、简历的书写与投递</a:t>
            </a:r>
            <a:endParaRPr lang="zh-CN" altLang="en-US" sz="3200"/>
          </a:p>
        </p:txBody>
      </p:sp>
      <p:sp>
        <p:nvSpPr>
          <p:cNvPr id="3" name="内容占位符 2"/>
          <p:cNvSpPr>
            <a:spLocks noGrp="1"/>
          </p:cNvSpPr>
          <p:nvPr>
            <p:ph idx="1"/>
          </p:nvPr>
        </p:nvSpPr>
        <p:spPr/>
        <p:txBody>
          <a:bodyPr/>
          <a:p>
            <a:pPr lvl="0" indent="0">
              <a:buNone/>
            </a:pPr>
            <a:r>
              <a:rPr lang="zh-CN" altLang="en-US">
                <a:solidFill>
                  <a:srgbClr val="FF0000"/>
                </a:solidFill>
                <a:latin typeface="微软雅黑" panose="020B0503020204020204" charset="-122"/>
                <a:ea typeface="微软雅黑" panose="020B0503020204020204" charset="-122"/>
                <a:sym typeface="+mn-ea"/>
              </a:rPr>
              <a:t>简历投递注意事项：</a:t>
            </a:r>
            <a:endParaRPr lang="zh-CN" altLang="en-US">
              <a:solidFill>
                <a:srgbClr val="FF0000"/>
              </a:solidFill>
              <a:latin typeface="微软雅黑" panose="020B0503020204020204" charset="-122"/>
              <a:ea typeface="微软雅黑" panose="020B0503020204020204" charset="-122"/>
              <a:sym typeface="+mn-ea"/>
            </a:endParaRPr>
          </a:p>
          <a:p>
            <a:pPr lvl="0" indent="0">
              <a:lnSpc>
                <a:spcPct val="120000"/>
              </a:lnSpc>
              <a:buNone/>
            </a:pPr>
            <a:endParaRPr lang="zh-CN" altLang="en-US" sz="2000" b="1">
              <a:solidFill>
                <a:srgbClr val="FF0000"/>
              </a:solidFill>
              <a:latin typeface="宋体" panose="02010600030101010101" pitchFamily="2" charset="-122"/>
              <a:ea typeface="宋体" panose="02010600030101010101" pitchFamily="2" charset="-122"/>
            </a:endParaRPr>
          </a:p>
          <a:p>
            <a:pPr lvl="0" indent="0">
              <a:lnSpc>
                <a:spcPct val="140000"/>
              </a:lnSpc>
              <a:buNone/>
            </a:pPr>
            <a:r>
              <a:rPr lang="en-US" altLang="zh-CN" sz="2000" b="1">
                <a:latin typeface="宋体" panose="02010600030101010101" pitchFamily="2" charset="-122"/>
                <a:ea typeface="宋体" panose="02010600030101010101" pitchFamily="2" charset="-122"/>
                <a:sym typeface="+mn-ea"/>
              </a:rPr>
              <a:t>      1</a:t>
            </a:r>
            <a:r>
              <a:rPr lang="zh-CN" altLang="en-US" sz="2000" b="1">
                <a:latin typeface="宋体" panose="02010600030101010101" pitchFamily="2" charset="-122"/>
                <a:ea typeface="宋体" panose="02010600030101010101" pitchFamily="2" charset="-122"/>
                <a:sym typeface="+mn-ea"/>
              </a:rPr>
              <a:t>、当你收到的面试邀请电话很多时，或者你已经拿到了满意的</a:t>
            </a:r>
            <a:r>
              <a:rPr lang="en-US" altLang="zh-CN" sz="2000" b="1">
                <a:latin typeface="宋体" panose="02010600030101010101" pitchFamily="2" charset="-122"/>
                <a:ea typeface="宋体" panose="02010600030101010101" pitchFamily="2" charset="-122"/>
                <a:sym typeface="+mn-ea"/>
              </a:rPr>
              <a:t>offer</a:t>
            </a:r>
            <a:r>
              <a:rPr lang="zh-CN" altLang="en-US" sz="2000" b="1">
                <a:latin typeface="宋体" panose="02010600030101010101" pitchFamily="2" charset="-122"/>
                <a:ea typeface="宋体" panose="02010600030101010101" pitchFamily="2" charset="-122"/>
                <a:sym typeface="+mn-ea"/>
              </a:rPr>
              <a:t>，可以选择“公开程度”为“完全保密”。</a:t>
            </a:r>
            <a:endParaRPr lang="zh-CN" altLang="en-US" sz="2000" b="1">
              <a:latin typeface="宋体" panose="02010600030101010101" pitchFamily="2" charset="-122"/>
              <a:ea typeface="宋体" panose="02010600030101010101" pitchFamily="2" charset="-122"/>
            </a:endParaRPr>
          </a:p>
          <a:p>
            <a:pPr lvl="0" indent="0">
              <a:lnSpc>
                <a:spcPct val="140000"/>
              </a:lnSpc>
              <a:buNone/>
            </a:pPr>
            <a:r>
              <a:rPr lang="en-US" altLang="zh-CN" sz="2000" b="1">
                <a:latin typeface="宋体" panose="02010600030101010101" pitchFamily="2" charset="-122"/>
                <a:ea typeface="宋体" panose="02010600030101010101" pitchFamily="2" charset="-122"/>
                <a:sym typeface="宋体" panose="02010600030101010101" pitchFamily="2" charset="-122"/>
              </a:rPr>
              <a:t>      2</a:t>
            </a:r>
            <a:r>
              <a:rPr lang="zh-CN" altLang="en-US" sz="2000" b="1">
                <a:latin typeface="宋体" panose="02010600030101010101" pitchFamily="2" charset="-122"/>
                <a:ea typeface="宋体" panose="02010600030101010101" pitchFamily="2" charset="-122"/>
                <a:sym typeface="宋体" panose="02010600030101010101" pitchFamily="2" charset="-122"/>
              </a:rPr>
              <a:t>、在找工作的过程中，一定要坚持早上</a:t>
            </a:r>
            <a:r>
              <a:rPr lang="en-US" altLang="zh-CN" sz="2000" b="1">
                <a:latin typeface="宋体" panose="02010600030101010101" pitchFamily="2" charset="-122"/>
                <a:ea typeface="宋体" panose="02010600030101010101" pitchFamily="2" charset="-122"/>
                <a:sym typeface="宋体" panose="02010600030101010101" pitchFamily="2" charset="-122"/>
              </a:rPr>
              <a:t>8</a:t>
            </a:r>
            <a:r>
              <a:rPr lang="zh-CN" altLang="en-US" sz="2000" b="1">
                <a:latin typeface="宋体" panose="02010600030101010101" pitchFamily="2" charset="-122"/>
                <a:ea typeface="宋体" panose="02010600030101010101" pitchFamily="2" charset="-122"/>
                <a:sym typeface="宋体" panose="02010600030101010101" pitchFamily="2" charset="-122"/>
              </a:rPr>
              <a:t>点</a:t>
            </a:r>
            <a:r>
              <a:rPr lang="en-US" altLang="zh-CN" sz="2000" b="1">
                <a:latin typeface="宋体" panose="02010600030101010101" pitchFamily="2" charset="-122"/>
                <a:ea typeface="宋体" panose="02010600030101010101" pitchFamily="2" charset="-122"/>
                <a:sym typeface="宋体" panose="02010600030101010101" pitchFamily="2" charset="-122"/>
              </a:rPr>
              <a:t>~9</a:t>
            </a:r>
            <a:r>
              <a:rPr lang="zh-CN" altLang="en-US" sz="2000" b="1">
                <a:latin typeface="宋体" panose="02010600030101010101" pitchFamily="2" charset="-122"/>
                <a:ea typeface="宋体" panose="02010600030101010101" pitchFamily="2" charset="-122"/>
                <a:sym typeface="宋体" panose="02010600030101010101" pitchFamily="2" charset="-122"/>
              </a:rPr>
              <a:t>点投简历，并且要保持同时刷新简历的习惯。这样，</a:t>
            </a:r>
            <a:r>
              <a:rPr lang="en-US" altLang="zh-CN" sz="2000" b="1">
                <a:latin typeface="宋体" panose="02010600030101010101" pitchFamily="2" charset="-122"/>
                <a:ea typeface="宋体" panose="02010600030101010101" pitchFamily="2" charset="-122"/>
                <a:sym typeface="宋体" panose="02010600030101010101" pitchFamily="2" charset="-122"/>
              </a:rPr>
              <a:t>HR</a:t>
            </a:r>
            <a:r>
              <a:rPr lang="zh-CN" altLang="en-US" sz="2000" b="1">
                <a:latin typeface="宋体" panose="02010600030101010101" pitchFamily="2" charset="-122"/>
                <a:ea typeface="宋体" panose="02010600030101010101" pitchFamily="2" charset="-122"/>
                <a:sym typeface="宋体" panose="02010600030101010101" pitchFamily="2" charset="-122"/>
              </a:rPr>
              <a:t>才能看到你。</a:t>
            </a:r>
            <a:endParaRPr lang="zh-CN" altLang="en-US" sz="2000" b="1">
              <a:latin typeface="宋体" panose="02010600030101010101" pitchFamily="2" charset="-122"/>
              <a:ea typeface="宋体" panose="02010600030101010101" pitchFamily="2" charset="-122"/>
              <a:sym typeface="宋体" panose="02010600030101010101" pitchFamily="2" charset="-122"/>
            </a:endParaRPr>
          </a:p>
          <a:p>
            <a:pPr lvl="0" indent="0">
              <a:lnSpc>
                <a:spcPct val="140000"/>
              </a:lnSpc>
              <a:buNone/>
            </a:pPr>
            <a:r>
              <a:rPr lang="en-US" altLang="zh-CN" sz="2000" b="1">
                <a:latin typeface="宋体" panose="02010600030101010101" pitchFamily="2" charset="-122"/>
                <a:ea typeface="宋体" panose="02010600030101010101" pitchFamily="2" charset="-122"/>
                <a:sym typeface="宋体" panose="02010600030101010101" pitchFamily="2" charset="-122"/>
              </a:rPr>
              <a:t>      3</a:t>
            </a:r>
            <a:r>
              <a:rPr lang="zh-CN" altLang="en-US" sz="2000" b="1">
                <a:latin typeface="宋体" panose="02010600030101010101" pitchFamily="2" charset="-122"/>
                <a:ea typeface="宋体" panose="02010600030101010101" pitchFamily="2" charset="-122"/>
                <a:sym typeface="宋体" panose="02010600030101010101" pitchFamily="2" charset="-122"/>
              </a:rPr>
              <a:t>、</a:t>
            </a:r>
            <a:r>
              <a:rPr lang="zh-CN" altLang="en-US" sz="2000" b="1">
                <a:solidFill>
                  <a:srgbClr val="FF0000"/>
                </a:solidFill>
                <a:latin typeface="宋体" panose="02010600030101010101" pitchFamily="2" charset="-122"/>
                <a:ea typeface="宋体" panose="02010600030101010101" pitchFamily="2" charset="-122"/>
                <a:sym typeface="宋体" panose="02010600030101010101" pitchFamily="2" charset="-122"/>
              </a:rPr>
              <a:t>同学们一定要注意。简历，一定要按照自己的话语来写！包括：自我评价、项目名称等。否则，抄袭别人的简历，导致简历雷同对你找工作来说是非常不利的！</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六、简历的书写与投递</a:t>
            </a:r>
            <a:endParaRPr lang="zh-CN" altLang="en-US" sz="3200"/>
          </a:p>
        </p:txBody>
      </p:sp>
      <p:sp>
        <p:nvSpPr>
          <p:cNvPr id="3" name="内容占位符 2"/>
          <p:cNvSpPr>
            <a:spLocks noGrp="1"/>
          </p:cNvSpPr>
          <p:nvPr>
            <p:ph idx="1"/>
          </p:nvPr>
        </p:nvSpPr>
        <p:spPr/>
        <p:txBody>
          <a:bodyPr/>
          <a:p>
            <a:pPr marL="0" indent="0">
              <a:lnSpc>
                <a:spcPct val="150000"/>
              </a:lnSpc>
              <a:buNone/>
            </a:pPr>
            <a:r>
              <a:rPr lang="zh-CN" altLang="en-US" b="1">
                <a:solidFill>
                  <a:srgbClr val="FF0000"/>
                </a:solidFill>
                <a:sym typeface="+mn-ea"/>
              </a:rPr>
              <a:t>重点说明：如何看待外包、猎头、直招公司（甲方）？</a:t>
            </a:r>
            <a:endParaRPr lang="zh-CN" altLang="en-US" b="1" kern="1200">
              <a:solidFill>
                <a:srgbClr val="FF0000"/>
              </a:solidFill>
            </a:endParaRPr>
          </a:p>
          <a:p>
            <a:pPr marL="0" indent="0">
              <a:lnSpc>
                <a:spcPct val="150000"/>
              </a:lnSpc>
              <a:buNone/>
            </a:pPr>
            <a:r>
              <a:rPr lang="zh-CN" altLang="en-US">
                <a:sym typeface="+mn-ea"/>
              </a:rPr>
              <a:t>      </a:t>
            </a:r>
            <a:r>
              <a:rPr lang="zh-CN" altLang="en-US" sz="2000" b="1">
                <a:latin typeface="宋体" panose="02010600030101010101" pitchFamily="2" charset="-122"/>
                <a:ea typeface="宋体" panose="02010600030101010101" pitchFamily="2" charset="-122"/>
                <a:sym typeface="+mn-ea"/>
              </a:rPr>
              <a:t>外包公司就是没有自己的业务，而是接别人公司的项目或者是输出自己公司的技术人员到其他公司上班（人员外包）。常见的规模比较大的外包公司有：软通动力、亚信联创、博彦科技、东软、文思海辉、瑞友科技。</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外包公司的一个好处就是门槛相对比较低，对我们的工作背景和教育背景要求也低一些，只要我们能做出项目来就ok。在外包公司工作比较累，并且感觉缺乏归属感。但是，在外包公司，可以接触到不同类型的项目和技术，非常锻炼自己的能力，对于以后做项目经理会有很大的好处。</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猎头：帮助甲方招聘开发人员（不属于外包，与甲方直接签订劳动合同）</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直招：甲方</a:t>
            </a:r>
            <a:r>
              <a:rPr lang="en-US" altLang="zh-CN" sz="2000" b="1">
                <a:latin typeface="宋体" panose="02010600030101010101" pitchFamily="2" charset="-122"/>
                <a:ea typeface="宋体" panose="02010600030101010101" pitchFamily="2" charset="-122"/>
                <a:sym typeface="+mn-ea"/>
              </a:rPr>
              <a:t>HR</a:t>
            </a:r>
            <a:r>
              <a:rPr lang="zh-CN" altLang="en-US" sz="2000" b="1">
                <a:latin typeface="宋体" panose="02010600030101010101" pitchFamily="2" charset="-122"/>
                <a:ea typeface="宋体" panose="02010600030101010101" pitchFamily="2" charset="-122"/>
                <a:sym typeface="+mn-ea"/>
              </a:rPr>
              <a:t>自主招聘</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sz="20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
                                            <p:txEl>
                                              <p:pRg st="1" end="1"/>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3">
                                            <p:txEl>
                                              <p:pRg st="2" end="2"/>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一、课程简介</a:t>
            </a:r>
            <a:endParaRPr lang="zh-CN" altLang="en-US" sz="3200" b="1"/>
          </a:p>
        </p:txBody>
      </p:sp>
      <p:sp>
        <p:nvSpPr>
          <p:cNvPr id="3" name="内容占位符 2"/>
          <p:cNvSpPr>
            <a:spLocks noGrp="1"/>
          </p:cNvSpPr>
          <p:nvPr>
            <p:ph idx="1"/>
          </p:nvPr>
        </p:nvSpPr>
        <p:spPr>
          <a:xfrm>
            <a:off x="772795" y="1134745"/>
            <a:ext cx="6177915" cy="4655185"/>
          </a:xfrm>
        </p:spPr>
        <p:txBody>
          <a:bodyPr/>
          <a:p>
            <a:pPr marL="0" indent="0">
              <a:buNone/>
            </a:pPr>
            <a:r>
              <a:rPr lang="en-US" altLang="zh-CN" b="1">
                <a:sym typeface="+mn-ea"/>
              </a:rPr>
              <a:t>1、就业指导课程内容包括</a:t>
            </a:r>
            <a:endParaRPr lang="en-US" altLang="zh-CN" b="1">
              <a:sym typeface="+mn-ea"/>
            </a:endParaRPr>
          </a:p>
          <a:p>
            <a:pPr marL="0" indent="0">
              <a:buNone/>
            </a:pPr>
            <a:endParaRPr lang="en-US" altLang="zh-CN" b="1">
              <a:sym typeface="+mn-ea"/>
            </a:endParaRPr>
          </a:p>
          <a:p>
            <a:pPr marL="0" indent="0">
              <a:lnSpc>
                <a:spcPct val="120000"/>
              </a:lnSpc>
              <a:buNone/>
            </a:pPr>
            <a:r>
              <a:rPr lang="zh-CN" altLang="en-US" sz="2000" b="1">
                <a:latin typeface="宋体" panose="02010600030101010101" pitchFamily="2" charset="-122"/>
                <a:ea typeface="宋体" panose="02010600030101010101" pitchFamily="2" charset="-122"/>
                <a:sym typeface="+mn-ea"/>
              </a:rPr>
              <a:t>    ① 课程简介</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② </a:t>
            </a:r>
            <a:r>
              <a:rPr lang="zh-CN" altLang="en-US" sz="2000" b="1">
                <a:latin typeface="宋体" panose="02010600030101010101" pitchFamily="2" charset="-122"/>
                <a:ea typeface="宋体" panose="02010600030101010101" pitchFamily="2" charset="-122"/>
                <a:sym typeface="+mn-ea"/>
              </a:rPr>
              <a:t>就业指导老师的联系方式</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③ </a:t>
            </a:r>
            <a:r>
              <a:rPr lang="en-US" altLang="zh-CN" sz="2000" b="1">
                <a:latin typeface="宋体" panose="02010600030101010101" pitchFamily="2" charset="-122"/>
                <a:ea typeface="宋体" panose="02010600030101010101" pitchFamily="2" charset="-122"/>
                <a:sym typeface="+mn-ea"/>
              </a:rPr>
              <a:t>PHP</a:t>
            </a:r>
            <a:r>
              <a:rPr lang="zh-CN" altLang="en-US" sz="2000" b="1">
                <a:latin typeface="宋体" panose="02010600030101010101" pitchFamily="2" charset="-122"/>
                <a:ea typeface="宋体" panose="02010600030101010101" pitchFamily="2" charset="-122"/>
                <a:sym typeface="+mn-ea"/>
              </a:rPr>
              <a:t>的就业行情与市场行情</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④ </a:t>
            </a:r>
            <a:r>
              <a:rPr lang="zh-CN" altLang="en-US" sz="2000" b="1">
                <a:latin typeface="宋体" panose="02010600030101010101" pitchFamily="2" charset="-122"/>
                <a:ea typeface="宋体" panose="02010600030101010101" pitchFamily="2" charset="-122"/>
                <a:sym typeface="+mn-ea"/>
              </a:rPr>
              <a:t>找工作的流程？就业培训安排的流程</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⑤ </a:t>
            </a:r>
            <a:r>
              <a:rPr lang="zh-CN" altLang="en-US" sz="2000" b="1">
                <a:latin typeface="宋体" panose="02010600030101010101" pitchFamily="2" charset="-122"/>
                <a:ea typeface="宋体" panose="02010600030101010101" pitchFamily="2" charset="-122"/>
                <a:sym typeface="+mn-ea"/>
              </a:rPr>
              <a:t>现在应该抱着什么样的心态？</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⑥ </a:t>
            </a:r>
            <a:r>
              <a:rPr lang="zh-CN" altLang="en-US" sz="2000" b="1">
                <a:latin typeface="宋体" panose="02010600030101010101" pitchFamily="2" charset="-122"/>
                <a:ea typeface="宋体" panose="02010600030101010101" pitchFamily="2" charset="-122"/>
                <a:sym typeface="+mn-ea"/>
              </a:rPr>
              <a:t>简历的书写与投递</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⑦ </a:t>
            </a:r>
            <a:r>
              <a:rPr lang="zh-CN" altLang="en-US" sz="2000" b="1">
                <a:latin typeface="宋体" panose="02010600030101010101" pitchFamily="2" charset="-122"/>
                <a:ea typeface="宋体" panose="02010600030101010101" pitchFamily="2" charset="-122"/>
                <a:sym typeface="+mn-ea"/>
              </a:rPr>
              <a:t>笔试</a:t>
            </a:r>
            <a:r>
              <a:rPr lang="en-US" altLang="zh-CN" sz="2000" b="1">
                <a:latin typeface="宋体" panose="02010600030101010101" pitchFamily="2" charset="-122"/>
                <a:ea typeface="宋体" panose="02010600030101010101" pitchFamily="2" charset="-122"/>
                <a:sym typeface="+mn-ea"/>
              </a:rPr>
              <a:t>+</a:t>
            </a:r>
            <a:r>
              <a:rPr lang="zh-CN" altLang="en-US" sz="2000" b="1">
                <a:latin typeface="宋体" panose="02010600030101010101" pitchFamily="2" charset="-122"/>
                <a:ea typeface="宋体" panose="02010600030101010101" pitchFamily="2" charset="-122"/>
                <a:sym typeface="+mn-ea"/>
              </a:rPr>
              <a:t>技术面试</a:t>
            </a:r>
            <a:r>
              <a:rPr lang="en-US" altLang="zh-CN" sz="2000" b="1">
                <a:latin typeface="宋体" panose="02010600030101010101" pitchFamily="2" charset="-122"/>
                <a:ea typeface="宋体" panose="02010600030101010101" pitchFamily="2" charset="-122"/>
                <a:sym typeface="+mn-ea"/>
              </a:rPr>
              <a:t>+</a:t>
            </a:r>
            <a:r>
              <a:rPr lang="zh-CN" altLang="en-US" sz="2000" b="1">
                <a:latin typeface="宋体" panose="02010600030101010101" pitchFamily="2" charset="-122"/>
                <a:ea typeface="宋体" panose="02010600030101010101" pitchFamily="2" charset="-122"/>
                <a:sym typeface="+mn-ea"/>
              </a:rPr>
              <a:t>人事面试</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⑧ </a:t>
            </a:r>
            <a:r>
              <a:rPr lang="zh-CN" altLang="en-US" sz="2000" b="1">
                <a:latin typeface="宋体" panose="02010600030101010101" pitchFamily="2" charset="-122"/>
                <a:ea typeface="宋体" panose="02010600030101010101" pitchFamily="2" charset="-122"/>
                <a:sym typeface="+mn-ea"/>
              </a:rPr>
              <a:t>返校报到</a:t>
            </a:r>
            <a:endParaRPr lang="zh-CN" altLang="en-US" sz="2000" b="1">
              <a:latin typeface="宋体" panose="02010600030101010101" pitchFamily="2" charset="-122"/>
              <a:ea typeface="宋体" panose="02010600030101010101" pitchFamily="2" charset="-122"/>
            </a:endParaRPr>
          </a:p>
          <a:p>
            <a:pPr marL="0" indent="0">
              <a:lnSpc>
                <a:spcPct val="120000"/>
              </a:lnSpc>
              <a:buNone/>
            </a:pPr>
            <a:r>
              <a:rPr lang="zh-CN" sz="2000" b="1">
                <a:latin typeface="宋体" panose="02010600030101010101" pitchFamily="2" charset="-122"/>
                <a:ea typeface="宋体" panose="02010600030101010101" pitchFamily="2" charset="-122"/>
                <a:sym typeface="+mn-ea"/>
              </a:rPr>
              <a:t>    ⑨ </a:t>
            </a:r>
            <a:r>
              <a:rPr lang="zh-CN" altLang="en-US" sz="2000" b="1">
                <a:latin typeface="宋体" panose="02010600030101010101" pitchFamily="2" charset="-122"/>
                <a:ea typeface="宋体" panose="02010600030101010101" pitchFamily="2" charset="-122"/>
                <a:sym typeface="+mn-ea"/>
              </a:rPr>
              <a:t>入职事宜</a:t>
            </a:r>
            <a:endParaRPr lang="zh-CN" altLang="en-US" sz="2000" b="1">
              <a:latin typeface="宋体" panose="02010600030101010101" pitchFamily="2" charset="-122"/>
              <a:ea typeface="宋体" panose="02010600030101010101" pitchFamily="2" charset="-122"/>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2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2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3">
                                            <p:txEl>
                                              <p:pRg st="7" end="7"/>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2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2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0"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1" dur="2000" fill="hold"/>
                                        <p:tgtEl>
                                          <p:spTgt spid="3">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3">
                                            <p:txEl>
                                              <p:pRg st="9" end="9"/>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2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6" dur="2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7" dur="2000" fill="hold"/>
                                        <p:tgtEl>
                                          <p:spTgt spid="3">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3">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七、笔试</a:t>
            </a:r>
            <a:r>
              <a:rPr lang="en-US" altLang="zh-CN" sz="3200" b="1">
                <a:sym typeface="+mn-ea"/>
              </a:rPr>
              <a:t>+</a:t>
            </a:r>
            <a:r>
              <a:rPr lang="zh-CN" altLang="en-US" sz="3200" b="1">
                <a:sym typeface="+mn-ea"/>
              </a:rPr>
              <a:t>技术面试</a:t>
            </a:r>
            <a:r>
              <a:rPr lang="en-US" altLang="zh-CN" sz="3200" b="1">
                <a:sym typeface="+mn-ea"/>
              </a:rPr>
              <a:t>+</a:t>
            </a:r>
            <a:r>
              <a:rPr lang="zh-CN" altLang="en-US" sz="3200" b="1">
                <a:sym typeface="+mn-ea"/>
              </a:rPr>
              <a:t>人事面试</a:t>
            </a:r>
            <a:endParaRPr lang="zh-CN" altLang="en-US" sz="3200"/>
          </a:p>
        </p:txBody>
      </p:sp>
      <p:sp>
        <p:nvSpPr>
          <p:cNvPr id="3" name="内容占位符 2"/>
          <p:cNvSpPr>
            <a:spLocks noGrp="1"/>
          </p:cNvSpPr>
          <p:nvPr>
            <p:ph idx="1"/>
          </p:nvPr>
        </p:nvSpPr>
        <p:spPr/>
        <p:txBody>
          <a:bodyPr/>
          <a:p>
            <a:pPr marL="0" indent="0">
              <a:buNone/>
            </a:pPr>
            <a:r>
              <a:rPr lang="en-US" altLang="zh-CN" b="1"/>
              <a:t>1</a:t>
            </a:r>
            <a:r>
              <a:rPr lang="zh-CN" altLang="en-US" b="1"/>
              <a:t>、笔试</a:t>
            </a:r>
            <a:endParaRPr lang="zh-CN" altLang="en-US" b="1"/>
          </a:p>
          <a:p>
            <a:pPr marL="0" indent="0">
              <a:lnSpc>
                <a:spcPct val="180000"/>
              </a:lnSpc>
              <a:buNone/>
            </a:pPr>
            <a:r>
              <a:rPr lang="zh-CN" altLang="en-US" b="1">
                <a:latin typeface="宋体" panose="02010600030101010101" pitchFamily="2" charset="-122"/>
                <a:ea typeface="宋体" panose="02010600030101010101" pitchFamily="2" charset="-122"/>
                <a:sym typeface="+mn-ea"/>
              </a:rPr>
              <a:t> 搞定笔试的终极秘诀：面试宝典+Baidu+QQ群（红包）</a:t>
            </a:r>
            <a:r>
              <a:rPr lang="en-US" altLang="zh-CN" b="1">
                <a:latin typeface="宋体" panose="02010600030101010101" pitchFamily="2" charset="-122"/>
                <a:ea typeface="宋体" panose="02010600030101010101" pitchFamily="2" charset="-122"/>
                <a:sym typeface="+mn-ea"/>
              </a:rPr>
              <a:t>+</a:t>
            </a:r>
            <a:r>
              <a:rPr lang="zh-CN" altLang="en-US" b="1">
                <a:latin typeface="宋体" panose="02010600030101010101" pitchFamily="2" charset="-122"/>
                <a:ea typeface="宋体" panose="02010600030101010101" pitchFamily="2" charset="-122"/>
                <a:sym typeface="+mn-ea"/>
              </a:rPr>
              <a:t>微信群。</a:t>
            </a:r>
            <a:endParaRPr lang="zh-CN" altLang="en-US" b="1" kern="1200">
              <a:latin typeface="宋体" panose="02010600030101010101" pitchFamily="2" charset="-122"/>
              <a:ea typeface="宋体" panose="02010600030101010101" pitchFamily="2" charset="-122"/>
            </a:endParaRPr>
          </a:p>
          <a:p>
            <a:pPr marL="0" indent="0">
              <a:lnSpc>
                <a:spcPct val="150000"/>
              </a:lnSpc>
              <a:buNone/>
            </a:pPr>
            <a:r>
              <a:rPr lang="zh-CN" altLang="en-US" b="1">
                <a:solidFill>
                  <a:srgbClr val="FF0000"/>
                </a:solidFill>
                <a:latin typeface="宋体" panose="02010600030101010101" pitchFamily="2" charset="-122"/>
                <a:ea typeface="宋体" panose="02010600030101010101" pitchFamily="2" charset="-122"/>
                <a:sym typeface="+mn-ea"/>
              </a:rPr>
              <a:t>注意事项：</a:t>
            </a:r>
            <a:endParaRPr lang="zh-CN" altLang="en-US" b="1" kern="120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zh-CN" altLang="en-US"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1、某些面试官后来会拿着笔试题再对你进行一一询问，以确定你是否是自己写的。所以，自己写下的内容一定要弄清楚，以应对后来面试官进行一一询问。</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2、基础知识点掌握不扎实的，可以多看看面试宝典。</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3、编程题不一定非要写出每一行代码，但是注释一定要写清楚，思路要明确。如果代码实在写不出来，那么就把自己的思路写上。</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sz="2000"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 by="(-#ppt_w*2)" calcmode="lin" valueType="num">
                                      <p:cBhvr rctx="PPT">
                                        <p:cTn id="15" dur="500" autoRev="1" fill="hold">
                                          <p:stCondLst>
                                            <p:cond delay="0"/>
                                          </p:stCondLst>
                                        </p:cTn>
                                        <p:tgtEl>
                                          <p:spTgt spid="3">
                                            <p:txEl>
                                              <p:pRg st="1" end="1"/>
                                            </p:txEl>
                                          </p:spTgt>
                                        </p:tgtEl>
                                        <p:attrNameLst>
                                          <p:attrName>ppt_w</p:attrName>
                                        </p:attrNameLst>
                                      </p:cBhvr>
                                    </p:anim>
                                    <p:anim by="(#ppt_w*0.50)" calcmode="lin" valueType="num">
                                      <p:cBhvr>
                                        <p:cTn id="16" dur="500" decel="50000" autoRev="1" fill="hold">
                                          <p:stCondLst>
                                            <p:cond delay="0"/>
                                          </p:stCondLst>
                                        </p:cTn>
                                        <p:tgtEl>
                                          <p:spTgt spid="3">
                                            <p:txEl>
                                              <p:pRg st="1" end="1"/>
                                            </p:txEl>
                                          </p:spTgt>
                                        </p:tgtEl>
                                        <p:attrNameLst>
                                          <p:attrName>ppt_x</p:attrName>
                                        </p:attrNameLst>
                                      </p:cBhvr>
                                    </p:anim>
                                    <p:anim from="(-#ppt_h/2)" to="(#ppt_y)" calcmode="lin" valueType="num">
                                      <p:cBhvr>
                                        <p:cTn id="17" dur="1000" fill="hold">
                                          <p:stCondLst>
                                            <p:cond delay="0"/>
                                          </p:stCondLst>
                                        </p:cTn>
                                        <p:tgtEl>
                                          <p:spTgt spid="3">
                                            <p:txEl>
                                              <p:pRg st="1" end="1"/>
                                            </p:txEl>
                                          </p:spTgt>
                                        </p:tgtEl>
                                        <p:attrNameLst>
                                          <p:attrName>ppt_y</p:attrName>
                                        </p:attrNameLst>
                                      </p:cBhvr>
                                    </p:anim>
                                    <p:animRot by="21600000">
                                      <p:cBhvr>
                                        <p:cTn id="18" dur="1000" fill="hold">
                                          <p:stCondLst>
                                            <p:cond delay="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2" end="2"/>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3" end="3"/>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4" end="4"/>
                                            </p:txEl>
                                          </p:spTgt>
                                        </p:tgtEl>
                                      </p:cBhvr>
                                    </p:animEffect>
                                  </p:childTnLst>
                                </p:cTn>
                              </p:par>
                              <p:par>
                                <p:cTn id="51" presetID="25" presetClass="entr" presetSubtype="0"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p:cTn id="53"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56"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七、笔试</a:t>
            </a:r>
            <a:r>
              <a:rPr lang="en-US" altLang="zh-CN" sz="3200" b="1">
                <a:sym typeface="+mn-ea"/>
              </a:rPr>
              <a:t>+</a:t>
            </a:r>
            <a:r>
              <a:rPr lang="zh-CN" altLang="en-US" sz="3200" b="1">
                <a:sym typeface="+mn-ea"/>
              </a:rPr>
              <a:t>技术面试</a:t>
            </a:r>
            <a:r>
              <a:rPr lang="en-US" altLang="zh-CN" sz="3200" b="1">
                <a:sym typeface="+mn-ea"/>
              </a:rPr>
              <a:t>+</a:t>
            </a:r>
            <a:r>
              <a:rPr lang="zh-CN" altLang="en-US" sz="3200" b="1">
                <a:sym typeface="+mn-ea"/>
              </a:rPr>
              <a:t>人事面试</a:t>
            </a:r>
            <a:endParaRPr lang="zh-CN" altLang="en-US" sz="3200"/>
          </a:p>
        </p:txBody>
      </p:sp>
      <p:sp>
        <p:nvSpPr>
          <p:cNvPr id="3" name="内容占位符 2"/>
          <p:cNvSpPr>
            <a:spLocks noGrp="1"/>
          </p:cNvSpPr>
          <p:nvPr>
            <p:ph idx="1"/>
          </p:nvPr>
        </p:nvSpPr>
        <p:spPr/>
        <p:txBody>
          <a:bodyPr/>
          <a:p>
            <a:pPr marL="0" indent="0">
              <a:lnSpc>
                <a:spcPct val="140000"/>
              </a:lnSpc>
              <a:buNone/>
            </a:pPr>
            <a:r>
              <a:rPr lang="en-US" altLang="zh-CN" b="1"/>
              <a:t>2</a:t>
            </a:r>
            <a:r>
              <a:rPr lang="zh-CN" altLang="en-US" b="1"/>
              <a:t>、技术面试</a:t>
            </a:r>
            <a:endParaRPr lang="zh-CN" altLang="en-US"/>
          </a:p>
          <a:p>
            <a:pPr marL="0" indent="0">
              <a:lnSpc>
                <a:spcPct val="150000"/>
              </a:lnSpc>
              <a:buNone/>
            </a:pPr>
            <a:r>
              <a:rPr lang="zh-CN" altLang="en-US" sz="2000">
                <a:sym typeface="+mn-ea"/>
              </a:rPr>
              <a:t>   </a:t>
            </a:r>
            <a:r>
              <a:rPr lang="zh-CN" altLang="en-US" sz="2000" b="1">
                <a:latin typeface="宋体" panose="02010600030101010101" pitchFamily="2" charset="-122"/>
                <a:ea typeface="宋体" panose="02010600030101010101" pitchFamily="2" charset="-122"/>
                <a:sym typeface="+mn-ea"/>
              </a:rPr>
              <a:t>  通过模拟面试以及同学们之间互相的模拟面试，实现能够从项目——&gt;知识点——&gt;项目串起来说的目标即可。</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a:t>
            </a:r>
            <a:r>
              <a:rPr lang="zh-CN" altLang="en-US" sz="2000" b="1">
                <a:solidFill>
                  <a:srgbClr val="FF0000"/>
                </a:solidFill>
                <a:latin typeface="宋体" panose="02010600030101010101" pitchFamily="2" charset="-122"/>
                <a:ea typeface="宋体" panose="02010600030101010101" pitchFamily="2" charset="-122"/>
                <a:sym typeface="+mn-ea"/>
              </a:rPr>
              <a:t>某些面试官可能先问技术点。</a:t>
            </a:r>
            <a:r>
              <a:rPr lang="zh-CN" altLang="en-US" sz="2000" b="1">
                <a:latin typeface="宋体" panose="02010600030101010101" pitchFamily="2" charset="-122"/>
                <a:ea typeface="宋体" panose="02010600030101010101" pitchFamily="2" charset="-122"/>
                <a:sym typeface="+mn-ea"/>
              </a:rPr>
              <a:t>这种情况下，要先把这个技术点说清楚，相关联的知识点也都说清楚。然后，再介绍这些技术点在项目中是如何运用的，在哪些模块中使用了，遇到了哪些问题，如何解决的，解决的过程中遇到了哪些问题，用到了哪些技术。然后，再说一下这些技术。循环往复即可。</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a:t>
            </a:r>
            <a:r>
              <a:rPr lang="zh-CN" altLang="en-US" sz="2000" b="1">
                <a:solidFill>
                  <a:srgbClr val="FF0000"/>
                </a:solidFill>
                <a:latin typeface="宋体" panose="02010600030101010101" pitchFamily="2" charset="-122"/>
                <a:ea typeface="宋体" panose="02010600030101010101" pitchFamily="2" charset="-122"/>
                <a:sym typeface="+mn-ea"/>
              </a:rPr>
              <a:t>某些面试官可能先问项目</a:t>
            </a:r>
            <a:r>
              <a:rPr lang="zh-CN" altLang="en-US" sz="2000" b="1">
                <a:latin typeface="宋体" panose="02010600030101010101" pitchFamily="2" charset="-122"/>
                <a:ea typeface="宋体" panose="02010600030101010101" pitchFamily="2" charset="-122"/>
                <a:sym typeface="+mn-ea"/>
              </a:rPr>
              <a:t>。这时候，一定要先把项目的项目背景，重要项目模块以及自己做了哪些项目模块说清楚。然后，说一些重点的项目模块用到了哪些技术，出现了哪些问题，如何解决的。然后再开始引导到开始串技术，循环往复即可。</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228" fill="hold">
                                          <p:stCondLst>
                                            <p:cond delay="0"/>
                                          </p:stCondLst>
                                        </p:cTn>
                                        <p:tgtEl>
                                          <p:spTgt spid="3">
                                            <p:txEl>
                                              <p:pRg st="0" end="0"/>
                                            </p:txEl>
                                          </p:spTgt>
                                        </p:tgtEl>
                                        <p:attrNameLst>
                                          <p:attrName>style.rotation</p:attrName>
                                        </p:attrNameLst>
                                      </p:cBhvr>
                                      <p:to>
                                        <p:strVal val="-45.0"/>
                                      </p:to>
                                    </p:set>
                                    <p:anim calcmode="lin" valueType="num">
                                      <p:cBhvr>
                                        <p:cTn id="8" dur="228" fill="hold">
                                          <p:stCondLst>
                                            <p:cond delay="228"/>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1000"/>
                                        <p:tgtEl>
                                          <p:spTgt spid="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1000"/>
                                        <p:tgtEl>
                                          <p:spTgt spid="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七、笔试</a:t>
            </a:r>
            <a:r>
              <a:rPr lang="en-US" altLang="zh-CN" sz="3200" b="1">
                <a:sym typeface="+mn-ea"/>
              </a:rPr>
              <a:t>+</a:t>
            </a:r>
            <a:r>
              <a:rPr lang="zh-CN" altLang="en-US" sz="3200" b="1">
                <a:sym typeface="+mn-ea"/>
              </a:rPr>
              <a:t>技术面试</a:t>
            </a:r>
            <a:r>
              <a:rPr lang="en-US" altLang="zh-CN" sz="3200" b="1">
                <a:sym typeface="+mn-ea"/>
              </a:rPr>
              <a:t>+</a:t>
            </a:r>
            <a:r>
              <a:rPr lang="zh-CN" altLang="en-US" sz="3200" b="1">
                <a:sym typeface="+mn-ea"/>
              </a:rPr>
              <a:t>人事面试</a:t>
            </a:r>
            <a:endParaRPr lang="zh-CN" altLang="en-US" sz="3200"/>
          </a:p>
        </p:txBody>
      </p:sp>
      <p:sp>
        <p:nvSpPr>
          <p:cNvPr id="3" name="内容占位符 2"/>
          <p:cNvSpPr>
            <a:spLocks noGrp="1"/>
          </p:cNvSpPr>
          <p:nvPr>
            <p:ph idx="1"/>
          </p:nvPr>
        </p:nvSpPr>
        <p:spPr/>
        <p:txBody>
          <a:bodyPr/>
          <a:p>
            <a:pPr marL="0" indent="0">
              <a:lnSpc>
                <a:spcPct val="130000"/>
              </a:lnSpc>
              <a:buNone/>
            </a:pPr>
            <a:r>
              <a:rPr lang="zh-CN" altLang="en-US" b="1">
                <a:solidFill>
                  <a:srgbClr val="FF0000"/>
                </a:solidFill>
                <a:sym typeface="+mn-ea"/>
              </a:rPr>
              <a:t>注意事项：</a:t>
            </a:r>
            <a:endParaRPr lang="zh-CN" altLang="en-US" b="1">
              <a:solidFill>
                <a:srgbClr val="FF0000"/>
              </a:solidFill>
              <a:sym typeface="+mn-ea"/>
            </a:endParaRPr>
          </a:p>
          <a:p>
            <a:pPr marL="0" indent="0">
              <a:lnSpc>
                <a:spcPct val="140000"/>
              </a:lnSpc>
              <a:buNone/>
            </a:pPr>
            <a:r>
              <a:rPr lang="zh-CN" altLang="en-US" sz="2000">
                <a:sym typeface="+mn-ea"/>
              </a:rPr>
              <a:t>        </a:t>
            </a:r>
            <a:r>
              <a:rPr lang="zh-CN" altLang="en-US" sz="2000" b="1">
                <a:latin typeface="宋体" panose="02010600030101010101" pitchFamily="2" charset="-122"/>
                <a:ea typeface="宋体" panose="02010600030101010101" pitchFamily="2" charset="-122"/>
                <a:sym typeface="+mn-ea"/>
              </a:rPr>
              <a:t>技术面试过程中一定要注意，千万不要让面试官问一个问题，你就只回答一个问题。这样，一方面，面试官认为你的技术不太熟练。另一方面，面试官自己感觉面试过程也比较尴尬，对你印象并不好。并且，面试官问了十个问题，你如果只能答出来两、三个并不能展示出你的技术实力。所以，技术面试，一定要尽量多说自己掌握的东西，并且串起来说，你说的越多，在面试中就越加分，面试官越会认为你的技术不错。毕竟，面试也仅仅只有一个小时左右的时间，你说的越多，面试官能够问问题的机会就会越少。面试官对你的满意度就会越高！所以，</a:t>
            </a:r>
            <a:r>
              <a:rPr lang="zh-CN" altLang="en-US" sz="2000" b="1">
                <a:solidFill>
                  <a:srgbClr val="FF0000"/>
                </a:solidFill>
                <a:latin typeface="宋体" panose="02010600030101010101" pitchFamily="2" charset="-122"/>
                <a:ea typeface="宋体" panose="02010600030101010101" pitchFamily="2" charset="-122"/>
                <a:sym typeface="+mn-ea"/>
              </a:rPr>
              <a:t>一定要尽量掌控主动权！</a:t>
            </a:r>
            <a:r>
              <a:rPr lang="zh-CN" altLang="en-US" sz="2000" b="1">
                <a:latin typeface="宋体" panose="02010600030101010101" pitchFamily="2" charset="-122"/>
                <a:ea typeface="宋体" panose="02010600030101010101" pitchFamily="2" charset="-122"/>
                <a:sym typeface="+mn-ea"/>
              </a:rPr>
              <a:t>其次，遇到面试官问到的你没有接触过的问题，你可以直接告诉他，这一块我没有接触过，不过我接触过其他类似的技术，我可以说一说吗？这样，一方面可以尽量减少面试中减分，一方面面试官也会认为你比较坦诚，举一反三的能力很强！变不利为有利！</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2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七、笔试</a:t>
            </a:r>
            <a:r>
              <a:rPr lang="en-US" altLang="zh-CN" sz="3200" b="1">
                <a:sym typeface="+mn-ea"/>
              </a:rPr>
              <a:t>+</a:t>
            </a:r>
            <a:r>
              <a:rPr lang="zh-CN" altLang="en-US" sz="3200" b="1">
                <a:sym typeface="+mn-ea"/>
              </a:rPr>
              <a:t>技术面试</a:t>
            </a:r>
            <a:r>
              <a:rPr lang="en-US" altLang="zh-CN" sz="3200" b="1">
                <a:sym typeface="+mn-ea"/>
              </a:rPr>
              <a:t>+</a:t>
            </a:r>
            <a:r>
              <a:rPr lang="zh-CN" altLang="en-US" sz="3200" b="1">
                <a:sym typeface="+mn-ea"/>
              </a:rPr>
              <a:t>人事面试</a:t>
            </a:r>
            <a:endParaRPr lang="zh-CN" altLang="en-US" sz="3200"/>
          </a:p>
        </p:txBody>
      </p:sp>
      <p:sp>
        <p:nvSpPr>
          <p:cNvPr id="3" name="内容占位符 2"/>
          <p:cNvSpPr>
            <a:spLocks noGrp="1"/>
          </p:cNvSpPr>
          <p:nvPr>
            <p:ph idx="1"/>
          </p:nvPr>
        </p:nvSpPr>
        <p:spPr>
          <a:xfrm>
            <a:off x="625313" y="985837"/>
            <a:ext cx="10973117" cy="4895851"/>
          </a:xfrm>
        </p:spPr>
        <p:txBody>
          <a:bodyPr/>
          <a:p>
            <a:pPr marL="0" indent="0">
              <a:lnSpc>
                <a:spcPct val="140000"/>
              </a:lnSpc>
              <a:buNone/>
            </a:pPr>
            <a:r>
              <a:rPr lang="en-US" altLang="zh-CN" b="1"/>
              <a:t>3</a:t>
            </a:r>
            <a:r>
              <a:rPr lang="zh-CN" altLang="en-US" b="1"/>
              <a:t>、人事面试</a:t>
            </a:r>
            <a:endParaRPr lang="zh-CN" altLang="en-US" b="1"/>
          </a:p>
          <a:p>
            <a:pPr marL="0" indent="0" latinLnBrk="0">
              <a:lnSpc>
                <a:spcPct val="130000"/>
              </a:lnSpc>
              <a:spcBef>
                <a:spcPct val="0"/>
              </a:spcBef>
              <a:buNone/>
            </a:pPr>
            <a:r>
              <a:rPr lang="zh-CN" altLang="en-US" sz="2000">
                <a:sym typeface="+mn-ea"/>
              </a:rPr>
              <a:t>     </a:t>
            </a:r>
            <a:r>
              <a:rPr lang="zh-CN" altLang="en-US" sz="2000" b="1">
                <a:latin typeface="宋体" panose="02010600030101010101" pitchFamily="2" charset="-122"/>
                <a:ea typeface="宋体" panose="02010600030101010101" pitchFamily="2" charset="-122"/>
                <a:sym typeface="+mn-ea"/>
              </a:rPr>
              <a:t>1、请做一下自我介绍。</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你好，我叫XX，今年XX岁，从事XX工作</a:t>
            </a:r>
            <a:r>
              <a:rPr lang="en-US" altLang="zh-CN" sz="2000" b="1">
                <a:latin typeface="宋体" panose="02010600030101010101" pitchFamily="2" charset="-122"/>
                <a:ea typeface="宋体" panose="02010600030101010101" pitchFamily="2" charset="-122"/>
                <a:sym typeface="+mn-ea"/>
              </a:rPr>
              <a:t>X</a:t>
            </a:r>
            <a:r>
              <a:rPr lang="zh-CN" altLang="en-US" sz="2000" b="1">
                <a:latin typeface="宋体" panose="02010600030101010101" pitchFamily="2" charset="-122"/>
                <a:ea typeface="宋体" panose="02010600030101010101" pitchFamily="2" charset="-122"/>
                <a:sym typeface="+mn-ea"/>
              </a:rPr>
              <a:t>X年，参与开发了X</a:t>
            </a:r>
            <a:r>
              <a:rPr lang="en-US" altLang="zh-CN" sz="2000" b="1">
                <a:latin typeface="宋体" panose="02010600030101010101" pitchFamily="2" charset="-122"/>
                <a:ea typeface="宋体" panose="02010600030101010101" pitchFamily="2" charset="-122"/>
                <a:sym typeface="+mn-ea"/>
              </a:rPr>
              <a:t>X</a:t>
            </a:r>
            <a:r>
              <a:rPr lang="zh-CN" altLang="en-US" sz="2000" b="1">
                <a:latin typeface="宋体" panose="02010600030101010101" pitchFamily="2" charset="-122"/>
                <a:ea typeface="宋体" panose="02010600030101010101" pitchFamily="2" charset="-122"/>
                <a:sym typeface="+mn-ea"/>
              </a:rPr>
              <a:t>个项目，分别是XX，XX，XX</a:t>
            </a:r>
            <a:r>
              <a:rPr lang="en-US" altLang="zh-CN" sz="2000" b="1">
                <a:latin typeface="宋体" panose="02010600030101010101" pitchFamily="2" charset="-122"/>
                <a:ea typeface="宋体" panose="02010600030101010101" pitchFamily="2" charset="-122"/>
                <a:sym typeface="+mn-ea"/>
              </a:rPr>
              <a:t>......</a:t>
            </a:r>
            <a:endParaRPr lang="en-US" altLang="zh-CN" sz="2000" b="1" kern="1200">
              <a:latin typeface="宋体" panose="02010600030101010101" pitchFamily="2" charset="-122"/>
              <a:ea typeface="宋体" panose="02010600030101010101" pitchFamily="2" charset="-122"/>
              <a:sym typeface="+mn-ea"/>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2、上一家公司，你为什么离职？</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3、你未来的职业规划是怎样的？</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4、说一说你对加班的看法。</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5、说说你的缺点和优点。</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6、你为什么来上海？</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7、你上一家公司给你的薪水是多少？</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8、你的家庭情况，例如：你有女朋友吗？准备什么时候结婚？什么时候生孩子？</a:t>
            </a:r>
            <a:endParaRPr lang="zh-CN" altLang="en-US" sz="2000" b="1" kern="1200">
              <a:latin typeface="宋体" panose="02010600030101010101" pitchFamily="2" charset="-122"/>
              <a:ea typeface="宋体" panose="02010600030101010101" pitchFamily="2" charset="-122"/>
            </a:endParaRPr>
          </a:p>
          <a:p>
            <a:pPr marL="0" indent="0" latinLnBrk="0">
              <a:lnSpc>
                <a:spcPct val="130000"/>
              </a:lnSpc>
              <a:spcBef>
                <a:spcPct val="0"/>
              </a:spcBef>
              <a:buNone/>
            </a:pPr>
            <a:r>
              <a:rPr lang="zh-CN" altLang="en-US" sz="2000" b="1">
                <a:latin typeface="宋体" panose="02010600030101010101" pitchFamily="2" charset="-122"/>
                <a:ea typeface="宋体" panose="02010600030101010101" pitchFamily="2" charset="-122"/>
                <a:sym typeface="+mn-ea"/>
              </a:rPr>
              <a:t>   9、你上一家公司缴纳的五险一金情况。</a:t>
            </a: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25" dur="50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50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7" dur="500"/>
                                        <p:tgtEl>
                                          <p:spTgt spid="3">
                                            <p:txEl>
                                              <p:pRg st="1" end="1"/>
                                            </p:txEl>
                                          </p:spTgt>
                                        </p:tgtEl>
                                        <p:attrNameLst>
                                          <p:attrName>fill.type</p:attrName>
                                        </p:attrNameLst>
                                      </p:cBhvr>
                                      <p:to>
                                        <p:strVal val="solid"/>
                                      </p:to>
                                    </p:set>
                                  </p:childTnLst>
                                </p:cTn>
                              </p:par>
                              <p:par>
                                <p:cTn id="28" presetID="27" presetClass="entr" presetSubtype="0" fill="hold" nodeType="withEffect">
                                  <p:stCondLst>
                                    <p:cond delay="0"/>
                                  </p:stCondLst>
                                  <p:iterate type="lt">
                                    <p:tmPct val="50000"/>
                                  </p:iterate>
                                  <p:childTnLst>
                                    <p:set>
                                      <p:cBhvr>
                                        <p:cTn id="29"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30" dur="50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50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32" dur="500"/>
                                        <p:tgtEl>
                                          <p:spTgt spid="3">
                                            <p:txEl>
                                              <p:pRg st="2" end="2"/>
                                            </p:txEl>
                                          </p:spTgt>
                                        </p:tgtEl>
                                        <p:attrNameLst>
                                          <p:attrName>fill.type</p:attrName>
                                        </p:attrNameLst>
                                      </p:cBhvr>
                                      <p:to>
                                        <p:strVal val="solid"/>
                                      </p:to>
                                    </p:set>
                                  </p:childTnLst>
                                </p:cTn>
                              </p:par>
                              <p:par>
                                <p:cTn id="33" presetID="27" presetClass="entr" presetSubtype="0" fill="hold" nodeType="withEffect">
                                  <p:stCondLst>
                                    <p:cond delay="0"/>
                                  </p:stCondLst>
                                  <p:iterate type="lt">
                                    <p:tmPct val="50000"/>
                                  </p:iterate>
                                  <p:childTnLst>
                                    <p:set>
                                      <p:cBhvr>
                                        <p:cTn id="3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5" dur="50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50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7" dur="500"/>
                                        <p:tgtEl>
                                          <p:spTgt spid="3">
                                            <p:txEl>
                                              <p:pRg st="3" end="3"/>
                                            </p:txEl>
                                          </p:spTgt>
                                        </p:tgtEl>
                                        <p:attrNameLst>
                                          <p:attrName>fill.type</p:attrName>
                                        </p:attrNameLst>
                                      </p:cBhvr>
                                      <p:to>
                                        <p:strVal val="solid"/>
                                      </p:to>
                                    </p:set>
                                  </p:childTnLst>
                                </p:cTn>
                              </p:par>
                              <p:par>
                                <p:cTn id="38" presetID="27" presetClass="entr" presetSubtype="0" fill="hold" nodeType="withEffect">
                                  <p:stCondLst>
                                    <p:cond delay="0"/>
                                  </p:stCondLst>
                                  <p:iterate type="lt">
                                    <p:tmPct val="50000"/>
                                  </p:iterate>
                                  <p:childTnLst>
                                    <p:set>
                                      <p:cBhvr>
                                        <p:cTn id="39"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40" dur="50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50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42" dur="500"/>
                                        <p:tgtEl>
                                          <p:spTgt spid="3">
                                            <p:txEl>
                                              <p:pRg st="4" end="4"/>
                                            </p:txEl>
                                          </p:spTgt>
                                        </p:tgtEl>
                                        <p:attrNameLst>
                                          <p:attrName>fill.type</p:attrName>
                                        </p:attrNameLst>
                                      </p:cBhvr>
                                      <p:to>
                                        <p:strVal val="solid"/>
                                      </p:to>
                                    </p:set>
                                  </p:childTnLst>
                                </p:cTn>
                              </p:par>
                              <p:par>
                                <p:cTn id="43" presetID="27" presetClass="entr" presetSubtype="0" fill="hold" nodeType="withEffect">
                                  <p:stCondLst>
                                    <p:cond delay="0"/>
                                  </p:stCondLst>
                                  <p:iterate type="lt">
                                    <p:tmPct val="50000"/>
                                  </p:iterate>
                                  <p:childTnLst>
                                    <p:set>
                                      <p:cBhvr>
                                        <p:cTn id="44"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5" dur="50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50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7" dur="500"/>
                                        <p:tgtEl>
                                          <p:spTgt spid="3">
                                            <p:txEl>
                                              <p:pRg st="5" end="5"/>
                                            </p:txEl>
                                          </p:spTgt>
                                        </p:tgtEl>
                                        <p:attrNameLst>
                                          <p:attrName>fill.type</p:attrName>
                                        </p:attrNameLst>
                                      </p:cBhvr>
                                      <p:to>
                                        <p:strVal val="solid"/>
                                      </p:to>
                                    </p:set>
                                  </p:childTnLst>
                                </p:cTn>
                              </p:par>
                              <p:par>
                                <p:cTn id="48" presetID="27" presetClass="entr" presetSubtype="0" fill="hold" nodeType="withEffect">
                                  <p:stCondLst>
                                    <p:cond delay="0"/>
                                  </p:stCondLst>
                                  <p:iterate type="lt">
                                    <p:tmPct val="50000"/>
                                  </p:iterate>
                                  <p:childTnLst>
                                    <p:set>
                                      <p:cBhvr>
                                        <p:cTn id="49"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50" dur="50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50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2" dur="500"/>
                                        <p:tgtEl>
                                          <p:spTgt spid="3">
                                            <p:txEl>
                                              <p:pRg st="6" end="6"/>
                                            </p:txEl>
                                          </p:spTgt>
                                        </p:tgtEl>
                                        <p:attrNameLst>
                                          <p:attrName>fill.type</p:attrName>
                                        </p:attrNameLst>
                                      </p:cBhvr>
                                      <p:to>
                                        <p:strVal val="solid"/>
                                      </p:to>
                                    </p:set>
                                  </p:childTnLst>
                                </p:cTn>
                              </p:par>
                              <p:par>
                                <p:cTn id="53" presetID="27" presetClass="entr" presetSubtype="0" fill="hold" nodeType="withEffect">
                                  <p:stCondLst>
                                    <p:cond delay="0"/>
                                  </p:stCondLst>
                                  <p:iterate type="lt">
                                    <p:tmPct val="50000"/>
                                  </p:iterate>
                                  <p:childTnLst>
                                    <p:set>
                                      <p:cBhvr>
                                        <p:cTn id="54"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5" dur="50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50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57" dur="500"/>
                                        <p:tgtEl>
                                          <p:spTgt spid="3">
                                            <p:txEl>
                                              <p:pRg st="7" end="7"/>
                                            </p:txEl>
                                          </p:spTgt>
                                        </p:tgtEl>
                                        <p:attrNameLst>
                                          <p:attrName>fill.type</p:attrName>
                                        </p:attrNameLst>
                                      </p:cBhvr>
                                      <p:to>
                                        <p:strVal val="solid"/>
                                      </p:to>
                                    </p:set>
                                  </p:childTnLst>
                                </p:cTn>
                              </p:par>
                              <p:par>
                                <p:cTn id="58" presetID="27" presetClass="entr" presetSubtype="0" fill="hold" nodeType="withEffect">
                                  <p:stCondLst>
                                    <p:cond delay="0"/>
                                  </p:stCondLst>
                                  <p:iterate type="lt">
                                    <p:tmPct val="50000"/>
                                  </p:iterate>
                                  <p:childTnLst>
                                    <p:set>
                                      <p:cBhvr>
                                        <p:cTn id="59"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60" dur="50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1" dur="50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62" dur="500"/>
                                        <p:tgtEl>
                                          <p:spTgt spid="3">
                                            <p:txEl>
                                              <p:pRg st="8" end="8"/>
                                            </p:txEl>
                                          </p:spTgt>
                                        </p:tgtEl>
                                        <p:attrNameLst>
                                          <p:attrName>fill.type</p:attrName>
                                        </p:attrNameLst>
                                      </p:cBhvr>
                                      <p:to>
                                        <p:strVal val="solid"/>
                                      </p:to>
                                    </p:set>
                                  </p:childTnLst>
                                </p:cTn>
                              </p:par>
                              <p:par>
                                <p:cTn id="63" presetID="27" presetClass="entr" presetSubtype="0" fill="hold" nodeType="withEffect">
                                  <p:stCondLst>
                                    <p:cond delay="0"/>
                                  </p:stCondLst>
                                  <p:iterate type="lt">
                                    <p:tmPct val="50000"/>
                                  </p:iterate>
                                  <p:childTnLst>
                                    <p:set>
                                      <p:cBhvr>
                                        <p:cTn id="64" dur="1" fill="hold">
                                          <p:stCondLst>
                                            <p:cond delay="0"/>
                                          </p:stCondLst>
                                        </p:cTn>
                                        <p:tgtEl>
                                          <p:spTgt spid="3">
                                            <p:txEl>
                                              <p:pRg st="9" end="9"/>
                                            </p:txEl>
                                          </p:spTgt>
                                        </p:tgtEl>
                                        <p:attrNameLst>
                                          <p:attrName>style.visibility</p:attrName>
                                        </p:attrNameLst>
                                      </p:cBhvr>
                                      <p:to>
                                        <p:strVal val="visible"/>
                                      </p:to>
                                    </p:set>
                                    <p:anim calcmode="discrete" valueType="clr">
                                      <p:cBhvr override="childStyle">
                                        <p:cTn id="65" dur="500"/>
                                        <p:tgtEl>
                                          <p:spTgt spid="3">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6" dur="500"/>
                                        <p:tgtEl>
                                          <p:spTgt spid="3">
                                            <p:txEl>
                                              <p:pRg st="9" end="9"/>
                                            </p:txEl>
                                          </p:spTgt>
                                        </p:tgtEl>
                                        <p:attrNameLst>
                                          <p:attrName>fillcolor</p:attrName>
                                        </p:attrNameLst>
                                      </p:cBhvr>
                                      <p:tavLst>
                                        <p:tav tm="0">
                                          <p:val>
                                            <p:clrVal>
                                              <a:schemeClr val="accent2"/>
                                            </p:clrVal>
                                          </p:val>
                                        </p:tav>
                                        <p:tav tm="50000">
                                          <p:val>
                                            <p:clrVal>
                                              <a:schemeClr val="hlink"/>
                                            </p:clrVal>
                                          </p:val>
                                        </p:tav>
                                      </p:tavLst>
                                    </p:anim>
                                    <p:set>
                                      <p:cBhvr>
                                        <p:cTn id="67" dur="500"/>
                                        <p:tgtEl>
                                          <p:spTgt spid="3">
                                            <p:txEl>
                                              <p:pRg st="9" end="9"/>
                                            </p:txEl>
                                          </p:spTgt>
                                        </p:tgtEl>
                                        <p:attrNameLst>
                                          <p:attrName>fill.type</p:attrName>
                                        </p:attrNameLst>
                                      </p:cBhvr>
                                      <p:to>
                                        <p:strVal val="solid"/>
                                      </p:to>
                                    </p:set>
                                  </p:childTnLst>
                                </p:cTn>
                              </p:par>
                              <p:par>
                                <p:cTn id="68" presetID="27" presetClass="entr" presetSubtype="0" fill="hold" nodeType="withEffect">
                                  <p:stCondLst>
                                    <p:cond delay="0"/>
                                  </p:stCondLst>
                                  <p:iterate type="lt">
                                    <p:tmPct val="50000"/>
                                  </p:iterate>
                                  <p:childTnLst>
                                    <p:set>
                                      <p:cBhvr>
                                        <p:cTn id="69" dur="1" fill="hold">
                                          <p:stCondLst>
                                            <p:cond delay="0"/>
                                          </p:stCondLst>
                                        </p:cTn>
                                        <p:tgtEl>
                                          <p:spTgt spid="3">
                                            <p:txEl>
                                              <p:pRg st="10" end="10"/>
                                            </p:txEl>
                                          </p:spTgt>
                                        </p:tgtEl>
                                        <p:attrNameLst>
                                          <p:attrName>style.visibility</p:attrName>
                                        </p:attrNameLst>
                                      </p:cBhvr>
                                      <p:to>
                                        <p:strVal val="visible"/>
                                      </p:to>
                                    </p:set>
                                    <p:anim calcmode="discrete" valueType="clr">
                                      <p:cBhvr override="childStyle">
                                        <p:cTn id="70" dur="500"/>
                                        <p:tgtEl>
                                          <p:spTgt spid="3">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500"/>
                                        <p:tgtEl>
                                          <p:spTgt spid="3">
                                            <p:txEl>
                                              <p:pRg st="10" end="10"/>
                                            </p:txEl>
                                          </p:spTgt>
                                        </p:tgtEl>
                                        <p:attrNameLst>
                                          <p:attrName>fillcolor</p:attrName>
                                        </p:attrNameLst>
                                      </p:cBhvr>
                                      <p:tavLst>
                                        <p:tav tm="0">
                                          <p:val>
                                            <p:clrVal>
                                              <a:schemeClr val="accent2"/>
                                            </p:clrVal>
                                          </p:val>
                                        </p:tav>
                                        <p:tav tm="50000">
                                          <p:val>
                                            <p:clrVal>
                                              <a:schemeClr val="hlink"/>
                                            </p:clrVal>
                                          </p:val>
                                        </p:tav>
                                      </p:tavLst>
                                    </p:anim>
                                    <p:set>
                                      <p:cBhvr>
                                        <p:cTn id="72" dur="500"/>
                                        <p:tgtEl>
                                          <p:spTgt spid="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八、返校报到</a:t>
            </a:r>
            <a:endParaRPr lang="zh-CN" altLang="en-US" sz="3200"/>
          </a:p>
        </p:txBody>
      </p:sp>
      <p:sp>
        <p:nvSpPr>
          <p:cNvPr id="3" name="内容占位符 2"/>
          <p:cNvSpPr>
            <a:spLocks noGrp="1"/>
          </p:cNvSpPr>
          <p:nvPr>
            <p:ph idx="1"/>
          </p:nvPr>
        </p:nvSpPr>
        <p:spPr>
          <a:xfrm>
            <a:off x="625313" y="947737"/>
            <a:ext cx="10973117" cy="4895851"/>
          </a:xfrm>
        </p:spPr>
        <p:txBody>
          <a:bodyPr/>
          <a:p>
            <a:pPr marL="0" indent="0">
              <a:lnSpc>
                <a:spcPct val="150000"/>
              </a:lnSpc>
              <a:buNone/>
            </a:pPr>
            <a:r>
              <a:rPr lang="en-US" altLang="zh-CN" sz="2000">
                <a:sym typeface="+mn-ea"/>
              </a:rPr>
              <a:t>      </a:t>
            </a:r>
            <a:r>
              <a:rPr lang="zh-CN" altLang="en-US" sz="2000" b="1">
                <a:latin typeface="宋体" panose="02010600030101010101" pitchFamily="2" charset="-122"/>
                <a:ea typeface="宋体" panose="02010600030101010101" pitchFamily="2" charset="-122"/>
                <a:sym typeface="+mn-ea"/>
              </a:rPr>
              <a:t>很多同学，一直很努力地找工作，却始终拿不到offer。遇到这种情况，很多同学很困惑，为什么？有些同学在上一家公司面试已经暴露出来了问题，自己却不知道，结果去下一家公司面试，还会遇到同样的问题。这样，无疑拖长了找工作的时间。既费时，又费力，而且还一直拿不到offer。</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返校报到的目的就在于：就业指导老师可以帮你纠正找工作搞不定offer的原因。一般情况下，你要原样复述你的面试情形，面试官问了哪些问题，你是如何回答的。就业指导老师们可以告诉你：你回答的过程中说错了哪些问题，哪些技术点没有表达清晰，哪些技术点没有说到重点上以及应该怎么说才能给自己加分而不是减分。</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所以，同学们一定要重视毕业后，一周一次的返校报到，不要总是自己琢磨死磕，应该借助就业指导老师的经验尽快的改正找工作过程中所犯的错误。</a:t>
            </a:r>
            <a:r>
              <a:rPr lang="zh-CN" altLang="en-US" sz="2000" b="1">
                <a:solidFill>
                  <a:srgbClr val="FF0000"/>
                </a:solidFill>
                <a:latin typeface="宋体" panose="02010600030101010101" pitchFamily="2" charset="-122"/>
                <a:ea typeface="宋体" panose="02010600030101010101" pitchFamily="2" charset="-122"/>
                <a:sym typeface="+mn-ea"/>
              </a:rPr>
              <a:t>尽量在最短的时间内，搞定工作，拿到offer。</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九、入职事宜</a:t>
            </a:r>
            <a:endParaRPr lang="zh-CN" altLang="en-US" sz="3200"/>
          </a:p>
        </p:txBody>
      </p:sp>
      <p:sp>
        <p:nvSpPr>
          <p:cNvPr id="3" name="内容占位符 2"/>
          <p:cNvSpPr>
            <a:spLocks noGrp="1"/>
          </p:cNvSpPr>
          <p:nvPr>
            <p:ph idx="1"/>
          </p:nvPr>
        </p:nvSpPr>
        <p:spPr/>
        <p:txBody>
          <a:bodyPr/>
          <a:p>
            <a:pPr marL="0" indent="0">
              <a:lnSpc>
                <a:spcPct val="150000"/>
              </a:lnSpc>
              <a:buNone/>
            </a:pPr>
            <a:r>
              <a:rPr lang="en-US" altLang="zh-CN" sz="2000" b="1">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1、</a:t>
            </a:r>
            <a:r>
              <a:rPr lang="zh-CN" altLang="en-US" sz="2000" b="1">
                <a:solidFill>
                  <a:srgbClr val="FF0000"/>
                </a:solidFill>
                <a:latin typeface="宋体" panose="02010600030101010101" pitchFamily="2" charset="-122"/>
                <a:ea typeface="宋体" panose="02010600030101010101" pitchFamily="2" charset="-122"/>
                <a:sym typeface="+mn-ea"/>
              </a:rPr>
              <a:t>身份证</a:t>
            </a:r>
            <a:r>
              <a:rPr lang="zh-CN" altLang="en-US" sz="2000" b="1">
                <a:latin typeface="宋体" panose="02010600030101010101" pitchFamily="2" charset="-122"/>
                <a:ea typeface="宋体" panose="02010600030101010101" pitchFamily="2" charset="-122"/>
                <a:sym typeface="+mn-ea"/>
              </a:rPr>
              <a:t> </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2、学历证书和毕业证书（原件或者复印件）</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3、</a:t>
            </a:r>
            <a:r>
              <a:rPr lang="zh-CN" altLang="en-US" sz="2000" b="1">
                <a:solidFill>
                  <a:srgbClr val="FF0000"/>
                </a:solidFill>
                <a:latin typeface="宋体" panose="02010600030101010101" pitchFamily="2" charset="-122"/>
                <a:ea typeface="宋体" panose="02010600030101010101" pitchFamily="2" charset="-122"/>
                <a:sym typeface="+mn-ea"/>
              </a:rPr>
              <a:t>离职证明</a:t>
            </a:r>
            <a:endParaRPr lang="zh-CN" altLang="en-US" sz="2000" b="1" kern="1200">
              <a:solidFill>
                <a:srgbClr val="FF000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4、工资流水（有的企业要，只是少部分）</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5、公积金账号</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6、体检报告</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7、信息登记表</a:t>
            </a:r>
            <a:endParaRPr lang="zh-CN" altLang="en-US" sz="2000" b="1" kern="1200">
              <a:latin typeface="宋体" panose="02010600030101010101" pitchFamily="2" charset="-122"/>
              <a:ea typeface="宋体" panose="02010600030101010101" pitchFamily="2" charset="-122"/>
            </a:endParaRPr>
          </a:p>
          <a:p>
            <a:pPr marL="0" indent="0">
              <a:lnSpc>
                <a:spcPct val="150000"/>
              </a:lnSpc>
              <a:buNone/>
            </a:pPr>
            <a:r>
              <a:rPr lang="zh-CN" altLang="en-US" sz="2000" b="1">
                <a:latin typeface="宋体" panose="02010600030101010101" pitchFamily="2" charset="-122"/>
                <a:ea typeface="宋体" panose="02010600030101010101" pitchFamily="2" charset="-122"/>
                <a:sym typeface="+mn-ea"/>
              </a:rPr>
              <a:t>  8、其他证书（如果在面试过程中用到了）</a:t>
            </a:r>
            <a:endParaRPr lang="zh-CN" altLang="en-US" sz="2000" b="1" kern="1200">
              <a:latin typeface="宋体" panose="02010600030101010101" pitchFamily="2" charset="-122"/>
              <a:ea typeface="宋体" panose="02010600030101010101" pitchFamily="2" charset="-122"/>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2000" decel="50000">
                                          <p:stCondLst>
                                            <p:cond delay="0"/>
                                          </p:stCondLst>
                                        </p:cTn>
                                        <p:tgtEl>
                                          <p:spTgt spid="3">
                                            <p:txEl>
                                              <p:pRg st="3" end="3"/>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3">
                                            <p:txEl>
                                              <p:pRg st="4" end="4"/>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0"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3">
                                            <p:txEl>
                                              <p:pRg st="5" end="5"/>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8"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9"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0"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1"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2"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3"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4" dur="2000" decel="50000">
                                          <p:stCondLst>
                                            <p:cond delay="0"/>
                                          </p:stCondLst>
                                        </p:cTn>
                                        <p:tgtEl>
                                          <p:spTgt spid="3">
                                            <p:txEl>
                                              <p:pRg st="6" end="6"/>
                                            </p:txEl>
                                          </p:spTgt>
                                        </p:tgtEl>
                                      </p:cBhvr>
                                    </p:animEffect>
                                  </p:childTnLst>
                                </p:cTn>
                              </p:par>
                              <p:par>
                                <p:cTn id="75" presetID="25" presetClass="entr" presetSubtype="0"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p:cTn id="77" dur="10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78" dur="10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79" dur="1000" accel="50000" fill="hold">
                                          <p:stCondLst>
                                            <p:cond delay="10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0"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1" dur="10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2" dur="10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3" dur="1000" accel="50000" fill="hold">
                                          <p:stCondLst>
                                            <p:cond delay="10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84" dur="2000" decel="50000">
                                          <p:stCondLst>
                                            <p:cond delay="0"/>
                                          </p:stCondLst>
                                        </p:cTn>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PHP</a:t>
            </a:r>
            <a:r>
              <a:rPr lang="zh-CN" altLang="en-US" sz="3200" b="1"/>
              <a:t>就业指导课</a:t>
            </a:r>
            <a:endParaRPr lang="zh-CN" altLang="en-US" sz="3200" b="1"/>
          </a:p>
        </p:txBody>
      </p:sp>
      <p:sp>
        <p:nvSpPr>
          <p:cNvPr id="3" name="内容占位符 2"/>
          <p:cNvSpPr>
            <a:spLocks noGrp="1"/>
          </p:cNvSpPr>
          <p:nvPr>
            <p:ph idx="1"/>
          </p:nvPr>
        </p:nvSpPr>
        <p:spPr>
          <a:xfrm>
            <a:off x="1489075" y="2747645"/>
            <a:ext cx="8093710" cy="1362075"/>
          </a:xfrm>
        </p:spPr>
        <p:txBody>
          <a:bodyPr/>
          <a:p>
            <a:pPr marL="0" indent="0" algn="ctr">
              <a:buNone/>
            </a:pPr>
            <a:r>
              <a:rPr lang="zh-CN" altLang="zh-CN" b="1">
                <a:solidFill>
                  <a:srgbClr val="FF0000"/>
                </a:solidFill>
                <a:sym typeface="+mn-ea"/>
              </a:rPr>
              <a:t>预祝大家拿到一份满意的</a:t>
            </a:r>
            <a:r>
              <a:rPr lang="en-US" altLang="zh-CN" b="1">
                <a:solidFill>
                  <a:srgbClr val="FF0000"/>
                </a:solidFill>
                <a:sym typeface="+mn-ea"/>
              </a:rPr>
              <a:t>offer</a:t>
            </a:r>
            <a:r>
              <a:rPr lang="zh-CN" altLang="en-US" b="1">
                <a:solidFill>
                  <a:srgbClr val="FF0000"/>
                </a:solidFill>
                <a:sym typeface="+mn-ea"/>
              </a:rPr>
              <a:t>！</a:t>
            </a:r>
            <a:endParaRPr lang="zh-CN" altLang="en-US" b="1">
              <a:solidFill>
                <a:srgbClr val="FF0000"/>
              </a:solidFill>
              <a:sym typeface="+mn-ea"/>
            </a:endParaRPr>
          </a:p>
          <a:p>
            <a:pPr marL="0" indent="0" algn="ctr">
              <a:buNone/>
            </a:pPr>
            <a:endParaRPr lang="zh-CN" altLang="en-US" b="1">
              <a:solidFill>
                <a:srgbClr val="FF0000"/>
              </a:solidFill>
              <a:sym typeface="+mn-ea"/>
            </a:endParaRPr>
          </a:p>
          <a:p>
            <a:pPr marL="0" indent="0" algn="ctr">
              <a:buNone/>
            </a:pPr>
            <a:r>
              <a:rPr lang="en-US" altLang="zh-CN" b="1">
                <a:solidFill>
                  <a:srgbClr val="FF0000"/>
                </a:solidFill>
                <a:sym typeface="+mn-ea"/>
              </a:rPr>
              <a:t>thanks</a:t>
            </a:r>
            <a:r>
              <a:rPr lang="zh-CN" altLang="en-US" b="1">
                <a:solidFill>
                  <a:srgbClr val="FF0000"/>
                </a:solidFill>
                <a:sym typeface="+mn-ea"/>
              </a:rPr>
              <a:t>！</a:t>
            </a:r>
            <a:endParaRPr lang="zh-CN" altLang="en-US" b="1" kern="1200">
              <a:solidFill>
                <a:srgbClr val="FF0000"/>
              </a:solidFill>
              <a:sym typeface="+mn-ea"/>
            </a:endParaRPr>
          </a:p>
          <a:p>
            <a:pPr marL="0" inden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nodeType="with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set>
                                      <p:cBhvr>
                                        <p:cTn id="14" dur="455" fill="hold">
                                          <p:stCondLst>
                                            <p:cond delay="0"/>
                                          </p:stCondLst>
                                        </p:cTn>
                                        <p:tgtEl>
                                          <p:spTgt spid="3">
                                            <p:txEl>
                                              <p:pRg st="2" end="2"/>
                                            </p:txEl>
                                          </p:spTgt>
                                        </p:tgtEl>
                                        <p:attrNameLst>
                                          <p:attrName>style.rotation</p:attrName>
                                        </p:attrNameLst>
                                      </p:cBhvr>
                                      <p:to>
                                        <p:strVal val="-45.0"/>
                                      </p:to>
                                    </p:set>
                                    <p:anim calcmode="lin" valueType="num">
                                      <p:cBhvr>
                                        <p:cTn id="15" dur="455" fill="hold">
                                          <p:stCondLst>
                                            <p:cond delay="455"/>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一、课程简介</a:t>
            </a:r>
            <a:endParaRPr lang="zh-CN" altLang="en-US" sz="3200" b="1"/>
          </a:p>
        </p:txBody>
      </p:sp>
      <p:sp>
        <p:nvSpPr>
          <p:cNvPr id="3" name="内容占位符 2"/>
          <p:cNvSpPr>
            <a:spLocks noGrp="1"/>
          </p:cNvSpPr>
          <p:nvPr>
            <p:ph idx="1"/>
          </p:nvPr>
        </p:nvSpPr>
        <p:spPr>
          <a:xfrm>
            <a:off x="793115" y="979170"/>
            <a:ext cx="10972800" cy="5054600"/>
          </a:xfrm>
        </p:spPr>
        <p:txBody>
          <a:bodyPr/>
          <a:p>
            <a:pPr marL="0" indent="0">
              <a:buNone/>
            </a:pPr>
            <a:r>
              <a:rPr lang="en-US" altLang="zh-CN" b="1">
                <a:sym typeface="+mn-ea"/>
              </a:rPr>
              <a:t>2、就业指导课的重要性</a:t>
            </a:r>
            <a:endParaRPr lang="zh-CN" altLang="en-US" b="1"/>
          </a:p>
          <a:p>
            <a:pPr marL="0" indent="0" eaLnBrk="1" latinLnBrk="0" hangingPunct="1">
              <a:lnSpc>
                <a:spcPct val="140000"/>
              </a:lnSpc>
              <a:spcBef>
                <a:spcPct val="0"/>
              </a:spcBef>
              <a:buNone/>
            </a:pPr>
            <a:r>
              <a:rPr lang="zh-CN" altLang="en-US" dirty="0">
                <a:latin typeface="楷体_GB2312" pitchFamily="1" charset="-122"/>
                <a:ea typeface="楷体_GB2312" pitchFamily="1" charset="-122"/>
                <a:sym typeface="+mn-ea"/>
              </a:rPr>
              <a:t>  </a:t>
            </a:r>
            <a:r>
              <a:rPr lang="zh-CN" altLang="en-US" dirty="0">
                <a:latin typeface="宋体" panose="02010600030101010101" pitchFamily="2" charset="-122"/>
                <a:ea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sym typeface="+mn-ea"/>
              </a:rPr>
              <a:t>就业指导课程是整个课程体系当中同学们听起来最轻松的一天课，然而却也是最重要的一天课程！</a:t>
            </a:r>
            <a:endParaRPr lang="zh-CN" altLang="en-US" sz="2000" b="1">
              <a:latin typeface="宋体" panose="02010600030101010101" pitchFamily="2" charset="-122"/>
              <a:ea typeface="宋体" panose="02010600030101010101" pitchFamily="2" charset="-122"/>
            </a:endParaRPr>
          </a:p>
          <a:p>
            <a:pPr marL="0" indent="0" eaLnBrk="1" latinLnBrk="0" hangingPunct="1">
              <a:lnSpc>
                <a:spcPct val="140000"/>
              </a:lnSpc>
              <a:spcBef>
                <a:spcPct val="0"/>
              </a:spcBef>
              <a:buNone/>
            </a:pPr>
            <a:r>
              <a:rPr lang="zh-CN" altLang="en-US" sz="2000" b="1">
                <a:latin typeface="宋体" panose="02010600030101010101" pitchFamily="2" charset="-122"/>
                <a:ea typeface="宋体" panose="02010600030101010101" pitchFamily="2" charset="-122"/>
                <a:sym typeface="+mn-ea"/>
              </a:rPr>
              <a:t>    今天的课程学得好的同学可以掌握面试中可以灵活利用的各种技巧，并且避免掉找工作过程中遇到的各种各样的问题，从而能在最短的时间内找到更合适，更高薪水的工作，薪水会比自身正常水平高拿2~3千。不听今天课程，或者没有学好今天课程的同学，会因为缺乏就业技巧、缺乏解决找工作时遇到问题的能力，薪水会比自身正常水平少拿2~3千。因此，这门课的价值体现在同学们月薪4~6千（年薪5~7万）的差距上。</a:t>
            </a:r>
            <a:endParaRPr lang="zh-CN" altLang="en-US" sz="2000" b="1">
              <a:latin typeface="宋体" panose="02010600030101010101" pitchFamily="2" charset="-122"/>
              <a:ea typeface="宋体" panose="02010600030101010101" pitchFamily="2" charset="-122"/>
            </a:endParaRPr>
          </a:p>
          <a:p>
            <a:pPr marL="0" indent="0" eaLnBrk="1" latinLnBrk="0" hangingPunct="1">
              <a:lnSpc>
                <a:spcPct val="140000"/>
              </a:lnSpc>
              <a:spcBef>
                <a:spcPct val="0"/>
              </a:spcBef>
              <a:buNone/>
            </a:pPr>
            <a:r>
              <a:rPr lang="zh-CN" altLang="en-US" sz="2000" b="1">
                <a:latin typeface="宋体" panose="02010600030101010101" pitchFamily="2" charset="-122"/>
                <a:ea typeface="宋体" panose="02010600030101010101" pitchFamily="2" charset="-122"/>
                <a:sym typeface="+mn-ea"/>
              </a:rPr>
              <a:t>    因此，这门课程至关重要。希望大家在今天课程中不要敲代码，不要开小差、开小会，专心听课、记重点！</a:t>
            </a:r>
            <a:endParaRPr lang="zh-CN" altLang="en-US" sz="20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250">
        <p:wheel spokes="1"/>
      </p:transition>
    </mc:Choice>
    <mc:Fallback>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1"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1"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3" grpId="1" animBg="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sym typeface="+mn-ea"/>
              </a:rPr>
              <a:t>二、就业指导老师的联系方式</a:t>
            </a:r>
            <a:endParaRPr lang="zh-CN" altLang="en-US" sz="3200"/>
          </a:p>
        </p:txBody>
      </p:sp>
      <p:sp>
        <p:nvSpPr>
          <p:cNvPr id="3" name="内容占位符 2"/>
          <p:cNvSpPr>
            <a:spLocks noGrp="1"/>
          </p:cNvSpPr>
          <p:nvPr>
            <p:ph idx="1"/>
          </p:nvPr>
        </p:nvSpPr>
        <p:spPr/>
        <p:txBody>
          <a:bodyPr/>
          <a:p>
            <a:pPr marL="0" indent="0">
              <a:buNone/>
            </a:pPr>
            <a:r>
              <a:rPr lang="zh-CN" altLang="en-US">
                <a:sym typeface="+mn-ea"/>
              </a:rPr>
              <a:t>以分组表为主</a:t>
            </a:r>
            <a:endParaRPr lang="zh-CN" altLang="en-US">
              <a:sym typeface="+mn-ea"/>
            </a:endParaRPr>
          </a:p>
          <a:p>
            <a:pPr marL="0" indent="0">
              <a:buNone/>
            </a:pPr>
            <a:r>
              <a:rPr lang="en-US" altLang="zh-CN">
                <a:sym typeface="+mn-ea"/>
              </a:rPr>
              <a:t>由班导或对应的就业指导老师讲联系方式下发给学员</a:t>
            </a:r>
            <a:endParaRPr lang="en-US" altLang="zh-CN">
              <a:sym typeface="+mn-ea"/>
            </a:endParaRPr>
          </a:p>
          <a:p>
            <a:pPr marL="0" indent="0">
              <a:buNone/>
            </a:pPr>
            <a:endParaRPr lang="en-US" altLang="zh-CN">
              <a:sym typeface="+mn-ea"/>
            </a:endParaRPr>
          </a:p>
          <a:p>
            <a:pPr marL="0" indent="0">
              <a:buNone/>
            </a:pPr>
            <a:r>
              <a:rPr lang="zh-CN" altLang="en-US">
                <a:sym typeface="+mn-ea"/>
              </a:rPr>
              <a:t>ＱＱ：</a:t>
            </a:r>
            <a:endParaRPr lang="zh-CN" altLang="en-US">
              <a:sym typeface="+mn-ea"/>
            </a:endParaRPr>
          </a:p>
          <a:p>
            <a:pPr marL="0" indent="0">
              <a:buNone/>
            </a:pPr>
            <a:r>
              <a:rPr lang="zh-CN" altLang="en-US">
                <a:sym typeface="+mn-ea"/>
              </a:rPr>
              <a:t>微信：</a:t>
            </a:r>
            <a:endParaRPr lang="zh-CN" altLang="en-US">
              <a:sym typeface="+mn-ea"/>
            </a:endParaRPr>
          </a:p>
          <a:p>
            <a:pPr marL="0" indent="0">
              <a:buNone/>
            </a:pPr>
            <a:r>
              <a:rPr lang="zh-CN" altLang="en-US">
                <a:sym typeface="+mn-ea"/>
              </a:rPr>
              <a:t>手机号：</a:t>
            </a:r>
            <a:endParaRPr lang="zh-CN" altLang="en-US">
              <a:sym typeface="+mn-ea"/>
            </a:endParaRPr>
          </a:p>
          <a:p>
            <a:pPr marL="0" indent="0">
              <a:buNone/>
            </a:pPr>
            <a:r>
              <a:rPr lang="zh-CN" altLang="en-US">
                <a:sym typeface="+mn-ea"/>
              </a:rPr>
              <a:t>邮箱：</a:t>
            </a:r>
            <a:endParaRPr lang="zh-CN" altLang="en-US">
              <a:sym typeface="+mn-ea"/>
            </a:endParaRPr>
          </a:p>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二、就业老师的联系方式</a:t>
            </a:r>
            <a:endParaRPr lang="zh-CN" altLang="en-US" sz="3200" b="1"/>
          </a:p>
        </p:txBody>
      </p:sp>
      <p:sp>
        <p:nvSpPr>
          <p:cNvPr id="3" name="内容占位符 2"/>
          <p:cNvSpPr>
            <a:spLocks noGrp="1"/>
          </p:cNvSpPr>
          <p:nvPr>
            <p:ph idx="1"/>
          </p:nvPr>
        </p:nvSpPr>
        <p:spPr/>
        <p:txBody>
          <a:bodyPr/>
          <a:p>
            <a:pPr marL="0" indent="0">
              <a:buNone/>
            </a:pPr>
            <a:r>
              <a:rPr lang="zh-CN" altLang="en-US" sz="2800">
                <a:sym typeface="+mn-ea"/>
              </a:rPr>
              <a:t>什么时候联系就业指导老师？</a:t>
            </a:r>
            <a:r>
              <a:rPr lang="zh-CN" altLang="en-US">
                <a:sym typeface="+mn-ea"/>
              </a:rPr>
              <a:t>     </a:t>
            </a:r>
            <a:endParaRPr lang="zh-CN" altLang="en-US">
              <a:sym typeface="+mn-ea"/>
            </a:endParaRPr>
          </a:p>
          <a:p>
            <a:pPr marL="0" indent="0">
              <a:buNone/>
            </a:pPr>
            <a:r>
              <a:rPr lang="zh-CN" altLang="en-US">
                <a:sym typeface="+mn-ea"/>
              </a:rPr>
              <a:t>    </a:t>
            </a:r>
            <a:r>
              <a:rPr lang="zh-CN" altLang="en-US" sz="2000" b="1">
                <a:latin typeface="宋体" panose="02010600030101010101" pitchFamily="2" charset="-122"/>
                <a:ea typeface="宋体" panose="02010600030101010101" pitchFamily="2" charset="-122"/>
                <a:sym typeface="+mn-ea"/>
              </a:rPr>
              <a:t>  1、就业中遇到困难的时候，各种疑难杂症不知道怎么处理的时候。</a:t>
            </a:r>
            <a:endParaRPr lang="zh-CN" altLang="en-US" sz="2000" b="1">
              <a:latin typeface="宋体" panose="02010600030101010101" pitchFamily="2" charset="-122"/>
              <a:ea typeface="宋体" panose="02010600030101010101" pitchFamily="2" charset="-122"/>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2、找工作，心态不好，自己无法调整的时候。</a:t>
            </a:r>
            <a:endParaRPr lang="zh-CN" altLang="en-US" sz="2000" b="1">
              <a:latin typeface="宋体" panose="02010600030101010101" pitchFamily="2" charset="-122"/>
              <a:ea typeface="宋体" panose="02010600030101010101" pitchFamily="2" charset="-122"/>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3、需要单独修改简历的时候。</a:t>
            </a:r>
            <a:endParaRPr lang="zh-CN" altLang="en-US" sz="2000" b="1">
              <a:latin typeface="宋体" panose="02010600030101010101" pitchFamily="2" charset="-122"/>
              <a:ea typeface="宋体" panose="02010600030101010101" pitchFamily="2" charset="-122"/>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4、大量投简历之后，没有面试电话的时候。</a:t>
            </a:r>
            <a:endParaRPr lang="zh-CN" altLang="en-US" sz="2000" b="1">
              <a:latin typeface="宋体" panose="02010600030101010101" pitchFamily="2" charset="-122"/>
              <a:ea typeface="宋体" panose="02010600030101010101" pitchFamily="2" charset="-122"/>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5、需要单独开小灶，模拟面试的时候。</a:t>
            </a:r>
            <a:endParaRPr lang="zh-CN" altLang="en-US" sz="2000" b="1">
              <a:latin typeface="宋体" panose="02010600030101010101" pitchFamily="2" charset="-122"/>
              <a:ea typeface="宋体" panose="02010600030101010101" pitchFamily="2" charset="-122"/>
              <a:sym typeface="+mn-ea"/>
            </a:endParaRPr>
          </a:p>
          <a:p>
            <a:pPr marL="0" indent="0" latinLnBrk="0">
              <a:lnSpc>
                <a:spcPct val="150000"/>
              </a:lnSpc>
              <a:spcBef>
                <a:spcPct val="0"/>
              </a:spcBef>
              <a:buNone/>
            </a:pPr>
            <a:r>
              <a:rPr lang="en-US" altLang="zh-CN" sz="2000" b="1">
                <a:latin typeface="宋体" panose="02010600030101010101" pitchFamily="2" charset="-122"/>
                <a:ea typeface="宋体" panose="02010600030101010101" pitchFamily="2" charset="-122"/>
                <a:sym typeface="+mn-ea"/>
              </a:rPr>
              <a:t>     6</a:t>
            </a:r>
            <a:r>
              <a:rPr lang="zh-CN" altLang="en-US" sz="2000" b="1">
                <a:latin typeface="宋体" panose="02010600030101010101" pitchFamily="2" charset="-122"/>
                <a:ea typeface="宋体" panose="02010600030101010101" pitchFamily="2" charset="-122"/>
                <a:sym typeface="+mn-ea"/>
              </a:rPr>
              <a:t>、接到面试邀请，需要公司资料（笔试题、面试问答等等）</a:t>
            </a:r>
            <a:endParaRPr lang="zh-CN" altLang="en-US" sz="2000" b="1">
              <a:latin typeface="宋体" panose="02010600030101010101" pitchFamily="2" charset="-122"/>
              <a:ea typeface="宋体" panose="02010600030101010101" pitchFamily="2" charset="-122"/>
              <a:sym typeface="+mn-ea"/>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a:t>
            </a:r>
            <a:r>
              <a:rPr lang="en-US" altLang="zh-CN" sz="2000" b="1">
                <a:latin typeface="宋体" panose="02010600030101010101" pitchFamily="2" charset="-122"/>
                <a:ea typeface="宋体" panose="02010600030101010101" pitchFamily="2" charset="-122"/>
                <a:sym typeface="+mn-ea"/>
              </a:rPr>
              <a:t>7</a:t>
            </a:r>
            <a:r>
              <a:rPr lang="zh-CN" altLang="en-US" sz="2000" b="1">
                <a:latin typeface="宋体" panose="02010600030101010101" pitchFamily="2" charset="-122"/>
                <a:ea typeface="宋体" panose="02010600030101010101" pitchFamily="2" charset="-122"/>
                <a:sym typeface="+mn-ea"/>
              </a:rPr>
              <a:t>、拿到offer时，想分享一下喜悦的时候。</a:t>
            </a:r>
            <a:endParaRPr lang="zh-CN" altLang="en-US" sz="2000" b="1">
              <a:latin typeface="宋体" panose="02010600030101010101" pitchFamily="2" charset="-122"/>
              <a:ea typeface="宋体" panose="02010600030101010101" pitchFamily="2" charset="-122"/>
            </a:endParaRPr>
          </a:p>
          <a:p>
            <a:pPr marL="0" indent="0" latinLnBrk="0">
              <a:lnSpc>
                <a:spcPct val="150000"/>
              </a:lnSpc>
              <a:spcBef>
                <a:spcPct val="0"/>
              </a:spcBef>
              <a:buNone/>
            </a:pPr>
            <a:r>
              <a:rPr lang="zh-CN" altLang="en-US" sz="2000" b="1">
                <a:latin typeface="宋体" panose="02010600030101010101" pitchFamily="2" charset="-122"/>
                <a:ea typeface="宋体" panose="02010600030101010101" pitchFamily="2" charset="-122"/>
                <a:sym typeface="+mn-ea"/>
              </a:rPr>
              <a:t>     </a:t>
            </a:r>
            <a:r>
              <a:rPr lang="en-US" altLang="zh-CN" sz="2000" b="1">
                <a:latin typeface="宋体" panose="02010600030101010101" pitchFamily="2" charset="-122"/>
                <a:ea typeface="宋体" panose="02010600030101010101" pitchFamily="2" charset="-122"/>
                <a:sym typeface="+mn-ea"/>
              </a:rPr>
              <a:t>8</a:t>
            </a:r>
            <a:r>
              <a:rPr lang="zh-CN" altLang="en-US" sz="2000" b="1">
                <a:latin typeface="宋体" panose="02010600030101010101" pitchFamily="2" charset="-122"/>
                <a:ea typeface="宋体" panose="02010600030101010101" pitchFamily="2" charset="-122"/>
                <a:sym typeface="+mn-ea"/>
              </a:rPr>
              <a:t>、学到新技术和新的知识的时候。</a:t>
            </a:r>
            <a:endParaRPr lang="zh-CN" altLang="en-US" sz="2000" b="1">
              <a:latin typeface="宋体" panose="02010600030101010101" pitchFamily="2" charset="-122"/>
              <a:ea typeface="宋体" panose="02010600030101010101" pitchFamily="2" charset="-122"/>
              <a:sym typeface="+mn-ea"/>
            </a:endParaRPr>
          </a:p>
          <a:p>
            <a:pPr marL="0" indent="0" latinLnBrk="0">
              <a:lnSpc>
                <a:spcPct val="150000"/>
              </a:lnSpc>
              <a:spcBef>
                <a:spcPct val="0"/>
              </a:spcBef>
              <a:buNone/>
            </a:pPr>
            <a:r>
              <a:rPr lang="zh-CN" altLang="en-US" sz="2000" b="1">
                <a:solidFill>
                  <a:srgbClr val="FF0000"/>
                </a:solidFill>
                <a:latin typeface="宋体" panose="02010600030101010101" pitchFamily="2" charset="-122"/>
                <a:ea typeface="宋体" panose="02010600030101010101" pitchFamily="2" charset="-122"/>
                <a:sym typeface="+mn-ea"/>
              </a:rPr>
              <a:t>注：联系时间</a:t>
            </a:r>
            <a:endParaRPr lang="zh-CN" altLang="en-US" sz="2000" b="1">
              <a:solidFill>
                <a:srgbClr val="FF0000"/>
              </a:solidFill>
              <a:latin typeface="宋体" panose="02010600030101010101" pitchFamily="2" charset="-122"/>
              <a:ea typeface="宋体" panose="02010600030101010101" pitchFamily="2" charset="-122"/>
              <a:sym typeface="+mn-ea"/>
            </a:endParaRPr>
          </a:p>
          <a:p>
            <a:pPr marL="0" indent="0">
              <a:buNone/>
            </a:pP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by="(-#ppt_w*2)" calcmode="lin" valueType="num">
                                      <p:cBhvr rctx="PPT">
                                        <p:cTn id="7" dur="250" autoRev="1" fill="hold">
                                          <p:stCondLst>
                                            <p:cond delay="0"/>
                                          </p:stCondLst>
                                        </p:cTn>
                                        <p:tgtEl>
                                          <p:spTgt spid="3">
                                            <p:txEl>
                                              <p:pRg st="1" end="1"/>
                                            </p:txEl>
                                          </p:spTgt>
                                        </p:tgtEl>
                                        <p:attrNameLst>
                                          <p:attrName>ppt_w</p:attrName>
                                        </p:attrNameLst>
                                      </p:cBhvr>
                                    </p:anim>
                                    <p:anim by="(#ppt_w*0.50)" calcmode="lin" valueType="num">
                                      <p:cBhvr>
                                        <p:cTn id="8" dur="250" decel="50000" autoRev="1" fill="hold">
                                          <p:stCondLst>
                                            <p:cond delay="0"/>
                                          </p:stCondLst>
                                        </p:cTn>
                                        <p:tgtEl>
                                          <p:spTgt spid="3">
                                            <p:txEl>
                                              <p:pRg st="1" end="1"/>
                                            </p:txEl>
                                          </p:spTgt>
                                        </p:tgtEl>
                                        <p:attrNameLst>
                                          <p:attrName>ppt_x</p:attrName>
                                        </p:attrNameLst>
                                      </p:cBhvr>
                                    </p:anim>
                                    <p:anim from="(-#ppt_h/2)" to="(#ppt_y)" calcmode="lin" valueType="num">
                                      <p:cBhvr>
                                        <p:cTn id="9" dur="500" fill="hold">
                                          <p:stCondLst>
                                            <p:cond delay="0"/>
                                          </p:stCondLst>
                                        </p:cTn>
                                        <p:tgtEl>
                                          <p:spTgt spid="3">
                                            <p:txEl>
                                              <p:pRg st="1" end="1"/>
                                            </p:txEl>
                                          </p:spTgt>
                                        </p:tgtEl>
                                        <p:attrNameLst>
                                          <p:attrName>ppt_y</p:attrName>
                                        </p:attrNameLst>
                                      </p:cBhvr>
                                    </p:anim>
                                    <p:animRot by="21600000">
                                      <p:cBhvr>
                                        <p:cTn id="10" dur="500" fill="hold">
                                          <p:stCondLst>
                                            <p:cond delay="0"/>
                                          </p:stCondLst>
                                        </p:cTn>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 by="(-#ppt_w*2)" calcmode="lin" valueType="num">
                                      <p:cBhvr rctx="PPT">
                                        <p:cTn id="15" dur="250" autoRev="1" fill="hold">
                                          <p:stCondLst>
                                            <p:cond delay="0"/>
                                          </p:stCondLst>
                                        </p:cTn>
                                        <p:tgtEl>
                                          <p:spTgt spid="3">
                                            <p:txEl>
                                              <p:pRg st="2" end="2"/>
                                            </p:txEl>
                                          </p:spTgt>
                                        </p:tgtEl>
                                        <p:attrNameLst>
                                          <p:attrName>ppt_w</p:attrName>
                                        </p:attrNameLst>
                                      </p:cBhvr>
                                    </p:anim>
                                    <p:anim by="(#ppt_w*0.50)" calcmode="lin" valueType="num">
                                      <p:cBhvr>
                                        <p:cTn id="16" dur="250" decel="50000" autoRev="1" fill="hold">
                                          <p:stCondLst>
                                            <p:cond delay="0"/>
                                          </p:stCondLst>
                                        </p:cTn>
                                        <p:tgtEl>
                                          <p:spTgt spid="3">
                                            <p:txEl>
                                              <p:pRg st="2" end="2"/>
                                            </p:txEl>
                                          </p:spTgt>
                                        </p:tgtEl>
                                        <p:attrNameLst>
                                          <p:attrName>ppt_x</p:attrName>
                                        </p:attrNameLst>
                                      </p:cBhvr>
                                    </p:anim>
                                    <p:anim from="(-#ppt_h/2)" to="(#ppt_y)" calcmode="lin" valueType="num">
                                      <p:cBhvr>
                                        <p:cTn id="17" dur="500" fill="hold">
                                          <p:stCondLst>
                                            <p:cond delay="0"/>
                                          </p:stCondLst>
                                        </p:cTn>
                                        <p:tgtEl>
                                          <p:spTgt spid="3">
                                            <p:txEl>
                                              <p:pRg st="2" end="2"/>
                                            </p:txEl>
                                          </p:spTgt>
                                        </p:tgtEl>
                                        <p:attrNameLst>
                                          <p:attrName>ppt_y</p:attrName>
                                        </p:attrNameLst>
                                      </p:cBhvr>
                                    </p:anim>
                                    <p:animRot by="21600000">
                                      <p:cBhvr>
                                        <p:cTn id="18" dur="500" fill="hold">
                                          <p:stCondLst>
                                            <p:cond delay="0"/>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 by="(-#ppt_w*2)" calcmode="lin" valueType="num">
                                      <p:cBhvr rctx="PPT">
                                        <p:cTn id="23" dur="250" autoRev="1" fill="hold">
                                          <p:stCondLst>
                                            <p:cond delay="0"/>
                                          </p:stCondLst>
                                        </p:cTn>
                                        <p:tgtEl>
                                          <p:spTgt spid="3">
                                            <p:txEl>
                                              <p:pRg st="3" end="3"/>
                                            </p:txEl>
                                          </p:spTgt>
                                        </p:tgtEl>
                                        <p:attrNameLst>
                                          <p:attrName>ppt_w</p:attrName>
                                        </p:attrNameLst>
                                      </p:cBhvr>
                                    </p:anim>
                                    <p:anim by="(#ppt_w*0.50)" calcmode="lin" valueType="num">
                                      <p:cBhvr>
                                        <p:cTn id="24" dur="250" decel="50000" autoRev="1" fill="hold">
                                          <p:stCondLst>
                                            <p:cond delay="0"/>
                                          </p:stCondLst>
                                        </p:cTn>
                                        <p:tgtEl>
                                          <p:spTgt spid="3">
                                            <p:txEl>
                                              <p:pRg st="3" end="3"/>
                                            </p:txEl>
                                          </p:spTgt>
                                        </p:tgtEl>
                                        <p:attrNameLst>
                                          <p:attrName>ppt_x</p:attrName>
                                        </p:attrNameLst>
                                      </p:cBhvr>
                                    </p:anim>
                                    <p:anim from="(-#ppt_h/2)" to="(#ppt_y)" calcmode="lin" valueType="num">
                                      <p:cBhvr>
                                        <p:cTn id="25" dur="500" fill="hold">
                                          <p:stCondLst>
                                            <p:cond delay="0"/>
                                          </p:stCondLst>
                                        </p:cTn>
                                        <p:tgtEl>
                                          <p:spTgt spid="3">
                                            <p:txEl>
                                              <p:pRg st="3" end="3"/>
                                            </p:txEl>
                                          </p:spTgt>
                                        </p:tgtEl>
                                        <p:attrNameLst>
                                          <p:attrName>ppt_y</p:attrName>
                                        </p:attrNameLst>
                                      </p:cBhvr>
                                    </p:anim>
                                    <p:animRot by="21600000">
                                      <p:cBhvr>
                                        <p:cTn id="26" dur="500" fill="hold">
                                          <p:stCondLst>
                                            <p:cond delay="0"/>
                                          </p:stCondLst>
                                        </p:cTn>
                                        <p:tgtEl>
                                          <p:spTgt spid="3">
                                            <p:txEl>
                                              <p:pRg st="3" end="3"/>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nodeType="click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 by="(-#ppt_w*2)" calcmode="lin" valueType="num">
                                      <p:cBhvr rctx="PPT">
                                        <p:cTn id="31" dur="250" autoRev="1" fill="hold">
                                          <p:stCondLst>
                                            <p:cond delay="0"/>
                                          </p:stCondLst>
                                        </p:cTn>
                                        <p:tgtEl>
                                          <p:spTgt spid="3">
                                            <p:txEl>
                                              <p:pRg st="4" end="4"/>
                                            </p:txEl>
                                          </p:spTgt>
                                        </p:tgtEl>
                                        <p:attrNameLst>
                                          <p:attrName>ppt_w</p:attrName>
                                        </p:attrNameLst>
                                      </p:cBhvr>
                                    </p:anim>
                                    <p:anim by="(#ppt_w*0.50)" calcmode="lin" valueType="num">
                                      <p:cBhvr>
                                        <p:cTn id="32" dur="250" decel="50000" autoRev="1" fill="hold">
                                          <p:stCondLst>
                                            <p:cond delay="0"/>
                                          </p:stCondLst>
                                        </p:cTn>
                                        <p:tgtEl>
                                          <p:spTgt spid="3">
                                            <p:txEl>
                                              <p:pRg st="4" end="4"/>
                                            </p:txEl>
                                          </p:spTgt>
                                        </p:tgtEl>
                                        <p:attrNameLst>
                                          <p:attrName>ppt_x</p:attrName>
                                        </p:attrNameLst>
                                      </p:cBhvr>
                                    </p:anim>
                                    <p:anim from="(-#ppt_h/2)" to="(#ppt_y)" calcmode="lin" valueType="num">
                                      <p:cBhvr>
                                        <p:cTn id="33" dur="500" fill="hold">
                                          <p:stCondLst>
                                            <p:cond delay="0"/>
                                          </p:stCondLst>
                                        </p:cTn>
                                        <p:tgtEl>
                                          <p:spTgt spid="3">
                                            <p:txEl>
                                              <p:pRg st="4" end="4"/>
                                            </p:txEl>
                                          </p:spTgt>
                                        </p:tgtEl>
                                        <p:attrNameLst>
                                          <p:attrName>ppt_y</p:attrName>
                                        </p:attrNameLst>
                                      </p:cBhvr>
                                    </p:anim>
                                    <p:animRot by="21600000">
                                      <p:cBhvr>
                                        <p:cTn id="34" dur="500" fill="hold">
                                          <p:stCondLst>
                                            <p:cond delay="0"/>
                                          </p:stCondLst>
                                        </p:cTn>
                                        <p:tgtEl>
                                          <p:spTgt spid="3">
                                            <p:txEl>
                                              <p:pRg st="4" end="4"/>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nodeType="clickEffect">
                                  <p:stCondLst>
                                    <p:cond delay="0"/>
                                  </p:stCondLst>
                                  <p:iterate type="lt">
                                    <p:tmPct val="10000"/>
                                  </p:iterate>
                                  <p:childTnLst>
                                    <p:set>
                                      <p:cBhvr>
                                        <p:cTn id="38" dur="1" fill="hold">
                                          <p:stCondLst>
                                            <p:cond delay="0"/>
                                          </p:stCondLst>
                                        </p:cTn>
                                        <p:tgtEl>
                                          <p:spTgt spid="3">
                                            <p:txEl>
                                              <p:pRg st="5" end="5"/>
                                            </p:txEl>
                                          </p:spTgt>
                                        </p:tgtEl>
                                        <p:attrNameLst>
                                          <p:attrName>style.visibility</p:attrName>
                                        </p:attrNameLst>
                                      </p:cBhvr>
                                      <p:to>
                                        <p:strVal val="visible"/>
                                      </p:to>
                                    </p:set>
                                    <p:anim by="(-#ppt_w*2)" calcmode="lin" valueType="num">
                                      <p:cBhvr rctx="PPT">
                                        <p:cTn id="39" dur="250" autoRev="1" fill="hold">
                                          <p:stCondLst>
                                            <p:cond delay="0"/>
                                          </p:stCondLst>
                                        </p:cTn>
                                        <p:tgtEl>
                                          <p:spTgt spid="3">
                                            <p:txEl>
                                              <p:pRg st="5" end="5"/>
                                            </p:txEl>
                                          </p:spTgt>
                                        </p:tgtEl>
                                        <p:attrNameLst>
                                          <p:attrName>ppt_w</p:attrName>
                                        </p:attrNameLst>
                                      </p:cBhvr>
                                    </p:anim>
                                    <p:anim by="(#ppt_w*0.50)" calcmode="lin" valueType="num">
                                      <p:cBhvr>
                                        <p:cTn id="40" dur="250" decel="50000" autoRev="1" fill="hold">
                                          <p:stCondLst>
                                            <p:cond delay="0"/>
                                          </p:stCondLst>
                                        </p:cTn>
                                        <p:tgtEl>
                                          <p:spTgt spid="3">
                                            <p:txEl>
                                              <p:pRg st="5" end="5"/>
                                            </p:txEl>
                                          </p:spTgt>
                                        </p:tgtEl>
                                        <p:attrNameLst>
                                          <p:attrName>ppt_x</p:attrName>
                                        </p:attrNameLst>
                                      </p:cBhvr>
                                    </p:anim>
                                    <p:anim from="(-#ppt_h/2)" to="(#ppt_y)" calcmode="lin" valueType="num">
                                      <p:cBhvr>
                                        <p:cTn id="41" dur="500" fill="hold">
                                          <p:stCondLst>
                                            <p:cond delay="0"/>
                                          </p:stCondLst>
                                        </p:cTn>
                                        <p:tgtEl>
                                          <p:spTgt spid="3">
                                            <p:txEl>
                                              <p:pRg st="5" end="5"/>
                                            </p:txEl>
                                          </p:spTgt>
                                        </p:tgtEl>
                                        <p:attrNameLst>
                                          <p:attrName>ppt_y</p:attrName>
                                        </p:attrNameLst>
                                      </p:cBhvr>
                                    </p:anim>
                                    <p:animRot by="21600000">
                                      <p:cBhvr>
                                        <p:cTn id="42" dur="500" fill="hold">
                                          <p:stCondLst>
                                            <p:cond delay="0"/>
                                          </p:stCondLst>
                                        </p:cTn>
                                        <p:tgtEl>
                                          <p:spTgt spid="3">
                                            <p:txEl>
                                              <p:pRg st="5" end="5"/>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nodeType="clickEffect">
                                  <p:stCondLst>
                                    <p:cond delay="0"/>
                                  </p:stCondLst>
                                  <p:iterate type="lt">
                                    <p:tmPct val="10000"/>
                                  </p:iterate>
                                  <p:childTnLst>
                                    <p:set>
                                      <p:cBhvr>
                                        <p:cTn id="46" dur="1" fill="hold">
                                          <p:stCondLst>
                                            <p:cond delay="0"/>
                                          </p:stCondLst>
                                        </p:cTn>
                                        <p:tgtEl>
                                          <p:spTgt spid="3">
                                            <p:txEl>
                                              <p:pRg st="6" end="6"/>
                                            </p:txEl>
                                          </p:spTgt>
                                        </p:tgtEl>
                                        <p:attrNameLst>
                                          <p:attrName>style.visibility</p:attrName>
                                        </p:attrNameLst>
                                      </p:cBhvr>
                                      <p:to>
                                        <p:strVal val="visible"/>
                                      </p:to>
                                    </p:set>
                                    <p:anim by="(-#ppt_w*2)" calcmode="lin" valueType="num">
                                      <p:cBhvr rctx="PPT">
                                        <p:cTn id="47" dur="250" autoRev="1" fill="hold">
                                          <p:stCondLst>
                                            <p:cond delay="0"/>
                                          </p:stCondLst>
                                        </p:cTn>
                                        <p:tgtEl>
                                          <p:spTgt spid="3">
                                            <p:txEl>
                                              <p:pRg st="6" end="6"/>
                                            </p:txEl>
                                          </p:spTgt>
                                        </p:tgtEl>
                                        <p:attrNameLst>
                                          <p:attrName>ppt_w</p:attrName>
                                        </p:attrNameLst>
                                      </p:cBhvr>
                                    </p:anim>
                                    <p:anim by="(#ppt_w*0.50)" calcmode="lin" valueType="num">
                                      <p:cBhvr>
                                        <p:cTn id="48" dur="250" decel="50000" autoRev="1" fill="hold">
                                          <p:stCondLst>
                                            <p:cond delay="0"/>
                                          </p:stCondLst>
                                        </p:cTn>
                                        <p:tgtEl>
                                          <p:spTgt spid="3">
                                            <p:txEl>
                                              <p:pRg st="6" end="6"/>
                                            </p:txEl>
                                          </p:spTgt>
                                        </p:tgtEl>
                                        <p:attrNameLst>
                                          <p:attrName>ppt_x</p:attrName>
                                        </p:attrNameLst>
                                      </p:cBhvr>
                                    </p:anim>
                                    <p:anim from="(-#ppt_h/2)" to="(#ppt_y)" calcmode="lin" valueType="num">
                                      <p:cBhvr>
                                        <p:cTn id="49" dur="500" fill="hold">
                                          <p:stCondLst>
                                            <p:cond delay="0"/>
                                          </p:stCondLst>
                                        </p:cTn>
                                        <p:tgtEl>
                                          <p:spTgt spid="3">
                                            <p:txEl>
                                              <p:pRg st="6" end="6"/>
                                            </p:txEl>
                                          </p:spTgt>
                                        </p:tgtEl>
                                        <p:attrNameLst>
                                          <p:attrName>ppt_y</p:attrName>
                                        </p:attrNameLst>
                                      </p:cBhvr>
                                    </p:anim>
                                    <p:animRot by="21600000">
                                      <p:cBhvr>
                                        <p:cTn id="50" dur="500" fill="hold">
                                          <p:stCondLst>
                                            <p:cond delay="0"/>
                                          </p:stCondLst>
                                        </p:cTn>
                                        <p:tgtEl>
                                          <p:spTgt spid="3">
                                            <p:txEl>
                                              <p:pRg st="6" end="6"/>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56" presetClass="entr" presetSubtype="0" fill="hold" nodeType="clickEffect">
                                  <p:stCondLst>
                                    <p:cond delay="0"/>
                                  </p:stCondLst>
                                  <p:iterate type="lt">
                                    <p:tmPct val="10000"/>
                                  </p:iterate>
                                  <p:childTnLst>
                                    <p:set>
                                      <p:cBhvr>
                                        <p:cTn id="54" dur="1" fill="hold">
                                          <p:stCondLst>
                                            <p:cond delay="0"/>
                                          </p:stCondLst>
                                        </p:cTn>
                                        <p:tgtEl>
                                          <p:spTgt spid="3">
                                            <p:txEl>
                                              <p:pRg st="7" end="7"/>
                                            </p:txEl>
                                          </p:spTgt>
                                        </p:tgtEl>
                                        <p:attrNameLst>
                                          <p:attrName>style.visibility</p:attrName>
                                        </p:attrNameLst>
                                      </p:cBhvr>
                                      <p:to>
                                        <p:strVal val="visible"/>
                                      </p:to>
                                    </p:set>
                                    <p:anim by="(-#ppt_w*2)" calcmode="lin" valueType="num">
                                      <p:cBhvr rctx="PPT">
                                        <p:cTn id="55" dur="250" autoRev="1" fill="hold">
                                          <p:stCondLst>
                                            <p:cond delay="0"/>
                                          </p:stCondLst>
                                        </p:cTn>
                                        <p:tgtEl>
                                          <p:spTgt spid="3">
                                            <p:txEl>
                                              <p:pRg st="7" end="7"/>
                                            </p:txEl>
                                          </p:spTgt>
                                        </p:tgtEl>
                                        <p:attrNameLst>
                                          <p:attrName>ppt_w</p:attrName>
                                        </p:attrNameLst>
                                      </p:cBhvr>
                                    </p:anim>
                                    <p:anim by="(#ppt_w*0.50)" calcmode="lin" valueType="num">
                                      <p:cBhvr>
                                        <p:cTn id="56" dur="250" decel="50000" autoRev="1" fill="hold">
                                          <p:stCondLst>
                                            <p:cond delay="0"/>
                                          </p:stCondLst>
                                        </p:cTn>
                                        <p:tgtEl>
                                          <p:spTgt spid="3">
                                            <p:txEl>
                                              <p:pRg st="7" end="7"/>
                                            </p:txEl>
                                          </p:spTgt>
                                        </p:tgtEl>
                                        <p:attrNameLst>
                                          <p:attrName>ppt_x</p:attrName>
                                        </p:attrNameLst>
                                      </p:cBhvr>
                                    </p:anim>
                                    <p:anim from="(-#ppt_h/2)" to="(#ppt_y)" calcmode="lin" valueType="num">
                                      <p:cBhvr>
                                        <p:cTn id="57" dur="500" fill="hold">
                                          <p:stCondLst>
                                            <p:cond delay="0"/>
                                          </p:stCondLst>
                                        </p:cTn>
                                        <p:tgtEl>
                                          <p:spTgt spid="3">
                                            <p:txEl>
                                              <p:pRg st="7" end="7"/>
                                            </p:txEl>
                                          </p:spTgt>
                                        </p:tgtEl>
                                        <p:attrNameLst>
                                          <p:attrName>ppt_y</p:attrName>
                                        </p:attrNameLst>
                                      </p:cBhvr>
                                    </p:anim>
                                    <p:animRot by="21600000">
                                      <p:cBhvr>
                                        <p:cTn id="58" dur="500" fill="hold">
                                          <p:stCondLst>
                                            <p:cond delay="0"/>
                                          </p:stCondLst>
                                        </p:cTn>
                                        <p:tgtEl>
                                          <p:spTgt spid="3">
                                            <p:txEl>
                                              <p:pRg st="7" end="7"/>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56" presetClass="entr" presetSubtype="0" fill="hold" nodeType="clickEffect">
                                  <p:stCondLst>
                                    <p:cond delay="0"/>
                                  </p:stCondLst>
                                  <p:iterate type="lt">
                                    <p:tmPct val="10000"/>
                                  </p:iterate>
                                  <p:childTnLst>
                                    <p:set>
                                      <p:cBhvr>
                                        <p:cTn id="62" dur="1" fill="hold">
                                          <p:stCondLst>
                                            <p:cond delay="0"/>
                                          </p:stCondLst>
                                        </p:cTn>
                                        <p:tgtEl>
                                          <p:spTgt spid="3">
                                            <p:txEl>
                                              <p:pRg st="8" end="8"/>
                                            </p:txEl>
                                          </p:spTgt>
                                        </p:tgtEl>
                                        <p:attrNameLst>
                                          <p:attrName>style.visibility</p:attrName>
                                        </p:attrNameLst>
                                      </p:cBhvr>
                                      <p:to>
                                        <p:strVal val="visible"/>
                                      </p:to>
                                    </p:set>
                                    <p:anim by="(-#ppt_w*2)" calcmode="lin" valueType="num">
                                      <p:cBhvr rctx="PPT">
                                        <p:cTn id="63" dur="250" autoRev="1" fill="hold">
                                          <p:stCondLst>
                                            <p:cond delay="0"/>
                                          </p:stCondLst>
                                        </p:cTn>
                                        <p:tgtEl>
                                          <p:spTgt spid="3">
                                            <p:txEl>
                                              <p:pRg st="8" end="8"/>
                                            </p:txEl>
                                          </p:spTgt>
                                        </p:tgtEl>
                                        <p:attrNameLst>
                                          <p:attrName>ppt_w</p:attrName>
                                        </p:attrNameLst>
                                      </p:cBhvr>
                                    </p:anim>
                                    <p:anim by="(#ppt_w*0.50)" calcmode="lin" valueType="num">
                                      <p:cBhvr>
                                        <p:cTn id="64" dur="250" decel="50000" autoRev="1" fill="hold">
                                          <p:stCondLst>
                                            <p:cond delay="0"/>
                                          </p:stCondLst>
                                        </p:cTn>
                                        <p:tgtEl>
                                          <p:spTgt spid="3">
                                            <p:txEl>
                                              <p:pRg st="8" end="8"/>
                                            </p:txEl>
                                          </p:spTgt>
                                        </p:tgtEl>
                                        <p:attrNameLst>
                                          <p:attrName>ppt_x</p:attrName>
                                        </p:attrNameLst>
                                      </p:cBhvr>
                                    </p:anim>
                                    <p:anim from="(-#ppt_h/2)" to="(#ppt_y)" calcmode="lin" valueType="num">
                                      <p:cBhvr>
                                        <p:cTn id="65" dur="500" fill="hold">
                                          <p:stCondLst>
                                            <p:cond delay="0"/>
                                          </p:stCondLst>
                                        </p:cTn>
                                        <p:tgtEl>
                                          <p:spTgt spid="3">
                                            <p:txEl>
                                              <p:pRg st="8" end="8"/>
                                            </p:txEl>
                                          </p:spTgt>
                                        </p:tgtEl>
                                        <p:attrNameLst>
                                          <p:attrName>ppt_y</p:attrName>
                                        </p:attrNameLst>
                                      </p:cBhvr>
                                    </p:anim>
                                    <p:animRot by="21600000">
                                      <p:cBhvr>
                                        <p:cTn id="66" dur="500" fill="hold">
                                          <p:stCondLst>
                                            <p:cond delay="0"/>
                                          </p:stCondLst>
                                        </p:cTn>
                                        <p:tgtEl>
                                          <p:spTgt spid="3">
                                            <p:txEl>
                                              <p:pRg st="8" end="8"/>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56" presetClass="entr" presetSubtype="0" fill="hold" nodeType="clickEffect">
                                  <p:stCondLst>
                                    <p:cond delay="0"/>
                                  </p:stCondLst>
                                  <p:iterate type="lt">
                                    <p:tmPct val="10000"/>
                                  </p:iterate>
                                  <p:childTnLst>
                                    <p:set>
                                      <p:cBhvr>
                                        <p:cTn id="70" dur="1" fill="hold">
                                          <p:stCondLst>
                                            <p:cond delay="0"/>
                                          </p:stCondLst>
                                        </p:cTn>
                                        <p:tgtEl>
                                          <p:spTgt spid="3">
                                            <p:txEl>
                                              <p:pRg st="9" end="9"/>
                                            </p:txEl>
                                          </p:spTgt>
                                        </p:tgtEl>
                                        <p:attrNameLst>
                                          <p:attrName>style.visibility</p:attrName>
                                        </p:attrNameLst>
                                      </p:cBhvr>
                                      <p:to>
                                        <p:strVal val="visible"/>
                                      </p:to>
                                    </p:set>
                                    <p:anim by="(-#ppt_w*2)" calcmode="lin" valueType="num">
                                      <p:cBhvr rctx="PPT">
                                        <p:cTn id="71" dur="250" autoRev="1" fill="hold">
                                          <p:stCondLst>
                                            <p:cond delay="0"/>
                                          </p:stCondLst>
                                        </p:cTn>
                                        <p:tgtEl>
                                          <p:spTgt spid="3">
                                            <p:txEl>
                                              <p:pRg st="9" end="9"/>
                                            </p:txEl>
                                          </p:spTgt>
                                        </p:tgtEl>
                                        <p:attrNameLst>
                                          <p:attrName>ppt_w</p:attrName>
                                        </p:attrNameLst>
                                      </p:cBhvr>
                                    </p:anim>
                                    <p:anim by="(#ppt_w*0.50)" calcmode="lin" valueType="num">
                                      <p:cBhvr>
                                        <p:cTn id="72" dur="250" decel="50000" autoRev="1" fill="hold">
                                          <p:stCondLst>
                                            <p:cond delay="0"/>
                                          </p:stCondLst>
                                        </p:cTn>
                                        <p:tgtEl>
                                          <p:spTgt spid="3">
                                            <p:txEl>
                                              <p:pRg st="9" end="9"/>
                                            </p:txEl>
                                          </p:spTgt>
                                        </p:tgtEl>
                                        <p:attrNameLst>
                                          <p:attrName>ppt_x</p:attrName>
                                        </p:attrNameLst>
                                      </p:cBhvr>
                                    </p:anim>
                                    <p:anim from="(-#ppt_h/2)" to="(#ppt_y)" calcmode="lin" valueType="num">
                                      <p:cBhvr>
                                        <p:cTn id="73" dur="500" fill="hold">
                                          <p:stCondLst>
                                            <p:cond delay="0"/>
                                          </p:stCondLst>
                                        </p:cTn>
                                        <p:tgtEl>
                                          <p:spTgt spid="3">
                                            <p:txEl>
                                              <p:pRg st="9" end="9"/>
                                            </p:txEl>
                                          </p:spTgt>
                                        </p:tgtEl>
                                        <p:attrNameLst>
                                          <p:attrName>ppt_y</p:attrName>
                                        </p:attrNameLst>
                                      </p:cBhvr>
                                    </p:anim>
                                    <p:animRot by="21600000">
                                      <p:cBhvr>
                                        <p:cTn id="74" dur="500" fill="hold">
                                          <p:stCondLst>
                                            <p:cond delay="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b="1"/>
              <a:t>二、就业老师的联系方式</a:t>
            </a:r>
            <a:endParaRPr lang="zh-CN" altLang="en-US" sz="3200" b="1"/>
          </a:p>
        </p:txBody>
      </p:sp>
      <p:sp>
        <p:nvSpPr>
          <p:cNvPr id="3" name="内容占位符 2"/>
          <p:cNvSpPr>
            <a:spLocks noGrp="1"/>
          </p:cNvSpPr>
          <p:nvPr>
            <p:ph idx="1"/>
          </p:nvPr>
        </p:nvSpPr>
        <p:spPr/>
        <p:txBody>
          <a:bodyPr/>
          <a:p>
            <a:pPr marL="0" algn="l">
              <a:lnSpc>
                <a:spcPct val="130000"/>
              </a:lnSpc>
              <a:buNone/>
            </a:pPr>
            <a:r>
              <a:rPr lang="zh-CN" altLang="en-US" sz="2800">
                <a:solidFill>
                  <a:srgbClr val="FF0000"/>
                </a:solidFill>
                <a:sym typeface="+mn-ea"/>
              </a:rPr>
              <a:t>疑惑？</a:t>
            </a:r>
            <a:r>
              <a:rPr lang="en-US" altLang="zh-CN" sz="2800">
                <a:solidFill>
                  <a:srgbClr val="FF0000"/>
                </a:solidFill>
                <a:sym typeface="+mn-ea"/>
              </a:rPr>
              <a:t> </a:t>
            </a:r>
            <a:r>
              <a:rPr lang="en-US" altLang="zh-CN">
                <a:sym typeface="+mn-ea"/>
              </a:rPr>
              <a:t>      </a:t>
            </a:r>
            <a:endParaRPr lang="en-US" altLang="zh-CN">
              <a:sym typeface="+mn-ea"/>
            </a:endParaRPr>
          </a:p>
          <a:p>
            <a:pPr marL="0" algn="l">
              <a:lnSpc>
                <a:spcPct val="130000"/>
              </a:lnSpc>
              <a:buNone/>
            </a:pPr>
            <a:endParaRPr lang="en-US" altLang="zh-CN">
              <a:sym typeface="+mn-ea"/>
            </a:endParaRPr>
          </a:p>
          <a:p>
            <a:pPr marL="0" algn="l">
              <a:lnSpc>
                <a:spcPct val="130000"/>
              </a:lnSpc>
              <a:buNone/>
            </a:pPr>
            <a:r>
              <a:rPr lang="zh-CN" altLang="en-US">
                <a:sym typeface="+mn-ea"/>
              </a:rPr>
              <a:t>     </a:t>
            </a:r>
            <a:r>
              <a:rPr lang="zh-CN" altLang="en-US" sz="2000" b="1">
                <a:latin typeface="宋体" panose="02010600030101010101" pitchFamily="2" charset="-122"/>
                <a:ea typeface="宋体" panose="02010600030101010101" pitchFamily="2" charset="-122"/>
                <a:sym typeface="+mn-ea"/>
              </a:rPr>
              <a:t> 大家想一下，我们</a:t>
            </a:r>
            <a:r>
              <a:rPr lang="zh-CN" altLang="en-US" sz="2000" b="1">
                <a:solidFill>
                  <a:srgbClr val="FF0000"/>
                </a:solidFill>
                <a:latin typeface="宋体" panose="02010600030101010101" pitchFamily="2" charset="-122"/>
                <a:ea typeface="宋体" panose="02010600030101010101" pitchFamily="2" charset="-122"/>
                <a:sym typeface="+mn-ea"/>
              </a:rPr>
              <a:t>PHP现在已经多少期</a:t>
            </a:r>
            <a:r>
              <a:rPr lang="zh-CN" altLang="en-US" sz="2000" b="1">
                <a:latin typeface="宋体" panose="02010600030101010101" pitchFamily="2" charset="-122"/>
                <a:ea typeface="宋体" panose="02010600030101010101" pitchFamily="2" charset="-122"/>
                <a:sym typeface="+mn-ea"/>
              </a:rPr>
              <a:t>了，从</a:t>
            </a:r>
            <a:r>
              <a:rPr lang="zh-CN" altLang="en-US" sz="2000" b="1">
                <a:solidFill>
                  <a:srgbClr val="FF0000"/>
                </a:solidFill>
                <a:latin typeface="宋体" panose="02010600030101010101" pitchFamily="2" charset="-122"/>
                <a:ea typeface="宋体" panose="02010600030101010101" pitchFamily="2" charset="-122"/>
                <a:sym typeface="+mn-ea"/>
              </a:rPr>
              <a:t>往期的毕业学员</a:t>
            </a:r>
            <a:r>
              <a:rPr lang="zh-CN" altLang="en-US" sz="2000" b="1">
                <a:latin typeface="宋体" panose="02010600030101010101" pitchFamily="2" charset="-122"/>
                <a:ea typeface="宋体" panose="02010600030101010101" pitchFamily="2" charset="-122"/>
                <a:sym typeface="+mn-ea"/>
              </a:rPr>
              <a:t>就业老师积累了非常丰富的就业经验。因此，各个就业指导老师都是身经百战。同学们遇到的各种问题，我们都有最优的解决方案。所以，大家找工作过程中，遇到任何问题，一定要多和就业指导老师们联系，不要自己耍小聪明，耽误了找工作的好时机。看什么问题，总之，一定要明确，</a:t>
            </a:r>
            <a:r>
              <a:rPr lang="zh-CN" altLang="en-US" sz="2000" b="1">
                <a:solidFill>
                  <a:srgbClr val="FF0000"/>
                </a:solidFill>
                <a:latin typeface="宋体" panose="02010600030101010101" pitchFamily="2" charset="-122"/>
                <a:ea typeface="宋体" panose="02010600030101010101" pitchFamily="2" charset="-122"/>
                <a:sym typeface="+mn-ea"/>
              </a:rPr>
              <a:t>找工作遇到任何问题</a:t>
            </a:r>
            <a:r>
              <a:rPr lang="en-US" altLang="zh-CN" sz="2000" b="1">
                <a:solidFill>
                  <a:srgbClr val="FF0000"/>
                </a:solidFill>
                <a:latin typeface="宋体" panose="02010600030101010101" pitchFamily="2" charset="-122"/>
                <a:ea typeface="宋体" panose="02010600030101010101" pitchFamily="2" charset="-122"/>
                <a:sym typeface="+mn-ea"/>
              </a:rPr>
              <a:t>,</a:t>
            </a:r>
            <a:r>
              <a:rPr lang="zh-CN" altLang="en-US" sz="2000" b="1">
                <a:solidFill>
                  <a:srgbClr val="FF0000"/>
                </a:solidFill>
                <a:latin typeface="宋体" panose="02010600030101010101" pitchFamily="2" charset="-122"/>
                <a:ea typeface="宋体" panose="02010600030101010101" pitchFamily="2" charset="-122"/>
                <a:sym typeface="+mn-ea"/>
              </a:rPr>
              <a:t>一定要第一时间联系就业指导老师！</a:t>
            </a:r>
            <a:endParaRPr lang="zh-CN" altLang="en-US" sz="2000" b="1">
              <a:solidFill>
                <a:srgbClr val="FF0000"/>
              </a:solidFill>
              <a:latin typeface="宋体" panose="02010600030101010101" pitchFamily="2" charset="-122"/>
              <a:ea typeface="宋体" panose="02010600030101010101" pitchFamily="2" charset="-122"/>
              <a:sym typeface="+mn-ea"/>
            </a:endParaRPr>
          </a:p>
          <a:p>
            <a:pPr marL="0" algn="l">
              <a:lnSpc>
                <a:spcPct val="130000"/>
              </a:lnSpc>
              <a:buNone/>
            </a:pPr>
            <a:endParaRPr lang="zh-CN" altLang="en-US" sz="2000" b="1">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4"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from="(-#ppt_w/2)" to="(#ppt_x)" calcmode="lin" valueType="num">
                                      <p:cBhvr>
                                        <p:cTn id="11" dur="600" fill="hold">
                                          <p:stCondLst>
                                            <p:cond delay="0"/>
                                          </p:stCondLst>
                                        </p:cTn>
                                        <p:tgtEl>
                                          <p:spTgt spid="3">
                                            <p:txEl>
                                              <p:pRg st="2" end="2"/>
                                            </p:txEl>
                                          </p:spTgt>
                                        </p:tgtEl>
                                        <p:attrNameLst>
                                          <p:attrName>ppt_x</p:attrName>
                                        </p:attrNameLst>
                                      </p:cBhvr>
                                    </p:anim>
                                    <p:anim from="0" to="-1.0" calcmode="lin" valueType="num">
                                      <p:cBhvr>
                                        <p:cTn id="12" dur="200" decel="50000" autoRev="1" fill="hold">
                                          <p:stCondLst>
                                            <p:cond delay="600"/>
                                          </p:stCondLst>
                                        </p:cTn>
                                        <p:tgtEl>
                                          <p:spTgt spid="3">
                                            <p:txEl>
                                              <p:pRg st="2" end="2"/>
                                            </p:txEl>
                                          </p:spTgt>
                                        </p:tgtEl>
                                        <p:attrNameLst>
                                          <p:attrName>xshear</p:attrName>
                                        </p:attrNameLst>
                                      </p:cBhvr>
                                    </p:anim>
                                    <p:animScale>
                                      <p:cBhvr>
                                        <p:cTn id="13" dur="200" decel="100000" autoRev="1" fill="hold">
                                          <p:stCondLst>
                                            <p:cond delay="600"/>
                                          </p:stCondLst>
                                        </p:cTn>
                                        <p:tgtEl>
                                          <p:spTgt spid="3">
                                            <p:txEl>
                                              <p:pRg st="2" end="2"/>
                                            </p:txEl>
                                          </p:spTgt>
                                        </p:tgtEl>
                                      </p:cBhvr>
                                      <p:from x="100000" y="100000"/>
                                      <p:to x="80000" y="100000"/>
                                    </p:animScale>
                                    <p:anim by="(#ppt_h/3+#ppt_w*0.1)" calcmode="lin" valueType="num">
                                      <p:cBhvr additive="sum">
                                        <p:cTn id="14"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b="1"/>
              <a:t>三、PHP的就业行情与市场行情</a:t>
            </a:r>
            <a:endParaRPr lang="zh-CN" altLang="en-US" sz="3200" b="1"/>
          </a:p>
        </p:txBody>
      </p:sp>
      <p:pic>
        <p:nvPicPr>
          <p:cNvPr id="6" name="内容占位符 5"/>
          <p:cNvPicPr>
            <a:picLocks noChangeAspect="1"/>
          </p:cNvPicPr>
          <p:nvPr>
            <p:ph idx="1"/>
          </p:nvPr>
        </p:nvPicPr>
        <p:blipFill>
          <a:blip r:embed="rId1"/>
          <a:stretch>
            <a:fillRect/>
          </a:stretch>
        </p:blipFill>
        <p:spPr>
          <a:xfrm>
            <a:off x="610235" y="1931670"/>
            <a:ext cx="11416665" cy="3695700"/>
          </a:xfrm>
          <a:prstGeom prst="rect">
            <a:avLst/>
          </a:prstGeom>
        </p:spPr>
      </p:pic>
      <p:sp>
        <p:nvSpPr>
          <p:cNvPr id="7" name="文本框 6"/>
          <p:cNvSpPr txBox="1"/>
          <p:nvPr/>
        </p:nvSpPr>
        <p:spPr>
          <a:xfrm>
            <a:off x="752475" y="1121410"/>
            <a:ext cx="3732530" cy="518160"/>
          </a:xfrm>
          <a:prstGeom prst="rect">
            <a:avLst/>
          </a:prstGeom>
          <a:noFill/>
        </p:spPr>
        <p:txBody>
          <a:bodyPr wrap="square" rtlCol="0" anchor="t">
            <a:spAutoFit/>
          </a:bodyPr>
          <a:p>
            <a:r>
              <a:rPr lang="en-US" altLang="zh-CN" sz="2800" b="1">
                <a:sym typeface="+mn-ea"/>
              </a:rPr>
              <a:t>1</a:t>
            </a:r>
            <a:r>
              <a:rPr lang="zh-CN" altLang="en-US" sz="2800" b="1">
                <a:sym typeface="+mn-ea"/>
              </a:rPr>
              <a:t>、</a:t>
            </a:r>
            <a:r>
              <a:rPr lang="en-US" altLang="zh-CN" sz="2800" b="1">
                <a:sym typeface="+mn-ea"/>
              </a:rPr>
              <a:t>PHP</a:t>
            </a:r>
            <a:r>
              <a:rPr lang="zh-CN" altLang="en-US" sz="2800" b="1">
                <a:sym typeface="+mn-ea"/>
              </a:rPr>
              <a:t>就业行情</a:t>
            </a:r>
            <a:endParaRPr lang="zh-CN" altLang="en-US" sz="2800"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337"/>
</p:tagLst>
</file>

<file path=ppt/tags/tag2.xml><?xml version="1.0" encoding="utf-8"?>
<p:tagLst xmlns:p="http://schemas.openxmlformats.org/presentationml/2006/main">
  <p:tag name="KSO_WM_TAG_VERSION" val="1.0"/>
  <p:tag name="KSO_WM_TEMPLATE_CATEGORY" val="custom"/>
  <p:tag name="KSO_WM_TEMPLATE_INDEX" val="16033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1_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11361</Words>
  <Application>WPS 演示</Application>
  <PresentationFormat>宽屏</PresentationFormat>
  <Paragraphs>411</Paragraphs>
  <Slides>46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宋体</vt:lpstr>
      <vt:lpstr>Wingdings</vt:lpstr>
      <vt:lpstr>黑体</vt:lpstr>
      <vt:lpstr>Arial Black</vt:lpstr>
      <vt:lpstr>微软雅黑</vt:lpstr>
      <vt:lpstr>Calibri</vt:lpstr>
      <vt:lpstr>幼圆</vt:lpstr>
      <vt:lpstr>楷体_GB2312</vt:lpstr>
      <vt:lpstr>Arial Unicode MS</vt:lpstr>
      <vt:lpstr>新宋体</vt:lpstr>
      <vt:lpstr>1_A000120141114A22KWBG</vt:lpstr>
      <vt:lpstr>PowerPoint 演示文稿</vt:lpstr>
      <vt:lpstr>PHP就业指导课</vt:lpstr>
      <vt:lpstr>PHP就业指导课</vt:lpstr>
      <vt:lpstr>一、课程简介</vt:lpstr>
      <vt:lpstr>一、课程简介</vt:lpstr>
      <vt:lpstr>二、就业指导老师的联系方式</vt:lpstr>
      <vt:lpstr>二、就业老师的联系方式</vt:lpstr>
      <vt:lpstr>二、就业老师的联系方式</vt:lpstr>
      <vt:lpstr>三、PHP的就业行情与市场行情</vt:lpstr>
      <vt:lpstr>三、PHP的就业行情与市场行情</vt:lpstr>
      <vt:lpstr>三、PHP的就业行情与市场行情</vt:lpstr>
      <vt:lpstr>三、PHP的就业行情与市场行情</vt:lpstr>
      <vt:lpstr>三、PHP的就业行情与市场行情</vt:lpstr>
      <vt:lpstr>三、PHP的就业行情与市场行情</vt:lpstr>
      <vt:lpstr>三、PHP的就业行情与市场行情</vt:lpstr>
      <vt:lpstr>四、找工作的流程？就业培训安排的流程？</vt:lpstr>
      <vt:lpstr>四、找工作的流程？就业培训安排的流程？</vt:lpstr>
      <vt:lpstr>四、找工作的流程？就业培训安排的流程？</vt:lpstr>
      <vt:lpstr>四、找工作的流程？模拟面试的流程？</vt:lpstr>
      <vt:lpstr>另：怎么抓重点去复习？</vt:lpstr>
      <vt:lpstr>另：与企业开发人员相比</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五、现在应该抱着什么样的心态？</vt:lpstr>
      <vt:lpstr>六、简历的书写与投递</vt:lpstr>
      <vt:lpstr>六、简历的书写与投递</vt:lpstr>
      <vt:lpstr>六、简历的书写与投递</vt:lpstr>
      <vt:lpstr>六、简历的书写与投递</vt:lpstr>
      <vt:lpstr>六、简历的书写与投递</vt:lpstr>
      <vt:lpstr>七、笔试+技术面试+人事面试</vt:lpstr>
      <vt:lpstr>七、笔试+技术面试+人事面试</vt:lpstr>
      <vt:lpstr>七、笔试+技术面试+人事面试</vt:lpstr>
      <vt:lpstr>七、笔试+技术面试+人事面试</vt:lpstr>
      <vt:lpstr>八、返校报到</vt:lpstr>
      <vt:lpstr>九、入职事宜</vt:lpstr>
      <vt:lpstr>PHP就业指导课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feng</cp:lastModifiedBy>
  <cp:revision>195</cp:revision>
  <dcterms:created xsi:type="dcterms:W3CDTF">2016-11-30T03:03:00Z</dcterms:created>
  <dcterms:modified xsi:type="dcterms:W3CDTF">2017-06-22T07:32:58Z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