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1"/>
  </p:notesMasterIdLst>
  <p:sldIdLst>
    <p:sldId id="256" r:id="rId2"/>
    <p:sldId id="360" r:id="rId3"/>
    <p:sldId id="361" r:id="rId4"/>
    <p:sldId id="362" r:id="rId5"/>
    <p:sldId id="359" r:id="rId6"/>
    <p:sldId id="364" r:id="rId7"/>
    <p:sldId id="363" r:id="rId8"/>
    <p:sldId id="365" r:id="rId9"/>
    <p:sldId id="366" r:id="rId10"/>
    <p:sldId id="367" r:id="rId11"/>
    <p:sldId id="368" r:id="rId12"/>
    <p:sldId id="312" r:id="rId13"/>
    <p:sldId id="329" r:id="rId14"/>
    <p:sldId id="330" r:id="rId15"/>
    <p:sldId id="369" r:id="rId16"/>
    <p:sldId id="370" r:id="rId17"/>
    <p:sldId id="346" r:id="rId18"/>
    <p:sldId id="347" r:id="rId19"/>
    <p:sldId id="3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350"/>
    <p:restoredTop sz="82809"/>
  </p:normalViewPr>
  <p:slideViewPr>
    <p:cSldViewPr snapToGrid="0" snapToObjects="1">
      <p:cViewPr varScale="1">
        <p:scale>
          <a:sx n="41" d="100"/>
          <a:sy n="41" d="100"/>
        </p:scale>
        <p:origin x="200"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17184-3BFA-B549-9A87-E5E8716B13B3}" type="datetimeFigureOut">
              <a:rPr lang="en-US" smtClean="0"/>
              <a:t>1/26/21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C79AB-2D31-FA43-85F1-BACC5E3E5179}" type="slidenum">
              <a:rPr lang="en-US" smtClean="0"/>
              <a:t>‹#›</a:t>
            </a:fld>
            <a:endParaRPr lang="en-US"/>
          </a:p>
        </p:txBody>
      </p:sp>
    </p:spTree>
    <p:extLst>
      <p:ext uri="{BB962C8B-B14F-4D97-AF65-F5344CB8AC3E}">
        <p14:creationId xmlns:p14="http://schemas.microsoft.com/office/powerpoint/2010/main" val="4236777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and more research started to focus on the process of strategic reasoning, using eye tracking or mouse tracking. But a generalizable model for these kind of data is still missing. In this paper, we will try to find a feasible model to do this thing. There are three criteria that is important for such a model: this model should be </a:t>
            </a:r>
          </a:p>
        </p:txBody>
      </p:sp>
      <p:sp>
        <p:nvSpPr>
          <p:cNvPr id="4" name="Slide Number Placeholder 3"/>
          <p:cNvSpPr>
            <a:spLocks noGrp="1"/>
          </p:cNvSpPr>
          <p:nvPr>
            <p:ph type="sldNum" sz="quarter" idx="5"/>
          </p:nvPr>
        </p:nvSpPr>
        <p:spPr/>
        <p:txBody>
          <a:bodyPr/>
          <a:lstStyle/>
          <a:p>
            <a:fld id="{A16C79AB-2D31-FA43-85F1-BACC5E3E5179}" type="slidenum">
              <a:rPr lang="en-US" smtClean="0"/>
              <a:t>2</a:t>
            </a:fld>
            <a:endParaRPr lang="en-US"/>
          </a:p>
        </p:txBody>
      </p:sp>
    </p:spTree>
    <p:extLst>
      <p:ext uri="{BB962C8B-B14F-4D97-AF65-F5344CB8AC3E}">
        <p14:creationId xmlns:p14="http://schemas.microsoft.com/office/powerpoint/2010/main" val="2936105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10b171e39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10b171e39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the estimated model, A use of the </a:t>
            </a:r>
            <a:r>
              <a:rPr lang="en-US" dirty="0" err="1"/>
              <a:t>cgtHMM</a:t>
            </a:r>
            <a:r>
              <a:rPr lang="en-US" dirty="0"/>
              <a:t> is trying to predict choices under time pressure. To do that, we boldly assume that the last state a subject is considering will be his decision schema when we set a hard stop on the </a:t>
            </a:r>
            <a:r>
              <a:rPr lang="en-US" dirty="0" err="1"/>
              <a:t>markov</a:t>
            </a:r>
            <a:r>
              <a:rPr lang="en-US" dirty="0"/>
              <a:t> chain.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hard stop means that we truncate the chain manually in the middle at a given time. This way, subjects are forced to make a choice without full consideration.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we will let this trained model play the hider-seeker game and see whether they will show seeker advantage and how does this rate change when they face a time pressure. </a:t>
            </a:r>
          </a:p>
          <a:p>
            <a:pPr marL="0" lvl="0" indent="0" algn="l" rtl="0">
              <a:spcBef>
                <a:spcPts val="0"/>
              </a:spcBef>
              <a:spcAft>
                <a:spcPts val="0"/>
              </a:spcAft>
              <a:buNone/>
            </a:pPr>
            <a:r>
              <a:rPr lang="en-US" dirty="0"/>
              <a:t>We first simulated the probability of being at each state as times goes by, this is shown in figure one. We can easily get the fixation saliency value according to the observational map.  Then, we need to back out choice on the 2D image from saliency value.  We go back to the image pool and choose the corresponding pixel according to the saliency value. With large enough images, we got the seeking rate changed over time shown in figure b. The two red bars are the data level for both the normal group seeking rate and the time limit group seeking rate.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see that this model converges to .09. And it’s the magic seeking rate we found over and over and couldn’t get it to any lower. </a:t>
            </a:r>
          </a:p>
          <a:p>
            <a:pPr marL="0" lvl="0" indent="0" algn="l" rtl="0">
              <a:spcBef>
                <a:spcPts val="0"/>
              </a:spcBef>
              <a:spcAft>
                <a:spcPts val="0"/>
              </a:spcAft>
              <a:buNone/>
            </a:pPr>
            <a:r>
              <a:rPr lang="en-US" dirty="0"/>
              <a:t>This result, estimating purely from eye tracking data and saliency space confirms that bottom saliency is the main driving force for our finding. With a HMM model, we can see clearly that bottom up process only affects the first fixation and the decision function causes the later influence. That's why this effect was not that strong comparing to the first fixation but super robust.</a:t>
            </a:r>
          </a:p>
        </p:txBody>
      </p:sp>
    </p:spTree>
    <p:extLst>
      <p:ext uri="{BB962C8B-B14F-4D97-AF65-F5344CB8AC3E}">
        <p14:creationId xmlns:p14="http://schemas.microsoft.com/office/powerpoint/2010/main" val="159570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classify players: sophisticated, naïve, </a:t>
            </a:r>
            <a:r>
              <a:rPr lang="en-US" dirty="0" err="1"/>
              <a:t>optim</a:t>
            </a:r>
            <a:r>
              <a:rPr lang="en-US" dirty="0"/>
              <a:t>, </a:t>
            </a:r>
            <a:r>
              <a:rPr lang="en-US" dirty="0" err="1"/>
              <a:t>pessi</a:t>
            </a:r>
            <a:r>
              <a:rPr lang="en-US" dirty="0"/>
              <a:t>.  </a:t>
            </a:r>
          </a:p>
        </p:txBody>
      </p:sp>
      <p:sp>
        <p:nvSpPr>
          <p:cNvPr id="4" name="Slide Number Placeholder 3"/>
          <p:cNvSpPr>
            <a:spLocks noGrp="1"/>
          </p:cNvSpPr>
          <p:nvPr>
            <p:ph type="sldNum" sz="quarter" idx="5"/>
          </p:nvPr>
        </p:nvSpPr>
        <p:spPr/>
        <p:txBody>
          <a:bodyPr/>
          <a:lstStyle/>
          <a:p>
            <a:fld id="{A16C79AB-2D31-FA43-85F1-BACC5E3E5179}" type="slidenum">
              <a:rPr lang="en-US" smtClean="0"/>
              <a:t>3</a:t>
            </a:fld>
            <a:endParaRPr lang="en-US"/>
          </a:p>
        </p:txBody>
      </p:sp>
    </p:spTree>
    <p:extLst>
      <p:ext uri="{BB962C8B-B14F-4D97-AF65-F5344CB8AC3E}">
        <p14:creationId xmlns:p14="http://schemas.microsoft.com/office/powerpoint/2010/main" val="264234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 me try to illustrate the central connection between strategic thinking and a hidden </a:t>
            </a:r>
            <a:r>
              <a:rPr lang="en-US" dirty="0" err="1"/>
              <a:t>markov</a:t>
            </a:r>
            <a:r>
              <a:rPr lang="en-US" dirty="0"/>
              <a:t> model using a matching penny game. </a:t>
            </a:r>
          </a:p>
          <a:p>
            <a:endParaRPr lang="en-US" dirty="0"/>
          </a:p>
          <a:p>
            <a:r>
              <a:rPr lang="en-US" dirty="0"/>
              <a:t>Hidden </a:t>
            </a:r>
            <a:r>
              <a:rPr lang="en-US" dirty="0" err="1"/>
              <a:t>markov</a:t>
            </a:r>
            <a:r>
              <a:rPr lang="en-US" dirty="0"/>
              <a:t> models are classic models used in cs and ML. it is widely used in speech recognition and recommendation systems. the model framework and estimation method are both matured for us to borrow.</a:t>
            </a:r>
          </a:p>
          <a:p>
            <a:endParaRPr lang="en-US" dirty="0"/>
          </a:p>
          <a:p>
            <a:r>
              <a:rPr lang="en-US" dirty="0"/>
              <a:t>Unobserved part, observed part.</a:t>
            </a:r>
          </a:p>
          <a:p>
            <a:endParaRPr lang="en-US" dirty="0"/>
          </a:p>
          <a:p>
            <a:r>
              <a:rPr lang="en-US" dirty="0"/>
              <a:t>Now, let me use a simple HMM to describe a player's belief changes before a strategy is finalized.  This will help us understand how this model connects the observed part and the unobserved part. </a:t>
            </a:r>
          </a:p>
          <a:p>
            <a:endParaRPr lang="en-US" dirty="0"/>
          </a:p>
          <a:p>
            <a:r>
              <a:rPr lang="en-US" dirty="0"/>
              <a:t>This sample is on the perspective of ANN, After the game starts, Ann needs to form a belief about Bob’s strategy dynamically, it could be the </a:t>
            </a:r>
            <a:r>
              <a:rPr lang="en-US" dirty="0" err="1"/>
              <a:t>trivil</a:t>
            </a:r>
            <a:r>
              <a:rPr lang="en-US" dirty="0"/>
              <a:t> strategy that whether Bob is choosing top or or bottom. Ann first think, Bob will chose Top, L, bottom, so on so forth. </a:t>
            </a:r>
          </a:p>
          <a:p>
            <a:endParaRPr lang="en-US" dirty="0"/>
          </a:p>
          <a:p>
            <a:r>
              <a:rPr lang="en-US" dirty="0"/>
              <a:t>This dynamic transition process of beliefs can never be directly measured, therefore, was not mentioned either in most of the level of reasoning models. But fixation transitions give us hope. Fixations can be understood as probalistic projections of the mental states at each time. </a:t>
            </a:r>
          </a:p>
          <a:p>
            <a:endParaRPr lang="en-US" dirty="0"/>
          </a:p>
          <a:p>
            <a:r>
              <a:rPr lang="en-US" dirty="0"/>
              <a:t>We we want to do is trying to back out both the hidden state partition and the transition </a:t>
            </a:r>
            <a:r>
              <a:rPr lang="en-US" dirty="0" err="1"/>
              <a:t>matrixs</a:t>
            </a:r>
            <a:r>
              <a:rPr lang="en-US" dirty="0"/>
              <a:t> using the data we have.</a:t>
            </a:r>
          </a:p>
          <a:p>
            <a:endParaRPr lang="en-US" dirty="0"/>
          </a:p>
          <a:p>
            <a:r>
              <a:rPr lang="en-US" dirty="0"/>
              <a:t>1min 26s</a:t>
            </a:r>
          </a:p>
        </p:txBody>
      </p:sp>
    </p:spTree>
    <p:extLst>
      <p:ext uri="{BB962C8B-B14F-4D97-AF65-F5344CB8AC3E}">
        <p14:creationId xmlns:p14="http://schemas.microsoft.com/office/powerpoint/2010/main" val="59941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t>We will use the experimental data in chapter one to show how this model can be estimated and understood. </a:t>
            </a:r>
          </a:p>
          <a:p>
            <a:endParaRPr lang="en-US" dirty="0"/>
          </a:p>
          <a:p>
            <a:r>
              <a:rPr lang="en-US" dirty="0"/>
              <a:t>And This is a sample of what eye tracking data looks like. </a:t>
            </a:r>
          </a:p>
          <a:p>
            <a:endParaRPr lang="en-US" dirty="0"/>
          </a:p>
          <a:p>
            <a:r>
              <a:rPr lang="en-US" dirty="0"/>
              <a:t>It consists of fixation and saccades. </a:t>
            </a:r>
          </a:p>
          <a:p>
            <a:r>
              <a:rPr lang="en-US" dirty="0"/>
              <a:t>Fixations </a:t>
            </a:r>
            <a:r>
              <a:rPr lang="en-US" dirty="0" err="1"/>
              <a:t>Definiation</a:t>
            </a:r>
            <a:r>
              <a:rPr lang="en-US" dirty="0"/>
              <a:t>,   when you look at a location for long enough.  </a:t>
            </a:r>
          </a:p>
          <a:p>
            <a:r>
              <a:rPr lang="en-US" dirty="0" err="1"/>
              <a:t>Saccadeds</a:t>
            </a:r>
            <a:r>
              <a:rPr lang="en-US" dirty="0"/>
              <a:t> are simply transition trajectory between fixations. </a:t>
            </a:r>
          </a:p>
          <a:p>
            <a:endParaRPr lang="en-US" dirty="0"/>
          </a:p>
        </p:txBody>
      </p:sp>
    </p:spTree>
    <p:extLst>
      <p:ext uri="{BB962C8B-B14F-4D97-AF65-F5344CB8AC3E}">
        <p14:creationId xmlns:p14="http://schemas.microsoft.com/office/powerpoint/2010/main" val="209955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model in the image game from chapter one, we assume there are only two hidden states and we apply the model in the space of saliency. </a:t>
            </a:r>
          </a:p>
          <a:p>
            <a:endParaRPr lang="en-US" dirty="0"/>
          </a:p>
          <a:p>
            <a:r>
              <a:rPr lang="en-US" dirty="0"/>
              <a:t>Therefore, each fixation location in the 2D image space is now reduced to be one dimensional saliency value.</a:t>
            </a:r>
          </a:p>
          <a:p>
            <a:endParaRPr lang="en-US" dirty="0"/>
          </a:p>
          <a:p>
            <a:r>
              <a:rPr lang="en-US" dirty="0"/>
              <a:t>If we forward look the model, we will see that when the game starts, decision maker go to one of the two hidden states, he transits back and forth until a final decision is made. The blue bar shows a possible transition </a:t>
            </a:r>
            <a:r>
              <a:rPr lang="en-US" dirty="0" err="1"/>
              <a:t>tragectory</a:t>
            </a:r>
            <a:r>
              <a:rPr lang="en-US" dirty="0"/>
              <a:t> for a given model</a:t>
            </a:r>
          </a:p>
          <a:p>
            <a:endParaRPr lang="en-US" dirty="0"/>
          </a:p>
          <a:p>
            <a:r>
              <a:rPr lang="en-US" dirty="0"/>
              <a:t>When he is on different hidden states, he will look the picture with different visual patterns. We assume this </a:t>
            </a:r>
            <a:r>
              <a:rPr lang="en-US" dirty="0" err="1"/>
              <a:t>probablity</a:t>
            </a:r>
            <a:r>
              <a:rPr lang="en-US" dirty="0"/>
              <a:t> distribution to be gaussian.</a:t>
            </a:r>
          </a:p>
          <a:p>
            <a:r>
              <a:rPr lang="en-US" dirty="0"/>
              <a:t>Data,</a:t>
            </a:r>
          </a:p>
          <a:p>
            <a:endParaRPr lang="en-US" dirty="0"/>
          </a:p>
          <a:p>
            <a:r>
              <a:rPr lang="en-US" dirty="0"/>
              <a:t>And based on the fixation dataset we have, our goal is to estimate both the transition matrix and the </a:t>
            </a:r>
            <a:r>
              <a:rPr lang="en-US" dirty="0" err="1"/>
              <a:t>oberservational</a:t>
            </a:r>
            <a:r>
              <a:rPr lang="en-US" dirty="0"/>
              <a:t> map.</a:t>
            </a:r>
          </a:p>
        </p:txBody>
      </p:sp>
    </p:spTree>
    <p:extLst>
      <p:ext uri="{BB962C8B-B14F-4D97-AF65-F5344CB8AC3E}">
        <p14:creationId xmlns:p14="http://schemas.microsoft.com/office/powerpoint/2010/main" val="1682844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fit three different models using the standard BW algorithm, for three strategic cases.</a:t>
            </a:r>
          </a:p>
          <a:p>
            <a:endParaRPr lang="en-US" dirty="0"/>
          </a:p>
          <a:p>
            <a:r>
              <a:rPr lang="en-US" dirty="0"/>
              <a:t>We can see that the First fixation can be reliably predicted by the bottom up process and is common regardless of tasks.</a:t>
            </a:r>
          </a:p>
          <a:p>
            <a:endParaRPr lang="en-US" dirty="0"/>
          </a:p>
          <a:p>
            <a:r>
              <a:rPr lang="en-US" dirty="0"/>
              <a:t>On later fixations, top down control takes into place and people start to sample the </a:t>
            </a:r>
            <a:r>
              <a:rPr lang="en-US" dirty="0" err="1"/>
              <a:t>unsalient</a:t>
            </a:r>
            <a:r>
              <a:rPr lang="en-US" dirty="0"/>
              <a:t> locations more. </a:t>
            </a:r>
          </a:p>
          <a:p>
            <a:endParaRPr lang="en-US" dirty="0"/>
          </a:p>
          <a:p>
            <a:r>
              <a:rPr lang="en-US" dirty="0"/>
              <a:t>After the fixation fixation, hider and seekers start to transit more the </a:t>
            </a:r>
            <a:r>
              <a:rPr lang="en-US" dirty="0" err="1"/>
              <a:t>unsalient</a:t>
            </a:r>
            <a:r>
              <a:rPr lang="en-US" dirty="0"/>
              <a:t> state comparing to the </a:t>
            </a:r>
            <a:r>
              <a:rPr lang="en-US" dirty="0" err="1"/>
              <a:t>matchign</a:t>
            </a:r>
            <a:r>
              <a:rPr lang="en-US" dirty="0"/>
              <a:t> case and this key different causes the later choice changes under different tasks. </a:t>
            </a:r>
          </a:p>
        </p:txBody>
      </p:sp>
    </p:spTree>
    <p:extLst>
      <p:ext uri="{BB962C8B-B14F-4D97-AF65-F5344CB8AC3E}">
        <p14:creationId xmlns:p14="http://schemas.microsoft.com/office/powerpoint/2010/main" val="210822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hidden </a:t>
            </a:r>
            <a:r>
              <a:rPr lang="en-US" dirty="0" err="1"/>
              <a:t>markov</a:t>
            </a:r>
            <a:r>
              <a:rPr lang="en-US" dirty="0"/>
              <a:t> approach naturally induce the levels of reasoning. </a:t>
            </a:r>
          </a:p>
          <a:p>
            <a:endParaRPr lang="en-US" dirty="0"/>
          </a:p>
          <a:p>
            <a:r>
              <a:rPr lang="en-US" dirty="0"/>
              <a:t>Level zero: Unlike the traditional methods</a:t>
            </a:r>
          </a:p>
          <a:p>
            <a:endParaRPr lang="en-US" dirty="0"/>
          </a:p>
          <a:p>
            <a:r>
              <a:rPr lang="en-US" dirty="0"/>
              <a:t>The decision maker will move to the next level as long as he transit to a different state on the direction of the best response function. It's also simple to understand, for hider seeker games, when he is on salient state, he should imagine the next level to be on </a:t>
            </a:r>
            <a:r>
              <a:rPr lang="en-US" dirty="0" err="1"/>
              <a:t>unsalient</a:t>
            </a:r>
            <a:r>
              <a:rPr lang="en-US" dirty="0"/>
              <a:t> state.</a:t>
            </a:r>
          </a:p>
          <a:p>
            <a:endParaRPr lang="en-US" dirty="0"/>
          </a:p>
          <a:p>
            <a:r>
              <a:rPr lang="en-US" dirty="0"/>
              <a:t>Examples.  </a:t>
            </a:r>
          </a:p>
          <a:p>
            <a:endParaRPr lang="en-US" dirty="0"/>
          </a:p>
          <a:p>
            <a:r>
              <a:rPr lang="en-US" dirty="0"/>
              <a:t>notice that even if we make  no level zero assumption,  the estimated  level zero behaviors will be consistent with the previous SCH model because the bottom up process is so strong that most people initiate from salient locations.</a:t>
            </a:r>
          </a:p>
          <a:p>
            <a:endParaRPr lang="en-US" dirty="0"/>
          </a:p>
          <a:p>
            <a:r>
              <a:rPr lang="en-US" dirty="0"/>
              <a:t>This figure shows the estimated levels of reasoning for the dataset we have. Recall that this result is purely estimated from gaze data only. </a:t>
            </a:r>
          </a:p>
          <a:p>
            <a:endParaRPr lang="en-US" dirty="0"/>
          </a:p>
          <a:p>
            <a:r>
              <a:rPr lang="en-US" dirty="0"/>
              <a:t>The distribution of levels fits well with </a:t>
            </a:r>
            <a:r>
              <a:rPr lang="en-US" dirty="0" err="1"/>
              <a:t>poisson</a:t>
            </a:r>
            <a:r>
              <a:rPr lang="en-US" dirty="0"/>
              <a:t> distribution which was assumed in previous literature. And the estimated mean level is around 1 for hider-seeker game, 1/2 for matching game. indicating that most people don't go very far in this process.</a:t>
            </a:r>
          </a:p>
          <a:p>
            <a:r>
              <a:rPr lang="en-US" dirty="0"/>
              <a:t>2min</a:t>
            </a:r>
          </a:p>
        </p:txBody>
      </p:sp>
    </p:spTree>
    <p:extLst>
      <p:ext uri="{BB962C8B-B14F-4D97-AF65-F5344CB8AC3E}">
        <p14:creationId xmlns:p14="http://schemas.microsoft.com/office/powerpoint/2010/main" val="329249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to the traditional behavioral approach, this new model has its unique advantages. </a:t>
            </a:r>
          </a:p>
          <a:p>
            <a:endParaRPr lang="en-US" dirty="0"/>
          </a:p>
          <a:p>
            <a:r>
              <a:rPr lang="en-US" dirty="0"/>
              <a:t>The comparison of the estimated level using three methods are shown here.</a:t>
            </a:r>
          </a:p>
          <a:p>
            <a:endParaRPr lang="en-US" dirty="0"/>
          </a:p>
          <a:p>
            <a:r>
              <a:rPr lang="en-US" dirty="0"/>
              <a:t>1min30s</a:t>
            </a:r>
          </a:p>
        </p:txBody>
      </p:sp>
    </p:spTree>
    <p:extLst>
      <p:ext uri="{BB962C8B-B14F-4D97-AF65-F5344CB8AC3E}">
        <p14:creationId xmlns:p14="http://schemas.microsoft.com/office/powerpoint/2010/main" val="1859794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10b171e39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10b171e39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Later, we further extended the model to incorporate the fixation duration along with the fixation location. </a:t>
            </a:r>
          </a:p>
          <a:p>
            <a:pPr marL="0" lvl="0" indent="0" algn="l" rtl="0">
              <a:spcBef>
                <a:spcPts val="0"/>
              </a:spcBef>
              <a:spcAft>
                <a:spcPts val="0"/>
              </a:spcAft>
              <a:buNone/>
            </a:pPr>
            <a:r>
              <a:rPr lang="en-US" dirty="0"/>
              <a:t>The model now becomes a continuous-time Gaussian hidden </a:t>
            </a:r>
            <a:r>
              <a:rPr lang="en-US" dirty="0" err="1"/>
              <a:t>markov</a:t>
            </a:r>
            <a:r>
              <a:rPr lang="en-US" dirty="0"/>
              <a:t> model. In the discrete case, our goal is to predict a sequence of hidden states without time. For continuous version, we just want a prediction to look like the purple sequence, with time in between states!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good news is that we don’t need to re-estimate everything from scratch! We already have the observation map from hidden state to fixation space already. This way, we only needs to estimate </a:t>
            </a:r>
            <a:r>
              <a:rPr lang="en-US" dirty="0" err="1"/>
              <a:t>P_ij</a:t>
            </a:r>
            <a:r>
              <a:rPr lang="en-US" dirty="0"/>
              <a:t>(t).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1min 14s</a:t>
            </a:r>
            <a:endParaRPr dirty="0"/>
          </a:p>
        </p:txBody>
      </p:sp>
    </p:spTree>
    <p:extLst>
      <p:ext uri="{BB962C8B-B14F-4D97-AF65-F5344CB8AC3E}">
        <p14:creationId xmlns:p14="http://schemas.microsoft.com/office/powerpoint/2010/main" val="3363799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1/26/21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689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1/26/21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05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1/26/21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506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54" name="Title Text"/>
          <p:cNvSpPr txBox="1">
            <a:spLocks noGrp="1"/>
          </p:cNvSpPr>
          <p:nvPr>
            <p:ph type="title"/>
          </p:nvPr>
        </p:nvSpPr>
        <p:spPr>
          <a:prstGeom prst="rect">
            <a:avLst/>
          </a:prstGeom>
        </p:spPr>
        <p:txBody>
          <a:bodyPr/>
          <a:lstStyle>
            <a:lvl1pPr algn="ctr">
              <a:lnSpc>
                <a:spcPct val="100000"/>
              </a:lnSpc>
              <a:defRPr sz="3305" cap="none">
                <a:latin typeface="+mn-lt"/>
                <a:ea typeface="+mn-ea"/>
                <a:cs typeface="+mn-cs"/>
                <a:sym typeface="Gill Sans"/>
              </a:defRPr>
            </a:lvl1pPr>
          </a:lstStyle>
          <a:p>
            <a:r>
              <a:t>Title Text</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5171872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0" name="Title Text"/>
          <p:cNvSpPr txBox="1">
            <a:spLocks noGrp="1"/>
          </p:cNvSpPr>
          <p:nvPr>
            <p:ph type="title"/>
          </p:nvPr>
        </p:nvSpPr>
        <p:spPr>
          <a:xfrm>
            <a:off x="609599" y="274639"/>
            <a:ext cx="10972802" cy="1143001"/>
          </a:xfrm>
          <a:prstGeom prst="rect">
            <a:avLst/>
          </a:prstGeom>
        </p:spPr>
        <p:txBody>
          <a:bodyPr lIns="65023" tIns="65023" rIns="65023" bIns="65023"/>
          <a:lstStyle>
            <a:lvl1pPr algn="ctr" defTabSz="914413">
              <a:lnSpc>
                <a:spcPct val="100000"/>
              </a:lnSpc>
              <a:defRPr sz="4359" cap="none">
                <a:solidFill>
                  <a:srgbClr val="000000"/>
                </a:solidFill>
                <a:latin typeface="Arial"/>
                <a:ea typeface="Arial"/>
                <a:cs typeface="Arial"/>
                <a:sym typeface="Arial"/>
              </a:defRPr>
            </a:lvl1pPr>
          </a:lstStyle>
          <a:p>
            <a:r>
              <a:t>Title Text</a:t>
            </a:r>
          </a:p>
        </p:txBody>
      </p:sp>
      <p:sp>
        <p:nvSpPr>
          <p:cNvPr id="141" name="Body Level One…"/>
          <p:cNvSpPr txBox="1">
            <a:spLocks noGrp="1"/>
          </p:cNvSpPr>
          <p:nvPr>
            <p:ph type="body" idx="1"/>
          </p:nvPr>
        </p:nvSpPr>
        <p:spPr>
          <a:xfrm>
            <a:off x="609599" y="1600199"/>
            <a:ext cx="10972802" cy="4525964"/>
          </a:xfrm>
          <a:prstGeom prst="rect">
            <a:avLst/>
          </a:prstGeom>
        </p:spPr>
        <p:txBody>
          <a:bodyPr lIns="65023" tIns="65023" rIns="65023" bIns="65023" anchor="t"/>
          <a:lstStyle>
            <a:lvl1pPr marL="331519" indent="-331519" defTabSz="914413">
              <a:spcBef>
                <a:spcPts val="703"/>
              </a:spcBef>
              <a:buSzPct val="100000"/>
              <a:buChar char="»"/>
              <a:defRPr sz="3094">
                <a:solidFill>
                  <a:srgbClr val="000000"/>
                </a:solidFill>
                <a:latin typeface="Arial"/>
                <a:ea typeface="Arial"/>
                <a:cs typeface="Arial"/>
                <a:sym typeface="Arial"/>
              </a:defRPr>
            </a:lvl1pPr>
            <a:lvl2pPr marL="637206" indent="-315732" defTabSz="914413">
              <a:spcBef>
                <a:spcPts val="703"/>
              </a:spcBef>
              <a:buSzPct val="100000"/>
              <a:buChar char="–"/>
              <a:defRPr sz="3094">
                <a:solidFill>
                  <a:srgbClr val="000000"/>
                </a:solidFill>
                <a:latin typeface="Arial"/>
                <a:ea typeface="Arial"/>
                <a:cs typeface="Arial"/>
                <a:sym typeface="Arial"/>
              </a:defRPr>
            </a:lvl2pPr>
            <a:lvl3pPr marL="937631" defTabSz="914413">
              <a:spcBef>
                <a:spcPts val="703"/>
              </a:spcBef>
              <a:buSzPct val="100000"/>
              <a:buChar char="•"/>
              <a:defRPr sz="3094">
                <a:solidFill>
                  <a:srgbClr val="000000"/>
                </a:solidFill>
                <a:latin typeface="Arial"/>
                <a:ea typeface="Arial"/>
                <a:cs typeface="Arial"/>
                <a:sym typeface="Arial"/>
              </a:defRPr>
            </a:lvl3pPr>
            <a:lvl4pPr marL="1318041" indent="-353621" defTabSz="914413">
              <a:spcBef>
                <a:spcPts val="703"/>
              </a:spcBef>
              <a:buSzPct val="100000"/>
              <a:buChar char="–"/>
              <a:defRPr sz="3094">
                <a:solidFill>
                  <a:srgbClr val="000000"/>
                </a:solidFill>
                <a:latin typeface="Arial"/>
                <a:ea typeface="Arial"/>
                <a:cs typeface="Arial"/>
                <a:sym typeface="Arial"/>
              </a:defRPr>
            </a:lvl4pPr>
            <a:lvl5pPr marL="1678806" indent="-392912" defTabSz="914413">
              <a:spcBef>
                <a:spcPts val="703"/>
              </a:spcBef>
              <a:buSzPct val="100000"/>
              <a:buChar char="»"/>
              <a:defRPr sz="3094">
                <a:solidFill>
                  <a:srgbClr val="000000"/>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1194797" y="6245226"/>
            <a:ext cx="387604" cy="287096"/>
          </a:xfrm>
          <a:prstGeom prst="rect">
            <a:avLst/>
          </a:prstGeom>
        </p:spPr>
        <p:txBody>
          <a:bodyPr lIns="65023" tIns="65023" rIns="65023" bIns="65023"/>
          <a:lstStyle>
            <a:lvl1pPr algn="r" defTabSz="914413">
              <a:defRPr>
                <a:solidFill>
                  <a:srgbClr val="000000"/>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36354443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1/26/21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74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1/26/21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961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1/26/21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967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1/26/21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685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1/26/21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216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1/26/21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45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1/26/21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553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1/26/21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62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1/26/21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163022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 id="2147483700" r:id="rId12"/>
    <p:sldLayoutId id="2147483701" r:id="rId13"/>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hyperlink" Target="https://en.wikipedia.org/wiki/Baum%E2%80%93Welch_algorithm" TargetMode="External"/><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4BCEA1F-2D0F-3445-AFCA-A080BC2EA1FD}"/>
              </a:ext>
            </a:extLst>
          </p:cNvPr>
          <p:cNvSpPr>
            <a:spLocks noGrp="1"/>
          </p:cNvSpPr>
          <p:nvPr>
            <p:ph type="subTitle" idx="1"/>
          </p:nvPr>
        </p:nvSpPr>
        <p:spPr>
          <a:xfrm>
            <a:off x="3577192" y="4106918"/>
            <a:ext cx="5037616" cy="1655762"/>
          </a:xfrm>
        </p:spPr>
        <p:txBody>
          <a:bodyPr>
            <a:normAutofit/>
          </a:bodyPr>
          <a:lstStyle/>
          <a:p>
            <a:r>
              <a:rPr lang="en-US" dirty="0"/>
              <a:t>Xiaomin Li, Jan 2020</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0881D61-6864-1A40-9FBF-B784E591B812}"/>
              </a:ext>
            </a:extLst>
          </p:cNvPr>
          <p:cNvSpPr/>
          <p:nvPr/>
        </p:nvSpPr>
        <p:spPr>
          <a:xfrm>
            <a:off x="3677536" y="2456739"/>
            <a:ext cx="6096000" cy="1200329"/>
          </a:xfrm>
          <a:prstGeom prst="rect">
            <a:avLst/>
          </a:prstGeom>
        </p:spPr>
        <p:txBody>
          <a:bodyPr>
            <a:spAutoFit/>
          </a:bodyPr>
          <a:lstStyle/>
          <a:p>
            <a:pPr>
              <a:spcAft>
                <a:spcPts val="600"/>
              </a:spcAft>
            </a:pPr>
            <a:r>
              <a:rPr lang="en-US" sz="2400" dirty="0">
                <a:latin typeface="Times" pitchFamily="2" charset="0"/>
              </a:rPr>
              <a:t>Modeling the cognitive process during experimental games using hidden Markov models</a:t>
            </a:r>
          </a:p>
        </p:txBody>
      </p:sp>
    </p:spTree>
    <p:extLst>
      <p:ext uri="{BB962C8B-B14F-4D97-AF65-F5344CB8AC3E}">
        <p14:creationId xmlns:p14="http://schemas.microsoft.com/office/powerpoint/2010/main" val="123716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2DD5-53D2-8541-AEB6-9E54C58B8BF6}"/>
              </a:ext>
            </a:extLst>
          </p:cNvPr>
          <p:cNvSpPr>
            <a:spLocks noGrp="1"/>
          </p:cNvSpPr>
          <p:nvPr>
            <p:ph type="title"/>
          </p:nvPr>
        </p:nvSpPr>
        <p:spPr/>
        <p:txBody>
          <a:bodyPr>
            <a:normAutofit/>
          </a:bodyPr>
          <a:lstStyle/>
          <a:p>
            <a:r>
              <a:rPr lang="en-US" sz="4300" dirty="0">
                <a:latin typeface="Times New Roman" panose="02020603050405020304" pitchFamily="18" charset="0"/>
                <a:cs typeface="Times New Roman" panose="02020603050405020304" pitchFamily="18" charset="0"/>
              </a:rPr>
              <a:t>HMM in normal-form games</a:t>
            </a:r>
          </a:p>
        </p:txBody>
      </p:sp>
      <p:pic>
        <p:nvPicPr>
          <p:cNvPr id="5" name="Picture 4">
            <a:extLst>
              <a:ext uri="{FF2B5EF4-FFF2-40B4-BE49-F238E27FC236}">
                <a16:creationId xmlns:a16="http://schemas.microsoft.com/office/drawing/2014/main" id="{ED742192-AEF9-DF4B-B8F4-BC0B10B04768}"/>
              </a:ext>
            </a:extLst>
          </p:cNvPr>
          <p:cNvPicPr>
            <a:picLocks noChangeAspect="1"/>
          </p:cNvPicPr>
          <p:nvPr/>
        </p:nvPicPr>
        <p:blipFill>
          <a:blip r:embed="rId2"/>
          <a:stretch>
            <a:fillRect/>
          </a:stretch>
        </p:blipFill>
        <p:spPr>
          <a:xfrm>
            <a:off x="3780239" y="2144683"/>
            <a:ext cx="7973958" cy="4485351"/>
          </a:xfrm>
          <a:prstGeom prst="rect">
            <a:avLst/>
          </a:prstGeom>
        </p:spPr>
      </p:pic>
      <p:sp>
        <p:nvSpPr>
          <p:cNvPr id="6" name="TextBox 5">
            <a:extLst>
              <a:ext uri="{FF2B5EF4-FFF2-40B4-BE49-F238E27FC236}">
                <a16:creationId xmlns:a16="http://schemas.microsoft.com/office/drawing/2014/main" id="{D09600D4-B0ED-F94E-A9BB-7243F280AE36}"/>
              </a:ext>
            </a:extLst>
          </p:cNvPr>
          <p:cNvSpPr txBox="1"/>
          <p:nvPr/>
        </p:nvSpPr>
        <p:spPr>
          <a:xfrm>
            <a:off x="437803" y="1901234"/>
            <a:ext cx="4355869" cy="1938992"/>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Strong saliency effect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Information structure</a:t>
            </a:r>
          </a:p>
          <a:p>
            <a:r>
              <a:rPr lang="en-US" sz="2400" dirty="0">
                <a:latin typeface="Times New Roman" panose="02020603050405020304" pitchFamily="18" charset="0"/>
                <a:cs typeface="Times New Roman" panose="02020603050405020304" pitchFamily="18" charset="0"/>
              </a:rPr>
              <a:t>Action x Role</a:t>
            </a:r>
          </a:p>
          <a:p>
            <a:pPr marL="457200" indent="-457200">
              <a:buAutoNum type="arabicPeriod" startAt="3"/>
            </a:pPr>
            <a:r>
              <a:rPr lang="en-US" sz="2400" dirty="0">
                <a:latin typeface="Times New Roman" panose="02020603050405020304" pitchFamily="18" charset="0"/>
                <a:cs typeface="Times New Roman" panose="02020603050405020304" pitchFamily="18" charset="0"/>
              </a:rPr>
              <a:t>No diagonal transfer</a:t>
            </a:r>
          </a:p>
          <a:p>
            <a:pPr marL="457200" indent="-457200">
              <a:buAutoNum type="arabicPeriod" startAt="3"/>
            </a:pPr>
            <a:r>
              <a:rPr lang="en-US" sz="2400" dirty="0">
                <a:latin typeface="Times New Roman" panose="02020603050405020304" pitchFamily="18" charset="0"/>
                <a:cs typeface="Times New Roman" panose="02020603050405020304" pitchFamily="18" charset="0"/>
              </a:rPr>
              <a:t>“Hypothetical play”</a:t>
            </a:r>
          </a:p>
        </p:txBody>
      </p:sp>
      <p:pic>
        <p:nvPicPr>
          <p:cNvPr id="8" name="Picture 7" descr="Table&#10;&#10;Description automatically generated">
            <a:extLst>
              <a:ext uri="{FF2B5EF4-FFF2-40B4-BE49-F238E27FC236}">
                <a16:creationId xmlns:a16="http://schemas.microsoft.com/office/drawing/2014/main" id="{5377F044-5E59-BD45-96CB-B78147BF712D}"/>
              </a:ext>
            </a:extLst>
          </p:cNvPr>
          <p:cNvPicPr>
            <a:picLocks noChangeAspect="1"/>
          </p:cNvPicPr>
          <p:nvPr/>
        </p:nvPicPr>
        <p:blipFill rotWithShape="1">
          <a:blip r:embed="rId3"/>
          <a:srcRect t="16290" r="7491"/>
          <a:stretch/>
        </p:blipFill>
        <p:spPr>
          <a:xfrm>
            <a:off x="325839" y="5200650"/>
            <a:ext cx="4355869" cy="1101333"/>
          </a:xfrm>
          <a:prstGeom prst="rect">
            <a:avLst/>
          </a:prstGeom>
        </p:spPr>
      </p:pic>
    </p:spTree>
    <p:extLst>
      <p:ext uri="{BB962C8B-B14F-4D97-AF65-F5344CB8AC3E}">
        <p14:creationId xmlns:p14="http://schemas.microsoft.com/office/powerpoint/2010/main" val="27380119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2DD5-53D2-8541-AEB6-9E54C58B8BF6}"/>
              </a:ext>
            </a:extLst>
          </p:cNvPr>
          <p:cNvSpPr>
            <a:spLocks noGrp="1"/>
          </p:cNvSpPr>
          <p:nvPr>
            <p:ph type="title"/>
          </p:nvPr>
        </p:nvSpPr>
        <p:spPr>
          <a:xfrm>
            <a:off x="609600" y="2529205"/>
            <a:ext cx="10515600" cy="1325563"/>
          </a:xfrm>
        </p:spPr>
        <p:txBody>
          <a:bodyPr>
            <a:normAutofit/>
          </a:bodyPr>
          <a:lstStyle/>
          <a:p>
            <a:r>
              <a:rPr lang="en-US" sz="4300" dirty="0">
                <a:latin typeface="Times New Roman" panose="02020603050405020304" pitchFamily="18" charset="0"/>
                <a:cs typeface="Times New Roman" panose="02020603050405020304" pitchFamily="18" charset="0"/>
              </a:rPr>
              <a:t>Application 1: Locations games</a:t>
            </a:r>
          </a:p>
        </p:txBody>
      </p:sp>
    </p:spTree>
    <p:extLst>
      <p:ext uri="{BB962C8B-B14F-4D97-AF65-F5344CB8AC3E}">
        <p14:creationId xmlns:p14="http://schemas.microsoft.com/office/powerpoint/2010/main" val="424028335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p:nvPr/>
        </p:nvSpPr>
        <p:spPr>
          <a:xfrm>
            <a:off x="588587" y="399628"/>
            <a:ext cx="6983286" cy="580736"/>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4700"/>
            </a:lvl1pPr>
          </a:lstStyle>
          <a:p>
            <a:r>
              <a:rPr sz="3305" dirty="0">
                <a:solidFill>
                  <a:schemeClr val="tx1">
                    <a:lumMod val="50000"/>
                  </a:schemeClr>
                </a:solidFill>
                <a:latin typeface="Times" pitchFamily="2" charset="0"/>
              </a:rPr>
              <a:t>Fixation Data </a:t>
            </a:r>
          </a:p>
        </p:txBody>
      </p:sp>
      <p:sp>
        <p:nvSpPr>
          <p:cNvPr id="7" name="Slide Number Placeholder 6">
            <a:extLst>
              <a:ext uri="{FF2B5EF4-FFF2-40B4-BE49-F238E27FC236}">
                <a16:creationId xmlns:a16="http://schemas.microsoft.com/office/drawing/2014/main" id="{8FBD47AD-4C94-8D44-B04B-038D380DB297}"/>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9" name="Picture 8" descr="A screenshot of a computer screen&#10;&#10;Description automatically generated">
            <a:extLst>
              <a:ext uri="{FF2B5EF4-FFF2-40B4-BE49-F238E27FC236}">
                <a16:creationId xmlns:a16="http://schemas.microsoft.com/office/drawing/2014/main" id="{AFBC162B-9544-F04C-AF90-C235882EE442}"/>
              </a:ext>
            </a:extLst>
          </p:cNvPr>
          <p:cNvPicPr>
            <a:picLocks noChangeAspect="1"/>
          </p:cNvPicPr>
          <p:nvPr/>
        </p:nvPicPr>
        <p:blipFill rotWithShape="1">
          <a:blip r:embed="rId3">
            <a:extLst>
              <a:ext uri="{28A0092B-C50C-407E-A947-70E740481C1C}">
                <a14:useLocalDpi xmlns:a14="http://schemas.microsoft.com/office/drawing/2010/main" val="0"/>
              </a:ext>
            </a:extLst>
          </a:blip>
          <a:srcRect t="1" b="-2247"/>
          <a:stretch/>
        </p:blipFill>
        <p:spPr>
          <a:xfrm>
            <a:off x="1399648" y="2244516"/>
            <a:ext cx="9144000" cy="3440060"/>
          </a:xfrm>
          <a:prstGeom prst="rect">
            <a:avLst/>
          </a:prstGeom>
        </p:spPr>
      </p:pic>
    </p:spTree>
    <p:extLst>
      <p:ext uri="{BB962C8B-B14F-4D97-AF65-F5344CB8AC3E}">
        <p14:creationId xmlns:p14="http://schemas.microsoft.com/office/powerpoint/2010/main" val="2783644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776724" y="2318208"/>
            <a:ext cx="6638553" cy="3960317"/>
          </a:xfrm>
          <a:prstGeom prst="rect">
            <a:avLst/>
          </a:prstGeom>
          <a:noFill/>
          <a:ln>
            <a:noFill/>
          </a:ln>
        </p:spPr>
      </p:pic>
      <p:sp>
        <p:nvSpPr>
          <p:cNvPr id="5" name="Shape 203"/>
          <p:cNvSpPr/>
          <p:nvPr/>
        </p:nvSpPr>
        <p:spPr>
          <a:xfrm>
            <a:off x="2222569" y="613641"/>
            <a:ext cx="7325923" cy="1089337"/>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4700"/>
            </a:lvl1pPr>
          </a:lstStyle>
          <a:p>
            <a:r>
              <a:rPr lang="en-US" sz="3305" dirty="0"/>
              <a:t>Gaussian hidden markov model (</a:t>
            </a:r>
            <a:r>
              <a:rPr lang="en-US" sz="3305" dirty="0" err="1"/>
              <a:t>gHMM</a:t>
            </a:r>
            <a:r>
              <a:rPr lang="en-US" sz="3305" dirty="0"/>
              <a:t>)</a:t>
            </a:r>
            <a:endParaRPr sz="3305" dirty="0"/>
          </a:p>
        </p:txBody>
      </p:sp>
      <p:sp>
        <p:nvSpPr>
          <p:cNvPr id="6" name="Oval 5">
            <a:extLst>
              <a:ext uri="{FF2B5EF4-FFF2-40B4-BE49-F238E27FC236}">
                <a16:creationId xmlns:a16="http://schemas.microsoft.com/office/drawing/2014/main" id="{F3561DFC-F5DA-6247-976B-6C93EAD05755}"/>
              </a:ext>
            </a:extLst>
          </p:cNvPr>
          <p:cNvSpPr/>
          <p:nvPr/>
        </p:nvSpPr>
        <p:spPr>
          <a:xfrm>
            <a:off x="3240471" y="2243960"/>
            <a:ext cx="4266767" cy="1905910"/>
          </a:xfrm>
          <a:custGeom>
            <a:avLst/>
            <a:gdLst>
              <a:gd name="connsiteX0" fmla="*/ 0 w 4266767"/>
              <a:gd name="connsiteY0" fmla="*/ 952955 h 1905910"/>
              <a:gd name="connsiteX1" fmla="*/ 2133384 w 4266767"/>
              <a:gd name="connsiteY1" fmla="*/ 0 h 1905910"/>
              <a:gd name="connsiteX2" fmla="*/ 4266768 w 4266767"/>
              <a:gd name="connsiteY2" fmla="*/ 952955 h 1905910"/>
              <a:gd name="connsiteX3" fmla="*/ 2133384 w 4266767"/>
              <a:gd name="connsiteY3" fmla="*/ 1905910 h 1905910"/>
              <a:gd name="connsiteX4" fmla="*/ 0 w 4266767"/>
              <a:gd name="connsiteY4" fmla="*/ 952955 h 1905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6767" h="1905910" fill="none" extrusionOk="0">
                <a:moveTo>
                  <a:pt x="0" y="952955"/>
                </a:moveTo>
                <a:cubicBezTo>
                  <a:pt x="215517" y="452219"/>
                  <a:pt x="1033237" y="-160705"/>
                  <a:pt x="2133384" y="0"/>
                </a:cubicBezTo>
                <a:cubicBezTo>
                  <a:pt x="3198753" y="-17284"/>
                  <a:pt x="4202155" y="487484"/>
                  <a:pt x="4266768" y="952955"/>
                </a:cubicBezTo>
                <a:cubicBezTo>
                  <a:pt x="4248934" y="1309184"/>
                  <a:pt x="3175138" y="2095580"/>
                  <a:pt x="2133384" y="1905910"/>
                </a:cubicBezTo>
                <a:cubicBezTo>
                  <a:pt x="984186" y="1922166"/>
                  <a:pt x="30349" y="1486555"/>
                  <a:pt x="0" y="952955"/>
                </a:cubicBezTo>
                <a:close/>
              </a:path>
              <a:path w="4266767" h="1905910" stroke="0" extrusionOk="0">
                <a:moveTo>
                  <a:pt x="0" y="952955"/>
                </a:moveTo>
                <a:cubicBezTo>
                  <a:pt x="-108810" y="359535"/>
                  <a:pt x="713464" y="90708"/>
                  <a:pt x="2133384" y="0"/>
                </a:cubicBezTo>
                <a:cubicBezTo>
                  <a:pt x="3342152" y="6428"/>
                  <a:pt x="4143255" y="430579"/>
                  <a:pt x="4266768" y="952955"/>
                </a:cubicBezTo>
                <a:cubicBezTo>
                  <a:pt x="4118427" y="1624121"/>
                  <a:pt x="3302648" y="1955497"/>
                  <a:pt x="2133384" y="1905910"/>
                </a:cubicBezTo>
                <a:cubicBezTo>
                  <a:pt x="890159" y="1870352"/>
                  <a:pt x="92390" y="1523403"/>
                  <a:pt x="0" y="952955"/>
                </a:cubicBezTo>
                <a:close/>
              </a:path>
            </a:pathLst>
          </a:custGeom>
          <a:solidFill>
            <a:schemeClr val="lt1">
              <a:alpha val="0"/>
            </a:schemeClr>
          </a:solidFill>
          <a:ln w="63500">
            <a:solidFill>
              <a:schemeClr val="accent1">
                <a:lumMod val="60000"/>
                <a:lumOff val="40000"/>
              </a:schemeClr>
            </a:solidFill>
            <a:extLst>
              <a:ext uri="{C807C97D-BFC1-408E-A445-0C87EB9F89A2}">
                <ask:lineSketchStyleProps xmlns:ask="http://schemas.microsoft.com/office/drawing/2018/sketchyshapes" sd="1219033472">
                  <a:prstGeom prst="ellipse">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66"/>
          </a:p>
        </p:txBody>
      </p:sp>
      <p:sp>
        <p:nvSpPr>
          <p:cNvPr id="7" name="Oval 6">
            <a:extLst>
              <a:ext uri="{FF2B5EF4-FFF2-40B4-BE49-F238E27FC236}">
                <a16:creationId xmlns:a16="http://schemas.microsoft.com/office/drawing/2014/main" id="{61C85F5E-5CC4-024F-8709-9C0B9C99CD80}"/>
              </a:ext>
            </a:extLst>
          </p:cNvPr>
          <p:cNvSpPr/>
          <p:nvPr/>
        </p:nvSpPr>
        <p:spPr>
          <a:xfrm>
            <a:off x="3610648" y="4402028"/>
            <a:ext cx="3251682" cy="1234792"/>
          </a:xfrm>
          <a:custGeom>
            <a:avLst/>
            <a:gdLst>
              <a:gd name="connsiteX0" fmla="*/ 0 w 3251682"/>
              <a:gd name="connsiteY0" fmla="*/ 617396 h 1234792"/>
              <a:gd name="connsiteX1" fmla="*/ 1625841 w 3251682"/>
              <a:gd name="connsiteY1" fmla="*/ 0 h 1234792"/>
              <a:gd name="connsiteX2" fmla="*/ 3251682 w 3251682"/>
              <a:gd name="connsiteY2" fmla="*/ 617396 h 1234792"/>
              <a:gd name="connsiteX3" fmla="*/ 1625841 w 3251682"/>
              <a:gd name="connsiteY3" fmla="*/ 1234792 h 1234792"/>
              <a:gd name="connsiteX4" fmla="*/ 0 w 3251682"/>
              <a:gd name="connsiteY4" fmla="*/ 617396 h 1234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682" h="1234792" fill="none" extrusionOk="0">
                <a:moveTo>
                  <a:pt x="0" y="617396"/>
                </a:moveTo>
                <a:cubicBezTo>
                  <a:pt x="51813" y="282565"/>
                  <a:pt x="781455" y="-110187"/>
                  <a:pt x="1625841" y="0"/>
                </a:cubicBezTo>
                <a:cubicBezTo>
                  <a:pt x="2491011" y="-5016"/>
                  <a:pt x="3237188" y="290064"/>
                  <a:pt x="3251682" y="617396"/>
                </a:cubicBezTo>
                <a:cubicBezTo>
                  <a:pt x="3234690" y="796331"/>
                  <a:pt x="2430160" y="1364880"/>
                  <a:pt x="1625841" y="1234792"/>
                </a:cubicBezTo>
                <a:cubicBezTo>
                  <a:pt x="762239" y="1254008"/>
                  <a:pt x="45247" y="969253"/>
                  <a:pt x="0" y="617396"/>
                </a:cubicBezTo>
                <a:close/>
              </a:path>
              <a:path w="3251682" h="1234792" stroke="0" extrusionOk="0">
                <a:moveTo>
                  <a:pt x="0" y="617396"/>
                </a:moveTo>
                <a:cubicBezTo>
                  <a:pt x="-90403" y="220656"/>
                  <a:pt x="608898" y="44669"/>
                  <a:pt x="1625841" y="0"/>
                </a:cubicBezTo>
                <a:cubicBezTo>
                  <a:pt x="2585086" y="12909"/>
                  <a:pt x="3214323" y="277606"/>
                  <a:pt x="3251682" y="617396"/>
                </a:cubicBezTo>
                <a:cubicBezTo>
                  <a:pt x="3116535" y="1090352"/>
                  <a:pt x="2505675" y="1334800"/>
                  <a:pt x="1625841" y="1234792"/>
                </a:cubicBezTo>
                <a:cubicBezTo>
                  <a:pt x="693115" y="1215753"/>
                  <a:pt x="9036" y="962691"/>
                  <a:pt x="0" y="617396"/>
                </a:cubicBezTo>
                <a:close/>
              </a:path>
            </a:pathLst>
          </a:custGeom>
          <a:solidFill>
            <a:schemeClr val="lt1">
              <a:alpha val="0"/>
            </a:schemeClr>
          </a:solidFill>
          <a:ln w="63500">
            <a:solidFill>
              <a:schemeClr val="accent1">
                <a:lumMod val="60000"/>
                <a:lumOff val="40000"/>
              </a:schemeClr>
            </a:solidFill>
            <a:extLst>
              <a:ext uri="{C807C97D-BFC1-408E-A445-0C87EB9F89A2}">
                <ask:lineSketchStyleProps xmlns:ask="http://schemas.microsoft.com/office/drawing/2018/sketchyshapes" sd="1219033472">
                  <a:prstGeom prst="ellipse">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66"/>
          </a:p>
        </p:txBody>
      </p:sp>
      <p:sp>
        <p:nvSpPr>
          <p:cNvPr id="10" name="TextBox 9">
            <a:extLst>
              <a:ext uri="{FF2B5EF4-FFF2-40B4-BE49-F238E27FC236}">
                <a16:creationId xmlns:a16="http://schemas.microsoft.com/office/drawing/2014/main" id="{5256915B-CEBB-1D4A-A10C-4D7BAC9265B7}"/>
              </a:ext>
            </a:extLst>
          </p:cNvPr>
          <p:cNvSpPr txBox="1"/>
          <p:nvPr/>
        </p:nvSpPr>
        <p:spPr>
          <a:xfrm>
            <a:off x="1524001" y="2633071"/>
            <a:ext cx="2070439" cy="395365"/>
          </a:xfrm>
          <a:prstGeom prst="rect">
            <a:avLst/>
          </a:prstGeom>
          <a:noFill/>
        </p:spPr>
        <p:txBody>
          <a:bodyPr wrap="none" rtlCol="0">
            <a:spAutoFit/>
          </a:bodyPr>
          <a:lstStyle/>
          <a:p>
            <a:r>
              <a:rPr lang="en-US" sz="1969" dirty="0">
                <a:solidFill>
                  <a:srgbClr val="C00000"/>
                </a:solidFill>
              </a:rPr>
              <a:t>Transition Matrix</a:t>
            </a:r>
          </a:p>
        </p:txBody>
      </p:sp>
      <p:sp>
        <p:nvSpPr>
          <p:cNvPr id="11" name="TextBox 10">
            <a:extLst>
              <a:ext uri="{FF2B5EF4-FFF2-40B4-BE49-F238E27FC236}">
                <a16:creationId xmlns:a16="http://schemas.microsoft.com/office/drawing/2014/main" id="{EFFE6176-B105-9349-A577-37019183C2F4}"/>
              </a:ext>
            </a:extLst>
          </p:cNvPr>
          <p:cNvSpPr txBox="1"/>
          <p:nvPr/>
        </p:nvSpPr>
        <p:spPr>
          <a:xfrm>
            <a:off x="1524000" y="4484731"/>
            <a:ext cx="2387961" cy="395365"/>
          </a:xfrm>
          <a:prstGeom prst="rect">
            <a:avLst/>
          </a:prstGeom>
          <a:noFill/>
        </p:spPr>
        <p:txBody>
          <a:bodyPr wrap="none" rtlCol="0">
            <a:spAutoFit/>
          </a:bodyPr>
          <a:lstStyle/>
          <a:p>
            <a:r>
              <a:rPr lang="en-US" sz="1969" dirty="0">
                <a:solidFill>
                  <a:srgbClr val="C00000"/>
                </a:solidFill>
              </a:rPr>
              <a:t>Observational Map</a:t>
            </a:r>
          </a:p>
        </p:txBody>
      </p:sp>
      <p:sp>
        <p:nvSpPr>
          <p:cNvPr id="12" name="Slide Number Placeholder 11">
            <a:extLst>
              <a:ext uri="{FF2B5EF4-FFF2-40B4-BE49-F238E27FC236}">
                <a16:creationId xmlns:a16="http://schemas.microsoft.com/office/drawing/2014/main" id="{DAEC8075-35ED-E041-A3EF-D36150B41B0D}"/>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36889462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03"/>
          <p:cNvSpPr/>
          <p:nvPr/>
        </p:nvSpPr>
        <p:spPr>
          <a:xfrm>
            <a:off x="4760970" y="818223"/>
            <a:ext cx="6138027" cy="58073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4700"/>
            </a:lvl1pPr>
          </a:lstStyle>
          <a:p>
            <a:r>
              <a:rPr lang="en-US" sz="3305" dirty="0"/>
              <a:t>Fitted Model</a:t>
            </a:r>
            <a:endParaRPr sz="3305" dirty="0"/>
          </a:p>
        </p:txBody>
      </p:sp>
      <p:grpSp>
        <p:nvGrpSpPr>
          <p:cNvPr id="2" name="Group 1"/>
          <p:cNvGrpSpPr/>
          <p:nvPr/>
        </p:nvGrpSpPr>
        <p:grpSpPr>
          <a:xfrm>
            <a:off x="1914355" y="2368498"/>
            <a:ext cx="8277821" cy="3234028"/>
            <a:chOff x="869541" y="3368531"/>
            <a:chExt cx="9807388" cy="3228973"/>
          </a:xfrm>
        </p:grpSpPr>
        <p:sp>
          <p:nvSpPr>
            <p:cNvPr id="7" name="TextBox 6"/>
            <p:cNvSpPr txBox="1"/>
            <p:nvPr/>
          </p:nvSpPr>
          <p:spPr>
            <a:xfrm>
              <a:off x="2171615" y="6289312"/>
              <a:ext cx="1096220" cy="308191"/>
            </a:xfrm>
            <a:prstGeom prst="rect">
              <a:avLst/>
            </a:prstGeom>
            <a:noFill/>
          </p:spPr>
          <p:txBody>
            <a:bodyPr wrap="none" rtlCol="0">
              <a:spAutoFit/>
            </a:bodyPr>
            <a:lstStyle/>
            <a:p>
              <a:r>
                <a:rPr lang="en-US" sz="1406" b="1" dirty="0">
                  <a:latin typeface="Times New Roman" charset="0"/>
                  <a:ea typeface="Times New Roman" charset="0"/>
                  <a:cs typeface="Times New Roman" charset="0"/>
                </a:rPr>
                <a:t>Matching</a:t>
              </a:r>
            </a:p>
          </p:txBody>
        </p:sp>
        <p:sp>
          <p:nvSpPr>
            <p:cNvPr id="8" name="TextBox 7"/>
            <p:cNvSpPr txBox="1"/>
            <p:nvPr/>
          </p:nvSpPr>
          <p:spPr>
            <a:xfrm>
              <a:off x="5400779" y="6289312"/>
              <a:ext cx="847425" cy="308192"/>
            </a:xfrm>
            <a:prstGeom prst="rect">
              <a:avLst/>
            </a:prstGeom>
            <a:noFill/>
          </p:spPr>
          <p:txBody>
            <a:bodyPr wrap="none" rtlCol="0">
              <a:spAutoFit/>
            </a:bodyPr>
            <a:lstStyle/>
            <a:p>
              <a:r>
                <a:rPr lang="en-US" sz="1406" b="1" dirty="0">
                  <a:latin typeface="Times New Roman" charset="0"/>
                  <a:ea typeface="Times New Roman" charset="0"/>
                  <a:cs typeface="Times New Roman" charset="0"/>
                </a:rPr>
                <a:t>Hiding</a:t>
              </a:r>
            </a:p>
          </p:txBody>
        </p:sp>
        <p:sp>
          <p:nvSpPr>
            <p:cNvPr id="9" name="TextBox 8"/>
            <p:cNvSpPr txBox="1"/>
            <p:nvPr/>
          </p:nvSpPr>
          <p:spPr>
            <a:xfrm>
              <a:off x="8829802" y="6287542"/>
              <a:ext cx="932889" cy="308192"/>
            </a:xfrm>
            <a:prstGeom prst="rect">
              <a:avLst/>
            </a:prstGeom>
            <a:noFill/>
          </p:spPr>
          <p:txBody>
            <a:bodyPr wrap="none" rtlCol="0">
              <a:spAutoFit/>
            </a:bodyPr>
            <a:lstStyle/>
            <a:p>
              <a:r>
                <a:rPr lang="en-US" sz="1406" b="1" dirty="0">
                  <a:latin typeface="Times New Roman" charset="0"/>
                  <a:ea typeface="Times New Roman" charset="0"/>
                  <a:cs typeface="Times New Roman" charset="0"/>
                </a:rPr>
                <a:t>Seeking</a:t>
              </a:r>
            </a:p>
          </p:txBody>
        </p:sp>
        <p:pic>
          <p:nvPicPr>
            <p:cNvPr id="10" name="Picture 9"/>
            <p:cNvPicPr>
              <a:picLocks noChangeAspect="1"/>
            </p:cNvPicPr>
            <p:nvPr/>
          </p:nvPicPr>
          <p:blipFill>
            <a:blip r:embed="rId3"/>
            <a:stretch>
              <a:fillRect/>
            </a:stretch>
          </p:blipFill>
          <p:spPr>
            <a:xfrm>
              <a:off x="869541" y="3368531"/>
              <a:ext cx="9807388" cy="2919011"/>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4869755" y="5146639"/>
                  <a:ext cx="953133" cy="1728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125" i="1">
                            <a:latin typeface="Cambria Math" charset="0"/>
                            <a:ea typeface="Cambria Math" charset="0"/>
                            <a:cs typeface="Cambria Math" charset="0"/>
                          </a:rPr>
                          <m:t>𝜎</m:t>
                        </m:r>
                        <m:r>
                          <a:rPr lang="en-US" sz="1125" i="1">
                            <a:latin typeface="Cambria Math" charset="0"/>
                            <a:ea typeface="Cambria Math" charset="0"/>
                            <a:cs typeface="Cambria Math" charset="0"/>
                          </a:rPr>
                          <m:t>=0.07</m:t>
                        </m:r>
                      </m:oMath>
                    </m:oMathPara>
                  </a14:m>
                  <a:endParaRPr lang="en-US" sz="1125" dirty="0"/>
                </a:p>
              </p:txBody>
            </p:sp>
          </mc:Choice>
          <mc:Fallback>
            <p:sp>
              <p:nvSpPr>
                <p:cNvPr id="11" name="TextBox 10"/>
                <p:cNvSpPr txBox="1">
                  <a:spLocks noRot="1" noChangeAspect="1" noMove="1" noResize="1" noEditPoints="1" noAdjustHandles="1" noChangeArrowheads="1" noChangeShapeType="1" noTextEdit="1"/>
                </p:cNvSpPr>
                <p:nvPr/>
              </p:nvSpPr>
              <p:spPr>
                <a:xfrm>
                  <a:off x="4869755" y="5146639"/>
                  <a:ext cx="953133" cy="172853"/>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6260551" y="5115861"/>
                  <a:ext cx="905437" cy="1728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125" i="1">
                            <a:latin typeface="Cambria Math" charset="0"/>
                            <a:ea typeface="Cambria Math" charset="0"/>
                            <a:cs typeface="Cambria Math" charset="0"/>
                          </a:rPr>
                          <m:t>𝜎</m:t>
                        </m:r>
                        <m:r>
                          <a:rPr lang="en-US" sz="1125" i="1">
                            <a:latin typeface="Cambria Math" charset="0"/>
                            <a:ea typeface="Cambria Math" charset="0"/>
                            <a:cs typeface="Cambria Math" charset="0"/>
                          </a:rPr>
                          <m:t>=0.03</m:t>
                        </m:r>
                      </m:oMath>
                    </m:oMathPara>
                  </a14:m>
                  <a:endParaRPr lang="en-US" sz="1125" dirty="0"/>
                </a:p>
              </p:txBody>
            </p:sp>
          </mc:Choice>
          <mc:Fallback>
            <p:sp>
              <p:nvSpPr>
                <p:cNvPr id="12" name="TextBox 11"/>
                <p:cNvSpPr txBox="1">
                  <a:spLocks noRot="1" noChangeAspect="1" noMove="1" noResize="1" noEditPoints="1" noAdjustHandles="1" noChangeArrowheads="1" noChangeShapeType="1" noTextEdit="1"/>
                </p:cNvSpPr>
                <p:nvPr/>
              </p:nvSpPr>
              <p:spPr>
                <a:xfrm>
                  <a:off x="6260551" y="5115861"/>
                  <a:ext cx="905437" cy="172853"/>
                </a:xfrm>
                <a:prstGeom prst="rect">
                  <a:avLst/>
                </a:prstGeom>
                <a:blipFill>
                  <a:blip r:embed="rId5"/>
                  <a:stretch>
                    <a:fillRect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8159802" y="5087237"/>
                  <a:ext cx="953133" cy="1728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125" i="1">
                            <a:latin typeface="Cambria Math" charset="0"/>
                            <a:ea typeface="Cambria Math" charset="0"/>
                            <a:cs typeface="Cambria Math" charset="0"/>
                          </a:rPr>
                          <m:t>𝜎</m:t>
                        </m:r>
                        <m:r>
                          <a:rPr lang="en-US" sz="1125" i="1">
                            <a:latin typeface="Cambria Math" charset="0"/>
                            <a:ea typeface="Cambria Math" charset="0"/>
                            <a:cs typeface="Cambria Math" charset="0"/>
                          </a:rPr>
                          <m:t>=0.07</m:t>
                        </m:r>
                      </m:oMath>
                    </m:oMathPara>
                  </a14:m>
                  <a:endParaRPr lang="en-US" sz="1125" dirty="0"/>
                </a:p>
              </p:txBody>
            </p:sp>
          </mc:Choice>
          <mc:Fallback>
            <p:sp>
              <p:nvSpPr>
                <p:cNvPr id="13" name="TextBox 12"/>
                <p:cNvSpPr txBox="1">
                  <a:spLocks noRot="1" noChangeAspect="1" noMove="1" noResize="1" noEditPoints="1" noAdjustHandles="1" noChangeArrowheads="1" noChangeShapeType="1" noTextEdit="1"/>
                </p:cNvSpPr>
                <p:nvPr/>
              </p:nvSpPr>
              <p:spPr>
                <a:xfrm>
                  <a:off x="8159802" y="5087237"/>
                  <a:ext cx="953133" cy="172853"/>
                </a:xfrm>
                <a:prstGeom prst="rect">
                  <a:avLst/>
                </a:prstGeom>
                <a:blipFill>
                  <a:blip r:embed="rId6"/>
                  <a:stretch>
                    <a:fillRect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9550598" y="5056459"/>
                  <a:ext cx="905437" cy="1728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125" i="1">
                            <a:latin typeface="Cambria Math" charset="0"/>
                            <a:ea typeface="Cambria Math" charset="0"/>
                            <a:cs typeface="Cambria Math" charset="0"/>
                          </a:rPr>
                          <m:t>𝜎</m:t>
                        </m:r>
                        <m:r>
                          <a:rPr lang="en-US" sz="1125" i="1">
                            <a:latin typeface="Cambria Math" charset="0"/>
                            <a:ea typeface="Cambria Math" charset="0"/>
                            <a:cs typeface="Cambria Math" charset="0"/>
                          </a:rPr>
                          <m:t>=0.03</m:t>
                        </m:r>
                      </m:oMath>
                    </m:oMathPara>
                  </a14:m>
                  <a:endParaRPr lang="en-US" sz="1125" dirty="0"/>
                </a:p>
              </p:txBody>
            </p:sp>
          </mc:Choice>
          <mc:Fallback>
            <p:sp>
              <p:nvSpPr>
                <p:cNvPr id="14" name="TextBox 13"/>
                <p:cNvSpPr txBox="1">
                  <a:spLocks noRot="1" noChangeAspect="1" noMove="1" noResize="1" noEditPoints="1" noAdjustHandles="1" noChangeArrowheads="1" noChangeShapeType="1" noTextEdit="1"/>
                </p:cNvSpPr>
                <p:nvPr/>
              </p:nvSpPr>
              <p:spPr>
                <a:xfrm>
                  <a:off x="9550598" y="5056459"/>
                  <a:ext cx="905437" cy="172853"/>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462611" y="5146639"/>
                  <a:ext cx="953133" cy="1728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125" i="1">
                            <a:latin typeface="Cambria Math" charset="0"/>
                            <a:ea typeface="Cambria Math" charset="0"/>
                            <a:cs typeface="Cambria Math" charset="0"/>
                          </a:rPr>
                          <m:t>𝜎</m:t>
                        </m:r>
                        <m:r>
                          <a:rPr lang="en-US" sz="1125" i="1">
                            <a:latin typeface="Cambria Math" charset="0"/>
                            <a:ea typeface="Cambria Math" charset="0"/>
                            <a:cs typeface="Cambria Math" charset="0"/>
                          </a:rPr>
                          <m:t>=0.07</m:t>
                        </m:r>
                      </m:oMath>
                    </m:oMathPara>
                  </a14:m>
                  <a:endParaRPr lang="en-US" sz="1125" dirty="0"/>
                </a:p>
              </p:txBody>
            </p:sp>
          </mc:Choice>
          <mc:Fallback>
            <p:sp>
              <p:nvSpPr>
                <p:cNvPr id="15" name="TextBox 14"/>
                <p:cNvSpPr txBox="1">
                  <a:spLocks noRot="1" noChangeAspect="1" noMove="1" noResize="1" noEditPoints="1" noAdjustHandles="1" noChangeArrowheads="1" noChangeShapeType="1" noTextEdit="1"/>
                </p:cNvSpPr>
                <p:nvPr/>
              </p:nvSpPr>
              <p:spPr>
                <a:xfrm>
                  <a:off x="1462611" y="5146639"/>
                  <a:ext cx="953133" cy="172853"/>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2853406" y="5115861"/>
                  <a:ext cx="905437" cy="1728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125" i="1">
                            <a:latin typeface="Cambria Math" charset="0"/>
                            <a:ea typeface="Cambria Math" charset="0"/>
                            <a:cs typeface="Cambria Math" charset="0"/>
                          </a:rPr>
                          <m:t>𝜎</m:t>
                        </m:r>
                        <m:r>
                          <a:rPr lang="en-US" sz="1125" i="1">
                            <a:latin typeface="Cambria Math" charset="0"/>
                            <a:ea typeface="Cambria Math" charset="0"/>
                            <a:cs typeface="Cambria Math" charset="0"/>
                          </a:rPr>
                          <m:t>=0.02</m:t>
                        </m:r>
                      </m:oMath>
                    </m:oMathPara>
                  </a14:m>
                  <a:endParaRPr lang="en-US" sz="1125" dirty="0"/>
                </a:p>
              </p:txBody>
            </p:sp>
          </mc:Choice>
          <mc:Fallback>
            <p:sp>
              <p:nvSpPr>
                <p:cNvPr id="16" name="TextBox 15"/>
                <p:cNvSpPr txBox="1">
                  <a:spLocks noRot="1" noChangeAspect="1" noMove="1" noResize="1" noEditPoints="1" noAdjustHandles="1" noChangeArrowheads="1" noChangeShapeType="1" noTextEdit="1"/>
                </p:cNvSpPr>
                <p:nvPr/>
              </p:nvSpPr>
              <p:spPr>
                <a:xfrm>
                  <a:off x="2853406" y="5115861"/>
                  <a:ext cx="905437" cy="172853"/>
                </a:xfrm>
                <a:prstGeom prst="rect">
                  <a:avLst/>
                </a:prstGeom>
                <a:blipFill>
                  <a:blip r:embed="rId9"/>
                  <a:stretch>
                    <a:fillRect b="-14286"/>
                  </a:stretch>
                </a:blipFill>
              </p:spPr>
              <p:txBody>
                <a:bodyPr/>
                <a:lstStyle/>
                <a:p>
                  <a:r>
                    <a:rPr lang="en-US">
                      <a:noFill/>
                    </a:rPr>
                    <a:t> </a:t>
                  </a:r>
                </a:p>
              </p:txBody>
            </p:sp>
          </mc:Fallback>
        </mc:AlternateContent>
        <p:sp>
          <p:nvSpPr>
            <p:cNvPr id="17" name="TextBox 16"/>
            <p:cNvSpPr txBox="1"/>
            <p:nvPr/>
          </p:nvSpPr>
          <p:spPr>
            <a:xfrm>
              <a:off x="3270045" y="5362082"/>
              <a:ext cx="809441" cy="265042"/>
            </a:xfrm>
            <a:prstGeom prst="rect">
              <a:avLst/>
            </a:prstGeom>
            <a:noFill/>
          </p:spPr>
          <p:txBody>
            <a:bodyPr wrap="none" rtlCol="0">
              <a:spAutoFit/>
            </a:bodyPr>
            <a:lstStyle/>
            <a:p>
              <a:r>
                <a:rPr lang="en-US" sz="1125" i="1" dirty="0">
                  <a:latin typeface="Cambria Math" charset="0"/>
                  <a:ea typeface="Cambria Math" charset="0"/>
                  <a:cs typeface="Cambria Math" charset="0"/>
                </a:rPr>
                <a:t>saliency</a:t>
              </a:r>
            </a:p>
          </p:txBody>
        </p:sp>
        <p:sp>
          <p:nvSpPr>
            <p:cNvPr id="18" name="TextBox 17"/>
            <p:cNvSpPr txBox="1"/>
            <p:nvPr/>
          </p:nvSpPr>
          <p:spPr>
            <a:xfrm>
              <a:off x="6705083" y="5472687"/>
              <a:ext cx="809441" cy="265042"/>
            </a:xfrm>
            <a:prstGeom prst="rect">
              <a:avLst/>
            </a:prstGeom>
            <a:noFill/>
          </p:spPr>
          <p:txBody>
            <a:bodyPr wrap="none" rtlCol="0">
              <a:spAutoFit/>
            </a:bodyPr>
            <a:lstStyle/>
            <a:p>
              <a:r>
                <a:rPr lang="en-US" sz="1125" i="1" dirty="0">
                  <a:latin typeface="Cambria Math" charset="0"/>
                  <a:ea typeface="Cambria Math" charset="0"/>
                  <a:cs typeface="Cambria Math" charset="0"/>
                </a:rPr>
                <a:t>saliency</a:t>
              </a:r>
            </a:p>
          </p:txBody>
        </p:sp>
        <p:sp>
          <p:nvSpPr>
            <p:cNvPr id="19" name="TextBox 18"/>
            <p:cNvSpPr txBox="1"/>
            <p:nvPr/>
          </p:nvSpPr>
          <p:spPr>
            <a:xfrm>
              <a:off x="9856827" y="5392860"/>
              <a:ext cx="809441" cy="265042"/>
            </a:xfrm>
            <a:prstGeom prst="rect">
              <a:avLst/>
            </a:prstGeom>
            <a:noFill/>
          </p:spPr>
          <p:txBody>
            <a:bodyPr wrap="none" rtlCol="0">
              <a:spAutoFit/>
            </a:bodyPr>
            <a:lstStyle/>
            <a:p>
              <a:r>
                <a:rPr lang="en-US" sz="1125" i="1" dirty="0">
                  <a:latin typeface="Cambria Math" charset="0"/>
                  <a:ea typeface="Cambria Math" charset="0"/>
                  <a:cs typeface="Cambria Math" charset="0"/>
                </a:rPr>
                <a:t>saliency</a:t>
              </a:r>
            </a:p>
          </p:txBody>
        </p:sp>
      </p:grpSp>
      <p:sp>
        <p:nvSpPr>
          <p:cNvPr id="4" name="Rounded Rectangle 3"/>
          <p:cNvSpPr/>
          <p:nvPr/>
        </p:nvSpPr>
        <p:spPr>
          <a:xfrm>
            <a:off x="2817170" y="3211940"/>
            <a:ext cx="631365" cy="438915"/>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410771"/>
            <a:endParaRPr lang="en-US" sz="2109">
              <a:solidFill>
                <a:srgbClr val="FFFFFF"/>
              </a:solidFill>
              <a:effectLst>
                <a:outerShdw blurRad="25400" dist="12700" dir="5400000" rotWithShape="0">
                  <a:srgbClr val="000000">
                    <a:alpha val="50000"/>
                  </a:srgbClr>
                </a:outerShdw>
              </a:effectLst>
            </a:endParaRPr>
          </a:p>
        </p:txBody>
      </p:sp>
      <p:sp>
        <p:nvSpPr>
          <p:cNvPr id="20" name="Rounded Rectangle 19"/>
          <p:cNvSpPr/>
          <p:nvPr/>
        </p:nvSpPr>
        <p:spPr>
          <a:xfrm>
            <a:off x="5692934" y="3286066"/>
            <a:ext cx="631365" cy="438915"/>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410771"/>
            <a:endParaRPr lang="en-US" sz="2109">
              <a:solidFill>
                <a:srgbClr val="FFFFFF"/>
              </a:solidFill>
              <a:effectLst>
                <a:outerShdw blurRad="25400" dist="12700" dir="5400000" rotWithShape="0">
                  <a:srgbClr val="000000">
                    <a:alpha val="50000"/>
                  </a:srgbClr>
                </a:outerShdw>
              </a:effectLst>
            </a:endParaRPr>
          </a:p>
        </p:txBody>
      </p:sp>
      <p:sp>
        <p:nvSpPr>
          <p:cNvPr id="21" name="Rounded Rectangle 20"/>
          <p:cNvSpPr/>
          <p:nvPr/>
        </p:nvSpPr>
        <p:spPr>
          <a:xfrm>
            <a:off x="8469863" y="3211940"/>
            <a:ext cx="631365" cy="438915"/>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410771"/>
            <a:endParaRPr lang="en-US" sz="2109">
              <a:solidFill>
                <a:srgbClr val="FFFFFF"/>
              </a:solidFill>
              <a:effectLst>
                <a:outerShdw blurRad="25400" dist="12700" dir="5400000" rotWithShape="0">
                  <a:srgbClr val="000000">
                    <a:alpha val="50000"/>
                  </a:srgbClr>
                </a:outerShdw>
              </a:effectLst>
            </a:endParaRPr>
          </a:p>
        </p:txBody>
      </p:sp>
      <p:sp>
        <p:nvSpPr>
          <p:cNvPr id="3" name="TextBox 2">
            <a:extLst>
              <a:ext uri="{FF2B5EF4-FFF2-40B4-BE49-F238E27FC236}">
                <a16:creationId xmlns:a16="http://schemas.microsoft.com/office/drawing/2014/main" id="{44C6D81D-C529-824E-9EA0-018F56455BB6}"/>
              </a:ext>
            </a:extLst>
          </p:cNvPr>
          <p:cNvSpPr txBox="1"/>
          <p:nvPr/>
        </p:nvSpPr>
        <p:spPr>
          <a:xfrm>
            <a:off x="1914355" y="6126585"/>
            <a:ext cx="7025560" cy="1001428"/>
          </a:xfrm>
          <a:prstGeom prst="rect">
            <a:avLst/>
          </a:prstGeom>
          <a:noFill/>
        </p:spPr>
        <p:txBody>
          <a:bodyPr wrap="square" rtlCol="0">
            <a:spAutoFit/>
          </a:bodyPr>
          <a:lstStyle/>
          <a:p>
            <a:r>
              <a:rPr lang="en-US" sz="1969" dirty="0"/>
              <a:t>Estimate the model using a standard </a:t>
            </a:r>
            <a:r>
              <a:rPr lang="en-US" sz="1969" dirty="0">
                <a:hlinkClick r:id="rId10">
                  <a:extLst>
                    <a:ext uri="{A12FA001-AC4F-418D-AE19-62706E023703}">
                      <ahyp:hlinkClr xmlns:ahyp="http://schemas.microsoft.com/office/drawing/2018/hyperlinkcolor" val="tx"/>
                    </a:ext>
                  </a:extLst>
                </a:hlinkClick>
              </a:rPr>
              <a:t>Baum–Welch algorithm</a:t>
            </a:r>
          </a:p>
          <a:p>
            <a:r>
              <a:rPr lang="en-US" sz="1969" dirty="0"/>
              <a:t> </a:t>
            </a:r>
          </a:p>
        </p:txBody>
      </p:sp>
      <p:sp>
        <p:nvSpPr>
          <p:cNvPr id="6" name="Slide Number Placeholder 5">
            <a:extLst>
              <a:ext uri="{FF2B5EF4-FFF2-40B4-BE49-F238E27FC236}">
                <a16:creationId xmlns:a16="http://schemas.microsoft.com/office/drawing/2014/main" id="{3C62BD96-312F-EB4B-A9C2-352D83CEFB76}"/>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91201934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hape 203">
            <a:extLst>
              <a:ext uri="{FF2B5EF4-FFF2-40B4-BE49-F238E27FC236}">
                <a16:creationId xmlns:a16="http://schemas.microsoft.com/office/drawing/2014/main" id="{26B26C3C-1E0D-514D-BB05-7C3A430DC670}"/>
              </a:ext>
            </a:extLst>
          </p:cNvPr>
          <p:cNvSpPr/>
          <p:nvPr/>
        </p:nvSpPr>
        <p:spPr>
          <a:xfrm>
            <a:off x="3416646" y="720808"/>
            <a:ext cx="6138027" cy="58073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4700"/>
            </a:lvl1pPr>
          </a:lstStyle>
          <a:p>
            <a:r>
              <a:rPr lang="en-US" sz="3305" dirty="0">
                <a:latin typeface="Times New Roman" panose="02020603050405020304" pitchFamily="18" charset="0"/>
                <a:cs typeface="Times New Roman" panose="02020603050405020304" pitchFamily="18" charset="0"/>
              </a:rPr>
              <a:t>Gaze predicted strategic levels</a:t>
            </a:r>
            <a:endParaRPr sz="3305"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6666CB-8916-904F-8119-1AE500890B10}"/>
              </a:ext>
            </a:extLst>
          </p:cNvPr>
          <p:cNvSpPr txBox="1"/>
          <p:nvPr/>
        </p:nvSpPr>
        <p:spPr>
          <a:xfrm>
            <a:off x="2562016" y="1627432"/>
            <a:ext cx="7847286" cy="1477328"/>
          </a:xfrm>
          <a:prstGeom prst="rect">
            <a:avLst/>
          </a:prstGeom>
          <a:noFill/>
        </p:spPr>
        <p:txBody>
          <a:bodyPr wrap="square" rtlCol="0">
            <a:spAutoFit/>
          </a:bodyPr>
          <a:lstStyle/>
          <a:p>
            <a:pPr marL="321457" indent="-321457">
              <a:buFont typeface="Arial" panose="020B0604020202020204" pitchFamily="34" charset="0"/>
              <a:buChar char="•"/>
            </a:pPr>
            <a:r>
              <a:rPr lang="en-US" sz="2250" dirty="0">
                <a:latin typeface="Times New Roman" panose="02020603050405020304" pitchFamily="18" charset="0"/>
                <a:cs typeface="Times New Roman" panose="02020603050405020304" pitchFamily="18" charset="0"/>
              </a:rPr>
              <a:t>Levels are defined as transitions among hidden states along the direction of the best response function.</a:t>
            </a:r>
          </a:p>
          <a:p>
            <a:endParaRPr lang="en-US" sz="2250" dirty="0"/>
          </a:p>
          <a:p>
            <a:r>
              <a:rPr lang="en-US" sz="2250" dirty="0"/>
              <a:t>Example:  { </a:t>
            </a:r>
            <a:r>
              <a:rPr lang="en-US" sz="2250" dirty="0">
                <a:solidFill>
                  <a:srgbClr val="0070C0"/>
                </a:solidFill>
              </a:rPr>
              <a:t>S, U , S}, </a:t>
            </a:r>
            <a:r>
              <a:rPr lang="en-US" sz="2250" dirty="0"/>
              <a:t>level 2, { </a:t>
            </a:r>
            <a:r>
              <a:rPr lang="en-US" sz="2250" dirty="0">
                <a:solidFill>
                  <a:srgbClr val="0070C0"/>
                </a:solidFill>
              </a:rPr>
              <a:t>S, U}, </a:t>
            </a:r>
            <a:r>
              <a:rPr lang="en-US" sz="2250" dirty="0"/>
              <a:t>level 1,</a:t>
            </a:r>
            <a:r>
              <a:rPr lang="en-US" sz="2250" dirty="0">
                <a:solidFill>
                  <a:srgbClr val="0070C0"/>
                </a:solidFill>
              </a:rPr>
              <a:t> </a:t>
            </a:r>
            <a:r>
              <a:rPr lang="en-US" sz="2250" dirty="0"/>
              <a:t>{ </a:t>
            </a:r>
            <a:r>
              <a:rPr lang="en-US" sz="2250" dirty="0">
                <a:solidFill>
                  <a:srgbClr val="0070C0"/>
                </a:solidFill>
              </a:rPr>
              <a:t>S}, </a:t>
            </a:r>
            <a:r>
              <a:rPr lang="en-US" sz="2250" dirty="0"/>
              <a:t>level 0</a:t>
            </a:r>
            <a:r>
              <a:rPr lang="en-US" sz="2250" dirty="0">
                <a:solidFill>
                  <a:srgbClr val="0070C0"/>
                </a:solidFill>
              </a:rPr>
              <a:t>  </a:t>
            </a:r>
            <a:endParaRPr lang="en-US" sz="2250" dirty="0"/>
          </a:p>
        </p:txBody>
      </p:sp>
      <p:sp>
        <p:nvSpPr>
          <p:cNvPr id="7" name="Date Placeholder 6">
            <a:extLst>
              <a:ext uri="{FF2B5EF4-FFF2-40B4-BE49-F238E27FC236}">
                <a16:creationId xmlns:a16="http://schemas.microsoft.com/office/drawing/2014/main" id="{3209CCC2-D0D6-BA4C-A11B-C6FB51614F90}"/>
              </a:ext>
            </a:extLst>
          </p:cNvPr>
          <p:cNvSpPr>
            <a:spLocks noGrp="1"/>
          </p:cNvSpPr>
          <p:nvPr>
            <p:ph type="dt" sz="half" idx="10"/>
          </p:nvPr>
        </p:nvSpPr>
        <p:spPr/>
        <p:txBody>
          <a:bodyPr/>
          <a:lstStyle/>
          <a:p>
            <a:fld id="{654BBE24-A03E-C646-80D1-3B5485D96A49}" type="datetime1">
              <a:rPr lang="en-US" smtClean="0"/>
              <a:t>1/26/21</a:t>
            </a:fld>
            <a:endParaRPr lang="en-US"/>
          </a:p>
        </p:txBody>
      </p:sp>
      <p:sp>
        <p:nvSpPr>
          <p:cNvPr id="8" name="Slide Number Placeholder 7">
            <a:extLst>
              <a:ext uri="{FF2B5EF4-FFF2-40B4-BE49-F238E27FC236}">
                <a16:creationId xmlns:a16="http://schemas.microsoft.com/office/drawing/2014/main" id="{3D91E232-B90F-0547-8DD2-639D7D7A7290}"/>
              </a:ext>
            </a:extLst>
          </p:cNvPr>
          <p:cNvSpPr>
            <a:spLocks noGrp="1"/>
          </p:cNvSpPr>
          <p:nvPr>
            <p:ph type="sldNum" sz="quarter" idx="12"/>
          </p:nvPr>
        </p:nvSpPr>
        <p:spPr/>
        <p:txBody>
          <a:bodyPr/>
          <a:lstStyle/>
          <a:p>
            <a:fld id="{86CB4B4D-7CA3-9044-876B-883B54F8677D}" type="slidenum">
              <a:rPr lang="en-US" smtClean="0"/>
              <a:t>15</a:t>
            </a:fld>
            <a:endParaRPr lang="en-US"/>
          </a:p>
        </p:txBody>
      </p:sp>
      <p:grpSp>
        <p:nvGrpSpPr>
          <p:cNvPr id="5" name="Group 4">
            <a:extLst>
              <a:ext uri="{FF2B5EF4-FFF2-40B4-BE49-F238E27FC236}">
                <a16:creationId xmlns:a16="http://schemas.microsoft.com/office/drawing/2014/main" id="{ADB929BC-A4A3-134E-8C0B-60F4D8FC1ACB}"/>
              </a:ext>
            </a:extLst>
          </p:cNvPr>
          <p:cNvGrpSpPr/>
          <p:nvPr/>
        </p:nvGrpSpPr>
        <p:grpSpPr>
          <a:xfrm>
            <a:off x="1524000" y="3495021"/>
            <a:ext cx="9144000" cy="2987464"/>
            <a:chOff x="0" y="4970696"/>
            <a:chExt cx="13004800" cy="4248838"/>
          </a:xfrm>
        </p:grpSpPr>
        <p:pic>
          <p:nvPicPr>
            <p:cNvPr id="6" name="Picture 5" descr="A screenshot of a map&#10;&#10;Description automatically generated">
              <a:extLst>
                <a:ext uri="{FF2B5EF4-FFF2-40B4-BE49-F238E27FC236}">
                  <a16:creationId xmlns:a16="http://schemas.microsoft.com/office/drawing/2014/main" id="{40929602-6385-6946-87B1-E14A780CC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70696"/>
              <a:ext cx="13004800" cy="4248838"/>
            </a:xfrm>
            <a:prstGeom prst="rect">
              <a:avLst/>
            </a:prstGeom>
          </p:spPr>
        </p:pic>
        <p:sp>
          <p:nvSpPr>
            <p:cNvPr id="2" name="TextBox 1">
              <a:extLst>
                <a:ext uri="{FF2B5EF4-FFF2-40B4-BE49-F238E27FC236}">
                  <a16:creationId xmlns:a16="http://schemas.microsoft.com/office/drawing/2014/main" id="{17E54932-2E82-BB4E-876C-376A475C5620}"/>
                </a:ext>
              </a:extLst>
            </p:cNvPr>
            <p:cNvSpPr txBox="1"/>
            <p:nvPr/>
          </p:nvSpPr>
          <p:spPr>
            <a:xfrm>
              <a:off x="1986455" y="5942050"/>
              <a:ext cx="2527388" cy="562297"/>
            </a:xfrm>
            <a:prstGeom prst="rect">
              <a:avLst/>
            </a:prstGeom>
            <a:noFill/>
          </p:spPr>
          <p:txBody>
            <a:bodyPr wrap="square" rtlCol="0">
              <a:spAutoFit/>
            </a:bodyPr>
            <a:lstStyle/>
            <a:p>
              <a:r>
                <a:rPr lang="en-US" sz="1969" dirty="0"/>
                <a:t>Mean = 0.5</a:t>
              </a:r>
            </a:p>
          </p:txBody>
        </p:sp>
        <p:sp>
          <p:nvSpPr>
            <p:cNvPr id="9" name="TextBox 8">
              <a:extLst>
                <a:ext uri="{FF2B5EF4-FFF2-40B4-BE49-F238E27FC236}">
                  <a16:creationId xmlns:a16="http://schemas.microsoft.com/office/drawing/2014/main" id="{D051B873-D0D7-B24E-A79C-BAD37F320F11}"/>
                </a:ext>
              </a:extLst>
            </p:cNvPr>
            <p:cNvSpPr txBox="1"/>
            <p:nvPr/>
          </p:nvSpPr>
          <p:spPr>
            <a:xfrm>
              <a:off x="6733309" y="5920497"/>
              <a:ext cx="2527388" cy="562297"/>
            </a:xfrm>
            <a:prstGeom prst="rect">
              <a:avLst/>
            </a:prstGeom>
            <a:noFill/>
          </p:spPr>
          <p:txBody>
            <a:bodyPr wrap="square" rtlCol="0">
              <a:spAutoFit/>
            </a:bodyPr>
            <a:lstStyle/>
            <a:p>
              <a:r>
                <a:rPr lang="en-US" sz="1969" dirty="0"/>
                <a:t>0.97</a:t>
              </a:r>
            </a:p>
          </p:txBody>
        </p:sp>
        <p:sp>
          <p:nvSpPr>
            <p:cNvPr id="10" name="TextBox 9">
              <a:extLst>
                <a:ext uri="{FF2B5EF4-FFF2-40B4-BE49-F238E27FC236}">
                  <a16:creationId xmlns:a16="http://schemas.microsoft.com/office/drawing/2014/main" id="{FF20B912-FC00-F34E-A5C1-1D18E48A4B11}"/>
                </a:ext>
              </a:extLst>
            </p:cNvPr>
            <p:cNvSpPr txBox="1"/>
            <p:nvPr/>
          </p:nvSpPr>
          <p:spPr>
            <a:xfrm>
              <a:off x="10323450" y="5920497"/>
              <a:ext cx="2527388" cy="562297"/>
            </a:xfrm>
            <a:prstGeom prst="rect">
              <a:avLst/>
            </a:prstGeom>
            <a:noFill/>
          </p:spPr>
          <p:txBody>
            <a:bodyPr wrap="square" rtlCol="0">
              <a:spAutoFit/>
            </a:bodyPr>
            <a:lstStyle/>
            <a:p>
              <a:r>
                <a:rPr lang="en-US" sz="1969" dirty="0"/>
                <a:t>0.9</a:t>
              </a:r>
            </a:p>
          </p:txBody>
        </p:sp>
      </p:grpSp>
    </p:spTree>
    <p:extLst>
      <p:ext uri="{BB962C8B-B14F-4D97-AF65-F5344CB8AC3E}">
        <p14:creationId xmlns:p14="http://schemas.microsoft.com/office/powerpoint/2010/main" val="380310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hape 203">
            <a:extLst>
              <a:ext uri="{FF2B5EF4-FFF2-40B4-BE49-F238E27FC236}">
                <a16:creationId xmlns:a16="http://schemas.microsoft.com/office/drawing/2014/main" id="{A5EB5587-2E63-F541-9C8C-1C9DEA1A1032}"/>
              </a:ext>
            </a:extLst>
          </p:cNvPr>
          <p:cNvSpPr/>
          <p:nvPr/>
        </p:nvSpPr>
        <p:spPr>
          <a:xfrm>
            <a:off x="3416646" y="720808"/>
            <a:ext cx="6138027" cy="58073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4700"/>
            </a:lvl1pPr>
          </a:lstStyle>
          <a:p>
            <a:endParaRPr sz="3305" dirty="0"/>
          </a:p>
        </p:txBody>
      </p:sp>
      <p:sp>
        <p:nvSpPr>
          <p:cNvPr id="3" name="Shape 203">
            <a:extLst>
              <a:ext uri="{FF2B5EF4-FFF2-40B4-BE49-F238E27FC236}">
                <a16:creationId xmlns:a16="http://schemas.microsoft.com/office/drawing/2014/main" id="{207791AD-8B67-1D44-A119-B3453A6CFFE0}"/>
              </a:ext>
            </a:extLst>
          </p:cNvPr>
          <p:cNvSpPr/>
          <p:nvPr/>
        </p:nvSpPr>
        <p:spPr>
          <a:xfrm>
            <a:off x="3416645" y="77870"/>
            <a:ext cx="6138027" cy="58073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4700"/>
            </a:lvl1pPr>
          </a:lstStyle>
          <a:p>
            <a:r>
              <a:rPr lang="en-US" sz="3305" dirty="0">
                <a:latin typeface="Times" pitchFamily="2" charset="0"/>
              </a:rPr>
              <a:t>Gaze-predicted strategic levels</a:t>
            </a:r>
            <a:endParaRPr sz="3305" dirty="0">
              <a:latin typeface="Times" pitchFamily="2" charset="0"/>
            </a:endParaRPr>
          </a:p>
        </p:txBody>
      </p:sp>
      <p:pic>
        <p:nvPicPr>
          <p:cNvPr id="5" name="Picture 4" descr="A screenshot of a cell phone&#10;&#10;Description automatically generated">
            <a:extLst>
              <a:ext uri="{FF2B5EF4-FFF2-40B4-BE49-F238E27FC236}">
                <a16:creationId xmlns:a16="http://schemas.microsoft.com/office/drawing/2014/main" id="{7769ECB6-24BA-D041-A0F9-D1B47CBA4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444" y="3574711"/>
            <a:ext cx="7226826" cy="2987464"/>
          </a:xfrm>
          <a:prstGeom prst="rect">
            <a:avLst/>
          </a:prstGeom>
        </p:spPr>
      </p:pic>
      <p:sp>
        <p:nvSpPr>
          <p:cNvPr id="8" name="TextBox 7">
            <a:extLst>
              <a:ext uri="{FF2B5EF4-FFF2-40B4-BE49-F238E27FC236}">
                <a16:creationId xmlns:a16="http://schemas.microsoft.com/office/drawing/2014/main" id="{3B2D18B6-F034-8242-BC32-B2C5337F075B}"/>
              </a:ext>
            </a:extLst>
          </p:cNvPr>
          <p:cNvSpPr txBox="1"/>
          <p:nvPr/>
        </p:nvSpPr>
        <p:spPr>
          <a:xfrm>
            <a:off x="2384497" y="756119"/>
            <a:ext cx="7423005" cy="2818592"/>
          </a:xfrm>
          <a:prstGeom prst="rect">
            <a:avLst/>
          </a:prstGeom>
          <a:noFill/>
        </p:spPr>
        <p:txBody>
          <a:bodyPr wrap="square" rtlCol="0">
            <a:spAutoFit/>
          </a:bodyPr>
          <a:lstStyle/>
          <a:p>
            <a:r>
              <a:rPr lang="en-US" sz="2531" dirty="0">
                <a:solidFill>
                  <a:srgbClr val="C00000"/>
                </a:solidFill>
                <a:latin typeface="Times" pitchFamily="2" charset="0"/>
              </a:rPr>
              <a:t>Advantages:</a:t>
            </a:r>
          </a:p>
          <a:p>
            <a:pPr marL="401822" indent="-401822">
              <a:buFont typeface="Arial" panose="020B0604020202020204" pitchFamily="34" charset="0"/>
              <a:buChar char="•"/>
            </a:pPr>
            <a:r>
              <a:rPr lang="en-US" sz="2531" dirty="0">
                <a:solidFill>
                  <a:schemeClr val="tx1">
                    <a:lumMod val="95000"/>
                    <a:lumOff val="5000"/>
                  </a:schemeClr>
                </a:solidFill>
                <a:latin typeface="Times" pitchFamily="2" charset="0"/>
              </a:rPr>
              <a:t>It is directly defined on mental states transitions</a:t>
            </a:r>
          </a:p>
          <a:p>
            <a:pPr marL="401822" indent="-401822">
              <a:buFont typeface="Arial" panose="020B0604020202020204" pitchFamily="34" charset="0"/>
              <a:buChar char="•"/>
            </a:pPr>
            <a:r>
              <a:rPr lang="en-US" sz="2531" dirty="0">
                <a:solidFill>
                  <a:schemeClr val="tx1">
                    <a:lumMod val="95000"/>
                    <a:lumOff val="5000"/>
                  </a:schemeClr>
                </a:solidFill>
                <a:latin typeface="Times" pitchFamily="2" charset="0"/>
              </a:rPr>
              <a:t>No assumption for level zero behaviors</a:t>
            </a:r>
          </a:p>
          <a:p>
            <a:pPr marL="401822" indent="-401822">
              <a:buFont typeface="Arial" panose="020B0604020202020204" pitchFamily="34" charset="0"/>
              <a:buChar char="•"/>
            </a:pPr>
            <a:r>
              <a:rPr lang="en-US" sz="2531" dirty="0">
                <a:solidFill>
                  <a:schemeClr val="tx1">
                    <a:lumMod val="95000"/>
                    <a:lumOff val="5000"/>
                  </a:schemeClr>
                </a:solidFill>
                <a:latin typeface="Times" pitchFamily="2" charset="0"/>
              </a:rPr>
              <a:t>Defined on a trial basis instead of individual basis</a:t>
            </a:r>
          </a:p>
          <a:p>
            <a:pPr marL="401822" indent="-401822">
              <a:buFont typeface="Arial" panose="020B0604020202020204" pitchFamily="34" charset="0"/>
              <a:buChar char="•"/>
            </a:pPr>
            <a:r>
              <a:rPr lang="en-US" sz="2531" dirty="0">
                <a:solidFill>
                  <a:schemeClr val="tx1">
                    <a:lumMod val="95000"/>
                    <a:lumOff val="5000"/>
                  </a:schemeClr>
                </a:solidFill>
                <a:latin typeface="Times" pitchFamily="2" charset="0"/>
              </a:rPr>
              <a:t>Connects well to the traditional definition for validations</a:t>
            </a:r>
          </a:p>
          <a:p>
            <a:endParaRPr lang="en-US" sz="2531" dirty="0">
              <a:solidFill>
                <a:schemeClr val="tx1">
                  <a:lumMod val="95000"/>
                  <a:lumOff val="5000"/>
                </a:schemeClr>
              </a:solidFill>
            </a:endParaRPr>
          </a:p>
        </p:txBody>
      </p:sp>
      <p:sp>
        <p:nvSpPr>
          <p:cNvPr id="9" name="Date Placeholder 8">
            <a:extLst>
              <a:ext uri="{FF2B5EF4-FFF2-40B4-BE49-F238E27FC236}">
                <a16:creationId xmlns:a16="http://schemas.microsoft.com/office/drawing/2014/main" id="{6194FB9A-A858-EE47-A91F-C103CC2E5ACD}"/>
              </a:ext>
            </a:extLst>
          </p:cNvPr>
          <p:cNvSpPr>
            <a:spLocks noGrp="1"/>
          </p:cNvSpPr>
          <p:nvPr>
            <p:ph type="dt" sz="half" idx="10"/>
          </p:nvPr>
        </p:nvSpPr>
        <p:spPr/>
        <p:txBody>
          <a:bodyPr/>
          <a:lstStyle/>
          <a:p>
            <a:fld id="{B9618BEB-F774-5F49-BF23-BC296D709716}" type="datetime1">
              <a:rPr lang="en-US" smtClean="0"/>
              <a:t>1/26/21</a:t>
            </a:fld>
            <a:endParaRPr lang="en-US"/>
          </a:p>
        </p:txBody>
      </p:sp>
      <p:sp>
        <p:nvSpPr>
          <p:cNvPr id="10" name="Slide Number Placeholder 9">
            <a:extLst>
              <a:ext uri="{FF2B5EF4-FFF2-40B4-BE49-F238E27FC236}">
                <a16:creationId xmlns:a16="http://schemas.microsoft.com/office/drawing/2014/main" id="{BA66D09A-B132-E54A-A597-7A5DDFFFB39A}"/>
              </a:ext>
            </a:extLst>
          </p:cNvPr>
          <p:cNvSpPr>
            <a:spLocks noGrp="1"/>
          </p:cNvSpPr>
          <p:nvPr>
            <p:ph type="sldNum" sz="quarter" idx="1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392790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1" name="Google Shape;181;p27"/>
          <p:cNvSpPr txBox="1"/>
          <p:nvPr/>
        </p:nvSpPr>
        <p:spPr>
          <a:xfrm>
            <a:off x="2029189" y="4914426"/>
            <a:ext cx="8297835" cy="1330800"/>
          </a:xfrm>
          <a:prstGeom prst="rect">
            <a:avLst/>
          </a:prstGeom>
          <a:noFill/>
          <a:ln>
            <a:noFill/>
          </a:ln>
        </p:spPr>
        <p:txBody>
          <a:bodyPr spcFirstLastPara="1" wrap="square" lIns="91425" tIns="91425" rIns="91425" bIns="91425" anchor="t" anchorCtr="0">
            <a:noAutofit/>
          </a:bodyPr>
          <a:lstStyle/>
          <a:p>
            <a:pPr marL="321457" indent="-321457">
              <a:buFont typeface="Arial" panose="020B0604020202020204" pitchFamily="34" charset="0"/>
              <a:buChar char="•"/>
            </a:pPr>
            <a:r>
              <a:rPr lang="en-US" altLang="zh-HK" sz="1969" dirty="0">
                <a:solidFill>
                  <a:srgbClr val="434343"/>
                </a:solidFill>
                <a:latin typeface="Times New Roman" panose="02020603050405020304" pitchFamily="18" charset="0"/>
                <a:cs typeface="Times New Roman" panose="02020603050405020304" pitchFamily="18" charset="0"/>
              </a:rPr>
              <a:t>Include fixation duration time to the HMM model</a:t>
            </a:r>
          </a:p>
          <a:p>
            <a:pPr marL="321457" indent="-321457">
              <a:buFont typeface="Arial" panose="020B0604020202020204" pitchFamily="34" charset="0"/>
              <a:buChar char="•"/>
            </a:pPr>
            <a:r>
              <a:rPr lang="en-US" altLang="zh-HK" sz="1969" dirty="0">
                <a:solidFill>
                  <a:srgbClr val="434343"/>
                </a:solidFill>
                <a:latin typeface="Times New Roman" panose="02020603050405020304" pitchFamily="18" charset="0"/>
                <a:cs typeface="Times New Roman" panose="02020603050405020304" pitchFamily="18" charset="0"/>
              </a:rPr>
              <a:t>Now, the observation matrix are known!</a:t>
            </a:r>
          </a:p>
          <a:p>
            <a:pPr marL="321457" indent="-321457">
              <a:buFont typeface="Arial" panose="020B0604020202020204" pitchFamily="34" charset="0"/>
              <a:buChar char="•"/>
            </a:pPr>
            <a:r>
              <a:rPr lang="en-US" altLang="zh-HK" sz="1969" dirty="0">
                <a:solidFill>
                  <a:srgbClr val="434343"/>
                </a:solidFill>
                <a:latin typeface="Times New Roman" panose="02020603050405020304" pitchFamily="18" charset="0"/>
                <a:cs typeface="Times New Roman" panose="02020603050405020304" pitchFamily="18" charset="0"/>
              </a:rPr>
              <a:t>Need to modify:  the hidden transition matrix changes from P to P(t).</a:t>
            </a:r>
          </a:p>
          <a:p>
            <a:pPr marL="321457" indent="-321457">
              <a:buFont typeface="Arial" panose="020B0604020202020204" pitchFamily="34" charset="0"/>
              <a:buChar char="•"/>
            </a:pPr>
            <a:r>
              <a:rPr lang="en-US" sz="1969" dirty="0">
                <a:solidFill>
                  <a:srgbClr val="434343"/>
                </a:solidFill>
                <a:latin typeface="Times New Roman" panose="02020603050405020304" pitchFamily="18" charset="0"/>
                <a:cs typeface="Times New Roman" panose="02020603050405020304" pitchFamily="18" charset="0"/>
              </a:rPr>
              <a:t>P</a:t>
            </a:r>
            <a:r>
              <a:rPr lang="en-US" sz="1969" baseline="-25000" dirty="0">
                <a:solidFill>
                  <a:srgbClr val="434343"/>
                </a:solidFill>
                <a:latin typeface="Times New Roman" panose="02020603050405020304" pitchFamily="18" charset="0"/>
                <a:cs typeface="Times New Roman" panose="02020603050405020304" pitchFamily="18" charset="0"/>
              </a:rPr>
              <a:t>ij</a:t>
            </a:r>
            <a:r>
              <a:rPr lang="en-US" sz="1969" dirty="0">
                <a:solidFill>
                  <a:srgbClr val="434343"/>
                </a:solidFill>
                <a:latin typeface="Times New Roman" panose="02020603050405020304" pitchFamily="18" charset="0"/>
                <a:cs typeface="Times New Roman" panose="02020603050405020304" pitchFamily="18" charset="0"/>
              </a:rPr>
              <a:t>(t): </a:t>
            </a:r>
            <a:r>
              <a:rPr lang="en-US" sz="1969" dirty="0">
                <a:solidFill>
                  <a:srgbClr val="C00000"/>
                </a:solidFill>
                <a:latin typeface="Times New Roman" panose="02020603050405020304" pitchFamily="18" charset="0"/>
                <a:cs typeface="Times New Roman" panose="02020603050405020304" pitchFamily="18" charset="0"/>
              </a:rPr>
              <a:t>at each time point, condition on that I am at i state, the probability I will transit to j state. </a:t>
            </a:r>
            <a:endParaRPr sz="1969" dirty="0">
              <a:solidFill>
                <a:srgbClr val="C00000"/>
              </a:solidFill>
              <a:latin typeface="Times New Roman" panose="02020603050405020304" pitchFamily="18" charset="0"/>
              <a:cs typeface="Times New Roman" panose="02020603050405020304" pitchFamily="18" charset="0"/>
            </a:endParaRPr>
          </a:p>
          <a:p>
            <a:pPr>
              <a:spcBef>
                <a:spcPts val="1600"/>
              </a:spcBef>
            </a:pPr>
            <a:endParaRPr sz="1801" dirty="0">
              <a:solidFill>
                <a:srgbClr val="434343"/>
              </a:solidFill>
            </a:endParaRPr>
          </a:p>
          <a:p>
            <a:pPr algn="l"/>
            <a:endParaRPr sz="1801" dirty="0"/>
          </a:p>
        </p:txBody>
      </p:sp>
      <p:sp>
        <p:nvSpPr>
          <p:cNvPr id="7" name="Shape 203"/>
          <p:cNvSpPr/>
          <p:nvPr/>
        </p:nvSpPr>
        <p:spPr>
          <a:xfrm>
            <a:off x="1774461" y="159060"/>
            <a:ext cx="7325923" cy="1089337"/>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4700"/>
            </a:lvl1pPr>
          </a:lstStyle>
          <a:p>
            <a:r>
              <a:rPr lang="en-US" sz="3305" dirty="0">
                <a:latin typeface="Times New Roman" panose="02020603050405020304" pitchFamily="18" charset="0"/>
                <a:cs typeface="Times New Roman" panose="02020603050405020304" pitchFamily="18" charset="0"/>
              </a:rPr>
              <a:t>Continuous-time gaussian hidden markov model (</a:t>
            </a:r>
            <a:r>
              <a:rPr lang="en-US" sz="3305" dirty="0" err="1">
                <a:latin typeface="Times New Roman" panose="02020603050405020304" pitchFamily="18" charset="0"/>
                <a:cs typeface="Times New Roman" panose="02020603050405020304" pitchFamily="18" charset="0"/>
              </a:rPr>
              <a:t>ctHMM</a:t>
            </a:r>
            <a:r>
              <a:rPr lang="en-US" sz="3305" dirty="0">
                <a:latin typeface="Times New Roman" panose="02020603050405020304" pitchFamily="18" charset="0"/>
                <a:cs typeface="Times New Roman" panose="02020603050405020304" pitchFamily="18" charset="0"/>
              </a:rPr>
              <a:t>)</a:t>
            </a:r>
            <a:endParaRPr sz="3305" dirty="0">
              <a:latin typeface="Times New Roman" panose="02020603050405020304" pitchFamily="18" charset="0"/>
              <a:cs typeface="Times New Roman" panose="02020603050405020304" pitchFamily="18" charset="0"/>
            </a:endParaRPr>
          </a:p>
        </p:txBody>
      </p:sp>
      <p:pic>
        <p:nvPicPr>
          <p:cNvPr id="6" name="Picture 5" descr="A screenshot of a computer screen&#10;&#10;Description automatically generated">
            <a:extLst>
              <a:ext uri="{FF2B5EF4-FFF2-40B4-BE49-F238E27FC236}">
                <a16:creationId xmlns:a16="http://schemas.microsoft.com/office/drawing/2014/main" id="{572F1AC8-5045-D049-8109-27C8FCA9ED3E}"/>
              </a:ext>
            </a:extLst>
          </p:cNvPr>
          <p:cNvPicPr>
            <a:picLocks noChangeAspect="1"/>
          </p:cNvPicPr>
          <p:nvPr/>
        </p:nvPicPr>
        <p:blipFill rotWithShape="1">
          <a:blip r:embed="rId3">
            <a:extLst>
              <a:ext uri="{28A0092B-C50C-407E-A947-70E740481C1C}">
                <a14:useLocalDpi xmlns:a14="http://schemas.microsoft.com/office/drawing/2010/main" val="0"/>
              </a:ext>
            </a:extLst>
          </a:blip>
          <a:srcRect t="1" b="-2247"/>
          <a:stretch/>
        </p:blipFill>
        <p:spPr>
          <a:xfrm>
            <a:off x="2300666" y="1157090"/>
            <a:ext cx="6273512" cy="2360155"/>
          </a:xfrm>
          <a:prstGeom prst="rect">
            <a:avLst/>
          </a:prstGeom>
        </p:spPr>
      </p:pic>
      <p:sp>
        <p:nvSpPr>
          <p:cNvPr id="8" name="Slide Number Placeholder 7">
            <a:extLst>
              <a:ext uri="{FF2B5EF4-FFF2-40B4-BE49-F238E27FC236}">
                <a16:creationId xmlns:a16="http://schemas.microsoft.com/office/drawing/2014/main" id="{F2160B10-7E34-FB49-8032-D977ED4A00E4}"/>
              </a:ext>
            </a:extLst>
          </p:cNvPr>
          <p:cNvSpPr>
            <a:spLocks noGrp="1"/>
          </p:cNvSpPr>
          <p:nvPr>
            <p:ph type="sldNum" sz="quarter" idx="2"/>
          </p:nvPr>
        </p:nvSpPr>
        <p:spPr/>
        <p:txBody>
          <a:bodyPr/>
          <a:lstStyle/>
          <a:p>
            <a:fld id="{86CB4B4D-7CA3-9044-876B-883B54F8677D}" type="slidenum">
              <a:rPr lang="en-US" smtClean="0"/>
              <a:t>17</a:t>
            </a:fld>
            <a:endParaRPr lang="en-US"/>
          </a:p>
        </p:txBody>
      </p:sp>
      <p:sp>
        <p:nvSpPr>
          <p:cNvPr id="9" name="TextBox 8">
            <a:extLst>
              <a:ext uri="{FF2B5EF4-FFF2-40B4-BE49-F238E27FC236}">
                <a16:creationId xmlns:a16="http://schemas.microsoft.com/office/drawing/2014/main" id="{6DC57A51-3EF6-7742-B64C-BEFDC9C7D2F6}"/>
              </a:ext>
            </a:extLst>
          </p:cNvPr>
          <p:cNvSpPr txBox="1"/>
          <p:nvPr/>
        </p:nvSpPr>
        <p:spPr>
          <a:xfrm>
            <a:off x="2515145" y="3465175"/>
            <a:ext cx="7325923" cy="1823320"/>
          </a:xfrm>
          <a:prstGeom prst="rect">
            <a:avLst/>
          </a:prstGeom>
          <a:noFill/>
        </p:spPr>
        <p:txBody>
          <a:bodyPr wrap="square" rtlCol="0">
            <a:spAutoFit/>
          </a:bodyPr>
          <a:lstStyle/>
          <a:p>
            <a:r>
              <a:rPr lang="en-US" sz="2812" dirty="0">
                <a:latin typeface="Times New Roman" panose="02020603050405020304" pitchFamily="18" charset="0"/>
                <a:cs typeface="Times New Roman" panose="02020603050405020304" pitchFamily="18" charset="0"/>
              </a:rPr>
              <a:t>Discrete Emission: </a:t>
            </a:r>
            <a:r>
              <a:rPr lang="en-US" sz="2812" dirty="0">
                <a:solidFill>
                  <a:schemeClr val="accent1">
                    <a:lumMod val="75000"/>
                  </a:schemeClr>
                </a:solidFill>
                <a:latin typeface="Times New Roman" panose="02020603050405020304" pitchFamily="18" charset="0"/>
                <a:cs typeface="Times New Roman" panose="02020603050405020304" pitchFamily="18" charset="0"/>
              </a:rPr>
              <a:t>U -- S – U – S – End</a:t>
            </a:r>
          </a:p>
          <a:p>
            <a:r>
              <a:rPr lang="en-US" sz="2812" dirty="0">
                <a:latin typeface="Times New Roman" panose="02020603050405020304" pitchFamily="18" charset="0"/>
                <a:cs typeface="Times New Roman" panose="02020603050405020304" pitchFamily="18" charset="0"/>
              </a:rPr>
              <a:t>Continuous Emission: </a:t>
            </a:r>
            <a:r>
              <a:rPr lang="en-US" sz="2812" dirty="0">
                <a:solidFill>
                  <a:srgbClr val="7030A0"/>
                </a:solidFill>
                <a:latin typeface="Times New Roman" panose="02020603050405020304" pitchFamily="18" charset="0"/>
                <a:cs typeface="Times New Roman" panose="02020603050405020304" pitchFamily="18" charset="0"/>
              </a:rPr>
              <a:t>U -.2s- S -.1s- U -.4s- S -.7- End</a:t>
            </a:r>
          </a:p>
          <a:p>
            <a:endParaRPr lang="en-US" sz="2812" dirty="0">
              <a:solidFill>
                <a:schemeClr val="accent1">
                  <a:lumMod val="75000"/>
                </a:schemeClr>
              </a:solidFill>
            </a:endParaRPr>
          </a:p>
        </p:txBody>
      </p:sp>
    </p:spTree>
    <p:extLst>
      <p:ext uri="{BB962C8B-B14F-4D97-AF65-F5344CB8AC3E}">
        <p14:creationId xmlns:p14="http://schemas.microsoft.com/office/powerpoint/2010/main" val="39533019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6" name="Shape 203"/>
          <p:cNvSpPr/>
          <p:nvPr/>
        </p:nvSpPr>
        <p:spPr>
          <a:xfrm>
            <a:off x="1642586" y="273643"/>
            <a:ext cx="8326845" cy="580736"/>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4700"/>
            </a:lvl1pPr>
          </a:lstStyle>
          <a:p>
            <a:r>
              <a:rPr lang="en-US" sz="3305" dirty="0">
                <a:latin typeface="Times New Roman" panose="02020603050405020304" pitchFamily="18" charset="0"/>
                <a:cs typeface="Times New Roman" panose="02020603050405020304" pitchFamily="18" charset="0"/>
              </a:rPr>
              <a:t>Use cgtHMM to predict time pressure effect</a:t>
            </a:r>
            <a:endParaRPr sz="3305"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2ECC2CE-1789-6443-9E76-F0163E4ACC1C}"/>
              </a:ext>
            </a:extLst>
          </p:cNvPr>
          <p:cNvSpPr txBox="1"/>
          <p:nvPr/>
        </p:nvSpPr>
        <p:spPr>
          <a:xfrm>
            <a:off x="2420215" y="1091045"/>
            <a:ext cx="6585239" cy="525080"/>
          </a:xfrm>
          <a:prstGeom prst="rect">
            <a:avLst/>
          </a:prstGeom>
          <a:noFill/>
        </p:spPr>
        <p:txBody>
          <a:bodyPr wrap="square" rtlCol="0">
            <a:spAutoFit/>
          </a:bodyPr>
          <a:lstStyle/>
          <a:p>
            <a:r>
              <a:rPr lang="en-US" sz="2812" dirty="0">
                <a:latin typeface="Times New Roman" panose="02020603050405020304" pitchFamily="18" charset="0"/>
                <a:cs typeface="Times New Roman" panose="02020603050405020304" pitchFamily="18" charset="0"/>
              </a:rPr>
              <a:t>State transitions: </a:t>
            </a:r>
            <a:r>
              <a:rPr lang="en-US" sz="2812" dirty="0">
                <a:solidFill>
                  <a:schemeClr val="accent1">
                    <a:lumMod val="75000"/>
                  </a:schemeClr>
                </a:solidFill>
                <a:latin typeface="Times New Roman" panose="02020603050405020304" pitchFamily="18" charset="0"/>
                <a:cs typeface="Times New Roman" panose="02020603050405020304" pitchFamily="18" charset="0"/>
              </a:rPr>
              <a:t>U, S , U, S, S, U, End</a:t>
            </a:r>
          </a:p>
        </p:txBody>
      </p:sp>
      <p:sp>
        <p:nvSpPr>
          <p:cNvPr id="3" name="TextBox 2">
            <a:extLst>
              <a:ext uri="{FF2B5EF4-FFF2-40B4-BE49-F238E27FC236}">
                <a16:creationId xmlns:a16="http://schemas.microsoft.com/office/drawing/2014/main" id="{D58B5D41-B051-2348-BDD5-565C8CE43EE5}"/>
              </a:ext>
            </a:extLst>
          </p:cNvPr>
          <p:cNvSpPr txBox="1"/>
          <p:nvPr/>
        </p:nvSpPr>
        <p:spPr>
          <a:xfrm>
            <a:off x="3961623" y="1641524"/>
            <a:ext cx="6585238" cy="395365"/>
          </a:xfrm>
          <a:prstGeom prst="rect">
            <a:avLst/>
          </a:prstGeom>
          <a:noFill/>
        </p:spPr>
        <p:txBody>
          <a:bodyPr wrap="square" rtlCol="0">
            <a:spAutoFit/>
          </a:bodyPr>
          <a:lstStyle/>
          <a:p>
            <a:r>
              <a:rPr lang="en-US" sz="1969" dirty="0"/>
              <a:t>Time in s: 0.3, 0.4, 0.5,0.3,0.2,0.4,  End</a:t>
            </a:r>
          </a:p>
        </p:txBody>
      </p:sp>
      <p:cxnSp>
        <p:nvCxnSpPr>
          <p:cNvPr id="7" name="Straight Arrow Connector 6">
            <a:extLst>
              <a:ext uri="{FF2B5EF4-FFF2-40B4-BE49-F238E27FC236}">
                <a16:creationId xmlns:a16="http://schemas.microsoft.com/office/drawing/2014/main" id="{142EA7E0-E05F-4549-9AF4-43BE41DEDC50}"/>
              </a:ext>
            </a:extLst>
          </p:cNvPr>
          <p:cNvCxnSpPr>
            <a:cxnSpLocks/>
          </p:cNvCxnSpPr>
          <p:nvPr/>
        </p:nvCxnSpPr>
        <p:spPr>
          <a:xfrm flipH="1" flipV="1">
            <a:off x="8388495" y="1486792"/>
            <a:ext cx="616959" cy="45929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C9848D-7270-3341-ADA7-C4A59DF19960}"/>
              </a:ext>
            </a:extLst>
          </p:cNvPr>
          <p:cNvSpPr txBox="1"/>
          <p:nvPr/>
        </p:nvSpPr>
        <p:spPr>
          <a:xfrm>
            <a:off x="9180802" y="2009413"/>
            <a:ext cx="1130011" cy="698396"/>
          </a:xfrm>
          <a:prstGeom prst="rect">
            <a:avLst/>
          </a:prstGeom>
          <a:noFill/>
        </p:spPr>
        <p:txBody>
          <a:bodyPr wrap="square" rtlCol="0">
            <a:spAutoFit/>
          </a:bodyPr>
          <a:lstStyle/>
          <a:p>
            <a:r>
              <a:rPr lang="en-US" sz="1969" dirty="0">
                <a:solidFill>
                  <a:srgbClr val="C00000"/>
                </a:solidFill>
              </a:rPr>
              <a:t>Natural Stop</a:t>
            </a:r>
          </a:p>
        </p:txBody>
      </p:sp>
      <p:sp>
        <p:nvSpPr>
          <p:cNvPr id="13" name="TextBox 12">
            <a:extLst>
              <a:ext uri="{FF2B5EF4-FFF2-40B4-BE49-F238E27FC236}">
                <a16:creationId xmlns:a16="http://schemas.microsoft.com/office/drawing/2014/main" id="{3E09E78C-01E1-164A-8A02-B2E7E0A5B16A}"/>
              </a:ext>
            </a:extLst>
          </p:cNvPr>
          <p:cNvSpPr txBox="1"/>
          <p:nvPr/>
        </p:nvSpPr>
        <p:spPr>
          <a:xfrm>
            <a:off x="6271348" y="2130260"/>
            <a:ext cx="1130011" cy="698396"/>
          </a:xfrm>
          <a:prstGeom prst="rect">
            <a:avLst/>
          </a:prstGeom>
          <a:noFill/>
        </p:spPr>
        <p:txBody>
          <a:bodyPr wrap="square" rtlCol="0">
            <a:spAutoFit/>
          </a:bodyPr>
          <a:lstStyle/>
          <a:p>
            <a:r>
              <a:rPr lang="en-US" sz="1969" dirty="0">
                <a:solidFill>
                  <a:srgbClr val="C00000"/>
                </a:solidFill>
              </a:rPr>
              <a:t>Hard Stop</a:t>
            </a:r>
          </a:p>
        </p:txBody>
      </p:sp>
      <p:cxnSp>
        <p:nvCxnSpPr>
          <p:cNvPr id="16" name="Straight Connector 15">
            <a:extLst>
              <a:ext uri="{FF2B5EF4-FFF2-40B4-BE49-F238E27FC236}">
                <a16:creationId xmlns:a16="http://schemas.microsoft.com/office/drawing/2014/main" id="{12EFFB76-AF1D-5842-8574-9737E392F2E1}"/>
              </a:ext>
            </a:extLst>
          </p:cNvPr>
          <p:cNvCxnSpPr>
            <a:cxnSpLocks/>
          </p:cNvCxnSpPr>
          <p:nvPr/>
        </p:nvCxnSpPr>
        <p:spPr>
          <a:xfrm>
            <a:off x="6108989" y="1027609"/>
            <a:ext cx="0" cy="1290863"/>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1C1F1EE9-3925-0C4A-A92A-FE9B69A12031}"/>
              </a:ext>
            </a:extLst>
          </p:cNvPr>
          <p:cNvSpPr/>
          <p:nvPr/>
        </p:nvSpPr>
        <p:spPr>
          <a:xfrm>
            <a:off x="5634903" y="1027609"/>
            <a:ext cx="461097" cy="1290863"/>
          </a:xfrm>
          <a:prstGeom prst="ellipse">
            <a:avLst/>
          </a:prstGeom>
          <a:solidFill>
            <a:schemeClr val="lt1">
              <a:alpha val="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66"/>
          </a:p>
        </p:txBody>
      </p:sp>
      <p:cxnSp>
        <p:nvCxnSpPr>
          <p:cNvPr id="19" name="Straight Arrow Connector 18">
            <a:extLst>
              <a:ext uri="{FF2B5EF4-FFF2-40B4-BE49-F238E27FC236}">
                <a16:creationId xmlns:a16="http://schemas.microsoft.com/office/drawing/2014/main" id="{C7541FA1-B339-0342-8021-FD4140FB7F99}"/>
              </a:ext>
            </a:extLst>
          </p:cNvPr>
          <p:cNvCxnSpPr>
            <a:cxnSpLocks/>
          </p:cNvCxnSpPr>
          <p:nvPr/>
        </p:nvCxnSpPr>
        <p:spPr>
          <a:xfrm flipV="1">
            <a:off x="5072151" y="2130260"/>
            <a:ext cx="562752" cy="56456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D0F5347-875E-5542-93F4-D4C2DAAB907D}"/>
              </a:ext>
            </a:extLst>
          </p:cNvPr>
          <p:cNvSpPr txBox="1"/>
          <p:nvPr/>
        </p:nvSpPr>
        <p:spPr>
          <a:xfrm>
            <a:off x="3758176" y="2796581"/>
            <a:ext cx="1954658" cy="395365"/>
          </a:xfrm>
          <a:prstGeom prst="rect">
            <a:avLst/>
          </a:prstGeom>
          <a:noFill/>
        </p:spPr>
        <p:txBody>
          <a:bodyPr wrap="square" rtlCol="0">
            <a:spAutoFit/>
          </a:bodyPr>
          <a:lstStyle/>
          <a:p>
            <a:r>
              <a:rPr lang="en-US" sz="1969" dirty="0">
                <a:solidFill>
                  <a:srgbClr val="C00000"/>
                </a:solidFill>
              </a:rPr>
              <a:t>Force a Choice</a:t>
            </a:r>
          </a:p>
        </p:txBody>
      </p:sp>
      <p:sp>
        <p:nvSpPr>
          <p:cNvPr id="22" name="Slide Number Placeholder 21">
            <a:extLst>
              <a:ext uri="{FF2B5EF4-FFF2-40B4-BE49-F238E27FC236}">
                <a16:creationId xmlns:a16="http://schemas.microsoft.com/office/drawing/2014/main" id="{36063024-3741-984E-A9D8-27B4A340415A}"/>
              </a:ext>
            </a:extLst>
          </p:cNvPr>
          <p:cNvSpPr>
            <a:spLocks noGrp="1"/>
          </p:cNvSpPr>
          <p:nvPr>
            <p:ph type="sldNum" sz="quarter" idx="2"/>
          </p:nvPr>
        </p:nvSpPr>
        <p:spPr/>
        <p:txBody>
          <a:bodyPr/>
          <a:lstStyle/>
          <a:p>
            <a:fld id="{86CB4B4D-7CA3-9044-876B-883B54F8677D}" type="slidenum">
              <a:rPr lang="en-US" smtClean="0"/>
              <a:t>18</a:t>
            </a:fld>
            <a:endParaRPr lang="en-US"/>
          </a:p>
        </p:txBody>
      </p:sp>
      <p:pic>
        <p:nvPicPr>
          <p:cNvPr id="10" name="Picture 9" descr="Graphical user interface, chart, line chart&#10;&#10;Description automatically generated">
            <a:extLst>
              <a:ext uri="{FF2B5EF4-FFF2-40B4-BE49-F238E27FC236}">
                <a16:creationId xmlns:a16="http://schemas.microsoft.com/office/drawing/2014/main" id="{5F90153E-F785-0A44-B327-A34BD069D594}"/>
              </a:ext>
            </a:extLst>
          </p:cNvPr>
          <p:cNvPicPr>
            <a:picLocks noChangeAspect="1"/>
          </p:cNvPicPr>
          <p:nvPr/>
        </p:nvPicPr>
        <p:blipFill>
          <a:blip r:embed="rId3"/>
          <a:stretch>
            <a:fillRect/>
          </a:stretch>
        </p:blipFill>
        <p:spPr>
          <a:xfrm>
            <a:off x="2100999" y="3349245"/>
            <a:ext cx="7987381" cy="3194952"/>
          </a:xfrm>
          <a:prstGeom prst="rect">
            <a:avLst/>
          </a:prstGeom>
        </p:spPr>
      </p:pic>
    </p:spTree>
    <p:extLst>
      <p:ext uri="{BB962C8B-B14F-4D97-AF65-F5344CB8AC3E}">
        <p14:creationId xmlns:p14="http://schemas.microsoft.com/office/powerpoint/2010/main" val="3515842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animBg="1"/>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3">
            <a:extLst>
              <a:ext uri="{FF2B5EF4-FFF2-40B4-BE49-F238E27FC236}">
                <a16:creationId xmlns:a16="http://schemas.microsoft.com/office/drawing/2014/main" id="{492C7E30-837E-3242-99A8-D9F496FF8338}"/>
              </a:ext>
            </a:extLst>
          </p:cNvPr>
          <p:cNvSpPr/>
          <p:nvPr/>
        </p:nvSpPr>
        <p:spPr>
          <a:xfrm>
            <a:off x="4670599" y="423545"/>
            <a:ext cx="8326845" cy="580736"/>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4700"/>
            </a:lvl1pPr>
          </a:lstStyle>
          <a:p>
            <a:r>
              <a:rPr lang="en-US" sz="3305" dirty="0">
                <a:latin typeface="Times New Roman" panose="02020603050405020304" pitchFamily="18" charset="0"/>
                <a:cs typeface="Times New Roman" panose="02020603050405020304" pitchFamily="18" charset="0"/>
              </a:rPr>
              <a:t>Conclusion</a:t>
            </a:r>
            <a:endParaRPr sz="3305"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3F663AB-1AE6-2E4C-9F0D-5A9643EDFF7D}"/>
              </a:ext>
            </a:extLst>
          </p:cNvPr>
          <p:cNvSpPr txBox="1"/>
          <p:nvPr/>
        </p:nvSpPr>
        <p:spPr>
          <a:xfrm>
            <a:off x="879231" y="1230923"/>
            <a:ext cx="10691446" cy="600164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Proposed a new method, HMM, to dynamically model eye-tracking data. </a:t>
            </a:r>
          </a:p>
          <a:p>
            <a:r>
              <a:rPr lang="en-US" sz="2400" dirty="0">
                <a:latin typeface="Times New Roman" panose="02020603050405020304" pitchFamily="18" charset="0"/>
                <a:cs typeface="Times New Roman" panose="02020603050405020304" pitchFamily="18" charset="0"/>
              </a:rPr>
              <a:t>1. Easy to generalize and estimate. 2. Noise resistant and learns principle components. </a:t>
            </a:r>
          </a:p>
          <a:p>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rPr>
              <a:t>Two applications:</a:t>
            </a:r>
          </a:p>
          <a:p>
            <a:pPr marL="342900" indent="-342900">
              <a:buAutoNum type="arabicParenR"/>
            </a:pPr>
            <a:r>
              <a:rPr lang="en-US" sz="2400" dirty="0">
                <a:latin typeface="Times New Roman" panose="02020603050405020304" pitchFamily="18" charset="0"/>
                <a:cs typeface="Times New Roman" panose="02020603050405020304" pitchFamily="18" charset="0"/>
              </a:rPr>
              <a:t>In normal form games, discrete action space, information space: payoff and actions. </a:t>
            </a:r>
          </a:p>
          <a:p>
            <a:r>
              <a:rPr lang="en-US" sz="2400" dirty="0">
                <a:latin typeface="Times New Roman" panose="02020603050405020304" pitchFamily="18" charset="0"/>
                <a:cs typeface="Times New Roman" panose="02020603050405020304" pitchFamily="18" charset="0"/>
              </a:rPr>
              <a:t>	Learned that people do levels of reasoning from a common start point</a:t>
            </a:r>
          </a:p>
          <a:p>
            <a:r>
              <a:rPr lang="en-US" sz="2400" dirty="0">
                <a:latin typeface="Times New Roman" panose="02020603050405020304" pitchFamily="18" charset="0"/>
                <a:cs typeface="Times New Roman" panose="02020603050405020304" pitchFamily="18" charset="0"/>
              </a:rPr>
              <a:t>2) In location games, continuous action space, information space: non-neutral frame/images without payoff.</a:t>
            </a:r>
          </a:p>
          <a:p>
            <a:r>
              <a:rPr lang="en-US" sz="2400" dirty="0">
                <a:latin typeface="Times New Roman" panose="02020603050405020304" pitchFamily="18" charset="0"/>
                <a:cs typeface="Times New Roman" panose="02020603050405020304" pitchFamily="18" charset="0"/>
              </a:rPr>
              <a:t>	Still see a transitional effect and strong saliency effect.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HMM induces a new system of levels that have many advantages.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HMM can further incorporate duration time and make predictions about time effect.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0876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2DD5-53D2-8541-AEB6-9E54C58B8BF6}"/>
              </a:ext>
            </a:extLst>
          </p:cNvPr>
          <p:cNvSpPr>
            <a:spLocks noGrp="1"/>
          </p:cNvSpPr>
          <p:nvPr>
            <p:ph type="title"/>
          </p:nvPr>
        </p:nvSpPr>
        <p:spPr/>
        <p:txBody>
          <a:bodyPr>
            <a:normAutofit/>
          </a:bodyPr>
          <a:lstStyle/>
          <a:p>
            <a:r>
              <a:rPr lang="en-US" sz="4300" dirty="0">
                <a:latin typeface="Times New Roman" panose="02020603050405020304" pitchFamily="18" charset="0"/>
                <a:cs typeface="Times New Roman" panose="02020603050405020304" pitchFamily="18" charset="0"/>
              </a:rPr>
              <a:t>Motivations</a:t>
            </a:r>
          </a:p>
        </p:txBody>
      </p:sp>
      <p:sp>
        <p:nvSpPr>
          <p:cNvPr id="3" name="TextBox 2">
            <a:extLst>
              <a:ext uri="{FF2B5EF4-FFF2-40B4-BE49-F238E27FC236}">
                <a16:creationId xmlns:a16="http://schemas.microsoft.com/office/drawing/2014/main" id="{E5E95EDB-C25B-C847-9FE4-33C9FC40642A}"/>
              </a:ext>
            </a:extLst>
          </p:cNvPr>
          <p:cNvSpPr txBox="1"/>
          <p:nvPr/>
        </p:nvSpPr>
        <p:spPr>
          <a:xfrm>
            <a:off x="994611" y="1443789"/>
            <a:ext cx="9625263" cy="4401205"/>
          </a:xfrm>
          <a:prstGeom prst="rect">
            <a:avLst/>
          </a:prstGeom>
          <a:noFill/>
        </p:spPr>
        <p:txBody>
          <a:bodyPr wrap="square" rtlCol="0">
            <a:spAutoFit/>
          </a:bodyPr>
          <a:lstStyle/>
          <a:p>
            <a:r>
              <a:rPr lang="en-US" sz="2800" dirty="0">
                <a:latin typeface="Times" pitchFamily="2" charset="0"/>
              </a:rPr>
              <a:t>How to model the dynamic strategic reasoning using choice process data: eye-tracking and mouse tracking?</a:t>
            </a:r>
          </a:p>
          <a:p>
            <a:endParaRPr lang="en-US" sz="2800" dirty="0">
              <a:latin typeface="Times" pitchFamily="2" charset="0"/>
            </a:endParaRPr>
          </a:p>
          <a:p>
            <a:endParaRPr lang="en-US" sz="2800" dirty="0">
              <a:latin typeface="Times" pitchFamily="2" charset="0"/>
            </a:endParaRPr>
          </a:p>
          <a:p>
            <a:pPr marL="457200" indent="-457200">
              <a:buFont typeface="Arial" panose="020B0604020202020204" pitchFamily="34" charset="0"/>
              <a:buChar char="•"/>
            </a:pPr>
            <a:r>
              <a:rPr lang="en-US" sz="2800" b="1" dirty="0">
                <a:latin typeface="Times" pitchFamily="2" charset="0"/>
              </a:rPr>
              <a:t>Generalizable</a:t>
            </a:r>
            <a:r>
              <a:rPr lang="en-US" sz="2800" dirty="0">
                <a:latin typeface="Times" pitchFamily="2" charset="0"/>
              </a:rPr>
              <a:t>: Easy to apply to any games</a:t>
            </a:r>
          </a:p>
          <a:p>
            <a:pPr marL="457200" indent="-457200">
              <a:buFont typeface="Arial" panose="020B0604020202020204" pitchFamily="34" charset="0"/>
              <a:buChar char="•"/>
            </a:pPr>
            <a:r>
              <a:rPr lang="en-US" sz="2800" b="1" dirty="0">
                <a:latin typeface="Times" pitchFamily="2" charset="0"/>
              </a:rPr>
              <a:t>Explainable</a:t>
            </a:r>
            <a:r>
              <a:rPr lang="en-US" sz="2800" dirty="0">
                <a:latin typeface="Times" pitchFamily="2" charset="0"/>
              </a:rPr>
              <a:t>: Help us better understand the cognitive process</a:t>
            </a:r>
          </a:p>
          <a:p>
            <a:pPr marL="457200" indent="-457200">
              <a:buFont typeface="Arial" panose="020B0604020202020204" pitchFamily="34" charset="0"/>
              <a:buChar char="•"/>
            </a:pPr>
            <a:r>
              <a:rPr lang="en-US" sz="2800" b="1" dirty="0">
                <a:latin typeface="Times" pitchFamily="2" charset="0"/>
              </a:rPr>
              <a:t>Dimension Reduction: </a:t>
            </a:r>
            <a:r>
              <a:rPr lang="en-US" sz="2800" dirty="0">
                <a:latin typeface="Times" pitchFamily="2" charset="0"/>
              </a:rPr>
              <a:t>Be able to see the main effect </a:t>
            </a:r>
          </a:p>
          <a:p>
            <a:endParaRPr lang="en-US" sz="2800" dirty="0">
              <a:latin typeface="Times" pitchFamily="2" charset="0"/>
            </a:endParaRPr>
          </a:p>
          <a:p>
            <a:pPr marL="285750" indent="-285750">
              <a:buFont typeface="Arial" panose="020B0604020202020204" pitchFamily="34" charset="0"/>
              <a:buChar char="•"/>
            </a:pPr>
            <a:endParaRPr lang="en-US" sz="2800" dirty="0">
              <a:latin typeface="Times" pitchFamily="2" charset="0"/>
            </a:endParaRPr>
          </a:p>
          <a:p>
            <a:pPr marL="285750" indent="-285750">
              <a:buFont typeface="Arial" panose="020B0604020202020204" pitchFamily="34" charset="0"/>
              <a:buChar char="•"/>
            </a:pPr>
            <a:endParaRPr lang="en-US" sz="2800" dirty="0">
              <a:latin typeface="Times" pitchFamily="2" charset="0"/>
            </a:endParaRPr>
          </a:p>
        </p:txBody>
      </p:sp>
    </p:spTree>
    <p:extLst>
      <p:ext uri="{BB962C8B-B14F-4D97-AF65-F5344CB8AC3E}">
        <p14:creationId xmlns:p14="http://schemas.microsoft.com/office/powerpoint/2010/main" val="71449071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2DD5-53D2-8541-AEB6-9E54C58B8BF6}"/>
              </a:ext>
            </a:extLst>
          </p:cNvPr>
          <p:cNvSpPr>
            <a:spLocks noGrp="1"/>
          </p:cNvSpPr>
          <p:nvPr>
            <p:ph type="title"/>
          </p:nvPr>
        </p:nvSpPr>
        <p:spPr/>
        <p:txBody>
          <a:bodyPr>
            <a:normAutofit/>
          </a:bodyPr>
          <a:lstStyle/>
          <a:p>
            <a:r>
              <a:rPr lang="en-US" sz="4300" dirty="0">
                <a:latin typeface="Times New Roman" panose="02020603050405020304" pitchFamily="18" charset="0"/>
                <a:cs typeface="Times New Roman" panose="02020603050405020304" pitchFamily="18" charset="0"/>
              </a:rPr>
              <a:t>Background</a:t>
            </a:r>
          </a:p>
        </p:txBody>
      </p:sp>
      <p:sp>
        <p:nvSpPr>
          <p:cNvPr id="3" name="TextBox 2">
            <a:extLst>
              <a:ext uri="{FF2B5EF4-FFF2-40B4-BE49-F238E27FC236}">
                <a16:creationId xmlns:a16="http://schemas.microsoft.com/office/drawing/2014/main" id="{E5E95EDB-C25B-C847-9FE4-33C9FC40642A}"/>
              </a:ext>
            </a:extLst>
          </p:cNvPr>
          <p:cNvSpPr txBox="1"/>
          <p:nvPr/>
        </p:nvSpPr>
        <p:spPr>
          <a:xfrm>
            <a:off x="994611" y="1443789"/>
            <a:ext cx="9929203"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pitchFamily="2" charset="0"/>
              </a:rPr>
              <a:t>Crawford, Costa-</a:t>
            </a:r>
            <a:r>
              <a:rPr lang="en-US" sz="2800" dirty="0" err="1">
                <a:latin typeface="Times" pitchFamily="2" charset="0"/>
              </a:rPr>
              <a:t>gomes</a:t>
            </a:r>
            <a:r>
              <a:rPr lang="en-US" sz="2800" dirty="0">
                <a:latin typeface="Times" pitchFamily="2" charset="0"/>
              </a:rPr>
              <a:t> and </a:t>
            </a:r>
            <a:r>
              <a:rPr lang="en-US" sz="2800" dirty="0" err="1">
                <a:latin typeface="Times" pitchFamily="2" charset="0"/>
              </a:rPr>
              <a:t>Broseta</a:t>
            </a:r>
            <a:r>
              <a:rPr lang="en-US" sz="2800" dirty="0">
                <a:latin typeface="Times" pitchFamily="2" charset="0"/>
              </a:rPr>
              <a:t> (2001), mouse-tracking and information search. </a:t>
            </a:r>
          </a:p>
          <a:p>
            <a:pPr marL="457200" indent="-457200">
              <a:buFont typeface="Arial" panose="020B0604020202020204" pitchFamily="34" charset="0"/>
              <a:buChar char="•"/>
            </a:pPr>
            <a:endParaRPr lang="en-US" sz="2800" dirty="0">
              <a:latin typeface="Times" pitchFamily="2" charset="0"/>
            </a:endParaRPr>
          </a:p>
          <a:p>
            <a:pPr marL="457200" indent="-457200">
              <a:buFont typeface="Arial" panose="020B0604020202020204" pitchFamily="34" charset="0"/>
              <a:buChar char="•"/>
            </a:pPr>
            <a:r>
              <a:rPr lang="en-US" sz="2800" dirty="0">
                <a:latin typeface="Times" pitchFamily="2" charset="0"/>
              </a:rPr>
              <a:t>Wang, </a:t>
            </a:r>
            <a:r>
              <a:rPr lang="en-US" sz="2800" dirty="0" err="1">
                <a:latin typeface="Times" pitchFamily="2" charset="0"/>
              </a:rPr>
              <a:t>Spezio</a:t>
            </a:r>
            <a:r>
              <a:rPr lang="en-US" sz="2800" dirty="0">
                <a:latin typeface="Times" pitchFamily="2" charset="0"/>
              </a:rPr>
              <a:t> and Camerer (2010) , </a:t>
            </a:r>
            <a:r>
              <a:rPr lang="en-US" sz="2800" dirty="0" err="1">
                <a:latin typeface="Times" pitchFamily="2" charset="0"/>
              </a:rPr>
              <a:t>Polonio</a:t>
            </a:r>
            <a:r>
              <a:rPr lang="en-US" sz="2800" dirty="0">
                <a:latin typeface="Times" pitchFamily="2" charset="0"/>
              </a:rPr>
              <a:t> </a:t>
            </a:r>
            <a:r>
              <a:rPr lang="en-US" sz="2800" dirty="0" err="1">
                <a:latin typeface="Times" pitchFamily="2" charset="0"/>
              </a:rPr>
              <a:t>Guida</a:t>
            </a:r>
            <a:r>
              <a:rPr lang="en-US" sz="2800" dirty="0">
                <a:latin typeface="Times" pitchFamily="2" charset="0"/>
              </a:rPr>
              <a:t> and </a:t>
            </a:r>
            <a:r>
              <a:rPr lang="en-US" sz="2800" dirty="0" err="1">
                <a:latin typeface="Times" pitchFamily="2" charset="0"/>
              </a:rPr>
              <a:t>Coricelli</a:t>
            </a:r>
            <a:r>
              <a:rPr lang="en-US" sz="2800" dirty="0">
                <a:latin typeface="Times" pitchFamily="2" charset="0"/>
              </a:rPr>
              <a:t> (2015), </a:t>
            </a:r>
            <a:r>
              <a:rPr lang="en-US" sz="2800" dirty="0" err="1">
                <a:latin typeface="Times" pitchFamily="2" charset="0"/>
              </a:rPr>
              <a:t>Polonio</a:t>
            </a:r>
            <a:r>
              <a:rPr lang="en-US" sz="2800" dirty="0">
                <a:latin typeface="Times" pitchFamily="2" charset="0"/>
              </a:rPr>
              <a:t>, </a:t>
            </a:r>
            <a:r>
              <a:rPr lang="en-US" sz="2800" dirty="0" err="1">
                <a:latin typeface="Times" pitchFamily="2" charset="0"/>
              </a:rPr>
              <a:t>Devetag</a:t>
            </a:r>
            <a:r>
              <a:rPr lang="en-US" sz="2800" dirty="0">
                <a:latin typeface="Times" pitchFamily="2" charset="0"/>
              </a:rPr>
              <a:t> and </a:t>
            </a:r>
            <a:r>
              <a:rPr lang="en-US" sz="2800" dirty="0" err="1">
                <a:latin typeface="Times" pitchFamily="2" charset="0"/>
              </a:rPr>
              <a:t>Guida</a:t>
            </a:r>
            <a:r>
              <a:rPr lang="en-US" sz="2800" dirty="0">
                <a:latin typeface="Times" pitchFamily="2" charset="0"/>
              </a:rPr>
              <a:t> (2016), </a:t>
            </a:r>
            <a:r>
              <a:rPr lang="en-US" sz="2800" dirty="0" err="1">
                <a:latin typeface="Times" pitchFamily="2" charset="0"/>
              </a:rPr>
              <a:t>Zonca</a:t>
            </a:r>
            <a:r>
              <a:rPr lang="en-US" sz="2800" dirty="0">
                <a:latin typeface="Times" pitchFamily="2" charset="0"/>
              </a:rPr>
              <a:t>, </a:t>
            </a:r>
            <a:r>
              <a:rPr lang="en-US" sz="2800" dirty="0" err="1">
                <a:latin typeface="Times" pitchFamily="2" charset="0"/>
              </a:rPr>
              <a:t>Coricelli</a:t>
            </a:r>
            <a:r>
              <a:rPr lang="en-US" sz="2800" dirty="0">
                <a:latin typeface="Times" pitchFamily="2" charset="0"/>
              </a:rPr>
              <a:t> and </a:t>
            </a:r>
            <a:r>
              <a:rPr lang="en-US" sz="2800" dirty="0" err="1">
                <a:latin typeface="Times" pitchFamily="2" charset="0"/>
              </a:rPr>
              <a:t>Polonio</a:t>
            </a:r>
            <a:r>
              <a:rPr lang="en-US" sz="2800" dirty="0">
                <a:latin typeface="Times" pitchFamily="2" charset="0"/>
              </a:rPr>
              <a:t> (2019), eye-tracking on different non-cooperative games,</a:t>
            </a:r>
            <a:r>
              <a:rPr lang="zh-CN" altLang="en-US" sz="2800" dirty="0">
                <a:latin typeface="Times" pitchFamily="2" charset="0"/>
              </a:rPr>
              <a:t> </a:t>
            </a:r>
            <a:r>
              <a:rPr lang="en-US" altLang="zh-CN" sz="2800" dirty="0">
                <a:latin typeface="Times" pitchFamily="2" charset="0"/>
              </a:rPr>
              <a:t>pre-specified patterns</a:t>
            </a:r>
          </a:p>
          <a:p>
            <a:pPr marL="457200" indent="-457200">
              <a:buFont typeface="Arial" panose="020B0604020202020204" pitchFamily="34" charset="0"/>
              <a:buChar char="•"/>
            </a:pPr>
            <a:endParaRPr lang="en-US" sz="2800" dirty="0">
              <a:latin typeface="Times" pitchFamily="2" charset="0"/>
            </a:endParaRPr>
          </a:p>
          <a:p>
            <a:pPr marL="457200" indent="-457200">
              <a:buFont typeface="Arial" panose="020B0604020202020204" pitchFamily="34" charset="0"/>
              <a:buChar char="•"/>
            </a:pPr>
            <a:r>
              <a:rPr lang="en-US" sz="2800" dirty="0" err="1">
                <a:latin typeface="Times" pitchFamily="2" charset="0"/>
              </a:rPr>
              <a:t>Krajbich</a:t>
            </a:r>
            <a:r>
              <a:rPr lang="en-US" sz="2800" dirty="0">
                <a:latin typeface="Times" pitchFamily="2" charset="0"/>
              </a:rPr>
              <a:t>, Armel and Rangel (2010), </a:t>
            </a:r>
            <a:r>
              <a:rPr lang="en-US" sz="2800" dirty="0" err="1">
                <a:latin typeface="Times" pitchFamily="2" charset="0"/>
              </a:rPr>
              <a:t>Krajbich</a:t>
            </a:r>
            <a:r>
              <a:rPr lang="en-US" sz="2800" dirty="0">
                <a:latin typeface="Times" pitchFamily="2" charset="0"/>
              </a:rPr>
              <a:t> and Rangel (2011), , </a:t>
            </a:r>
            <a:r>
              <a:rPr lang="en-US" sz="2800" dirty="0" err="1">
                <a:latin typeface="Times" pitchFamily="2" charset="0"/>
              </a:rPr>
              <a:t>Golman</a:t>
            </a:r>
            <a:r>
              <a:rPr lang="en-US" sz="2800" dirty="0">
                <a:latin typeface="Times" pitchFamily="2" charset="0"/>
              </a:rPr>
              <a:t>, Bhatia and Kane (2019</a:t>
            </a:r>
            <a:r>
              <a:rPr lang="en-US" sz="2800">
                <a:latin typeface="Times" pitchFamily="2" charset="0"/>
              </a:rPr>
              <a:t>) : Sequential </a:t>
            </a:r>
            <a:r>
              <a:rPr lang="en-US" sz="2800" dirty="0">
                <a:latin typeface="Times" pitchFamily="2" charset="0"/>
              </a:rPr>
              <a:t>sampling method to model gaze </a:t>
            </a:r>
            <a:r>
              <a:rPr lang="en-US" sz="2800">
                <a:latin typeface="Times" pitchFamily="2" charset="0"/>
              </a:rPr>
              <a:t>(DDM)</a:t>
            </a:r>
            <a:endParaRPr lang="en-US" sz="2800" dirty="0">
              <a:latin typeface="Times" pitchFamily="2" charset="0"/>
            </a:endParaRPr>
          </a:p>
          <a:p>
            <a:pPr marL="285750" indent="-285750">
              <a:buFont typeface="Arial" panose="020B0604020202020204" pitchFamily="34" charset="0"/>
              <a:buChar char="•"/>
            </a:pPr>
            <a:endParaRPr lang="en-US" sz="2800" dirty="0">
              <a:latin typeface="Times" pitchFamily="2" charset="0"/>
            </a:endParaRPr>
          </a:p>
          <a:p>
            <a:pPr marL="285750" indent="-285750">
              <a:buFont typeface="Arial" panose="020B0604020202020204" pitchFamily="34" charset="0"/>
              <a:buChar char="•"/>
            </a:pPr>
            <a:endParaRPr lang="en-US" sz="2800" dirty="0">
              <a:latin typeface="Times" pitchFamily="2" charset="0"/>
            </a:endParaRPr>
          </a:p>
        </p:txBody>
      </p:sp>
    </p:spTree>
    <p:extLst>
      <p:ext uri="{BB962C8B-B14F-4D97-AF65-F5344CB8AC3E}">
        <p14:creationId xmlns:p14="http://schemas.microsoft.com/office/powerpoint/2010/main" val="149024266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2DD5-53D2-8541-AEB6-9E54C58B8BF6}"/>
              </a:ext>
            </a:extLst>
          </p:cNvPr>
          <p:cNvSpPr>
            <a:spLocks noGrp="1"/>
          </p:cNvSpPr>
          <p:nvPr>
            <p:ph type="title"/>
          </p:nvPr>
        </p:nvSpPr>
        <p:spPr/>
        <p:txBody>
          <a:bodyPr>
            <a:normAutofit/>
          </a:bodyPr>
          <a:lstStyle/>
          <a:p>
            <a:r>
              <a:rPr lang="en-US" sz="4300" dirty="0">
                <a:latin typeface="Times New Roman" panose="02020603050405020304" pitchFamily="18" charset="0"/>
                <a:cs typeface="Times New Roman" panose="02020603050405020304" pitchFamily="18" charset="0"/>
              </a:rPr>
              <a:t>Hidden Markov Model</a:t>
            </a:r>
          </a:p>
        </p:txBody>
      </p:sp>
      <p:pic>
        <p:nvPicPr>
          <p:cNvPr id="1026" name="Picture 2" descr="State transition diagram of a hidden Markov model. | Download Scientific  Diagram">
            <a:extLst>
              <a:ext uri="{FF2B5EF4-FFF2-40B4-BE49-F238E27FC236}">
                <a16:creationId xmlns:a16="http://schemas.microsoft.com/office/drawing/2014/main" id="{10A559A8-8284-594E-AD9C-B3606CA6D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413" y="2366985"/>
            <a:ext cx="8920843" cy="41258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75A5A6-6AFE-AC43-9D19-10BEEAFE60F7}"/>
              </a:ext>
            </a:extLst>
          </p:cNvPr>
          <p:cNvSpPr txBox="1"/>
          <p:nvPr/>
        </p:nvSpPr>
        <p:spPr>
          <a:xfrm>
            <a:off x="2111829" y="1567543"/>
            <a:ext cx="7870371" cy="646331"/>
          </a:xfrm>
          <a:prstGeom prst="rect">
            <a:avLst/>
          </a:prstGeom>
          <a:noFill/>
        </p:spPr>
        <p:txBody>
          <a:bodyPr wrap="square" rtlCol="0">
            <a:spAutoFit/>
          </a:bodyPr>
          <a:lstStyle/>
          <a:p>
            <a:r>
              <a:rPr lang="en-US" dirty="0"/>
              <a:t>HMM is a machine learning model for problems where the goal is to recover a data sequence that is not immediately observable</a:t>
            </a:r>
          </a:p>
        </p:txBody>
      </p:sp>
      <p:sp>
        <p:nvSpPr>
          <p:cNvPr id="7" name="TextBox 6">
            <a:extLst>
              <a:ext uri="{FF2B5EF4-FFF2-40B4-BE49-F238E27FC236}">
                <a16:creationId xmlns:a16="http://schemas.microsoft.com/office/drawing/2014/main" id="{EBF5975E-A511-854C-AD77-F8D6BDFFBC46}"/>
              </a:ext>
            </a:extLst>
          </p:cNvPr>
          <p:cNvSpPr txBox="1"/>
          <p:nvPr/>
        </p:nvSpPr>
        <p:spPr>
          <a:xfrm>
            <a:off x="500744" y="3043688"/>
            <a:ext cx="2530929" cy="2246769"/>
          </a:xfrm>
          <a:prstGeom prst="rect">
            <a:avLst/>
          </a:prstGeom>
          <a:noFill/>
        </p:spPr>
        <p:txBody>
          <a:bodyPr wrap="square" rtlCol="0">
            <a:spAutoFit/>
          </a:bodyPr>
          <a:lstStyle/>
          <a:p>
            <a:r>
              <a:rPr lang="en-US" sz="2800" dirty="0"/>
              <a:t>Unobserved? </a:t>
            </a:r>
            <a:r>
              <a:rPr lang="en-US" sz="2800" u="sng" dirty="0"/>
              <a:t>Thoughts</a:t>
            </a:r>
          </a:p>
          <a:p>
            <a:endParaRPr lang="en-US" sz="2800" dirty="0"/>
          </a:p>
          <a:p>
            <a:r>
              <a:rPr lang="en-US" sz="2800" dirty="0"/>
              <a:t>Observed?</a:t>
            </a:r>
          </a:p>
          <a:p>
            <a:r>
              <a:rPr lang="en-US" sz="2800" u="sng" dirty="0"/>
              <a:t>Gaze</a:t>
            </a:r>
          </a:p>
        </p:txBody>
      </p:sp>
    </p:spTree>
    <p:extLst>
      <p:ext uri="{BB962C8B-B14F-4D97-AF65-F5344CB8AC3E}">
        <p14:creationId xmlns:p14="http://schemas.microsoft.com/office/powerpoint/2010/main" val="8156182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9B30D4E-2B99-7B45-A02B-D5000AF28131}"/>
              </a:ext>
            </a:extLst>
          </p:cNvPr>
          <p:cNvGrpSpPr/>
          <p:nvPr/>
        </p:nvGrpSpPr>
        <p:grpSpPr>
          <a:xfrm>
            <a:off x="186867" y="1279860"/>
            <a:ext cx="4451856" cy="2080616"/>
            <a:chOff x="695038" y="984827"/>
            <a:chExt cx="6331528" cy="2959098"/>
          </a:xfrm>
        </p:grpSpPr>
        <p:pic>
          <p:nvPicPr>
            <p:cNvPr id="5" name="Picture 4" descr="A picture containing clock&#10;&#10;Description automatically generated">
              <a:extLst>
                <a:ext uri="{FF2B5EF4-FFF2-40B4-BE49-F238E27FC236}">
                  <a16:creationId xmlns:a16="http://schemas.microsoft.com/office/drawing/2014/main" id="{164563E2-02AC-5C4F-A899-6975B3173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38" y="1569602"/>
              <a:ext cx="6331528" cy="2374323"/>
            </a:xfrm>
            <a:prstGeom prst="rect">
              <a:avLst/>
            </a:prstGeom>
          </p:spPr>
        </p:pic>
        <p:sp>
          <p:nvSpPr>
            <p:cNvPr id="6" name="TextBox 5">
              <a:extLst>
                <a:ext uri="{FF2B5EF4-FFF2-40B4-BE49-F238E27FC236}">
                  <a16:creationId xmlns:a16="http://schemas.microsoft.com/office/drawing/2014/main" id="{EB65A55E-6527-6D49-B5D2-32C818BCF9AC}"/>
                </a:ext>
              </a:extLst>
            </p:cNvPr>
            <p:cNvSpPr txBox="1"/>
            <p:nvPr/>
          </p:nvSpPr>
          <p:spPr>
            <a:xfrm>
              <a:off x="3860802" y="984827"/>
              <a:ext cx="2327565" cy="623761"/>
            </a:xfrm>
            <a:prstGeom prst="rect">
              <a:avLst/>
            </a:prstGeom>
            <a:noFill/>
          </p:spPr>
          <p:txBody>
            <a:bodyPr wrap="square" rtlCol="0">
              <a:spAutoFit/>
            </a:bodyPr>
            <a:lstStyle/>
            <a:p>
              <a:r>
                <a:rPr lang="en-US" sz="2250" i="1" dirty="0">
                  <a:latin typeface="American Typewriter" panose="02090604020004020304" pitchFamily="18" charset="77"/>
                  <a:cs typeface="Aldhabi" panose="020F0502020204030204" pitchFamily="34" charset="0"/>
                </a:rPr>
                <a:t>Ann</a:t>
              </a:r>
            </a:p>
          </p:txBody>
        </p:sp>
        <p:sp>
          <p:nvSpPr>
            <p:cNvPr id="7" name="TextBox 6">
              <a:extLst>
                <a:ext uri="{FF2B5EF4-FFF2-40B4-BE49-F238E27FC236}">
                  <a16:creationId xmlns:a16="http://schemas.microsoft.com/office/drawing/2014/main" id="{679E26A5-9E58-0147-9FD5-97B3E769D9F8}"/>
                </a:ext>
              </a:extLst>
            </p:cNvPr>
            <p:cNvSpPr txBox="1"/>
            <p:nvPr/>
          </p:nvSpPr>
          <p:spPr>
            <a:xfrm>
              <a:off x="790362" y="2586472"/>
              <a:ext cx="2327565" cy="623761"/>
            </a:xfrm>
            <a:prstGeom prst="rect">
              <a:avLst/>
            </a:prstGeom>
            <a:noFill/>
          </p:spPr>
          <p:txBody>
            <a:bodyPr wrap="square" rtlCol="0">
              <a:spAutoFit/>
            </a:bodyPr>
            <a:lstStyle/>
            <a:p>
              <a:r>
                <a:rPr lang="en-US" sz="2250" i="1" dirty="0">
                  <a:latin typeface="American Typewriter" panose="02090604020004020304" pitchFamily="18" charset="77"/>
                </a:rPr>
                <a:t>Bob</a:t>
              </a:r>
            </a:p>
          </p:txBody>
        </p:sp>
      </p:grpSp>
      <p:pic>
        <p:nvPicPr>
          <p:cNvPr id="3" name="Picture 2" descr="A close up of a map&#10;&#10;Description automatically generated">
            <a:extLst>
              <a:ext uri="{FF2B5EF4-FFF2-40B4-BE49-F238E27FC236}">
                <a16:creationId xmlns:a16="http://schemas.microsoft.com/office/drawing/2014/main" id="{E7990677-4C0C-C846-AB3D-8661B5F0B3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5180" y="3042805"/>
            <a:ext cx="5672584" cy="3500438"/>
          </a:xfrm>
          <a:prstGeom prst="rect">
            <a:avLst/>
          </a:prstGeom>
        </p:spPr>
      </p:pic>
      <p:sp>
        <p:nvSpPr>
          <p:cNvPr id="12" name="Title 1">
            <a:extLst>
              <a:ext uri="{FF2B5EF4-FFF2-40B4-BE49-F238E27FC236}">
                <a16:creationId xmlns:a16="http://schemas.microsoft.com/office/drawing/2014/main" id="{42FF60F8-455C-3C48-BE60-F68B27A8D069}"/>
              </a:ext>
            </a:extLst>
          </p:cNvPr>
          <p:cNvSpPr txBox="1">
            <a:spLocks/>
          </p:cNvSpPr>
          <p:nvPr/>
        </p:nvSpPr>
        <p:spPr>
          <a:xfrm>
            <a:off x="3581400" y="217967"/>
            <a:ext cx="6851506" cy="836955"/>
          </a:xfrm>
          <a:prstGeom prst="rect">
            <a:avLst/>
          </a:prstGeom>
          <a:ln>
            <a:noFill/>
          </a:ln>
        </p:spPr>
        <p:txBody>
          <a:bodyPr>
            <a:normAutofit fontScale="97500"/>
          </a:bodyPr>
          <a:lstStyle>
            <a:lvl1pPr algn="l" defTabSz="1300460" rtl="0" eaLnBrk="1" latinLnBrk="0" hangingPunct="1">
              <a:lnSpc>
                <a:spcPct val="90000"/>
              </a:lnSpc>
              <a:spcBef>
                <a:spcPct val="0"/>
              </a:spcBef>
              <a:buNone/>
              <a:defRPr sz="6258" kern="1200">
                <a:solidFill>
                  <a:schemeClr val="tx1"/>
                </a:solidFill>
                <a:latin typeface="+mj-lt"/>
                <a:ea typeface="+mj-ea"/>
                <a:cs typeface="+mj-cs"/>
              </a:defRPr>
            </a:lvl1pPr>
          </a:lstStyle>
          <a:p>
            <a:r>
              <a:rPr lang="en-US" sz="4400" dirty="0">
                <a:latin typeface="Times New Roman" panose="02020603050405020304" pitchFamily="18" charset="0"/>
                <a:cs typeface="Times New Roman" panose="02020603050405020304" pitchFamily="18" charset="0"/>
              </a:rPr>
              <a:t>A Naïve example</a:t>
            </a:r>
          </a:p>
        </p:txBody>
      </p:sp>
      <p:sp>
        <p:nvSpPr>
          <p:cNvPr id="13" name="Date Placeholder 12">
            <a:extLst>
              <a:ext uri="{FF2B5EF4-FFF2-40B4-BE49-F238E27FC236}">
                <a16:creationId xmlns:a16="http://schemas.microsoft.com/office/drawing/2014/main" id="{BAA0D325-D1DA-EA41-AD09-16D1AEB18A30}"/>
              </a:ext>
            </a:extLst>
          </p:cNvPr>
          <p:cNvSpPr>
            <a:spLocks noGrp="1"/>
          </p:cNvSpPr>
          <p:nvPr>
            <p:ph type="dt" sz="half" idx="10"/>
          </p:nvPr>
        </p:nvSpPr>
        <p:spPr/>
        <p:txBody>
          <a:bodyPr/>
          <a:lstStyle/>
          <a:p>
            <a:fld id="{6B6A3B1C-0BF1-3047-9D4B-E4A64E0AAF2D}" type="datetime1">
              <a:rPr lang="en-US" smtClean="0"/>
              <a:t>1/26/21</a:t>
            </a:fld>
            <a:endParaRPr lang="en-US"/>
          </a:p>
        </p:txBody>
      </p:sp>
      <p:sp>
        <p:nvSpPr>
          <p:cNvPr id="14" name="Slide Number Placeholder 13">
            <a:extLst>
              <a:ext uri="{FF2B5EF4-FFF2-40B4-BE49-F238E27FC236}">
                <a16:creationId xmlns:a16="http://schemas.microsoft.com/office/drawing/2014/main" id="{7A538B06-F715-C142-A1EB-E7B51B2BFCCF}"/>
              </a:ext>
            </a:extLst>
          </p:cNvPr>
          <p:cNvSpPr>
            <a:spLocks noGrp="1"/>
          </p:cNvSpPr>
          <p:nvPr>
            <p:ph type="sldNum" sz="quarter" idx="12"/>
          </p:nvPr>
        </p:nvSpPr>
        <p:spPr>
          <a:xfrm>
            <a:off x="9055492" y="5928138"/>
            <a:ext cx="2743200" cy="365125"/>
          </a:xfrm>
        </p:spPr>
        <p:txBody>
          <a:bodyPr/>
          <a:lstStyle/>
          <a:p>
            <a:fld id="{86CB4B4D-7CA3-9044-876B-883B54F8677D}" type="slidenum">
              <a:rPr lang="en-US" smtClean="0"/>
              <a:t>5</a:t>
            </a:fld>
            <a:endParaRPr lang="en-US"/>
          </a:p>
        </p:txBody>
      </p:sp>
      <p:sp>
        <p:nvSpPr>
          <p:cNvPr id="2" name="Oval 1">
            <a:extLst>
              <a:ext uri="{FF2B5EF4-FFF2-40B4-BE49-F238E27FC236}">
                <a16:creationId xmlns:a16="http://schemas.microsoft.com/office/drawing/2014/main" id="{1EEF054F-274A-CF4E-B045-363767D1E1BC}"/>
              </a:ext>
            </a:extLst>
          </p:cNvPr>
          <p:cNvSpPr/>
          <p:nvPr/>
        </p:nvSpPr>
        <p:spPr>
          <a:xfrm>
            <a:off x="7296285" y="3656034"/>
            <a:ext cx="1533390" cy="3065442"/>
          </a:xfrm>
          <a:prstGeom prst="ellipse">
            <a:avLst/>
          </a:prstGeom>
          <a:solidFill>
            <a:schemeClr val="lt1">
              <a:alpha val="0"/>
            </a:schemeClr>
          </a:solidFill>
          <a:ln w="412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66"/>
          </a:p>
        </p:txBody>
      </p:sp>
      <p:sp>
        <p:nvSpPr>
          <p:cNvPr id="4" name="TextBox 3">
            <a:extLst>
              <a:ext uri="{FF2B5EF4-FFF2-40B4-BE49-F238E27FC236}">
                <a16:creationId xmlns:a16="http://schemas.microsoft.com/office/drawing/2014/main" id="{8AC513DE-D481-ED41-8907-93ED25DEEB31}"/>
              </a:ext>
            </a:extLst>
          </p:cNvPr>
          <p:cNvSpPr txBox="1"/>
          <p:nvPr/>
        </p:nvSpPr>
        <p:spPr>
          <a:xfrm>
            <a:off x="7157537" y="1973398"/>
            <a:ext cx="1908072" cy="871201"/>
          </a:xfrm>
          <a:prstGeom prst="rect">
            <a:avLst/>
          </a:prstGeom>
          <a:noFill/>
        </p:spPr>
        <p:txBody>
          <a:bodyPr wrap="square" rtlCol="0">
            <a:spAutoFit/>
          </a:bodyPr>
          <a:lstStyle/>
          <a:p>
            <a:r>
              <a:rPr lang="en-US" sz="1687" dirty="0">
                <a:solidFill>
                  <a:schemeClr val="accent6">
                    <a:lumMod val="75000"/>
                  </a:schemeClr>
                </a:solidFill>
              </a:rPr>
              <a:t>Unobserved, Typical Markov Chain</a:t>
            </a:r>
          </a:p>
        </p:txBody>
      </p:sp>
      <p:sp>
        <p:nvSpPr>
          <p:cNvPr id="8" name="Oval 7">
            <a:extLst>
              <a:ext uri="{FF2B5EF4-FFF2-40B4-BE49-F238E27FC236}">
                <a16:creationId xmlns:a16="http://schemas.microsoft.com/office/drawing/2014/main" id="{6DC242FE-E54C-0A44-9964-540AF325828C}"/>
              </a:ext>
            </a:extLst>
          </p:cNvPr>
          <p:cNvSpPr/>
          <p:nvPr/>
        </p:nvSpPr>
        <p:spPr>
          <a:xfrm>
            <a:off x="9461300" y="2764216"/>
            <a:ext cx="1394670" cy="4106505"/>
          </a:xfrm>
          <a:prstGeom prst="ellipse">
            <a:avLst/>
          </a:prstGeom>
          <a:solidFill>
            <a:schemeClr val="lt1">
              <a:alpha val="0"/>
            </a:schemeClr>
          </a:solidFill>
          <a:ln w="317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66"/>
          </a:p>
        </p:txBody>
      </p:sp>
      <p:sp>
        <p:nvSpPr>
          <p:cNvPr id="9" name="TextBox 8">
            <a:extLst>
              <a:ext uri="{FF2B5EF4-FFF2-40B4-BE49-F238E27FC236}">
                <a16:creationId xmlns:a16="http://schemas.microsoft.com/office/drawing/2014/main" id="{79482E6C-5AFB-4F48-8FED-D00F5FBF78EF}"/>
              </a:ext>
            </a:extLst>
          </p:cNvPr>
          <p:cNvSpPr txBox="1"/>
          <p:nvPr/>
        </p:nvSpPr>
        <p:spPr>
          <a:xfrm rot="21400269">
            <a:off x="9583182" y="2191995"/>
            <a:ext cx="1373163" cy="395365"/>
          </a:xfrm>
          <a:prstGeom prst="rect">
            <a:avLst/>
          </a:prstGeom>
          <a:noFill/>
        </p:spPr>
        <p:txBody>
          <a:bodyPr wrap="square" rtlCol="0">
            <a:spAutoFit/>
          </a:bodyPr>
          <a:lstStyle/>
          <a:p>
            <a:r>
              <a:rPr lang="en-US" sz="1969" dirty="0">
                <a:solidFill>
                  <a:schemeClr val="accent6">
                    <a:lumMod val="75000"/>
                  </a:schemeClr>
                </a:solidFill>
              </a:rPr>
              <a:t>Emissions</a:t>
            </a:r>
          </a:p>
        </p:txBody>
      </p:sp>
      <p:sp>
        <p:nvSpPr>
          <p:cNvPr id="10" name="Oval 9">
            <a:extLst>
              <a:ext uri="{FF2B5EF4-FFF2-40B4-BE49-F238E27FC236}">
                <a16:creationId xmlns:a16="http://schemas.microsoft.com/office/drawing/2014/main" id="{2FA4D7CC-1743-F14F-8B35-82FE18517146}"/>
              </a:ext>
            </a:extLst>
          </p:cNvPr>
          <p:cNvSpPr/>
          <p:nvPr/>
        </p:nvSpPr>
        <p:spPr>
          <a:xfrm>
            <a:off x="7773336" y="835341"/>
            <a:ext cx="1292273" cy="9748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a:p>
        </p:txBody>
      </p:sp>
      <p:sp>
        <p:nvSpPr>
          <p:cNvPr id="15" name="TextBox 14">
            <a:extLst>
              <a:ext uri="{FF2B5EF4-FFF2-40B4-BE49-F238E27FC236}">
                <a16:creationId xmlns:a16="http://schemas.microsoft.com/office/drawing/2014/main" id="{6F81947A-AC94-EB4C-956F-17F04F11CB4F}"/>
              </a:ext>
            </a:extLst>
          </p:cNvPr>
          <p:cNvSpPr txBox="1"/>
          <p:nvPr/>
        </p:nvSpPr>
        <p:spPr>
          <a:xfrm>
            <a:off x="8082292" y="1101056"/>
            <a:ext cx="1220728" cy="395365"/>
          </a:xfrm>
          <a:prstGeom prst="rect">
            <a:avLst/>
          </a:prstGeom>
          <a:noFill/>
        </p:spPr>
        <p:txBody>
          <a:bodyPr wrap="square" rtlCol="0">
            <a:spAutoFit/>
          </a:bodyPr>
          <a:lstStyle/>
          <a:p>
            <a:r>
              <a:rPr lang="en-US" sz="1969" dirty="0"/>
              <a:t>Begin</a:t>
            </a:r>
          </a:p>
        </p:txBody>
      </p:sp>
      <p:cxnSp>
        <p:nvCxnSpPr>
          <p:cNvPr id="17" name="Straight Arrow Connector 16">
            <a:extLst>
              <a:ext uri="{FF2B5EF4-FFF2-40B4-BE49-F238E27FC236}">
                <a16:creationId xmlns:a16="http://schemas.microsoft.com/office/drawing/2014/main" id="{97352129-4A6C-3442-82E9-627A734A50ED}"/>
              </a:ext>
            </a:extLst>
          </p:cNvPr>
          <p:cNvCxnSpPr/>
          <p:nvPr/>
        </p:nvCxnSpPr>
        <p:spPr>
          <a:xfrm flipH="1">
            <a:off x="8274320" y="1973398"/>
            <a:ext cx="418335" cy="168263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7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2DD5-53D2-8541-AEB6-9E54C58B8BF6}"/>
              </a:ext>
            </a:extLst>
          </p:cNvPr>
          <p:cNvSpPr>
            <a:spLocks noGrp="1"/>
          </p:cNvSpPr>
          <p:nvPr>
            <p:ph type="title"/>
          </p:nvPr>
        </p:nvSpPr>
        <p:spPr/>
        <p:txBody>
          <a:bodyPr>
            <a:normAutofit/>
          </a:bodyPr>
          <a:lstStyle/>
          <a:p>
            <a:r>
              <a:rPr lang="en-US" sz="4300" dirty="0">
                <a:latin typeface="Times New Roman" panose="02020603050405020304" pitchFamily="18" charset="0"/>
                <a:cs typeface="Times New Roman" panose="02020603050405020304" pitchFamily="18" charset="0"/>
              </a:rPr>
              <a:t>Hidden Markov Model</a:t>
            </a:r>
            <a:r>
              <a:rPr lang="zh-CN" altLang="en-US" sz="4300" dirty="0">
                <a:latin typeface="Times New Roman" panose="02020603050405020304" pitchFamily="18" charset="0"/>
                <a:cs typeface="Times New Roman" panose="02020603050405020304" pitchFamily="18" charset="0"/>
              </a:rPr>
              <a:t> </a:t>
            </a:r>
            <a:r>
              <a:rPr lang="en-US" altLang="zh-CN" sz="4300" dirty="0">
                <a:latin typeface="Times New Roman" panose="02020603050405020304" pitchFamily="18" charset="0"/>
                <a:cs typeface="Times New Roman" panose="02020603050405020304" pitchFamily="18" charset="0"/>
              </a:rPr>
              <a:t>in Strategic Games</a:t>
            </a:r>
            <a:endParaRPr lang="en-US" sz="4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0D5423-4FED-FC40-88BF-CC2A99A8FEB0}"/>
              </a:ext>
            </a:extLst>
          </p:cNvPr>
          <p:cNvPicPr>
            <a:picLocks noChangeAspect="1"/>
          </p:cNvPicPr>
          <p:nvPr/>
        </p:nvPicPr>
        <p:blipFill>
          <a:blip r:embed="rId2"/>
          <a:stretch>
            <a:fillRect/>
          </a:stretch>
        </p:blipFill>
        <p:spPr>
          <a:xfrm>
            <a:off x="2901950" y="2427824"/>
            <a:ext cx="5602101" cy="4201576"/>
          </a:xfrm>
          <a:prstGeom prst="rect">
            <a:avLst/>
          </a:prstGeom>
        </p:spPr>
      </p:pic>
      <p:pic>
        <p:nvPicPr>
          <p:cNvPr id="6" name="Picture 5">
            <a:extLst>
              <a:ext uri="{FF2B5EF4-FFF2-40B4-BE49-F238E27FC236}">
                <a16:creationId xmlns:a16="http://schemas.microsoft.com/office/drawing/2014/main" id="{1DE6FF5E-DD64-D84D-B315-71EF55DB88A1}"/>
              </a:ext>
            </a:extLst>
          </p:cNvPr>
          <p:cNvPicPr>
            <a:picLocks noChangeAspect="1"/>
          </p:cNvPicPr>
          <p:nvPr/>
        </p:nvPicPr>
        <p:blipFill>
          <a:blip r:embed="rId3"/>
          <a:stretch>
            <a:fillRect/>
          </a:stretch>
        </p:blipFill>
        <p:spPr>
          <a:xfrm>
            <a:off x="838200" y="1772504"/>
            <a:ext cx="4127500" cy="419100"/>
          </a:xfrm>
          <a:prstGeom prst="rect">
            <a:avLst/>
          </a:prstGeom>
        </p:spPr>
      </p:pic>
      <p:sp>
        <p:nvSpPr>
          <p:cNvPr id="8" name="TextBox 7">
            <a:extLst>
              <a:ext uri="{FF2B5EF4-FFF2-40B4-BE49-F238E27FC236}">
                <a16:creationId xmlns:a16="http://schemas.microsoft.com/office/drawing/2014/main" id="{3613643A-74D1-7148-AFD6-EBE08B969E9C}"/>
              </a:ext>
            </a:extLst>
          </p:cNvPr>
          <p:cNvSpPr txBox="1"/>
          <p:nvPr/>
        </p:nvSpPr>
        <p:spPr>
          <a:xfrm>
            <a:off x="7726284" y="5305961"/>
            <a:ext cx="4968240" cy="1323439"/>
          </a:xfrm>
          <a:prstGeom prst="rect">
            <a:avLst/>
          </a:prstGeom>
          <a:noFill/>
        </p:spPr>
        <p:txBody>
          <a:bodyPr wrap="square" rtlCol="0">
            <a:spAutoFit/>
          </a:bodyPr>
          <a:lstStyle/>
          <a:p>
            <a:r>
              <a:rPr lang="en-US" sz="2000" dirty="0">
                <a:latin typeface="Times" pitchFamily="2" charset="0"/>
              </a:rPr>
              <a:t>P: </a:t>
            </a:r>
          </a:p>
          <a:p>
            <a:r>
              <a:rPr lang="en-US" sz="2000" dirty="0">
                <a:latin typeface="Times" pitchFamily="2" charset="0"/>
              </a:rPr>
              <a:t>Transition Probabilities in hidden states</a:t>
            </a:r>
          </a:p>
          <a:p>
            <a:r>
              <a:rPr lang="en-US" sz="2000" dirty="0">
                <a:latin typeface="Times" pitchFamily="2" charset="0"/>
              </a:rPr>
              <a:t>B: Mapping: hidden states to observations</a:t>
            </a:r>
          </a:p>
          <a:p>
            <a:r>
              <a:rPr lang="en-US" sz="2000" dirty="0">
                <a:latin typeface="Times" pitchFamily="2" charset="0"/>
              </a:rPr>
              <a:t>Pi: Prior distribution</a:t>
            </a:r>
          </a:p>
        </p:txBody>
      </p:sp>
    </p:spTree>
    <p:extLst>
      <p:ext uri="{BB962C8B-B14F-4D97-AF65-F5344CB8AC3E}">
        <p14:creationId xmlns:p14="http://schemas.microsoft.com/office/powerpoint/2010/main" val="125641324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2DD5-53D2-8541-AEB6-9E54C58B8BF6}"/>
              </a:ext>
            </a:extLst>
          </p:cNvPr>
          <p:cNvSpPr>
            <a:spLocks noGrp="1"/>
          </p:cNvSpPr>
          <p:nvPr>
            <p:ph type="title"/>
          </p:nvPr>
        </p:nvSpPr>
        <p:spPr/>
        <p:txBody>
          <a:bodyPr>
            <a:normAutofit/>
          </a:bodyPr>
          <a:lstStyle/>
          <a:p>
            <a:r>
              <a:rPr lang="en-US" sz="4300" dirty="0">
                <a:latin typeface="Times New Roman" panose="02020603050405020304" pitchFamily="18" charset="0"/>
                <a:cs typeface="Times New Roman" panose="02020603050405020304" pitchFamily="18" charset="0"/>
              </a:rPr>
              <a:t>Why we need HMM?</a:t>
            </a:r>
          </a:p>
        </p:txBody>
      </p:sp>
      <p:sp>
        <p:nvSpPr>
          <p:cNvPr id="11" name="TextBox 10">
            <a:extLst>
              <a:ext uri="{FF2B5EF4-FFF2-40B4-BE49-F238E27FC236}">
                <a16:creationId xmlns:a16="http://schemas.microsoft.com/office/drawing/2014/main" id="{352567DB-A65B-774E-9DD2-BFF8FE35B5EA}"/>
              </a:ext>
            </a:extLst>
          </p:cNvPr>
          <p:cNvSpPr txBox="1"/>
          <p:nvPr/>
        </p:nvSpPr>
        <p:spPr>
          <a:xfrm>
            <a:off x="838200" y="2112070"/>
            <a:ext cx="6096000"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pitchFamily="2" charset="0"/>
              </a:rPr>
              <a:t>DDM restricts the fixation data only on choices themselves, it cannot incorporate other information like counterpart payoff.</a:t>
            </a:r>
          </a:p>
          <a:p>
            <a:pPr marL="285750" indent="-285750">
              <a:buFont typeface="Arial" panose="020B0604020202020204" pitchFamily="34" charset="0"/>
              <a:buChar char="•"/>
            </a:pPr>
            <a:r>
              <a:rPr lang="en-US" sz="2800" dirty="0">
                <a:latin typeface="Times" pitchFamily="2" charset="0"/>
              </a:rPr>
              <a:t>DDM limits in the number of choices, it works best for a two choices problem. </a:t>
            </a:r>
          </a:p>
          <a:p>
            <a:endParaRPr lang="en-US" dirty="0">
              <a:latin typeface="Times" pitchFamily="2" charset="0"/>
            </a:endParaRPr>
          </a:p>
        </p:txBody>
      </p:sp>
      <p:pic>
        <p:nvPicPr>
          <p:cNvPr id="2052" name="Picture 4" descr="PDF] The Multi-Attribute Attentional Drift Diffusion Model of Consumer  Choice | Semantic Scholar">
            <a:extLst>
              <a:ext uri="{FF2B5EF4-FFF2-40B4-BE49-F238E27FC236}">
                <a16:creationId xmlns:a16="http://schemas.microsoft.com/office/drawing/2014/main" id="{3BC9CBE9-9303-7649-BC06-4A1E9F2D1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975457"/>
            <a:ext cx="5059680" cy="218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7123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2DD5-53D2-8541-AEB6-9E54C58B8BF6}"/>
              </a:ext>
            </a:extLst>
          </p:cNvPr>
          <p:cNvSpPr>
            <a:spLocks noGrp="1"/>
          </p:cNvSpPr>
          <p:nvPr>
            <p:ph type="title"/>
          </p:nvPr>
        </p:nvSpPr>
        <p:spPr>
          <a:xfrm>
            <a:off x="609600" y="2529205"/>
            <a:ext cx="10515600" cy="1325563"/>
          </a:xfrm>
        </p:spPr>
        <p:txBody>
          <a:bodyPr>
            <a:normAutofit/>
          </a:bodyPr>
          <a:lstStyle/>
          <a:p>
            <a:r>
              <a:rPr lang="en-US" sz="4300" dirty="0">
                <a:latin typeface="Times New Roman" panose="02020603050405020304" pitchFamily="18" charset="0"/>
                <a:cs typeface="Times New Roman" panose="02020603050405020304" pitchFamily="18" charset="0"/>
              </a:rPr>
              <a:t>Application 1: Normal Form Games</a:t>
            </a:r>
          </a:p>
        </p:txBody>
      </p:sp>
    </p:spTree>
    <p:extLst>
      <p:ext uri="{BB962C8B-B14F-4D97-AF65-F5344CB8AC3E}">
        <p14:creationId xmlns:p14="http://schemas.microsoft.com/office/powerpoint/2010/main" val="21790241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2DD5-53D2-8541-AEB6-9E54C58B8BF6}"/>
              </a:ext>
            </a:extLst>
          </p:cNvPr>
          <p:cNvSpPr>
            <a:spLocks noGrp="1"/>
          </p:cNvSpPr>
          <p:nvPr>
            <p:ph type="title"/>
          </p:nvPr>
        </p:nvSpPr>
        <p:spPr/>
        <p:txBody>
          <a:bodyPr>
            <a:normAutofit/>
          </a:bodyPr>
          <a:lstStyle/>
          <a:p>
            <a:r>
              <a:rPr lang="en-US" sz="4300" dirty="0">
                <a:latin typeface="Times New Roman" panose="02020603050405020304" pitchFamily="18" charset="0"/>
                <a:cs typeface="Times New Roman" panose="02020603050405020304" pitchFamily="18" charset="0"/>
              </a:rPr>
              <a:t>Dataset – </a:t>
            </a:r>
            <a:r>
              <a:rPr lang="en-US" sz="4400" dirty="0" err="1">
                <a:latin typeface="Times" pitchFamily="2" charset="0"/>
              </a:rPr>
              <a:t>Zonca</a:t>
            </a:r>
            <a:r>
              <a:rPr lang="en-US" sz="4400" dirty="0">
                <a:latin typeface="Times" pitchFamily="2" charset="0"/>
              </a:rPr>
              <a:t>, </a:t>
            </a:r>
            <a:r>
              <a:rPr lang="en-US" sz="4400" dirty="0" err="1">
                <a:latin typeface="Times" pitchFamily="2" charset="0"/>
              </a:rPr>
              <a:t>Coricelli</a:t>
            </a:r>
            <a:r>
              <a:rPr lang="en-US" sz="4400" dirty="0">
                <a:latin typeface="Times" pitchFamily="2" charset="0"/>
              </a:rPr>
              <a:t> and </a:t>
            </a:r>
            <a:r>
              <a:rPr lang="en-US" sz="4400" dirty="0" err="1">
                <a:latin typeface="Times" pitchFamily="2" charset="0"/>
              </a:rPr>
              <a:t>Polonio</a:t>
            </a:r>
            <a:r>
              <a:rPr lang="en-US" sz="4300" dirty="0">
                <a:latin typeface="Times New Roman" panose="02020603050405020304" pitchFamily="18" charset="0"/>
                <a:cs typeface="Times New Roman" panose="02020603050405020304" pitchFamily="18" charset="0"/>
              </a:rPr>
              <a:t> (2019)</a:t>
            </a:r>
          </a:p>
        </p:txBody>
      </p:sp>
      <p:pic>
        <p:nvPicPr>
          <p:cNvPr id="4" name="Picture 3" descr="Calendar&#10;&#10;Description automatically generated with medium confidence">
            <a:extLst>
              <a:ext uri="{FF2B5EF4-FFF2-40B4-BE49-F238E27FC236}">
                <a16:creationId xmlns:a16="http://schemas.microsoft.com/office/drawing/2014/main" id="{12B435E8-F72C-3947-B036-1CEEE246B54D}"/>
              </a:ext>
            </a:extLst>
          </p:cNvPr>
          <p:cNvPicPr>
            <a:picLocks noChangeAspect="1"/>
          </p:cNvPicPr>
          <p:nvPr/>
        </p:nvPicPr>
        <p:blipFill>
          <a:blip r:embed="rId2"/>
          <a:stretch>
            <a:fillRect/>
          </a:stretch>
        </p:blipFill>
        <p:spPr>
          <a:xfrm>
            <a:off x="6968836" y="2422092"/>
            <a:ext cx="4815840" cy="3611880"/>
          </a:xfrm>
          <a:prstGeom prst="rect">
            <a:avLst/>
          </a:prstGeom>
        </p:spPr>
      </p:pic>
      <p:sp>
        <p:nvSpPr>
          <p:cNvPr id="9" name="TextBox 8">
            <a:extLst>
              <a:ext uri="{FF2B5EF4-FFF2-40B4-BE49-F238E27FC236}">
                <a16:creationId xmlns:a16="http://schemas.microsoft.com/office/drawing/2014/main" id="{61C68F46-5A87-6346-BF2D-06C69E1A73D0}"/>
              </a:ext>
            </a:extLst>
          </p:cNvPr>
          <p:cNvSpPr txBox="1"/>
          <p:nvPr/>
        </p:nvSpPr>
        <p:spPr>
          <a:xfrm>
            <a:off x="638694" y="2111433"/>
            <a:ext cx="5928360"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latin typeface="Times" pitchFamily="2" charset="0"/>
              </a:rPr>
              <a:t>48</a:t>
            </a:r>
            <a:r>
              <a:rPr lang="zh-CN" altLang="en-US" sz="3200" dirty="0">
                <a:latin typeface="Times" pitchFamily="2" charset="0"/>
              </a:rPr>
              <a:t> </a:t>
            </a:r>
            <a:r>
              <a:rPr lang="en-US" altLang="zh-CN" sz="3200" dirty="0">
                <a:latin typeface="Times" pitchFamily="2" charset="0"/>
              </a:rPr>
              <a:t>games, 16 DSS, 16 DSO, 16 multiple equilibria </a:t>
            </a:r>
            <a:endParaRPr lang="en-US" sz="3200" dirty="0">
              <a:latin typeface="Times" pitchFamily="2" charset="0"/>
            </a:endParaRPr>
          </a:p>
        </p:txBody>
      </p:sp>
      <p:sp>
        <p:nvSpPr>
          <p:cNvPr id="12" name="TextBox 11">
            <a:extLst>
              <a:ext uri="{FF2B5EF4-FFF2-40B4-BE49-F238E27FC236}">
                <a16:creationId xmlns:a16="http://schemas.microsoft.com/office/drawing/2014/main" id="{C04CC1CE-4926-554A-B363-A1998ED6E988}"/>
              </a:ext>
            </a:extLst>
          </p:cNvPr>
          <p:cNvSpPr txBox="1"/>
          <p:nvPr/>
        </p:nvSpPr>
        <p:spPr>
          <a:xfrm>
            <a:off x="638694" y="3188651"/>
            <a:ext cx="5928360"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latin typeface="Times" pitchFamily="2" charset="0"/>
              </a:rPr>
              <a:t>N=100</a:t>
            </a:r>
          </a:p>
          <a:p>
            <a:pPr marL="285750" indent="-285750">
              <a:buFont typeface="Arial" panose="020B0604020202020204" pitchFamily="34" charset="0"/>
              <a:buChar char="•"/>
            </a:pPr>
            <a:r>
              <a:rPr lang="en-US" sz="3200" dirty="0">
                <a:latin typeface="Times" pitchFamily="2" charset="0"/>
              </a:rPr>
              <a:t>Mean Fixation Number = 25</a:t>
            </a:r>
          </a:p>
          <a:p>
            <a:pPr marL="285750" indent="-285750">
              <a:buFont typeface="Arial" panose="020B0604020202020204" pitchFamily="34" charset="0"/>
              <a:buChar char="•"/>
            </a:pPr>
            <a:r>
              <a:rPr lang="en-US" sz="3200" dirty="0">
                <a:latin typeface="Times" pitchFamily="2" charset="0"/>
              </a:rPr>
              <a:t>Only row players</a:t>
            </a:r>
          </a:p>
          <a:p>
            <a:pPr marL="285750" indent="-285750">
              <a:buFont typeface="Arial" panose="020B0604020202020204" pitchFamily="34" charset="0"/>
              <a:buChar char="•"/>
            </a:pPr>
            <a:r>
              <a:rPr lang="en-US" sz="3200" dirty="0">
                <a:latin typeface="Times" pitchFamily="2" charset="0"/>
              </a:rPr>
              <a:t>Fixations: eight AOIs (payoffs)</a:t>
            </a:r>
          </a:p>
        </p:txBody>
      </p:sp>
    </p:spTree>
    <p:extLst>
      <p:ext uri="{BB962C8B-B14F-4D97-AF65-F5344CB8AC3E}">
        <p14:creationId xmlns:p14="http://schemas.microsoft.com/office/powerpoint/2010/main" val="3055312090"/>
      </p:ext>
    </p:extLst>
  </p:cSld>
  <p:clrMapOvr>
    <a:masterClrMapping/>
  </p:clrMapOvr>
  <p:transition spd="med"/>
</p:sld>
</file>

<file path=ppt/theme/theme1.xml><?xml version="1.0" encoding="utf-8"?>
<a:theme xmlns:a="http://schemas.openxmlformats.org/drawingml/2006/main" name="ShapesVTI">
  <a:themeElements>
    <a:clrScheme name="AnalogousFromLightSeedRightStep">
      <a:dk1>
        <a:srgbClr val="000000"/>
      </a:dk1>
      <a:lt1>
        <a:srgbClr val="FFFFFF"/>
      </a:lt1>
      <a:dk2>
        <a:srgbClr val="412436"/>
      </a:dk2>
      <a:lt2>
        <a:srgbClr val="E2E8E4"/>
      </a:lt2>
      <a:accent1>
        <a:srgbClr val="EC70BB"/>
      </a:accent1>
      <a:accent2>
        <a:srgbClr val="E8516D"/>
      </a:accent2>
      <a:accent3>
        <a:srgbClr val="EB886A"/>
      </a:accent3>
      <a:accent4>
        <a:srgbClr val="D29931"/>
      </a:accent4>
      <a:accent5>
        <a:srgbClr val="A2A850"/>
      </a:accent5>
      <a:accent6>
        <a:srgbClr val="7AB23E"/>
      </a:accent6>
      <a:hlink>
        <a:srgbClr val="558D6C"/>
      </a:hlink>
      <a:folHlink>
        <a:srgbClr val="7F7F7F"/>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2013</Words>
  <Application>Microsoft Macintosh PowerPoint</Application>
  <PresentationFormat>Widescreen</PresentationFormat>
  <Paragraphs>196</Paragraphs>
  <Slides>19</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Aharoni</vt:lpstr>
      <vt:lpstr>American Typewriter</vt:lpstr>
      <vt:lpstr>Arial</vt:lpstr>
      <vt:lpstr>Avenir Next LT Pro</vt:lpstr>
      <vt:lpstr>Calibri</vt:lpstr>
      <vt:lpstr>Cambria Math</vt:lpstr>
      <vt:lpstr>Times</vt:lpstr>
      <vt:lpstr>Times New Roman</vt:lpstr>
      <vt:lpstr>ShapesVTI</vt:lpstr>
      <vt:lpstr>PowerPoint Presentation</vt:lpstr>
      <vt:lpstr>Motivations</vt:lpstr>
      <vt:lpstr>Background</vt:lpstr>
      <vt:lpstr>Hidden Markov Model</vt:lpstr>
      <vt:lpstr>PowerPoint Presentation</vt:lpstr>
      <vt:lpstr>Hidden Markov Model in Strategic Games</vt:lpstr>
      <vt:lpstr>Why we need HMM?</vt:lpstr>
      <vt:lpstr>Application 1: Normal Form Games</vt:lpstr>
      <vt:lpstr>Dataset – Zonca, Coricelli and Polonio (2019)</vt:lpstr>
      <vt:lpstr>HMM in normal-form games</vt:lpstr>
      <vt:lpstr>Application 1: Locations games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Xiaomin</dc:creator>
  <cp:lastModifiedBy>Li, Xiaomin</cp:lastModifiedBy>
  <cp:revision>29</cp:revision>
  <dcterms:created xsi:type="dcterms:W3CDTF">2021-01-26T21:58:07Z</dcterms:created>
  <dcterms:modified xsi:type="dcterms:W3CDTF">2021-01-27T19:56:37Z</dcterms:modified>
</cp:coreProperties>
</file>