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FCC877C-2F41-4E9F-846C-0AAEC831C91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A35FE5-3DB6-400E-A276-82A3F9272B7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9B88726-53F4-4393-A312-4C9FE6A7A52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EBD1DF-759C-4AEC-BD74-9DD9CF5C083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c7c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1247040" y="-360"/>
            <a:ext cx="9468360" cy="6858000"/>
          </a:xfrm>
          <a:custGeom>
            <a:avLst/>
            <a:gdLst/>
            <a:ahLst/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0" y="-360"/>
            <a:ext cx="9324720" cy="6858000"/>
          </a:xfrm>
          <a:custGeom>
            <a:avLst/>
            <a:gdLst/>
            <a:ahLst/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Shape 4"/>
          <p:cNvSpPr txBox="1"/>
          <p:nvPr/>
        </p:nvSpPr>
        <p:spPr>
          <a:xfrm>
            <a:off x="804600" y="2600280"/>
            <a:ext cx="6405480" cy="327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Bioinformatics miniseries - 1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5"/>
          <p:cNvSpPr txBox="1"/>
          <p:nvPr/>
        </p:nvSpPr>
        <p:spPr>
          <a:xfrm>
            <a:off x="804600" y="1300320"/>
            <a:ext cx="4167000" cy="1155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Sept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Hands-on practice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 shortcut to open the terminal (Ctrl+T)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 where you 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 to /usr/bin/ then go back to /usr/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/usr go back to your home directory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 flipH="1">
            <a:off x="0" y="0"/>
            <a:ext cx="6172560" cy="685764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0" y="0"/>
            <a:ext cx="6023880" cy="685764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3"/>
          <p:cNvSpPr txBox="1"/>
          <p:nvPr/>
        </p:nvSpPr>
        <p:spPr>
          <a:xfrm>
            <a:off x="804600" y="1409760"/>
            <a:ext cx="4152600" cy="2809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262626"/>
                </a:solidFill>
                <a:latin typeface="Calibri Light"/>
              </a:rPr>
              <a:t>1. Linux Basics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/>
        </p:blipFill>
        <p:spPr>
          <a:xfrm>
            <a:off x="7255800" y="1409760"/>
            <a:ext cx="3594600" cy="42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913000" y="0"/>
            <a:ext cx="6278400" cy="685764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TextShape 2"/>
          <p:cNvSpPr txBox="1"/>
          <p:nvPr/>
        </p:nvSpPr>
        <p:spPr>
          <a:xfrm>
            <a:off x="655200" y="365040"/>
            <a:ext cx="9012600" cy="1622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Goals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63560" y="2316600"/>
            <a:ext cx="822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TextShape 4"/>
          <p:cNvSpPr txBox="1"/>
          <p:nvPr/>
        </p:nvSpPr>
        <p:spPr>
          <a:xfrm>
            <a:off x="655200" y="2644560"/>
            <a:ext cx="9012600" cy="332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Understand shell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Understand Linux Directories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Learn to use basic commands to navigate Linux: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pwd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cd, cd ~ , cd ..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Learn to use basic commands to operate on files: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ls, find, locate, cp, mv, cat, echo, grep, less, gzip, tar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01000" y="1396440"/>
            <a:ext cx="63867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Linux is an operation system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05680" y="2872080"/>
            <a:ext cx="6382440" cy="318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Open source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Built on Linux kernel ( interface to interact with hardware)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Many distributions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534800" y="20880"/>
            <a:ext cx="4656960" cy="6815880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8019000" y="342720"/>
            <a:ext cx="3706200" cy="2779560"/>
          </a:xfrm>
          <a:prstGeom prst="rect">
            <a:avLst/>
          </a:prstGeom>
          <a:ln>
            <a:noFill/>
          </a:ln>
        </p:spPr>
      </p:pic>
      <p:sp>
        <p:nvSpPr>
          <p:cNvPr id="99" name="Line 4"/>
          <p:cNvSpPr/>
          <p:nvPr/>
        </p:nvSpPr>
        <p:spPr>
          <a:xfrm>
            <a:off x="9073080" y="3429000"/>
            <a:ext cx="1597680" cy="360"/>
          </a:xfrm>
          <a:prstGeom prst="line">
            <a:avLst/>
          </a:prstGeom>
          <a:ln w="5076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8509320" y="3735360"/>
            <a:ext cx="2725200" cy="277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36960" y="321120"/>
            <a:ext cx="4331880" cy="6179040"/>
          </a:xfrm>
          <a:prstGeom prst="rect">
            <a:avLst/>
          </a:prstGeom>
          <a:solidFill>
            <a:srgbClr val="404040">
              <a:alpha val="90000"/>
            </a:srgbClr>
          </a:solidFill>
          <a:ln w="12708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Shape 2"/>
          <p:cNvSpPr txBox="1"/>
          <p:nvPr/>
        </p:nvSpPr>
        <p:spPr>
          <a:xfrm>
            <a:off x="674280" y="914400"/>
            <a:ext cx="3657240" cy="2887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What is the </a:t>
            </a:r>
            <a:r>
              <a:rPr b="0" i="1" lang="en-US" sz="4800" spc="-1" strike="noStrike">
                <a:solidFill>
                  <a:srgbClr val="ffffff"/>
                </a:solidFill>
                <a:latin typeface="Calibri Light"/>
              </a:rPr>
              <a:t>shell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Line 3"/>
          <p:cNvSpPr/>
          <p:nvPr/>
        </p:nvSpPr>
        <p:spPr>
          <a:xfrm>
            <a:off x="1190880" y="3909960"/>
            <a:ext cx="2586960" cy="36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5153760" y="956520"/>
            <a:ext cx="6553080" cy="495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84200" y="470880"/>
            <a:ext cx="4380480" cy="589176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Shape 2"/>
          <p:cNvSpPr txBox="1"/>
          <p:nvPr/>
        </p:nvSpPr>
        <p:spPr>
          <a:xfrm>
            <a:off x="862920" y="1011960"/>
            <a:ext cx="3415680" cy="4795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Shell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07" name="Group 3"/>
          <p:cNvGrpSpPr/>
          <p:nvPr/>
        </p:nvGrpSpPr>
        <p:grpSpPr>
          <a:xfrm>
            <a:off x="5194440" y="549360"/>
            <a:ext cx="6513120" cy="5727960"/>
            <a:chOff x="5194440" y="549360"/>
            <a:chExt cx="6513120" cy="5727960"/>
          </a:xfrm>
        </p:grpSpPr>
        <p:sp>
          <p:nvSpPr>
            <p:cNvPr id="108" name="CustomShape 4"/>
            <p:cNvSpPr/>
            <p:nvPr/>
          </p:nvSpPr>
          <p:spPr>
            <a:xfrm>
              <a:off x="5194440" y="549360"/>
              <a:ext cx="6513120" cy="184572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215640" rIns="125640" tIns="215640" bIns="216000" anchor="ctr"/>
            <a:p>
              <a:pPr>
                <a:lnSpc>
                  <a:spcPct val="90000"/>
                </a:lnSpc>
                <a:spcAft>
                  <a:spcPts val="1154"/>
                </a:spcAft>
              </a:pPr>
              <a:r>
                <a:rPr b="0" lang="en-US" sz="3300" spc="-1" strike="noStrike">
                  <a:solidFill>
                    <a:srgbClr val="ffffff"/>
                  </a:solidFill>
                  <a:latin typeface="Calibri"/>
                </a:rPr>
                <a:t>Shell is a program interpreter that runs other program</a:t>
              </a:r>
              <a:endParaRPr b="0" lang="en-US" sz="3300" spc="-1" strike="noStrike">
                <a:latin typeface="Arial"/>
              </a:endParaRPr>
            </a:p>
          </p:txBody>
        </p:sp>
        <p:sp>
          <p:nvSpPr>
            <p:cNvPr id="109" name="CustomShape 5"/>
            <p:cNvSpPr/>
            <p:nvPr/>
          </p:nvSpPr>
          <p:spPr>
            <a:xfrm>
              <a:off x="5194440" y="2490480"/>
              <a:ext cx="6513120" cy="184572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hueOff val="-3379271"/>
                <a:satOff val="-8710"/>
                <a:lumOff val="-5883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215640" rIns="125640" tIns="215640" bIns="216000" anchor="ctr"/>
            <a:p>
              <a:pPr>
                <a:lnSpc>
                  <a:spcPct val="90000"/>
                </a:lnSpc>
                <a:spcAft>
                  <a:spcPts val="1154"/>
                </a:spcAft>
              </a:pPr>
              <a:r>
                <a:rPr b="0" lang="en-US" sz="3300" spc="-1" strike="noStrike">
                  <a:solidFill>
                    <a:srgbClr val="ffffff"/>
                  </a:solidFill>
                  <a:latin typeface="Calibri"/>
                </a:rPr>
                <a:t>The interface to interact with shell is the terminal emulator in a desktop environment</a:t>
              </a:r>
              <a:endParaRPr b="0" lang="en-US" sz="3300" spc="-1" strike="noStrike">
                <a:latin typeface="Arial"/>
              </a:endParaRPr>
            </a:p>
          </p:txBody>
        </p:sp>
        <p:sp>
          <p:nvSpPr>
            <p:cNvPr id="110" name="CustomShape 6"/>
            <p:cNvSpPr/>
            <p:nvPr/>
          </p:nvSpPr>
          <p:spPr>
            <a:xfrm>
              <a:off x="5194440" y="4431600"/>
              <a:ext cx="6513120" cy="184572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hueOff val="-6758543"/>
                <a:satOff val="-17419"/>
                <a:lumOff val="-11765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215640" rIns="125640" tIns="215640" bIns="216000" anchor="ctr"/>
            <a:p>
              <a:pPr>
                <a:lnSpc>
                  <a:spcPct val="90000"/>
                </a:lnSpc>
                <a:spcAft>
                  <a:spcPts val="1154"/>
                </a:spcAft>
              </a:pPr>
              <a:r>
                <a:rPr b="0" lang="en-US" sz="3300" spc="-1" strike="noStrike">
                  <a:solidFill>
                    <a:srgbClr val="ffffff"/>
                  </a:solidFill>
                  <a:latin typeface="Calibri"/>
                </a:rPr>
                <a:t>In ubuntu, it is bash (Bourne Again Shell)</a:t>
              </a:r>
              <a:endParaRPr b="0" lang="en-US" sz="3300" spc="-1" strike="noStrike">
                <a:latin typeface="Arial"/>
              </a:endParaRPr>
            </a:p>
          </p:txBody>
        </p:sp>
      </p:grpSp>
      <p:grpSp>
        <p:nvGrpSpPr>
          <p:cNvPr id="111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Shape 4"/>
          <p:cNvSpPr txBox="1"/>
          <p:nvPr/>
        </p:nvSpPr>
        <p:spPr>
          <a:xfrm>
            <a:off x="835560" y="248400"/>
            <a:ext cx="10520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Linux Directory Structure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Content Placeholder 3" descr=""/>
          <p:cNvPicPr/>
          <p:nvPr/>
        </p:nvPicPr>
        <p:blipFill>
          <a:blip r:embed="rId1"/>
          <a:stretch/>
        </p:blipFill>
        <p:spPr>
          <a:xfrm>
            <a:off x="3048120" y="1269360"/>
            <a:ext cx="6717960" cy="544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Command structure: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463040"/>
            <a:ext cx="88545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914400" y="1371600"/>
            <a:ext cx="8778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Command option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Commands to navigate: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554480"/>
            <a:ext cx="876312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1: cd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.  current directory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.. parent directory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~ home directory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2: pwd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get current directory you are working on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 command structure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LibreOffice/6.0.7.3$Linux_X86_64 LibreOffice_project/00m0$Build-3</Application>
  <Words>133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2019-08-20T23:05:35Z</dcterms:created>
  <dc:creator>Li, Xiaoping</dc:creator>
  <dc:description/>
  <dc:language>en-US</dc:language>
  <cp:lastModifiedBy/>
  <dcterms:modified xsi:type="dcterms:W3CDTF">2019-09-08T22:27:33Z</dcterms:modified>
  <cp:revision>4</cp:revision>
  <dc:subject/>
  <dc:title>Bioinformatics miniseries - 1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