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4"/>
  </p:sldMasterIdLst>
  <p:notesMasterIdLst>
    <p:notesMasterId r:id="rId19"/>
  </p:notesMasterIdLst>
  <p:handoutMasterIdLst>
    <p:handoutMasterId r:id="rId20"/>
  </p:handoutMasterIdLst>
  <p:sldIdLst>
    <p:sldId id="420" r:id="rId5"/>
    <p:sldId id="419" r:id="rId6"/>
    <p:sldId id="414" r:id="rId7"/>
    <p:sldId id="412" r:id="rId8"/>
    <p:sldId id="417" r:id="rId9"/>
    <p:sldId id="431" r:id="rId10"/>
    <p:sldId id="425" r:id="rId11"/>
    <p:sldId id="427" r:id="rId12"/>
    <p:sldId id="426" r:id="rId13"/>
    <p:sldId id="428" r:id="rId14"/>
    <p:sldId id="429" r:id="rId15"/>
    <p:sldId id="430" r:id="rId16"/>
    <p:sldId id="421" r:id="rId17"/>
    <p:sldId id="418" r:id="rId18"/>
  </p:sldIdLst>
  <p:sldSz cx="12188825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32286C3-F557-4B86-B448-779951DEC83F}">
          <p14:sldIdLst>
            <p14:sldId id="420"/>
            <p14:sldId id="419"/>
            <p14:sldId id="414"/>
            <p14:sldId id="412"/>
            <p14:sldId id="417"/>
            <p14:sldId id="431"/>
            <p14:sldId id="425"/>
            <p14:sldId id="427"/>
            <p14:sldId id="426"/>
            <p14:sldId id="428"/>
            <p14:sldId id="429"/>
            <p14:sldId id="430"/>
            <p14:sldId id="421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12">
          <p15:clr>
            <a:srgbClr val="A4A3A4"/>
          </p15:clr>
        </p15:guide>
        <p15:guide id="2" orient="horz" pos="751">
          <p15:clr>
            <a:srgbClr val="A4A3A4"/>
          </p15:clr>
        </p15:guide>
        <p15:guide id="3" orient="horz" pos="623">
          <p15:clr>
            <a:srgbClr val="A4A3A4"/>
          </p15:clr>
        </p15:guide>
        <p15:guide id="4" orient="horz" pos="947">
          <p15:clr>
            <a:srgbClr val="A4A3A4"/>
          </p15:clr>
        </p15:guide>
        <p15:guide id="5" orient="horz" pos="3898">
          <p15:clr>
            <a:srgbClr val="A4A3A4"/>
          </p15:clr>
        </p15:guide>
        <p15:guide id="6" orient="horz" pos="1154">
          <p15:clr>
            <a:srgbClr val="A4A3A4"/>
          </p15:clr>
        </p15:guide>
        <p15:guide id="7" pos="7274">
          <p15:clr>
            <a:srgbClr val="A4A3A4"/>
          </p15:clr>
        </p15:guide>
        <p15:guide id="8" pos="406">
          <p15:clr>
            <a:srgbClr val="A4A3A4"/>
          </p15:clr>
        </p15:guide>
        <p15:guide id="9" pos="3928">
          <p15:clr>
            <a:srgbClr val="A4A3A4"/>
          </p15:clr>
        </p15:guide>
        <p15:guide id="10" pos="3750">
          <p15:clr>
            <a:srgbClr val="A4A3A4"/>
          </p15:clr>
        </p15:guide>
        <p15:guide id="11" pos="5104">
          <p15:clr>
            <a:srgbClr val="A4A3A4"/>
          </p15:clr>
        </p15:guide>
        <p15:guide id="12" pos="4932">
          <p15:clr>
            <a:srgbClr val="A4A3A4"/>
          </p15:clr>
        </p15:guide>
        <p15:guide id="13" pos="2746">
          <p15:clr>
            <a:srgbClr val="A4A3A4"/>
          </p15:clr>
        </p15:guide>
        <p15:guide id="14" pos="2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66"/>
    <a:srgbClr val="191919"/>
    <a:srgbClr val="00FF80"/>
    <a:srgbClr val="A2EC8D"/>
    <a:srgbClr val="2FD50F"/>
    <a:srgbClr val="008040"/>
    <a:srgbClr val="00FF00"/>
    <a:srgbClr val="F8F8F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95158" autoAdjust="0"/>
  </p:normalViewPr>
  <p:slideViewPr>
    <p:cSldViewPr snapToGrid="0">
      <p:cViewPr varScale="1">
        <p:scale>
          <a:sx n="69" d="100"/>
          <a:sy n="69" d="100"/>
        </p:scale>
        <p:origin x="528" y="48"/>
      </p:cViewPr>
      <p:guideLst>
        <p:guide orient="horz" pos="4012"/>
        <p:guide orient="horz" pos="751"/>
        <p:guide orient="horz" pos="623"/>
        <p:guide orient="horz" pos="947"/>
        <p:guide orient="horz" pos="3898"/>
        <p:guide orient="horz" pos="1154"/>
        <p:guide pos="7274"/>
        <p:guide pos="406"/>
        <p:guide pos="3928"/>
        <p:guide pos="3750"/>
        <p:guide pos="5104"/>
        <p:guide pos="4932"/>
        <p:guide pos="2746"/>
        <p:guide pos="2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14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D6BAEBB-3AF2-45F2-A7C2-C1BD8D7D9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56DC05F-D5FC-4D1D-98F9-BA91C5255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4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DC05F-D5FC-4D1D-98F9-BA91C52551D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DC05F-D5FC-4D1D-98F9-BA91C52551D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09441" y="4040187"/>
            <a:ext cx="8633751" cy="1217613"/>
          </a:xfrm>
        </p:spPr>
        <p:txBody>
          <a:bodyPr anchor="b" anchorCtr="0">
            <a:normAutofit/>
          </a:bodyPr>
          <a:lstStyle>
            <a:lvl1pPr algn="l">
              <a:lnSpc>
                <a:spcPct val="95000"/>
              </a:lnSpc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Can Be On Two Lines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09441" y="5314950"/>
            <a:ext cx="10360501" cy="55245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Presenter’s Name and Title</a:t>
            </a:r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 bwMode="gray">
          <a:xfrm>
            <a:off x="609441" y="6356351"/>
            <a:ext cx="3555074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6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pic>
        <p:nvPicPr>
          <p:cNvPr id="14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04468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rico\Desktop\bug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6099158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59881" y="0"/>
            <a:ext cx="6028944" cy="3560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441" y="1428750"/>
            <a:ext cx="10969943" cy="4678363"/>
          </a:xfrm>
        </p:spPr>
        <p:txBody>
          <a:bodyPr>
            <a:normAutofit/>
          </a:bodyPr>
          <a:lstStyle>
            <a:lvl1pPr marL="228600" indent="-22860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thank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531"/>
            <a:ext cx="12188825" cy="684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14162" y="2682876"/>
            <a:ext cx="10360501" cy="1217613"/>
          </a:xfrm>
        </p:spPr>
        <p:txBody>
          <a:bodyPr anchor="b" anchorCtr="0">
            <a:noAutofit/>
          </a:bodyPr>
          <a:lstStyle>
            <a:lvl1pPr algn="l">
              <a:lnSpc>
                <a:spcPct val="95000"/>
              </a:lnSpc>
              <a:defRPr sz="48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 Slide</a:t>
            </a:r>
          </a:p>
        </p:txBody>
      </p:sp>
      <p:sp>
        <p:nvSpPr>
          <p:cNvPr id="7" name="Date Placeholder 4"/>
          <p:cNvSpPr txBox="1">
            <a:spLocks/>
          </p:cNvSpPr>
          <p:nvPr userDrawn="1"/>
        </p:nvSpPr>
        <p:spPr bwMode="gray">
          <a:xfrm>
            <a:off x="609441" y="6356351"/>
            <a:ext cx="3555074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6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pic>
        <p:nvPicPr>
          <p:cNvPr id="9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04468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441" y="533400"/>
            <a:ext cx="10969943" cy="6397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441" y="1428750"/>
            <a:ext cx="10969943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 bwMode="gray">
          <a:xfrm>
            <a:off x="609441" y="6356351"/>
            <a:ext cx="3555074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600" dirty="0">
                <a:solidFill>
                  <a:schemeClr val="bg1"/>
                </a:solidFill>
              </a:rPr>
              <a:t>©</a:t>
            </a:r>
            <a:r>
              <a:rPr lang="en-US" sz="900" dirty="0">
                <a:solidFill>
                  <a:schemeClr val="bg1"/>
                </a:solidFill>
              </a:rPr>
              <a:t> Polycom, Inc. All rights reserved.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 bwMode="gray">
          <a:xfrm>
            <a:off x="5840479" y="6356351"/>
            <a:ext cx="507868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204468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8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0858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4pPr>
      <a:lvl5pPr marL="131445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−"/>
        <a:defRPr sz="16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8D7A-30E1-4755-96EF-3C285947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Teams Gateway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A00A-C16A-41D9-8B13-7C3D11EAC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0.3 Oct 24</a:t>
            </a:r>
          </a:p>
        </p:txBody>
      </p:sp>
    </p:spTree>
    <p:extLst>
      <p:ext uri="{BB962C8B-B14F-4D97-AF65-F5344CB8AC3E}">
        <p14:creationId xmlns:p14="http://schemas.microsoft.com/office/powerpoint/2010/main" val="35126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4512-A68B-4CF0-B882-4AB561DC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Debut Media Processing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D6D1-BB52-431C-B52E-C6112849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Replaced XML API and adding following API:</a:t>
            </a:r>
          </a:p>
          <a:p>
            <a:pPr lvl="1"/>
            <a:r>
              <a:rPr lang="en-US" dirty="0" err="1"/>
              <a:t>PipelineFactory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IPipeline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IPipelineCallbacks</a:t>
            </a:r>
            <a:endParaRPr lang="en-US" dirty="0"/>
          </a:p>
          <a:p>
            <a:pPr lvl="1"/>
            <a:r>
              <a:rPr lang="en-US" dirty="0" err="1"/>
              <a:t>IRTCPSession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VideoDataSourceManager</a:t>
            </a:r>
            <a:endParaRPr lang="en-US" dirty="0"/>
          </a:p>
          <a:p>
            <a:pPr lvl="1"/>
            <a:r>
              <a:rPr lang="en-US" dirty="0" err="1"/>
              <a:t>AudioDataSourceManager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912D-DF5D-47C0-A45D-0D6EEEAC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Data Source Manager</a:t>
            </a:r>
          </a:p>
        </p:txBody>
      </p:sp>
      <p:pic>
        <p:nvPicPr>
          <p:cNvPr id="4" name="图片 15">
            <a:extLst>
              <a:ext uri="{FF2B5EF4-FFF2-40B4-BE49-F238E27FC236}">
                <a16:creationId xmlns:a16="http://schemas.microsoft.com/office/drawing/2014/main" id="{7280035A-896F-43B7-9EF3-51D81CB2EF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1407391"/>
            <a:ext cx="7610864" cy="4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AD1-8BEB-4C49-ACAC-8871D10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 Source Manager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CD7F8-8915-4039-B0AE-FEE0D95107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8" y="2024204"/>
            <a:ext cx="9048045" cy="301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0C0-C7A8-486E-97F8-E03D558B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Instance Code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720D-A3CF-4D9A-9F8A-7C8F269D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Control module</a:t>
            </a:r>
          </a:p>
          <a:p>
            <a:pPr lvl="1"/>
            <a:r>
              <a:rPr lang="en-US" dirty="0"/>
              <a:t>Reuse RPD call control</a:t>
            </a:r>
          </a:p>
          <a:p>
            <a:pPr lvl="2"/>
            <a:r>
              <a:rPr lang="en-US" dirty="0"/>
              <a:t>Support windows compiling</a:t>
            </a:r>
          </a:p>
          <a:p>
            <a:pPr lvl="2"/>
            <a:r>
              <a:rPr lang="en-US" dirty="0"/>
              <a:t>Support H323 and SIP</a:t>
            </a:r>
          </a:p>
          <a:p>
            <a:r>
              <a:rPr lang="en-US" dirty="0"/>
              <a:t>Media Processing module</a:t>
            </a:r>
          </a:p>
          <a:p>
            <a:pPr lvl="1"/>
            <a:r>
              <a:rPr lang="en-US" dirty="0"/>
              <a:t>Reuse Debut media control module</a:t>
            </a:r>
          </a:p>
          <a:p>
            <a:pPr lvl="1"/>
            <a:r>
              <a:rPr lang="en-US" dirty="0"/>
              <a:t>Reason to use Debut media control module</a:t>
            </a:r>
          </a:p>
          <a:p>
            <a:pPr lvl="2"/>
            <a:r>
              <a:rPr lang="en-US" dirty="0"/>
              <a:t>Optimized ARCH than RPD media processing</a:t>
            </a:r>
          </a:p>
          <a:p>
            <a:pPr lvl="2"/>
            <a:r>
              <a:rPr lang="en-US" dirty="0"/>
              <a:t>Support data source interface of each pipeline</a:t>
            </a:r>
          </a:p>
          <a:p>
            <a:pPr lvl="2"/>
            <a:r>
              <a:rPr lang="en-US" dirty="0"/>
              <a:t>Support windows compiling already</a:t>
            </a:r>
          </a:p>
        </p:txBody>
      </p:sp>
    </p:spTree>
    <p:extLst>
      <p:ext uri="{BB962C8B-B14F-4D97-AF65-F5344CB8AC3E}">
        <p14:creationId xmlns:p14="http://schemas.microsoft.com/office/powerpoint/2010/main" val="26097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RPD Media Processing Module Pipeline </a:t>
            </a:r>
          </a:p>
        </p:txBody>
      </p:sp>
      <p:pic>
        <p:nvPicPr>
          <p:cNvPr id="87" name="Content Placeholder 8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67" y="1595287"/>
            <a:ext cx="7190289" cy="4275582"/>
          </a:xfrm>
        </p:spPr>
      </p:pic>
    </p:spTree>
    <p:extLst>
      <p:ext uri="{BB962C8B-B14F-4D97-AF65-F5344CB8AC3E}">
        <p14:creationId xmlns:p14="http://schemas.microsoft.com/office/powerpoint/2010/main" val="161676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8332-C4E8-49F9-8EAF-1E07FC3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B3A9-6C18-49D5-A755-13F22503847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>
              <a:schemeClr val="accent1"/>
            </a:glow>
          </a:effectLst>
        </p:spPr>
        <p:txBody>
          <a:bodyPr/>
          <a:lstStyle/>
          <a:p>
            <a:r>
              <a:rPr lang="en-US" dirty="0"/>
              <a:t>We have been asked to support Microsoft teams with Aqua. It basically means that we can bring in standard (H.323/SIP) rooms into teams meetings. Microsoft will provide us a windows based SDK(Bot Framework), which we have to leverage to bring in standard signaling (SIP/H.323) and media (basically reapply RTP headers).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1" y="1486358"/>
            <a:ext cx="10034440" cy="414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249" y="354460"/>
            <a:ext cx="10969943" cy="639762"/>
          </a:xfrm>
        </p:spPr>
        <p:txBody>
          <a:bodyPr>
            <a:normAutofit/>
          </a:bodyPr>
          <a:lstStyle/>
          <a:p>
            <a:r>
              <a:rPr lang="en-US" sz="2800" dirty="0"/>
              <a:t>Solution Deployment Arch (From Jeff, initial version)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8BBCC-7BC3-43BA-BCA9-501C1ABE8D4F}"/>
              </a:ext>
            </a:extLst>
          </p:cNvPr>
          <p:cNvSpPr/>
          <p:nvPr/>
        </p:nvSpPr>
        <p:spPr>
          <a:xfrm rot="19866707">
            <a:off x="5883912" y="4047194"/>
            <a:ext cx="6967933" cy="923330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1">
                      <a:lumMod val="60000"/>
                      <a:lumOff val="40000"/>
                      <a:alpha val="70000"/>
                    </a:schemeClr>
                  </a:solidFill>
                  <a:prstDash val="solid"/>
                </a:ln>
                <a:solidFill>
                  <a:srgbClr val="FFFFFF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41688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0009" y="4010715"/>
            <a:ext cx="3203556" cy="134956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0014" y="1966600"/>
            <a:ext cx="2040546" cy="50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Instance Manager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Load Balancer</a:t>
            </a:r>
          </a:p>
        </p:txBody>
      </p:sp>
      <p:sp>
        <p:nvSpPr>
          <p:cNvPr id="36" name="Arrow: Left-Right 35"/>
          <p:cNvSpPr/>
          <p:nvPr/>
        </p:nvSpPr>
        <p:spPr>
          <a:xfrm>
            <a:off x="2583801" y="4499652"/>
            <a:ext cx="1698433" cy="80128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40" name="Arrow: Left-Right 39"/>
          <p:cNvSpPr/>
          <p:nvPr/>
        </p:nvSpPr>
        <p:spPr>
          <a:xfrm>
            <a:off x="2568483" y="4896554"/>
            <a:ext cx="1698433" cy="80128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801" y="4045670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3) SIP/H323 Signaling</a:t>
            </a:r>
          </a:p>
          <a:p>
            <a:r>
              <a:rPr lang="en-US" sz="12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Conf</a:t>
            </a:r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26413" y="4638597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6) VTC RTP(AVC)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606249" y="354460"/>
            <a:ext cx="10969943" cy="639762"/>
          </a:xfrm>
        </p:spPr>
        <p:txBody>
          <a:bodyPr>
            <a:normAutofit/>
          </a:bodyPr>
          <a:lstStyle/>
          <a:p>
            <a:r>
              <a:rPr lang="en-US" sz="2800" dirty="0"/>
              <a:t>Gateway Instance – Interface with other network elements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91093" y="4555959"/>
            <a:ext cx="3005593" cy="54207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Gateway Instance Azure Service</a:t>
            </a:r>
          </a:p>
        </p:txBody>
      </p:sp>
      <p:sp>
        <p:nvSpPr>
          <p:cNvPr id="54" name="Arrow: Left-Right 53"/>
          <p:cNvSpPr/>
          <p:nvPr/>
        </p:nvSpPr>
        <p:spPr>
          <a:xfrm>
            <a:off x="7845180" y="4475831"/>
            <a:ext cx="1698433" cy="80128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55" name="Arrow: Left-Right 54"/>
          <p:cNvSpPr/>
          <p:nvPr/>
        </p:nvSpPr>
        <p:spPr>
          <a:xfrm>
            <a:off x="7829862" y="4872733"/>
            <a:ext cx="1698433" cy="80128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12720" y="4176680"/>
            <a:ext cx="200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5) MS HTTP SIGNALLING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66902" y="4608538"/>
            <a:ext cx="1361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6) MS RTP(SVC)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77330-4F73-4C6D-A909-80BB1FB437DC}"/>
              </a:ext>
            </a:extLst>
          </p:cNvPr>
          <p:cNvSpPr txBox="1"/>
          <p:nvPr/>
        </p:nvSpPr>
        <p:spPr>
          <a:xfrm>
            <a:off x="4539010" y="4098671"/>
            <a:ext cx="158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Azure VM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6EA4902-F549-4ECC-9353-443F5ED30C78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4055028" y="2926116"/>
            <a:ext cx="1562929" cy="652410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994DF-2BA4-4811-974D-D3E049667D1F}"/>
              </a:ext>
            </a:extLst>
          </p:cNvPr>
          <p:cNvSpPr/>
          <p:nvPr/>
        </p:nvSpPr>
        <p:spPr>
          <a:xfrm>
            <a:off x="5875397" y="1964321"/>
            <a:ext cx="2245698" cy="50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Coordinates/Configuration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33080-9528-48FF-94F7-21101BF90416}"/>
              </a:ext>
            </a:extLst>
          </p:cNvPr>
          <p:cNvSpPr/>
          <p:nvPr/>
        </p:nvSpPr>
        <p:spPr>
          <a:xfrm>
            <a:off x="817875" y="4265423"/>
            <a:ext cx="1546923" cy="9715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RPAD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42073F-107B-4682-BDC8-F970824BB58C}"/>
              </a:ext>
            </a:extLst>
          </p:cNvPr>
          <p:cNvSpPr/>
          <p:nvPr/>
        </p:nvSpPr>
        <p:spPr>
          <a:xfrm>
            <a:off x="9732788" y="3232276"/>
            <a:ext cx="1633047" cy="1915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MS 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4B09B-A651-46C7-9337-BD02A4CD68ED}"/>
              </a:ext>
            </a:extLst>
          </p:cNvPr>
          <p:cNvSpPr txBox="1"/>
          <p:nvPr/>
        </p:nvSpPr>
        <p:spPr>
          <a:xfrm>
            <a:off x="3374479" y="3232276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1) Initialization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/Common Configuration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035B8-B185-4A04-8FD1-CCADEEB9713B}"/>
              </a:ext>
            </a:extLst>
          </p:cNvPr>
          <p:cNvSpPr txBox="1"/>
          <p:nvPr/>
        </p:nvSpPr>
        <p:spPr>
          <a:xfrm>
            <a:off x="6737874" y="301382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4) HTTP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Coordinates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Configuration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9E30D-52D3-45A6-ACFE-78EA98FB9A96}"/>
              </a:ext>
            </a:extLst>
          </p:cNvPr>
          <p:cNvSpPr/>
          <p:nvPr/>
        </p:nvSpPr>
        <p:spPr>
          <a:xfrm>
            <a:off x="9732788" y="2637833"/>
            <a:ext cx="1633047" cy="2510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Skype Calling Cloud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675D4C-78E2-4579-BA2F-E10CC04A580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769689" y="3893019"/>
            <a:ext cx="1963099" cy="1622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A633BF-B9DD-40B8-B4AA-9D3D1DDC050C}"/>
              </a:ext>
            </a:extLst>
          </p:cNvPr>
          <p:cNvSpPr txBox="1"/>
          <p:nvPr/>
        </p:nvSpPr>
        <p:spPr>
          <a:xfrm>
            <a:off x="8456467" y="347310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2) Registration</a:t>
            </a:r>
          </a:p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HTTP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84B42C-A23E-4C00-BD77-A3F7584E1A88}"/>
              </a:ext>
            </a:extLst>
          </p:cNvPr>
          <p:cNvCxnSpPr/>
          <p:nvPr/>
        </p:nvCxnSpPr>
        <p:spPr>
          <a:xfrm>
            <a:off x="6761018" y="2468578"/>
            <a:ext cx="0" cy="1542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8241" y="1206155"/>
            <a:ext cx="7993854" cy="485528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2579" y="1420387"/>
            <a:ext cx="7426712" cy="3895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Azure Service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77837" y="3091992"/>
            <a:ext cx="2201453" cy="2714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Teams Call Module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4150" y="3091992"/>
            <a:ext cx="2219066" cy="2714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VTC Call Module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52577" y="2083799"/>
            <a:ext cx="7426713" cy="753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Gateway Instance Controller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78495" y="3091992"/>
            <a:ext cx="1976450" cy="2714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Media Channel Binding Module</a:t>
            </a:r>
          </a:p>
          <a:p>
            <a:pPr algn="ctr"/>
            <a:endParaRPr lang="en-US" sz="1400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7696" y="4703974"/>
            <a:ext cx="920647" cy="9049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RPD Call Control</a:t>
            </a:r>
          </a:p>
          <a:p>
            <a:pPr algn="ctr"/>
            <a:r>
              <a:rPr lang="en-US" sz="1050" dirty="0">
                <a:solidFill>
                  <a:schemeClr val="accent1"/>
                </a:solidFill>
              </a:rPr>
              <a:t>(SIP/H323)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13097" y="4703974"/>
            <a:ext cx="852770" cy="9049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Media Processing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08139" y="3817068"/>
            <a:ext cx="1857728" cy="6323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VTC Call Agent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77983" y="4703576"/>
            <a:ext cx="959101" cy="905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MS Teams SDK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6770" y="3817068"/>
            <a:ext cx="1930314" cy="6323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Teams Call Agent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07980" y="4708882"/>
            <a:ext cx="1674383" cy="8890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Channel Binder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30220" y="2415610"/>
            <a:ext cx="2895545" cy="313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Call Coordinator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4550" y="2415610"/>
            <a:ext cx="2895545" cy="313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Coordinates Look up</a:t>
            </a:r>
          </a:p>
        </p:txBody>
      </p:sp>
      <p:sp>
        <p:nvSpPr>
          <p:cNvPr id="24" name="Arrow: Left-Right 23"/>
          <p:cNvSpPr/>
          <p:nvPr/>
        </p:nvSpPr>
        <p:spPr>
          <a:xfrm>
            <a:off x="4465867" y="5044910"/>
            <a:ext cx="698841" cy="98589"/>
          </a:xfrm>
          <a:prstGeom prst="leftRightArrow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4985" y="515292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Decoded</a:t>
            </a:r>
          </a:p>
          <a:p>
            <a:r>
              <a:rPr lang="en-US" sz="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Media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24569" y="5132924"/>
            <a:ext cx="64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Decoded</a:t>
            </a:r>
          </a:p>
          <a:p>
            <a:r>
              <a:rPr lang="en-US" sz="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Media</a:t>
            </a:r>
          </a:p>
        </p:txBody>
      </p:sp>
      <p:sp>
        <p:nvSpPr>
          <p:cNvPr id="36" name="Arrow: Left-Right 35"/>
          <p:cNvSpPr/>
          <p:nvPr/>
        </p:nvSpPr>
        <p:spPr>
          <a:xfrm>
            <a:off x="754144" y="4293910"/>
            <a:ext cx="1698433" cy="80128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38" name="Arrow: Left-Right 37"/>
          <p:cNvSpPr/>
          <p:nvPr/>
        </p:nvSpPr>
        <p:spPr>
          <a:xfrm>
            <a:off x="9896680" y="4293910"/>
            <a:ext cx="1698433" cy="80128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39" name="Arrow: Left-Right 38"/>
          <p:cNvSpPr/>
          <p:nvPr/>
        </p:nvSpPr>
        <p:spPr>
          <a:xfrm>
            <a:off x="9877759" y="5160390"/>
            <a:ext cx="1698433" cy="80128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40" name="Arrow: Left-Right 39"/>
          <p:cNvSpPr/>
          <p:nvPr/>
        </p:nvSpPr>
        <p:spPr>
          <a:xfrm>
            <a:off x="738826" y="5188280"/>
            <a:ext cx="1698433" cy="80128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6756" y="3994759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SIP/H323 Signaling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62095" y="3997270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MS Signaling(Rest)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6756" y="4930323"/>
            <a:ext cx="94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RTP/RTCP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67932" y="4910746"/>
            <a:ext cx="122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MS RTP/RTCP</a:t>
            </a:r>
          </a:p>
        </p:txBody>
      </p:sp>
      <p:sp>
        <p:nvSpPr>
          <p:cNvPr id="45" name="Arrow: Left-Right 44"/>
          <p:cNvSpPr/>
          <p:nvPr/>
        </p:nvSpPr>
        <p:spPr>
          <a:xfrm>
            <a:off x="7153414" y="5044910"/>
            <a:ext cx="518586" cy="88014"/>
          </a:xfrm>
          <a:prstGeom prst="leftRightArrow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34904" y="3817068"/>
            <a:ext cx="1666522" cy="6319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Binding Management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606249" y="354460"/>
            <a:ext cx="10969943" cy="639762"/>
          </a:xfrm>
        </p:spPr>
        <p:txBody>
          <a:bodyPr>
            <a:normAutofit/>
          </a:bodyPr>
          <a:lstStyle/>
          <a:p>
            <a:r>
              <a:rPr lang="en-US" sz="2800" dirty="0"/>
              <a:t>Gateway Instance High Level Soft Arch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106233" y="2837468"/>
            <a:ext cx="0" cy="254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687491" y="2837468"/>
            <a:ext cx="0" cy="254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777983" y="2837468"/>
            <a:ext cx="0" cy="254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ADF4694-4E2B-411C-8731-B8DDBBDAC62B}"/>
              </a:ext>
            </a:extLst>
          </p:cNvPr>
          <p:cNvSpPr/>
          <p:nvPr/>
        </p:nvSpPr>
        <p:spPr>
          <a:xfrm>
            <a:off x="7802375" y="4703975"/>
            <a:ext cx="857132" cy="428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Layout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6C989D-9D5B-4D5E-BA3D-B2A1380D5375}"/>
              </a:ext>
            </a:extLst>
          </p:cNvPr>
          <p:cNvSpPr/>
          <p:nvPr/>
        </p:nvSpPr>
        <p:spPr>
          <a:xfrm>
            <a:off x="7802375" y="5168978"/>
            <a:ext cx="857132" cy="428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Format Transition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6F3C9D-0374-42DE-94AE-81D6010909B2}"/>
              </a:ext>
            </a:extLst>
          </p:cNvPr>
          <p:cNvSpPr/>
          <p:nvPr/>
        </p:nvSpPr>
        <p:spPr>
          <a:xfrm rot="19866707">
            <a:off x="5883912" y="4047194"/>
            <a:ext cx="6967933" cy="923330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1">
                      <a:lumMod val="60000"/>
                      <a:lumOff val="40000"/>
                      <a:alpha val="70000"/>
                    </a:schemeClr>
                  </a:solidFill>
                  <a:prstDash val="solid"/>
                </a:ln>
                <a:solidFill>
                  <a:srgbClr val="FFFFFF">
                    <a:alpha val="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 Discussion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40A8F7-5BFF-483F-A7BA-FC3CBE8AEA18}"/>
              </a:ext>
            </a:extLst>
          </p:cNvPr>
          <p:cNvCxnSpPr/>
          <p:nvPr/>
        </p:nvCxnSpPr>
        <p:spPr>
          <a:xfrm flipV="1">
            <a:off x="6091220" y="1829275"/>
            <a:ext cx="0" cy="254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F7D0703B-CD72-44B5-8649-FFCA1732C3A2}"/>
              </a:ext>
            </a:extLst>
          </p:cNvPr>
          <p:cNvSpPr/>
          <p:nvPr/>
        </p:nvSpPr>
        <p:spPr>
          <a:xfrm>
            <a:off x="9467599" y="2525599"/>
            <a:ext cx="2123911" cy="86997"/>
          </a:xfrm>
          <a:prstGeom prst="left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5BE375-7134-4F47-894A-4789D6B053A1}"/>
              </a:ext>
            </a:extLst>
          </p:cNvPr>
          <p:cNvSpPr txBox="1"/>
          <p:nvPr/>
        </p:nvSpPr>
        <p:spPr>
          <a:xfrm>
            <a:off x="10135897" y="2248600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Lookup/Rest</a:t>
            </a:r>
          </a:p>
        </p:txBody>
      </p:sp>
    </p:spTree>
    <p:extLst>
      <p:ext uri="{BB962C8B-B14F-4D97-AF65-F5344CB8AC3E}">
        <p14:creationId xmlns:p14="http://schemas.microsoft.com/office/powerpoint/2010/main" val="24911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71" y="370041"/>
            <a:ext cx="10967086" cy="639596"/>
          </a:xfrm>
        </p:spPr>
        <p:txBody>
          <a:bodyPr>
            <a:normAutofit/>
          </a:bodyPr>
          <a:lstStyle/>
          <a:p>
            <a:r>
              <a:rPr lang="en-US" dirty="0"/>
              <a:t>Current RPD Call Control Module</a:t>
            </a:r>
          </a:p>
        </p:txBody>
      </p:sp>
      <p:sp>
        <p:nvSpPr>
          <p:cNvPr id="4" name="Rounded Rectangle 30"/>
          <p:cNvSpPr/>
          <p:nvPr/>
        </p:nvSpPr>
        <p:spPr>
          <a:xfrm>
            <a:off x="2552709" y="5721505"/>
            <a:ext cx="1908619" cy="452739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  <a:cs typeface="Arial" charset="0"/>
              </a:rPr>
              <a:t>XML lib</a:t>
            </a:r>
          </a:p>
        </p:txBody>
      </p:sp>
      <p:sp>
        <p:nvSpPr>
          <p:cNvPr id="5" name="Rounded Rectangle 32"/>
          <p:cNvSpPr/>
          <p:nvPr/>
        </p:nvSpPr>
        <p:spPr>
          <a:xfrm>
            <a:off x="638326" y="1174340"/>
            <a:ext cx="8230160" cy="4023360"/>
          </a:xfrm>
          <a:prstGeom prst="round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2398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4087" y="2585016"/>
            <a:ext cx="85658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cs typeface="Calibri"/>
              </a:rPr>
              <a:t>Socket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645356" y="1300171"/>
            <a:ext cx="3230369" cy="3691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0820" indent="-280820" eaLnBrk="0" hangingPunct="0">
              <a:spcBef>
                <a:spcPts val="600"/>
              </a:spcBef>
              <a:buSzPct val="100000"/>
            </a:pPr>
            <a:r>
              <a:rPr lang="en-US" sz="2398" b="1" kern="0" dirty="0">
                <a:solidFill>
                  <a:srgbClr val="000000"/>
                </a:solidFill>
                <a:latin typeface="Arial"/>
              </a:rPr>
              <a:t>Call Control</a:t>
            </a:r>
          </a:p>
        </p:txBody>
      </p:sp>
      <p:sp>
        <p:nvSpPr>
          <p:cNvPr id="8" name="Rounded Rectangle 39"/>
          <p:cNvSpPr/>
          <p:nvPr/>
        </p:nvSpPr>
        <p:spPr>
          <a:xfrm>
            <a:off x="9849552" y="2016852"/>
            <a:ext cx="1728403" cy="929446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998" b="1" kern="0" dirty="0">
                <a:solidFill>
                  <a:srgbClr val="000000"/>
                </a:solidFill>
                <a:latin typeface="Arial"/>
              </a:rPr>
              <a:t>User</a:t>
            </a:r>
          </a:p>
          <a:p>
            <a:pPr algn="ctr">
              <a:defRPr/>
            </a:pPr>
            <a:r>
              <a:rPr lang="en-US" sz="1998" b="1" kern="0" dirty="0">
                <a:solidFill>
                  <a:srgbClr val="000000"/>
                </a:solidFill>
                <a:latin typeface="Arial"/>
              </a:rPr>
              <a:t>Interface</a:t>
            </a:r>
          </a:p>
        </p:txBody>
      </p:sp>
      <p:sp>
        <p:nvSpPr>
          <p:cNvPr id="9" name="Rounded Rectangle 40"/>
          <p:cNvSpPr/>
          <p:nvPr/>
        </p:nvSpPr>
        <p:spPr>
          <a:xfrm>
            <a:off x="9866747" y="3527372"/>
            <a:ext cx="1711209" cy="1048654"/>
          </a:xfrm>
          <a:prstGeom prst="roundRect">
            <a:avLst>
              <a:gd name="adj" fmla="val 25606"/>
            </a:avLst>
          </a:prstGeom>
          <a:gradFill rotWithShape="1">
            <a:gsLst>
              <a:gs pos="0">
                <a:srgbClr val="0490C7">
                  <a:tint val="50000"/>
                  <a:satMod val="300000"/>
                </a:srgbClr>
              </a:gs>
              <a:gs pos="35000">
                <a:srgbClr val="0490C7">
                  <a:tint val="37000"/>
                  <a:satMod val="300000"/>
                </a:srgbClr>
              </a:gs>
              <a:gs pos="100000">
                <a:srgbClr val="0490C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490C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  <a:cs typeface="Arial" charset="0"/>
              </a:rPr>
              <a:t>Media Processing</a:t>
            </a:r>
          </a:p>
        </p:txBody>
      </p:sp>
      <p:sp>
        <p:nvSpPr>
          <p:cNvPr id="11" name="Rounded Rectangle 47"/>
          <p:cNvSpPr/>
          <p:nvPr/>
        </p:nvSpPr>
        <p:spPr>
          <a:xfrm>
            <a:off x="929065" y="2476568"/>
            <a:ext cx="2146706" cy="2511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SIP Signaling Processor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12" name="Rounded Rectangle 48"/>
          <p:cNvSpPr/>
          <p:nvPr/>
        </p:nvSpPr>
        <p:spPr>
          <a:xfrm>
            <a:off x="7983654" y="1842571"/>
            <a:ext cx="725056" cy="31453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XML API</a:t>
            </a:r>
          </a:p>
        </p:txBody>
      </p:sp>
      <p:sp>
        <p:nvSpPr>
          <p:cNvPr id="13" name="Rounded Rectangle 49"/>
          <p:cNvSpPr/>
          <p:nvPr/>
        </p:nvSpPr>
        <p:spPr>
          <a:xfrm>
            <a:off x="929065" y="1842571"/>
            <a:ext cx="6836988" cy="496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Call Management</a:t>
            </a:r>
          </a:p>
        </p:txBody>
      </p:sp>
      <p:sp>
        <p:nvSpPr>
          <p:cNvPr id="14" name="Left-Right Arrow 50"/>
          <p:cNvSpPr/>
          <p:nvPr/>
        </p:nvSpPr>
        <p:spPr bwMode="auto">
          <a:xfrm>
            <a:off x="8764311" y="2338598"/>
            <a:ext cx="1016356" cy="246421"/>
          </a:xfrm>
          <a:prstGeom prst="leftRightArrow">
            <a:avLst/>
          </a:prstGeom>
          <a:solidFill>
            <a:srgbClr val="0490C7"/>
          </a:solidFill>
          <a:ln w="25400" cap="flat" cmpd="sng" algn="ctr">
            <a:solidFill>
              <a:srgbClr val="0490C7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15" name="Left-Right Arrow 51"/>
          <p:cNvSpPr/>
          <p:nvPr/>
        </p:nvSpPr>
        <p:spPr bwMode="auto">
          <a:xfrm>
            <a:off x="8764311" y="3821283"/>
            <a:ext cx="1016356" cy="246421"/>
          </a:xfrm>
          <a:prstGeom prst="leftRightArrow">
            <a:avLst/>
          </a:prstGeom>
          <a:solidFill>
            <a:srgbClr val="0490C7"/>
          </a:solidFill>
          <a:ln w="25400" cap="flat" cmpd="sng" algn="ctr">
            <a:solidFill>
              <a:srgbClr val="0490C7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sp>
      <p:sp>
        <p:nvSpPr>
          <p:cNvPr id="16" name="Rounded Rectangle 60"/>
          <p:cNvSpPr/>
          <p:nvPr/>
        </p:nvSpPr>
        <p:spPr>
          <a:xfrm>
            <a:off x="929064" y="5721504"/>
            <a:ext cx="1312300" cy="43246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rgbClr val="000000"/>
                </a:solidFill>
                <a:latin typeface="Arial"/>
                <a:cs typeface="Arial" charset="0"/>
              </a:rPr>
              <a:t>SSL lib</a:t>
            </a:r>
          </a:p>
        </p:txBody>
      </p:sp>
      <p:sp>
        <p:nvSpPr>
          <p:cNvPr id="17" name="Rounded Rectangle 62"/>
          <p:cNvSpPr/>
          <p:nvPr/>
        </p:nvSpPr>
        <p:spPr>
          <a:xfrm>
            <a:off x="4713711" y="5721505"/>
            <a:ext cx="1911279" cy="444797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rgbClr val="231F20"/>
                </a:solidFill>
                <a:latin typeface="Arial"/>
                <a:cs typeface="Arial" charset="0"/>
              </a:rPr>
              <a:t>Log lib</a:t>
            </a:r>
          </a:p>
        </p:txBody>
      </p:sp>
      <p:sp>
        <p:nvSpPr>
          <p:cNvPr id="21" name="Rounded Rectangle 17"/>
          <p:cNvSpPr/>
          <p:nvPr/>
        </p:nvSpPr>
        <p:spPr>
          <a:xfrm>
            <a:off x="1256156" y="3740792"/>
            <a:ext cx="1293684" cy="371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231F20"/>
                </a:solidFill>
                <a:latin typeface="Calibri"/>
                <a:cs typeface="Calibri"/>
              </a:rPr>
              <a:t>VanSIP</a:t>
            </a: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 Stack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5652" y="4006370"/>
            <a:ext cx="856581" cy="33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cs typeface="Calibri"/>
              </a:rPr>
              <a:t>Socket</a:t>
            </a:r>
          </a:p>
        </p:txBody>
      </p:sp>
      <p:sp>
        <p:nvSpPr>
          <p:cNvPr id="30" name="Rounded Rectangle 47"/>
          <p:cNvSpPr/>
          <p:nvPr/>
        </p:nvSpPr>
        <p:spPr>
          <a:xfrm>
            <a:off x="5948814" y="2476568"/>
            <a:ext cx="1853824" cy="2515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Capability Management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31" name="Rounded Rectangle 17"/>
          <p:cNvSpPr/>
          <p:nvPr/>
        </p:nvSpPr>
        <p:spPr>
          <a:xfrm>
            <a:off x="6226072" y="3421019"/>
            <a:ext cx="1304738" cy="556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Capability Detection</a:t>
            </a:r>
          </a:p>
        </p:txBody>
      </p:sp>
      <p:sp>
        <p:nvSpPr>
          <p:cNvPr id="37" name="Rounded Rectangle 17"/>
          <p:cNvSpPr/>
          <p:nvPr/>
        </p:nvSpPr>
        <p:spPr>
          <a:xfrm>
            <a:off x="6226073" y="4067703"/>
            <a:ext cx="1304738" cy="556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Capability Negotiation</a:t>
            </a:r>
          </a:p>
        </p:txBody>
      </p:sp>
      <p:sp>
        <p:nvSpPr>
          <p:cNvPr id="38" name="Rounded Rectangle 17"/>
          <p:cNvSpPr/>
          <p:nvPr/>
        </p:nvSpPr>
        <p:spPr>
          <a:xfrm>
            <a:off x="1256156" y="4201729"/>
            <a:ext cx="1293684" cy="3483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BFCP Processor</a:t>
            </a:r>
          </a:p>
        </p:txBody>
      </p:sp>
      <p:sp>
        <p:nvSpPr>
          <p:cNvPr id="39" name="Rounded Rectangle 47"/>
          <p:cNvSpPr/>
          <p:nvPr/>
        </p:nvSpPr>
        <p:spPr>
          <a:xfrm>
            <a:off x="3438939" y="2476568"/>
            <a:ext cx="2146706" cy="2511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H323 Signaling Processor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40" name="Rounded Rectangle 17"/>
          <p:cNvSpPr/>
          <p:nvPr/>
        </p:nvSpPr>
        <p:spPr>
          <a:xfrm>
            <a:off x="3766030" y="3740792"/>
            <a:ext cx="1293684" cy="371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231F20"/>
                </a:solidFill>
                <a:latin typeface="Calibri"/>
                <a:cs typeface="Calibri"/>
              </a:rPr>
              <a:t>Radvision</a:t>
            </a: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25958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D1B78C-B5BD-4C3B-8974-AD34D3E429A4}"/>
              </a:ext>
            </a:extLst>
          </p:cNvPr>
          <p:cNvSpPr/>
          <p:nvPr/>
        </p:nvSpPr>
        <p:spPr>
          <a:xfrm>
            <a:off x="704192" y="1439917"/>
            <a:ext cx="8156029" cy="464557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71" y="370041"/>
            <a:ext cx="10967086" cy="639596"/>
          </a:xfrm>
        </p:spPr>
        <p:txBody>
          <a:bodyPr>
            <a:normAutofit/>
          </a:bodyPr>
          <a:lstStyle/>
          <a:p>
            <a:r>
              <a:rPr lang="en-US" dirty="0"/>
              <a:t>Call Control Module</a:t>
            </a:r>
          </a:p>
        </p:txBody>
      </p:sp>
      <p:sp>
        <p:nvSpPr>
          <p:cNvPr id="11" name="Rounded Rectangle 47"/>
          <p:cNvSpPr/>
          <p:nvPr/>
        </p:nvSpPr>
        <p:spPr>
          <a:xfrm>
            <a:off x="1381010" y="3296375"/>
            <a:ext cx="2146706" cy="2511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SIP Signaling Processor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13" name="Rounded Rectangle 49"/>
          <p:cNvSpPr/>
          <p:nvPr/>
        </p:nvSpPr>
        <p:spPr>
          <a:xfrm>
            <a:off x="1381010" y="2662378"/>
            <a:ext cx="6836988" cy="496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Call Management</a:t>
            </a:r>
          </a:p>
        </p:txBody>
      </p:sp>
      <p:sp>
        <p:nvSpPr>
          <p:cNvPr id="21" name="Rounded Rectangle 17"/>
          <p:cNvSpPr/>
          <p:nvPr/>
        </p:nvSpPr>
        <p:spPr>
          <a:xfrm>
            <a:off x="1708101" y="4560599"/>
            <a:ext cx="1293684" cy="371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231F20"/>
                </a:solidFill>
                <a:latin typeface="Calibri"/>
                <a:cs typeface="Calibri"/>
              </a:rPr>
              <a:t>VanSIP</a:t>
            </a: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 Stack</a:t>
            </a:r>
          </a:p>
        </p:txBody>
      </p:sp>
      <p:sp>
        <p:nvSpPr>
          <p:cNvPr id="30" name="Rounded Rectangle 47"/>
          <p:cNvSpPr/>
          <p:nvPr/>
        </p:nvSpPr>
        <p:spPr>
          <a:xfrm>
            <a:off x="6400759" y="3296375"/>
            <a:ext cx="1853824" cy="25158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Capability Management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31" name="Rounded Rectangle 17"/>
          <p:cNvSpPr/>
          <p:nvPr/>
        </p:nvSpPr>
        <p:spPr>
          <a:xfrm>
            <a:off x="6678017" y="4240826"/>
            <a:ext cx="1304738" cy="556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Capability Detection</a:t>
            </a:r>
          </a:p>
        </p:txBody>
      </p:sp>
      <p:sp>
        <p:nvSpPr>
          <p:cNvPr id="37" name="Rounded Rectangle 17"/>
          <p:cNvSpPr/>
          <p:nvPr/>
        </p:nvSpPr>
        <p:spPr>
          <a:xfrm>
            <a:off x="6678018" y="4887510"/>
            <a:ext cx="1304738" cy="5560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Capability Negotiation</a:t>
            </a:r>
          </a:p>
        </p:txBody>
      </p:sp>
      <p:sp>
        <p:nvSpPr>
          <p:cNvPr id="38" name="Rounded Rectangle 17"/>
          <p:cNvSpPr/>
          <p:nvPr/>
        </p:nvSpPr>
        <p:spPr>
          <a:xfrm>
            <a:off x="1708101" y="5021536"/>
            <a:ext cx="1293684" cy="3483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BFCP Processor</a:t>
            </a:r>
          </a:p>
        </p:txBody>
      </p:sp>
      <p:sp>
        <p:nvSpPr>
          <p:cNvPr id="39" name="Rounded Rectangle 47"/>
          <p:cNvSpPr/>
          <p:nvPr/>
        </p:nvSpPr>
        <p:spPr>
          <a:xfrm>
            <a:off x="3890884" y="3296375"/>
            <a:ext cx="2146706" cy="2511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H323 Signaling Processor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40" name="Rounded Rectangle 17"/>
          <p:cNvSpPr/>
          <p:nvPr/>
        </p:nvSpPr>
        <p:spPr>
          <a:xfrm>
            <a:off x="4217975" y="4560599"/>
            <a:ext cx="1293684" cy="371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231F20"/>
                </a:solidFill>
                <a:latin typeface="Calibri"/>
                <a:cs typeface="Calibri"/>
              </a:rPr>
              <a:t>Radvision</a:t>
            </a:r>
            <a:r>
              <a:rPr lang="en-US" sz="1200" b="1" dirty="0">
                <a:solidFill>
                  <a:srgbClr val="231F20"/>
                </a:solidFill>
                <a:latin typeface="Calibri"/>
                <a:cs typeface="Calibri"/>
              </a:rPr>
              <a:t> Stack</a:t>
            </a:r>
          </a:p>
        </p:txBody>
      </p:sp>
      <p:sp>
        <p:nvSpPr>
          <p:cNvPr id="26" name="Rounded Rectangle 49">
            <a:extLst>
              <a:ext uri="{FF2B5EF4-FFF2-40B4-BE49-F238E27FC236}">
                <a16:creationId xmlns:a16="http://schemas.microsoft.com/office/drawing/2014/main" id="{7237A3C9-B9A5-47A8-B0CF-A67E90E5F450}"/>
              </a:ext>
            </a:extLst>
          </p:cNvPr>
          <p:cNvSpPr/>
          <p:nvPr/>
        </p:nvSpPr>
        <p:spPr>
          <a:xfrm>
            <a:off x="1381010" y="1873039"/>
            <a:ext cx="6836988" cy="4960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Module Interface (New)</a:t>
            </a:r>
          </a:p>
        </p:txBody>
      </p:sp>
    </p:spTree>
    <p:extLst>
      <p:ext uri="{BB962C8B-B14F-4D97-AF65-F5344CB8AC3E}">
        <p14:creationId xmlns:p14="http://schemas.microsoft.com/office/powerpoint/2010/main" val="20034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0C0-EF23-4CCC-A95C-DBB1ABA2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Control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4925-128F-4895-B8D2-D75AAB2F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replace XML API and add following API:</a:t>
            </a:r>
          </a:p>
          <a:p>
            <a:pPr lvl="1"/>
            <a:r>
              <a:rPr lang="en-US" dirty="0" err="1"/>
              <a:t>IUICallBack</a:t>
            </a:r>
            <a:endParaRPr lang="en-US" dirty="0"/>
          </a:p>
          <a:p>
            <a:pPr lvl="1"/>
            <a:r>
              <a:rPr lang="en-US" dirty="0" err="1"/>
              <a:t>IMPCallBack</a:t>
            </a:r>
            <a:endParaRPr lang="en-US" dirty="0"/>
          </a:p>
          <a:p>
            <a:pPr lvl="1"/>
            <a:r>
              <a:rPr lang="en-US" dirty="0" err="1"/>
              <a:t>CallControlInterface</a:t>
            </a:r>
            <a:endParaRPr lang="en-US" dirty="0"/>
          </a:p>
          <a:p>
            <a:r>
              <a:rPr lang="en-US" dirty="0"/>
              <a:t>Those API can be porting from CSS GW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963B697-8561-4788-BC41-6AFC3519C7AF}"/>
              </a:ext>
            </a:extLst>
          </p:cNvPr>
          <p:cNvSpPr/>
          <p:nvPr/>
        </p:nvSpPr>
        <p:spPr>
          <a:xfrm>
            <a:off x="780362" y="1639614"/>
            <a:ext cx="7901184" cy="361871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35" y="363105"/>
            <a:ext cx="10967086" cy="639596"/>
          </a:xfrm>
        </p:spPr>
        <p:txBody>
          <a:bodyPr>
            <a:normAutofit/>
          </a:bodyPr>
          <a:lstStyle/>
          <a:p>
            <a:r>
              <a:rPr lang="en-US" dirty="0"/>
              <a:t>Media Processing Module</a:t>
            </a:r>
          </a:p>
        </p:txBody>
      </p:sp>
      <p:sp>
        <p:nvSpPr>
          <p:cNvPr id="34" name="Rounded Rectangle 30"/>
          <p:cNvSpPr/>
          <p:nvPr/>
        </p:nvSpPr>
        <p:spPr>
          <a:xfrm>
            <a:off x="2312777" y="5412275"/>
            <a:ext cx="1909116" cy="452857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A/V codec lib</a:t>
            </a:r>
          </a:p>
        </p:txBody>
      </p:sp>
      <p:sp>
        <p:nvSpPr>
          <p:cNvPr id="50" name="Rounded Rectangle 43"/>
          <p:cNvSpPr/>
          <p:nvPr/>
        </p:nvSpPr>
        <p:spPr>
          <a:xfrm>
            <a:off x="1322367" y="2685637"/>
            <a:ext cx="6744007" cy="395976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Pipeline Management</a:t>
            </a:r>
          </a:p>
        </p:txBody>
      </p:sp>
      <p:sp>
        <p:nvSpPr>
          <p:cNvPr id="51" name="Rounded Rectangle 47"/>
          <p:cNvSpPr/>
          <p:nvPr/>
        </p:nvSpPr>
        <p:spPr>
          <a:xfrm>
            <a:off x="1322367" y="3305233"/>
            <a:ext cx="3151974" cy="17302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Audio TX/RX  pipeline</a:t>
            </a: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  <a:cs typeface="Calibri"/>
            </a:endParaRPr>
          </a:p>
        </p:txBody>
      </p:sp>
      <p:sp>
        <p:nvSpPr>
          <p:cNvPr id="53" name="Rounded Rectangle 49"/>
          <p:cNvSpPr/>
          <p:nvPr/>
        </p:nvSpPr>
        <p:spPr>
          <a:xfrm>
            <a:off x="1322366" y="2044662"/>
            <a:ext cx="6744008" cy="34865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Module Interface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88708" y="5412275"/>
            <a:ext cx="1312642" cy="432576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SSL lib</a:t>
            </a:r>
          </a:p>
        </p:txBody>
      </p:sp>
      <p:sp>
        <p:nvSpPr>
          <p:cNvPr id="62" name="Rounded Rectangle 62"/>
          <p:cNvSpPr/>
          <p:nvPr/>
        </p:nvSpPr>
        <p:spPr>
          <a:xfrm>
            <a:off x="4474341" y="5412275"/>
            <a:ext cx="1911777" cy="44491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AEC lib</a:t>
            </a:r>
          </a:p>
        </p:txBody>
      </p:sp>
      <p:sp>
        <p:nvSpPr>
          <p:cNvPr id="63" name="Rounded Rectangle 47"/>
          <p:cNvSpPr/>
          <p:nvPr/>
        </p:nvSpPr>
        <p:spPr>
          <a:xfrm>
            <a:off x="4587947" y="3328998"/>
            <a:ext cx="1076398" cy="17576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Video TX/RX pipeline</a:t>
            </a:r>
          </a:p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…</a:t>
            </a:r>
          </a:p>
        </p:txBody>
      </p:sp>
      <p:sp>
        <p:nvSpPr>
          <p:cNvPr id="64" name="Rounded Rectangle 47"/>
          <p:cNvSpPr/>
          <p:nvPr/>
        </p:nvSpPr>
        <p:spPr>
          <a:xfrm>
            <a:off x="5796283" y="3336665"/>
            <a:ext cx="1096820" cy="177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Content TX/RX pipeline</a:t>
            </a:r>
          </a:p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…</a:t>
            </a:r>
          </a:p>
        </p:txBody>
      </p:sp>
      <p:sp>
        <p:nvSpPr>
          <p:cNvPr id="65" name="Rounded Rectangle 47"/>
          <p:cNvSpPr/>
          <p:nvPr/>
        </p:nvSpPr>
        <p:spPr>
          <a:xfrm>
            <a:off x="7017245" y="3320223"/>
            <a:ext cx="1079382" cy="18090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ABBD2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FECC TX/RX pipeline</a:t>
            </a:r>
          </a:p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cs typeface="Calibri"/>
              </a:rPr>
              <a:t>…</a:t>
            </a:r>
          </a:p>
        </p:txBody>
      </p:sp>
      <p:sp>
        <p:nvSpPr>
          <p:cNvPr id="66" name="Rounded Rectangle 17"/>
          <p:cNvSpPr/>
          <p:nvPr/>
        </p:nvSpPr>
        <p:spPr>
          <a:xfrm>
            <a:off x="1560816" y="3831863"/>
            <a:ext cx="1183281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Source capture</a:t>
            </a:r>
          </a:p>
        </p:txBody>
      </p:sp>
      <p:sp>
        <p:nvSpPr>
          <p:cNvPr id="67" name="Rounded Rectangle 17"/>
          <p:cNvSpPr/>
          <p:nvPr/>
        </p:nvSpPr>
        <p:spPr>
          <a:xfrm>
            <a:off x="3031095" y="3836709"/>
            <a:ext cx="1156245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Source Render</a:t>
            </a:r>
          </a:p>
        </p:txBody>
      </p:sp>
      <p:sp>
        <p:nvSpPr>
          <p:cNvPr id="68" name="Rounded Rectangle 17"/>
          <p:cNvSpPr/>
          <p:nvPr/>
        </p:nvSpPr>
        <p:spPr>
          <a:xfrm>
            <a:off x="1574332" y="4210168"/>
            <a:ext cx="1156246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data encoder</a:t>
            </a:r>
          </a:p>
        </p:txBody>
      </p:sp>
      <p:sp>
        <p:nvSpPr>
          <p:cNvPr id="69" name="Rounded Rectangle 17"/>
          <p:cNvSpPr/>
          <p:nvPr/>
        </p:nvSpPr>
        <p:spPr>
          <a:xfrm>
            <a:off x="3031095" y="4212975"/>
            <a:ext cx="1156245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data decoder</a:t>
            </a:r>
          </a:p>
        </p:txBody>
      </p:sp>
      <p:sp>
        <p:nvSpPr>
          <p:cNvPr id="70" name="Rounded Rectangle 17"/>
          <p:cNvSpPr/>
          <p:nvPr/>
        </p:nvSpPr>
        <p:spPr>
          <a:xfrm>
            <a:off x="1560816" y="4576576"/>
            <a:ext cx="1169762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 err="1">
                <a:solidFill>
                  <a:schemeClr val="accent1"/>
                </a:solidFill>
                <a:latin typeface="Calibri"/>
                <a:cs typeface="Calibri"/>
              </a:rPr>
              <a:t>Rtp</a:t>
            </a:r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 send</a:t>
            </a:r>
          </a:p>
        </p:txBody>
      </p:sp>
      <p:sp>
        <p:nvSpPr>
          <p:cNvPr id="71" name="Rounded Rectangle 17"/>
          <p:cNvSpPr/>
          <p:nvPr/>
        </p:nvSpPr>
        <p:spPr>
          <a:xfrm>
            <a:off x="3031095" y="4579046"/>
            <a:ext cx="1156245" cy="270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b="1" dirty="0" err="1">
                <a:solidFill>
                  <a:schemeClr val="accent1"/>
                </a:solidFill>
                <a:latin typeface="Calibri"/>
                <a:cs typeface="Calibri"/>
              </a:rPr>
              <a:t>Rtp</a:t>
            </a:r>
            <a:r>
              <a:rPr lang="en-US" sz="1200" b="1" dirty="0">
                <a:solidFill>
                  <a:schemeClr val="accent1"/>
                </a:solidFill>
                <a:latin typeface="Calibri"/>
                <a:cs typeface="Calibri"/>
              </a:rPr>
              <a:t> receive</a:t>
            </a:r>
          </a:p>
        </p:txBody>
      </p:sp>
      <p:sp>
        <p:nvSpPr>
          <p:cNvPr id="72" name="Rounded Rectangle 62"/>
          <p:cNvSpPr/>
          <p:nvPr/>
        </p:nvSpPr>
        <p:spPr>
          <a:xfrm>
            <a:off x="6638565" y="5425130"/>
            <a:ext cx="1911777" cy="44491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PPCIP lib</a:t>
            </a:r>
          </a:p>
        </p:txBody>
      </p:sp>
      <p:sp>
        <p:nvSpPr>
          <p:cNvPr id="74" name="Rounded Rectangle 62"/>
          <p:cNvSpPr/>
          <p:nvPr/>
        </p:nvSpPr>
        <p:spPr>
          <a:xfrm>
            <a:off x="3700474" y="6008576"/>
            <a:ext cx="2116506" cy="44491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Video Fence lib</a:t>
            </a:r>
          </a:p>
        </p:txBody>
      </p:sp>
      <p:sp>
        <p:nvSpPr>
          <p:cNvPr id="75" name="Rounded Rectangle 62"/>
          <p:cNvSpPr/>
          <p:nvPr/>
        </p:nvSpPr>
        <p:spPr>
          <a:xfrm>
            <a:off x="672857" y="5998800"/>
            <a:ext cx="2718784" cy="44491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Face Brightness lib</a:t>
            </a:r>
          </a:p>
        </p:txBody>
      </p:sp>
      <p:sp>
        <p:nvSpPr>
          <p:cNvPr id="76" name="Rounded Rectangle 62"/>
          <p:cNvSpPr/>
          <p:nvPr/>
        </p:nvSpPr>
        <p:spPr>
          <a:xfrm>
            <a:off x="6213484" y="5998800"/>
            <a:ext cx="2336858" cy="444913"/>
          </a:xfrm>
          <a:prstGeom prst="roundRect">
            <a:avLst/>
          </a:prstGeom>
          <a:gradFill rotWithShape="1">
            <a:gsLst>
              <a:gs pos="0">
                <a:srgbClr val="004677">
                  <a:tint val="50000"/>
                  <a:satMod val="300000"/>
                </a:srgbClr>
              </a:gs>
              <a:gs pos="35000">
                <a:srgbClr val="004677">
                  <a:tint val="37000"/>
                  <a:satMod val="300000"/>
                </a:srgbClr>
              </a:gs>
              <a:gs pos="100000">
                <a:srgbClr val="00467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467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dirty="0">
                <a:solidFill>
                  <a:schemeClr val="tx2"/>
                </a:solidFill>
                <a:latin typeface="Arial"/>
              </a:rPr>
              <a:t>Noise Blocker lib</a:t>
            </a:r>
          </a:p>
        </p:txBody>
      </p:sp>
    </p:spTree>
    <p:extLst>
      <p:ext uri="{BB962C8B-B14F-4D97-AF65-F5344CB8AC3E}">
        <p14:creationId xmlns:p14="http://schemas.microsoft.com/office/powerpoint/2010/main" val="3143649731"/>
      </p:ext>
    </p:extLst>
  </p:cSld>
  <p:clrMapOvr>
    <a:masterClrMapping/>
  </p:clrMapOvr>
</p:sld>
</file>

<file path=ppt/theme/theme1.xml><?xml version="1.0" encoding="utf-8"?>
<a:theme xmlns:a="http://schemas.openxmlformats.org/drawingml/2006/main" name="Polycom_Template_16x9LIGHT_D1">
  <a:themeElements>
    <a:clrScheme name="Polycom Light Palette">
      <a:dk1>
        <a:srgbClr val="D71920"/>
      </a:dk1>
      <a:lt1>
        <a:srgbClr val="637280"/>
      </a:lt1>
      <a:dk2>
        <a:srgbClr val="2E3844"/>
      </a:dk2>
      <a:lt2>
        <a:srgbClr val="DC740B"/>
      </a:lt2>
      <a:accent1>
        <a:srgbClr val="231F20"/>
      </a:accent1>
      <a:accent2>
        <a:srgbClr val="1062A8"/>
      </a:accent2>
      <a:accent3>
        <a:srgbClr val="DBDDDF"/>
      </a:accent3>
      <a:accent4>
        <a:srgbClr val="94A9BB"/>
      </a:accent4>
      <a:accent5>
        <a:srgbClr val="838F9B"/>
      </a:accent5>
      <a:accent6>
        <a:srgbClr val="8FC3EA"/>
      </a:accent6>
      <a:hlink>
        <a:srgbClr val="8FC3EA"/>
      </a:hlink>
      <a:folHlink>
        <a:srgbClr val="C7C8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A30C25309DA4C9008807CF071747F" ma:contentTypeVersion="0" ma:contentTypeDescription="Create a new document." ma:contentTypeScope="" ma:versionID="6cfa3293a6e209ef2e6fd8bbf8f0f9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5D9FC3-E15E-4D19-8969-80AC939956A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F11550-3155-4A37-8C3D-1177E875E8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A6B033-0639-4A1F-97DC-12D9A9A3D2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Plcm_CorpPPT_Template_Shell_Public_090210_v05</Template>
  <TotalTime>35008</TotalTime>
  <Words>477</Words>
  <Application>Microsoft Office PowerPoint</Application>
  <PresentationFormat>Custom</PresentationFormat>
  <Paragraphs>181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Polycom_Template_16x9LIGHT_D1</vt:lpstr>
      <vt:lpstr>MS Teams Gateway Instance</vt:lpstr>
      <vt:lpstr>Background</vt:lpstr>
      <vt:lpstr>Solution Deployment Arch (From Jeff, initial version)</vt:lpstr>
      <vt:lpstr>Gateway Instance – Interface with other network elements</vt:lpstr>
      <vt:lpstr>Gateway Instance High Level Soft Arch</vt:lpstr>
      <vt:lpstr>Current RPD Call Control Module</vt:lpstr>
      <vt:lpstr>Call Control Module</vt:lpstr>
      <vt:lpstr>Call Control Module</vt:lpstr>
      <vt:lpstr>Media Processing Module</vt:lpstr>
      <vt:lpstr>Debut Media Processing Module</vt:lpstr>
      <vt:lpstr>Audio Data Source Manager</vt:lpstr>
      <vt:lpstr>Video Data Source Manager</vt:lpstr>
      <vt:lpstr>Gateway Instance Code Reuse</vt:lpstr>
      <vt:lpstr>RPD Media Processing Module Pipeline </vt:lpstr>
    </vt:vector>
  </TitlesOfParts>
  <Company>Polycom,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Polycom_Template_16x9</dc:title>
  <dc:subject>Polycom Corporate PPT Template Widescreen (16:9) Format</dc:subject>
  <dc:creator>Polycom, Inc.</dc:creator>
  <cp:keywords>Polycom, Corporate, PPT, Template, Widescreen, (16:9), Format</cp:keywords>
  <cp:lastModifiedBy>Fangpo Xu</cp:lastModifiedBy>
  <cp:revision>878</cp:revision>
  <dcterms:created xsi:type="dcterms:W3CDTF">2010-09-08T20:49:43Z</dcterms:created>
  <dcterms:modified xsi:type="dcterms:W3CDTF">2017-10-24T05:57:03Z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0x01010094AA30C25309DA4C9008807CF071747F</vt:lpwstr>
  </property>
</Properties>
</file>