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85" r:id="rId16"/>
    <p:sldId id="286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27" autoAdjust="0"/>
  </p:normalViewPr>
  <p:slideViewPr>
    <p:cSldViewPr>
      <p:cViewPr varScale="1">
        <p:scale>
          <a:sx n="62" d="100"/>
          <a:sy n="62" d="100"/>
        </p:scale>
        <p:origin x="-13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3FE30-8623-4EFB-B496-1C705D255738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98C5A-2141-4CA3-9DF0-FF8D4EEB8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0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98C5A-2141-4CA3-9DF0-FF8D4EEB8D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12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98C5A-2141-4CA3-9DF0-FF8D4EEB8D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1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98C5A-2141-4CA3-9DF0-FF8D4EEB8D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56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98C5A-2141-4CA3-9DF0-FF8D4EEB8D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31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98C5A-2141-4CA3-9DF0-FF8D4EEB8D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94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98C5A-2141-4CA3-9DF0-FF8D4EEB8D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94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98C5A-2141-4CA3-9DF0-FF8D4EEB8D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94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98C5A-2141-4CA3-9DF0-FF8D4EEB8D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7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98C5A-2141-4CA3-9DF0-FF8D4EEB8D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68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98C5A-2141-4CA3-9DF0-FF8D4EEB8D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9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98C5A-2141-4CA3-9DF0-FF8D4EEB8D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34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98C5A-2141-4CA3-9DF0-FF8D4EEB8D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37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98C5A-2141-4CA3-9DF0-FF8D4EEB8D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454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98C5A-2141-4CA3-9DF0-FF8D4EEB8D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76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98C5A-2141-4CA3-9DF0-FF8D4EEB8D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14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98C5A-2141-4CA3-9DF0-FF8D4EEB8D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6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57200" y="4040187"/>
            <a:ext cx="6477000" cy="1217613"/>
          </a:xfrm>
        </p:spPr>
        <p:txBody>
          <a:bodyPr anchor="b" anchorCtr="0">
            <a:normAutofit/>
          </a:bodyPr>
          <a:lstStyle>
            <a:lvl1pPr algn="l">
              <a:lnSpc>
                <a:spcPct val="95000"/>
              </a:lnSpc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 Can Be On Two Lines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57200" y="5314949"/>
            <a:ext cx="7772400" cy="552451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Presenter’s Name and Title</a:t>
            </a:r>
          </a:p>
        </p:txBody>
      </p:sp>
      <p:pic>
        <p:nvPicPr>
          <p:cNvPr id="8" name="Picture 2" descr="C:\Users\rico\Desktop\bu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91" r="45972"/>
          <a:stretch/>
        </p:blipFill>
        <p:spPr bwMode="gray">
          <a:xfrm>
            <a:off x="3054333" y="-1"/>
            <a:ext cx="6089667" cy="538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mv-fs\Projects\Polycom\03_Assets\Logos\Horizontal\PNGs\Polycom_RGB_Logo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4"/>
          <p:cNvSpPr txBox="1">
            <a:spLocks/>
          </p:cNvSpPr>
          <p:nvPr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aseline="24000" dirty="0" smtClean="0">
                <a:solidFill>
                  <a:srgbClr val="637280"/>
                </a:solidFill>
              </a:rPr>
              <a:t>©</a:t>
            </a:r>
            <a:r>
              <a:rPr lang="en-US" sz="900" dirty="0" smtClean="0">
                <a:solidFill>
                  <a:srgbClr val="637280"/>
                </a:solidFill>
              </a:rPr>
              <a:t> Polycom, Inc. All rights reserved.</a:t>
            </a:r>
            <a:endParaRPr lang="en-US" sz="900" dirty="0">
              <a:solidFill>
                <a:srgbClr val="6372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45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8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DBDDD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80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_Blank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48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57200" y="4040187"/>
            <a:ext cx="6477000" cy="1217613"/>
          </a:xfrm>
        </p:spPr>
        <p:txBody>
          <a:bodyPr anchor="b" anchorCtr="0">
            <a:normAutofit/>
          </a:bodyPr>
          <a:lstStyle>
            <a:lvl1pPr algn="l">
              <a:lnSpc>
                <a:spcPct val="95000"/>
              </a:lnSpc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 Can Be On Two Lines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57200" y="5314949"/>
            <a:ext cx="7772400" cy="552451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Presenter’s Name and Title</a:t>
            </a:r>
          </a:p>
        </p:txBody>
      </p:sp>
      <p:pic>
        <p:nvPicPr>
          <p:cNvPr id="8" name="Picture 2" descr="C:\Users\rico\Desktop\bu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91" r="45972"/>
          <a:stretch/>
        </p:blipFill>
        <p:spPr bwMode="gray">
          <a:xfrm>
            <a:off x="3054333" y="-1"/>
            <a:ext cx="6089667" cy="538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mv-fs\Projects\Polycom\03_Assets\Logos\Horizontal\PNGs\Polycom_RGB_Logo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4"/>
          <p:cNvSpPr txBox="1">
            <a:spLocks/>
          </p:cNvSpPr>
          <p:nvPr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aseline="24000" dirty="0" smtClean="0">
                <a:solidFill>
                  <a:srgbClr val="637280"/>
                </a:solidFill>
              </a:rPr>
              <a:t>©</a:t>
            </a:r>
            <a:r>
              <a:rPr lang="en-US" sz="900" dirty="0" smtClean="0">
                <a:solidFill>
                  <a:srgbClr val="637280"/>
                </a:solidFill>
              </a:rPr>
              <a:t> Polycom, Inc. All rights reserved.</a:t>
            </a:r>
            <a:endParaRPr lang="en-US" sz="900" dirty="0">
              <a:solidFill>
                <a:srgbClr val="6372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04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57200" y="2209800"/>
            <a:ext cx="8305800" cy="1217613"/>
          </a:xfrm>
        </p:spPr>
        <p:txBody>
          <a:bodyPr anchor="b" anchorCtr="0">
            <a:normAutofit/>
          </a:bodyPr>
          <a:lstStyle>
            <a:lvl1pPr algn="l">
              <a:lnSpc>
                <a:spcPct val="95000"/>
              </a:lnSpc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Segue</a:t>
            </a:r>
            <a:endParaRPr lang="en-US" dirty="0"/>
          </a:p>
        </p:txBody>
      </p:sp>
      <p:pic>
        <p:nvPicPr>
          <p:cNvPr id="9" name="Picture 3" descr="\\mv-fs\Projects\Polycom\03_Assets\Logos\Horizontal\PNGs\Polycom_RGB_Logo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4"/>
          <p:cNvSpPr txBox="1">
            <a:spLocks/>
          </p:cNvSpPr>
          <p:nvPr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aseline="24000" dirty="0" smtClean="0">
                <a:solidFill>
                  <a:srgbClr val="637280"/>
                </a:solidFill>
              </a:rPr>
              <a:t>©</a:t>
            </a:r>
            <a:r>
              <a:rPr lang="en-US" sz="900" dirty="0" smtClean="0">
                <a:solidFill>
                  <a:srgbClr val="637280"/>
                </a:solidFill>
              </a:rPr>
              <a:t> Polycom, Inc. All rights reserved.</a:t>
            </a:r>
            <a:endParaRPr lang="en-US" sz="900" dirty="0">
              <a:solidFill>
                <a:srgbClr val="6372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5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DBDDD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28750"/>
            <a:ext cx="8229600" cy="4678363"/>
          </a:xfrm>
        </p:spPr>
        <p:txBody>
          <a:bodyPr>
            <a:normAutofit/>
          </a:bodyPr>
          <a:lstStyle>
            <a:lvl1pPr marL="228600" indent="-228600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0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11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DBDDD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Sample Two Column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7200" y="1428750"/>
            <a:ext cx="4038600" cy="4343399"/>
          </a:xfrm>
        </p:spPr>
        <p:txBody>
          <a:bodyPr>
            <a:normAutofit/>
          </a:bodyPr>
          <a:lstStyle>
            <a:lvl1pPr marL="228600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648200" y="1428750"/>
            <a:ext cx="4038600" cy="434339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63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11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DBDDD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Sample Bullet with Photo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7200" y="1428750"/>
            <a:ext cx="4038600" cy="4343399"/>
          </a:xfrm>
        </p:spPr>
        <p:txBody>
          <a:bodyPr/>
          <a:lstStyle>
            <a:lvl1pPr marL="228600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648200" y="1428750"/>
            <a:ext cx="4038600" cy="4343399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946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85800" y="2682875"/>
            <a:ext cx="7772400" cy="1217613"/>
          </a:xfrm>
        </p:spPr>
        <p:txBody>
          <a:bodyPr anchor="b" anchorCtr="0">
            <a:noAutofit/>
          </a:bodyPr>
          <a:lstStyle>
            <a:lvl1pPr algn="l">
              <a:lnSpc>
                <a:spcPct val="95000"/>
              </a:lnSpc>
              <a:defRPr sz="32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Quote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85800" y="4114800"/>
            <a:ext cx="7772400" cy="552451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Enter Quote Source</a:t>
            </a:r>
          </a:p>
        </p:txBody>
      </p:sp>
      <p:pic>
        <p:nvPicPr>
          <p:cNvPr id="11" name="Picture 3" descr="\\mv-fs\Projects\Polycom\03_Assets\Logos\Horizontal\PNGs\Polycom_RGB_Logo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4"/>
          <p:cNvSpPr txBox="1">
            <a:spLocks/>
          </p:cNvSpPr>
          <p:nvPr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aseline="24000" dirty="0" smtClean="0">
                <a:solidFill>
                  <a:srgbClr val="637280"/>
                </a:solidFill>
              </a:rPr>
              <a:t>©</a:t>
            </a:r>
            <a:r>
              <a:rPr lang="en-US" sz="900" dirty="0" smtClean="0">
                <a:solidFill>
                  <a:srgbClr val="637280"/>
                </a:solidFill>
              </a:rPr>
              <a:t> Polycom, Inc. All rights reserved.</a:t>
            </a:r>
            <a:endParaRPr lang="en-US" sz="900" dirty="0">
              <a:solidFill>
                <a:srgbClr val="637280"/>
              </a:solidFill>
            </a:endParaRPr>
          </a:p>
        </p:txBody>
      </p:sp>
      <p:sp>
        <p:nvSpPr>
          <p:cNvPr id="12" name="Slide Number Placeholder 6"/>
          <p:cNvSpPr txBox="1">
            <a:spLocks/>
          </p:cNvSpPr>
          <p:nvPr/>
        </p:nvSpPr>
        <p:spPr bwMode="gray">
          <a:xfrm>
            <a:off x="4381500" y="6356350"/>
            <a:ext cx="381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C00AD89-014A-4F2B-B9D8-8C5AD66C5932}" type="slidenum">
              <a:rPr lang="en-US" sz="900" smtClean="0">
                <a:solidFill>
                  <a:srgbClr val="637280"/>
                </a:solidFill>
              </a:rPr>
              <a:pPr algn="ctr">
                <a:defRPr/>
              </a:pPr>
              <a:t>‹#›</a:t>
            </a:fld>
            <a:endParaRPr lang="en-US" sz="900" dirty="0" smtClean="0">
              <a:solidFill>
                <a:srgbClr val="6372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85800" y="2682875"/>
            <a:ext cx="7772400" cy="1217613"/>
          </a:xfrm>
        </p:spPr>
        <p:txBody>
          <a:bodyPr anchor="b" anchorCtr="0">
            <a:noAutofit/>
          </a:bodyPr>
          <a:lstStyle>
            <a:lvl1pPr algn="l">
              <a:lnSpc>
                <a:spcPct val="95000"/>
              </a:lnSpc>
              <a:defRPr sz="48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 Slide</a:t>
            </a:r>
            <a:endParaRPr lang="en-US" dirty="0"/>
          </a:p>
        </p:txBody>
      </p:sp>
      <p:sp>
        <p:nvSpPr>
          <p:cNvPr id="7" name="Date Placeholder 4"/>
          <p:cNvSpPr txBox="1">
            <a:spLocks/>
          </p:cNvSpPr>
          <p:nvPr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aseline="24000" dirty="0" smtClean="0">
                <a:solidFill>
                  <a:srgbClr val="637280"/>
                </a:solidFill>
              </a:rPr>
              <a:t>©</a:t>
            </a:r>
            <a:r>
              <a:rPr lang="en-US" sz="900" dirty="0" smtClean="0">
                <a:solidFill>
                  <a:srgbClr val="637280"/>
                </a:solidFill>
              </a:rPr>
              <a:t> Polycom, Inc. All rights reserved.</a:t>
            </a:r>
            <a:endParaRPr lang="en-US" sz="900" dirty="0">
              <a:solidFill>
                <a:srgbClr val="637280"/>
              </a:solidFill>
            </a:endParaRPr>
          </a:p>
        </p:txBody>
      </p:sp>
      <p:pic>
        <p:nvPicPr>
          <p:cNvPr id="8" name="Picture 3" descr="\\mv-fs\Projects\Polycom\03_Assets\Logos\Horizontal\PNGs\Polycom_RGB_Logo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00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9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DBDDD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57200" y="2209800"/>
            <a:ext cx="8305800" cy="1217613"/>
          </a:xfrm>
        </p:spPr>
        <p:txBody>
          <a:bodyPr anchor="b" anchorCtr="0">
            <a:normAutofit/>
          </a:bodyPr>
          <a:lstStyle>
            <a:lvl1pPr algn="l">
              <a:lnSpc>
                <a:spcPct val="95000"/>
              </a:lnSpc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Segue</a:t>
            </a:r>
            <a:endParaRPr lang="en-US" dirty="0"/>
          </a:p>
        </p:txBody>
      </p:sp>
      <p:pic>
        <p:nvPicPr>
          <p:cNvPr id="9" name="Picture 3" descr="\\mv-fs\Projects\Polycom\03_Assets\Logos\Horizontal\PNGs\Polycom_RGB_Logo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4"/>
          <p:cNvSpPr txBox="1">
            <a:spLocks/>
          </p:cNvSpPr>
          <p:nvPr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aseline="24000" dirty="0" smtClean="0">
                <a:solidFill>
                  <a:srgbClr val="637280"/>
                </a:solidFill>
              </a:rPr>
              <a:t>©</a:t>
            </a:r>
            <a:r>
              <a:rPr lang="en-US" sz="900" dirty="0" smtClean="0">
                <a:solidFill>
                  <a:srgbClr val="637280"/>
                </a:solidFill>
              </a:rPr>
              <a:t> Polycom, Inc. All rights reserved.</a:t>
            </a:r>
            <a:endParaRPr lang="en-US" sz="900" dirty="0">
              <a:solidFill>
                <a:srgbClr val="6372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05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hite_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3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8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DBDDD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095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_Blank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9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5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DBDDD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28750"/>
            <a:ext cx="8229600" cy="4678363"/>
          </a:xfrm>
        </p:spPr>
        <p:txBody>
          <a:bodyPr>
            <a:normAutofit/>
          </a:bodyPr>
          <a:lstStyle>
            <a:lvl1pPr marL="228600" indent="-228600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4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11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DBDDD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Sample Two Column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7200" y="1428750"/>
            <a:ext cx="4038600" cy="4343399"/>
          </a:xfrm>
        </p:spPr>
        <p:txBody>
          <a:bodyPr>
            <a:normAutofit/>
          </a:bodyPr>
          <a:lstStyle>
            <a:lvl1pPr marL="228600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648200" y="1428750"/>
            <a:ext cx="4038600" cy="434339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8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11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DBDDD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Sample Bullet with Photo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7200" y="1428750"/>
            <a:ext cx="4038600" cy="4343399"/>
          </a:xfrm>
        </p:spPr>
        <p:txBody>
          <a:bodyPr/>
          <a:lstStyle>
            <a:lvl1pPr marL="228600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648200" y="1428750"/>
            <a:ext cx="4038600" cy="4343399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276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85800" y="2682875"/>
            <a:ext cx="7772400" cy="1217613"/>
          </a:xfrm>
        </p:spPr>
        <p:txBody>
          <a:bodyPr anchor="b" anchorCtr="0">
            <a:noAutofit/>
          </a:bodyPr>
          <a:lstStyle>
            <a:lvl1pPr algn="l">
              <a:lnSpc>
                <a:spcPct val="95000"/>
              </a:lnSpc>
              <a:defRPr sz="32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Quote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85800" y="4114800"/>
            <a:ext cx="7772400" cy="552451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Enter Quote Source</a:t>
            </a:r>
          </a:p>
        </p:txBody>
      </p:sp>
      <p:pic>
        <p:nvPicPr>
          <p:cNvPr id="11" name="Picture 3" descr="\\mv-fs\Projects\Polycom\03_Assets\Logos\Horizontal\PNGs\Polycom_RGB_Logo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4"/>
          <p:cNvSpPr txBox="1">
            <a:spLocks/>
          </p:cNvSpPr>
          <p:nvPr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aseline="24000" dirty="0" smtClean="0">
                <a:solidFill>
                  <a:srgbClr val="637280"/>
                </a:solidFill>
              </a:rPr>
              <a:t>©</a:t>
            </a:r>
            <a:r>
              <a:rPr lang="en-US" sz="900" dirty="0" smtClean="0">
                <a:solidFill>
                  <a:srgbClr val="637280"/>
                </a:solidFill>
              </a:rPr>
              <a:t> Polycom, Inc. All rights reserved.</a:t>
            </a:r>
            <a:endParaRPr lang="en-US" sz="900" dirty="0">
              <a:solidFill>
                <a:srgbClr val="637280"/>
              </a:solidFill>
            </a:endParaRPr>
          </a:p>
        </p:txBody>
      </p:sp>
      <p:sp>
        <p:nvSpPr>
          <p:cNvPr id="12" name="Slide Number Placeholder 6"/>
          <p:cNvSpPr txBox="1">
            <a:spLocks/>
          </p:cNvSpPr>
          <p:nvPr/>
        </p:nvSpPr>
        <p:spPr bwMode="gray">
          <a:xfrm>
            <a:off x="4381500" y="6356350"/>
            <a:ext cx="381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C00AD89-014A-4F2B-B9D8-8C5AD66C5932}" type="slidenum">
              <a:rPr lang="en-US" sz="900" smtClean="0">
                <a:solidFill>
                  <a:srgbClr val="637280"/>
                </a:solidFill>
              </a:rPr>
              <a:pPr algn="ctr">
                <a:defRPr/>
              </a:pPr>
              <a:t>‹#›</a:t>
            </a:fld>
            <a:endParaRPr lang="en-US" sz="900" dirty="0" smtClean="0">
              <a:solidFill>
                <a:srgbClr val="6372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83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85800" y="2682875"/>
            <a:ext cx="7772400" cy="1217613"/>
          </a:xfrm>
        </p:spPr>
        <p:txBody>
          <a:bodyPr anchor="b" anchorCtr="0">
            <a:noAutofit/>
          </a:bodyPr>
          <a:lstStyle>
            <a:lvl1pPr algn="l">
              <a:lnSpc>
                <a:spcPct val="95000"/>
              </a:lnSpc>
              <a:defRPr sz="48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 Slide</a:t>
            </a:r>
            <a:endParaRPr lang="en-US" dirty="0"/>
          </a:p>
        </p:txBody>
      </p:sp>
      <p:sp>
        <p:nvSpPr>
          <p:cNvPr id="7" name="Date Placeholder 4"/>
          <p:cNvSpPr txBox="1">
            <a:spLocks/>
          </p:cNvSpPr>
          <p:nvPr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aseline="24000" dirty="0" smtClean="0">
                <a:solidFill>
                  <a:srgbClr val="637280"/>
                </a:solidFill>
              </a:rPr>
              <a:t>©</a:t>
            </a:r>
            <a:r>
              <a:rPr lang="en-US" sz="900" dirty="0" smtClean="0">
                <a:solidFill>
                  <a:srgbClr val="637280"/>
                </a:solidFill>
              </a:rPr>
              <a:t> Polycom, Inc. All rights reserved.</a:t>
            </a:r>
            <a:endParaRPr lang="en-US" sz="900" dirty="0">
              <a:solidFill>
                <a:srgbClr val="637280"/>
              </a:solidFill>
            </a:endParaRPr>
          </a:p>
        </p:txBody>
      </p:sp>
      <p:pic>
        <p:nvPicPr>
          <p:cNvPr id="8" name="Picture 3" descr="\\mv-fs\Projects\Polycom\03_Assets\Logos\Horizontal\PNGs\Polycom_RGB_Logo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1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9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rgbClr val="DBDDD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4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hite_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70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5334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42875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aseline="24000" dirty="0" smtClean="0">
                <a:solidFill>
                  <a:srgbClr val="637280"/>
                </a:solidFill>
              </a:rPr>
              <a:t>©</a:t>
            </a:r>
            <a:r>
              <a:rPr lang="en-US" sz="900" dirty="0" smtClean="0">
                <a:solidFill>
                  <a:srgbClr val="637280"/>
                </a:solidFill>
              </a:rPr>
              <a:t> Polycom, Inc. All rights reserved.</a:t>
            </a:r>
            <a:endParaRPr lang="en-US" sz="900" dirty="0">
              <a:solidFill>
                <a:srgbClr val="637280"/>
              </a:solidFill>
            </a:endParaRP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4381500" y="6356350"/>
            <a:ext cx="381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C00AD89-014A-4F2B-B9D8-8C5AD66C5932}" type="slidenum">
              <a:rPr lang="en-US" sz="900" smtClean="0">
                <a:solidFill>
                  <a:srgbClr val="637280"/>
                </a:solidFill>
              </a:rPr>
              <a:pPr algn="ctr">
                <a:defRPr/>
              </a:pPr>
              <a:t>‹#›</a:t>
            </a:fld>
            <a:endParaRPr lang="en-US" sz="900" dirty="0" smtClean="0">
              <a:solidFill>
                <a:srgbClr val="637280"/>
              </a:solidFill>
            </a:endParaRPr>
          </a:p>
        </p:txBody>
      </p:sp>
      <p:pic>
        <p:nvPicPr>
          <p:cNvPr id="8" name="Picture 3" descr="\\mv-fs\Projects\Polycom\03_Assets\Logos\Horizontal\PNGs\Polycom_RGB_Logo (1)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96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533400" indent="-28575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−"/>
        <a:defRPr sz="20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2pPr>
      <a:lvl3pPr marL="857250" indent="-28575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−"/>
        <a:defRPr sz="18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3pPr>
      <a:lvl4pPr marL="10858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−"/>
        <a:defRPr sz="16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4pPr>
      <a:lvl5pPr marL="13144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−"/>
        <a:defRPr sz="16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5334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42875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aseline="24000" dirty="0" smtClean="0">
                <a:solidFill>
                  <a:srgbClr val="637280"/>
                </a:solidFill>
              </a:rPr>
              <a:t>©</a:t>
            </a:r>
            <a:r>
              <a:rPr lang="en-US" sz="900" dirty="0" smtClean="0">
                <a:solidFill>
                  <a:srgbClr val="637280"/>
                </a:solidFill>
              </a:rPr>
              <a:t> Polycom, Inc. All rights reserved.</a:t>
            </a:r>
            <a:endParaRPr lang="en-US" sz="900" dirty="0">
              <a:solidFill>
                <a:srgbClr val="637280"/>
              </a:solidFill>
            </a:endParaRP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4381500" y="6356350"/>
            <a:ext cx="381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C00AD89-014A-4F2B-B9D8-8C5AD66C5932}" type="slidenum">
              <a:rPr lang="en-US" sz="900" smtClean="0">
                <a:solidFill>
                  <a:srgbClr val="637280"/>
                </a:solidFill>
              </a:rPr>
              <a:pPr algn="ctr">
                <a:defRPr/>
              </a:pPr>
              <a:t>‹#›</a:t>
            </a:fld>
            <a:endParaRPr lang="en-US" sz="900" dirty="0" smtClean="0">
              <a:solidFill>
                <a:srgbClr val="637280"/>
              </a:solidFill>
            </a:endParaRPr>
          </a:p>
        </p:txBody>
      </p:sp>
      <p:pic>
        <p:nvPicPr>
          <p:cNvPr id="8" name="Picture 3" descr="\\mv-fs\Projects\Polycom\03_Assets\Logos\Horizontal\PNGs\Polycom_RGB_Logo (1)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56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533400" indent="-28575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−"/>
        <a:defRPr sz="20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2pPr>
      <a:lvl3pPr marL="857250" indent="-28575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−"/>
        <a:defRPr sz="18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3pPr>
      <a:lvl4pPr marL="10858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−"/>
        <a:defRPr sz="16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4pPr>
      <a:lvl5pPr marL="13144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−"/>
        <a:defRPr sz="16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886200"/>
            <a:ext cx="6477000" cy="1120453"/>
          </a:xfrm>
        </p:spPr>
        <p:txBody>
          <a:bodyPr>
            <a:normAutofit/>
          </a:bodyPr>
          <a:lstStyle/>
          <a:p>
            <a:r>
              <a:rPr lang="en-US" dirty="0" smtClean="0"/>
              <a:t>Oculus MP Overview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314949"/>
            <a:ext cx="7772400" cy="99437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Gao Song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UCC Software Team</a:t>
            </a:r>
          </a:p>
        </p:txBody>
      </p:sp>
    </p:spTree>
    <p:extLst>
      <p:ext uri="{BB962C8B-B14F-4D97-AF65-F5344CB8AC3E}">
        <p14:creationId xmlns:p14="http://schemas.microsoft.com/office/powerpoint/2010/main" val="28156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1965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Video pipeline thread: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Each channel in video pipeline has its own thread (working thread)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Each channel in video pipeline is created/destroyed in MP main thread.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Audio pipeline thread: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Box with same color share one thread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There is no data flow between output channel and AEC channel, because CSS GW just mute all sending/receiving data.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3200" dirty="0" smtClean="0">
                <a:solidFill>
                  <a:schemeClr val="tx2"/>
                </a:solidFill>
              </a:rPr>
              <a:t>Working as Pipeline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87700" y="4454525"/>
            <a:ext cx="1149350" cy="422275"/>
          </a:xfrm>
          <a:prstGeom prst="rect">
            <a:avLst/>
          </a:prstGeom>
          <a:gradFill rotWithShape="1">
            <a:gsLst>
              <a:gs pos="0">
                <a:srgbClr val="E4E838"/>
              </a:gs>
              <a:gs pos="100000">
                <a:srgbClr val="DEDFB9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AEC 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95425" y="4454525"/>
            <a:ext cx="1147763" cy="422275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Input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13300" y="4454525"/>
            <a:ext cx="1149350" cy="422275"/>
          </a:xfrm>
          <a:prstGeom prst="rect">
            <a:avLst/>
          </a:prstGeom>
          <a:gradFill rotWithShape="1">
            <a:gsLst>
              <a:gs pos="0">
                <a:srgbClr val="E4E838"/>
              </a:gs>
              <a:gs pos="100000">
                <a:srgbClr val="DEDFB9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Encoder 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40500" y="4454525"/>
            <a:ext cx="1149350" cy="422275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RTP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95425" y="5189538"/>
            <a:ext cx="1147763" cy="422275"/>
          </a:xfrm>
          <a:prstGeom prst="rect">
            <a:avLst/>
          </a:prstGeom>
          <a:gradFill rotWithShape="1">
            <a:gsLst>
              <a:gs pos="0">
                <a:srgbClr val="9BBB59">
                  <a:lumMod val="75000"/>
                </a:srgbClr>
              </a:gs>
              <a:gs pos="100000">
                <a:srgbClr val="9BBB59">
                  <a:lumMod val="40000"/>
                  <a:lumOff val="60000"/>
                </a:srgbClr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Output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813300" y="5189538"/>
            <a:ext cx="1149350" cy="422275"/>
          </a:xfrm>
          <a:prstGeom prst="rect">
            <a:avLst/>
          </a:prstGeom>
          <a:gradFill rotWithShape="1">
            <a:gsLst>
              <a:gs pos="0">
                <a:srgbClr val="4BACC6">
                  <a:tint val="100000"/>
                  <a:shade val="100000"/>
                  <a:satMod val="130000"/>
                </a:srgbClr>
              </a:gs>
              <a:gs pos="100000">
                <a:srgbClr val="4BACC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Decoder 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40500" y="5189538"/>
            <a:ext cx="1149350" cy="422275"/>
          </a:xfrm>
          <a:prstGeom prst="rect">
            <a:avLst/>
          </a:prstGeom>
          <a:gradFill rotWithShape="1">
            <a:gsLst>
              <a:gs pos="0">
                <a:srgbClr val="4BACC6">
                  <a:tint val="100000"/>
                  <a:shade val="100000"/>
                  <a:satMod val="130000"/>
                </a:srgbClr>
              </a:gs>
              <a:gs pos="100000">
                <a:srgbClr val="4BACC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RTP</a:t>
            </a:r>
          </a:p>
        </p:txBody>
      </p:sp>
      <p:cxnSp>
        <p:nvCxnSpPr>
          <p:cNvPr id="14" name="Straight Arrow Connector 13"/>
          <p:cNvCxnSpPr>
            <a:cxnSpLocks noChangeShapeType="1"/>
            <a:stCxn id="6" idx="3"/>
            <a:endCxn id="8" idx="1"/>
          </p:cNvCxnSpPr>
          <p:nvPr/>
        </p:nvCxnSpPr>
        <p:spPr bwMode="auto">
          <a:xfrm>
            <a:off x="4337050" y="4665662"/>
            <a:ext cx="476250" cy="1588"/>
          </a:xfrm>
          <a:prstGeom prst="straightConnector1">
            <a:avLst/>
          </a:prstGeom>
          <a:noFill/>
          <a:ln w="15875">
            <a:solidFill>
              <a:srgbClr val="4F81BD"/>
            </a:solidFill>
            <a:prstDash val="solid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962650" y="4665662"/>
            <a:ext cx="577850" cy="1588"/>
          </a:xfrm>
          <a:prstGeom prst="straightConnector1">
            <a:avLst/>
          </a:prstGeom>
          <a:noFill/>
          <a:ln w="15875">
            <a:solidFill>
              <a:srgbClr val="4F81BD"/>
            </a:solidFill>
            <a:prstDash val="solid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  <a:stCxn id="13" idx="1"/>
            <a:endCxn id="12" idx="3"/>
          </p:cNvCxnSpPr>
          <p:nvPr/>
        </p:nvCxnSpPr>
        <p:spPr bwMode="auto">
          <a:xfrm rot="10800000">
            <a:off x="5962650" y="5400675"/>
            <a:ext cx="577850" cy="1588"/>
          </a:xfrm>
          <a:prstGeom prst="straightConnector1">
            <a:avLst/>
          </a:prstGeom>
          <a:noFill/>
          <a:ln w="15875">
            <a:solidFill>
              <a:srgbClr val="4F81BD"/>
            </a:solidFill>
            <a:prstDash val="solid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  <a:endCxn id="7" idx="1"/>
          </p:cNvCxnSpPr>
          <p:nvPr/>
        </p:nvCxnSpPr>
        <p:spPr bwMode="auto">
          <a:xfrm>
            <a:off x="1085850" y="4660900"/>
            <a:ext cx="409575" cy="4762"/>
          </a:xfrm>
          <a:prstGeom prst="straightConnector1">
            <a:avLst/>
          </a:prstGeom>
          <a:noFill/>
          <a:ln w="15875">
            <a:solidFill>
              <a:srgbClr val="4F81BD"/>
            </a:solidFill>
            <a:prstDash val="solid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0800000">
            <a:off x="1066800" y="5410200"/>
            <a:ext cx="425450" cy="1588"/>
          </a:xfrm>
          <a:prstGeom prst="straightConnector1">
            <a:avLst/>
          </a:prstGeom>
          <a:noFill/>
          <a:ln w="15875">
            <a:solidFill>
              <a:srgbClr val="4F81BD"/>
            </a:solidFill>
            <a:prstDash val="solid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 flipV="1">
            <a:off x="7689850" y="4665662"/>
            <a:ext cx="700088" cy="0"/>
          </a:xfrm>
          <a:prstGeom prst="straightConnector1">
            <a:avLst/>
          </a:prstGeom>
          <a:noFill/>
          <a:ln w="15875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Straight Arrow Connector 21"/>
          <p:cNvCxnSpPr/>
          <p:nvPr/>
        </p:nvCxnSpPr>
        <p:spPr>
          <a:xfrm flipH="1">
            <a:off x="7680325" y="5410200"/>
            <a:ext cx="700088" cy="0"/>
          </a:xfrm>
          <a:prstGeom prst="straightConnector1">
            <a:avLst/>
          </a:prstGeom>
          <a:noFill/>
          <a:ln w="15875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Rectangle 23"/>
          <p:cNvSpPr/>
          <p:nvPr/>
        </p:nvSpPr>
        <p:spPr>
          <a:xfrm>
            <a:off x="3211513" y="5181600"/>
            <a:ext cx="574675" cy="422275"/>
          </a:xfrm>
          <a:prstGeom prst="rect">
            <a:avLst/>
          </a:prstGeom>
          <a:gradFill rotWithShape="1">
            <a:gsLst>
              <a:gs pos="0">
                <a:srgbClr val="9BBB59">
                  <a:lumMod val="75000"/>
                </a:srgbClr>
              </a:gs>
              <a:gs pos="100000">
                <a:srgbClr val="9BBB5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89363" y="5181600"/>
            <a:ext cx="571500" cy="422275"/>
          </a:xfrm>
          <a:prstGeom prst="rect">
            <a:avLst/>
          </a:prstGeom>
          <a:gradFill rotWithShape="1">
            <a:gsLst>
              <a:gs pos="0">
                <a:srgbClr val="4BACC6">
                  <a:tint val="100000"/>
                  <a:shade val="100000"/>
                  <a:satMod val="130000"/>
                </a:srgbClr>
              </a:gs>
              <a:gs pos="100000">
                <a:srgbClr val="4BACC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211513" y="5181600"/>
            <a:ext cx="1149350" cy="422275"/>
          </a:xfrm>
          <a:prstGeom prst="rect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Flow Control</a:t>
            </a:r>
          </a:p>
        </p:txBody>
      </p:sp>
      <p:cxnSp>
        <p:nvCxnSpPr>
          <p:cNvPr id="27" name="Straight Arrow Connector 26"/>
          <p:cNvCxnSpPr>
            <a:cxnSpLocks noChangeShapeType="1"/>
            <a:stCxn id="26" idx="1"/>
          </p:cNvCxnSpPr>
          <p:nvPr/>
        </p:nvCxnSpPr>
        <p:spPr bwMode="auto">
          <a:xfrm rot="10800000">
            <a:off x="2667001" y="5392737"/>
            <a:ext cx="544512" cy="1588"/>
          </a:xfrm>
          <a:prstGeom prst="straightConnector1">
            <a:avLst/>
          </a:prstGeom>
          <a:noFill/>
          <a:ln w="15875">
            <a:solidFill>
              <a:srgbClr val="4F81BD"/>
            </a:solidFill>
            <a:prstDash val="solid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  <a:endCxn id="26" idx="3"/>
          </p:cNvCxnSpPr>
          <p:nvPr/>
        </p:nvCxnSpPr>
        <p:spPr bwMode="auto">
          <a:xfrm rot="10800000">
            <a:off x="4360863" y="5392737"/>
            <a:ext cx="476250" cy="1588"/>
          </a:xfrm>
          <a:prstGeom prst="straightConnector1">
            <a:avLst/>
          </a:prstGeom>
          <a:noFill/>
          <a:ln w="15875">
            <a:solidFill>
              <a:srgbClr val="4F81BD"/>
            </a:solidFill>
            <a:prstDash val="solid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/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2643188" y="4665663"/>
            <a:ext cx="544512" cy="0"/>
          </a:xfrm>
          <a:prstGeom prst="straightConnector1">
            <a:avLst/>
          </a:prstGeom>
          <a:noFill/>
          <a:ln w="15875">
            <a:solidFill>
              <a:srgbClr val="4F81BD"/>
            </a:solidFill>
            <a:prstDash val="solid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851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1965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Pipeline is driven by data source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Two kinds of data source:</a:t>
            </a: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dirty="0" err="1" smtClean="0">
                <a:solidFill>
                  <a:schemeClr val="tx2"/>
                </a:solidFill>
              </a:rPr>
              <a:t>Booat</a:t>
            </a:r>
            <a:r>
              <a:rPr lang="en-US" altLang="zh-CN" sz="1800" dirty="0" smtClean="0">
                <a:solidFill>
                  <a:schemeClr val="tx2"/>
                </a:solidFill>
              </a:rPr>
              <a:t> data source: use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DataReceiver</a:t>
            </a:r>
            <a:r>
              <a:rPr lang="en-US" altLang="zh-CN" sz="1800" dirty="0" smtClean="0">
                <a:solidFill>
                  <a:schemeClr val="tx2"/>
                </a:solidFill>
              </a:rPr>
              <a:t>::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onDataReady</a:t>
            </a:r>
            <a:r>
              <a:rPr lang="en-US" altLang="zh-CN" sz="1800" dirty="0" smtClean="0">
                <a:solidFill>
                  <a:schemeClr val="tx2"/>
                </a:solidFill>
              </a:rPr>
              <a:t> to drive receiving pipeline</a:t>
            </a: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dirty="0">
                <a:solidFill>
                  <a:schemeClr val="tx2"/>
                </a:solidFill>
              </a:rPr>
              <a:t>MP data source: use </a:t>
            </a:r>
            <a:r>
              <a:rPr lang="en-US" altLang="zh-CN" sz="1800" dirty="0" err="1">
                <a:solidFill>
                  <a:schemeClr val="tx2"/>
                </a:solidFill>
              </a:rPr>
              <a:t>MPAudioDataSource</a:t>
            </a:r>
            <a:r>
              <a:rPr lang="en-US" altLang="zh-CN" sz="1800" dirty="0">
                <a:solidFill>
                  <a:schemeClr val="tx2"/>
                </a:solidFill>
              </a:rPr>
              <a:t>::</a:t>
            </a:r>
            <a:r>
              <a:rPr lang="en-US" altLang="zh-CN" sz="1800" dirty="0" err="1">
                <a:solidFill>
                  <a:schemeClr val="tx2"/>
                </a:solidFill>
              </a:rPr>
              <a:t>putData</a:t>
            </a:r>
            <a:r>
              <a:rPr lang="en-US" altLang="zh-CN" sz="1800" dirty="0">
                <a:solidFill>
                  <a:schemeClr val="tx2"/>
                </a:solidFill>
              </a:rPr>
              <a:t> and </a:t>
            </a:r>
            <a:r>
              <a:rPr lang="en-US" altLang="zh-CN" sz="1800" dirty="0" err="1">
                <a:solidFill>
                  <a:schemeClr val="tx2"/>
                </a:solidFill>
              </a:rPr>
              <a:t>MPVideoDataSource</a:t>
            </a:r>
            <a:r>
              <a:rPr lang="en-US" altLang="zh-CN" sz="1800" dirty="0">
                <a:solidFill>
                  <a:schemeClr val="tx2"/>
                </a:solidFill>
              </a:rPr>
              <a:t>::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putData</a:t>
            </a:r>
            <a:r>
              <a:rPr lang="en-US" altLang="zh-CN" sz="1800" dirty="0" smtClean="0">
                <a:solidFill>
                  <a:schemeClr val="tx2"/>
                </a:solidFill>
              </a:rPr>
              <a:t> to drive sending pipeline</a:t>
            </a: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dirty="0">
                <a:solidFill>
                  <a:schemeClr val="tx2"/>
                </a:solidFill>
              </a:rPr>
              <a:t>Use </a:t>
            </a:r>
            <a:r>
              <a:rPr lang="en-US" altLang="zh-CN" sz="1800" dirty="0" err="1">
                <a:solidFill>
                  <a:schemeClr val="tx2"/>
                </a:solidFill>
              </a:rPr>
              <a:t>MPAudioDataSource</a:t>
            </a:r>
            <a:r>
              <a:rPr lang="en-US" altLang="zh-CN" sz="1800" dirty="0">
                <a:solidFill>
                  <a:schemeClr val="tx2"/>
                </a:solidFill>
              </a:rPr>
              <a:t>::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getData</a:t>
            </a:r>
            <a:r>
              <a:rPr lang="en-US" altLang="zh-CN" sz="1800" dirty="0" smtClean="0">
                <a:solidFill>
                  <a:schemeClr val="tx2"/>
                </a:solidFill>
              </a:rPr>
              <a:t> and </a:t>
            </a:r>
            <a:r>
              <a:rPr lang="en-US" altLang="zh-CN" sz="1800" dirty="0" err="1">
                <a:solidFill>
                  <a:schemeClr val="tx2"/>
                </a:solidFill>
              </a:rPr>
              <a:t>MPVideoDataSource</a:t>
            </a:r>
            <a:r>
              <a:rPr lang="en-US" altLang="zh-CN" sz="1800" dirty="0">
                <a:solidFill>
                  <a:schemeClr val="tx2"/>
                </a:solidFill>
              </a:rPr>
              <a:t>::</a:t>
            </a:r>
            <a:r>
              <a:rPr lang="en-US" altLang="zh-CN" sz="1800" dirty="0" err="1">
                <a:solidFill>
                  <a:schemeClr val="tx2"/>
                </a:solidFill>
              </a:rPr>
              <a:t>getData</a:t>
            </a:r>
            <a:r>
              <a:rPr lang="en-US" altLang="zh-CN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 smtClean="0">
                <a:solidFill>
                  <a:schemeClr val="tx2"/>
                </a:solidFill>
              </a:rPr>
              <a:t>to retrieve processed data for playing/rendering from receiving pipeline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>
                <a:solidFill>
                  <a:schemeClr val="tx2"/>
                </a:solidFill>
              </a:rPr>
              <a:t>For MP external client, use </a:t>
            </a:r>
            <a:r>
              <a:rPr lang="en-US" altLang="zh-CN" dirty="0" err="1" smtClean="0">
                <a:solidFill>
                  <a:schemeClr val="tx2"/>
                </a:solidFill>
              </a:rPr>
              <a:t>MPDataSourceManager</a:t>
            </a:r>
            <a:r>
              <a:rPr lang="en-US" altLang="zh-CN" dirty="0" smtClean="0">
                <a:solidFill>
                  <a:schemeClr val="tx2"/>
                </a:solidFill>
              </a:rPr>
              <a:t> to put/get data to/from pipeline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Need register external client to </a:t>
            </a:r>
            <a:r>
              <a:rPr lang="en-US" altLang="zh-CN" dirty="0" err="1">
                <a:solidFill>
                  <a:schemeClr val="tx2"/>
                </a:solidFill>
              </a:rPr>
              <a:t>MPDataSourceManager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with source 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3200" dirty="0" smtClean="0">
                <a:solidFill>
                  <a:schemeClr val="tx2"/>
                </a:solidFill>
              </a:rPr>
              <a:t>Driven by Data Source</a:t>
            </a:r>
          </a:p>
        </p:txBody>
      </p:sp>
    </p:spTree>
    <p:extLst>
      <p:ext uri="{BB962C8B-B14F-4D97-AF65-F5344CB8AC3E}">
        <p14:creationId xmlns:p14="http://schemas.microsoft.com/office/powerpoint/2010/main" val="23990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4825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Code </a:t>
            </a:r>
            <a:r>
              <a:rPr lang="en-US" altLang="zh-CN" dirty="0">
                <a:solidFill>
                  <a:schemeClr val="tx2"/>
                </a:solidFill>
              </a:rPr>
              <a:t>directory structure: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b="1" dirty="0" err="1" smtClean="0">
                <a:solidFill>
                  <a:schemeClr val="tx2"/>
                </a:solidFill>
              </a:rPr>
              <a:t>endpoint_common</a:t>
            </a:r>
            <a:r>
              <a:rPr lang="en-US" altLang="zh-CN" b="1" dirty="0" smtClean="0">
                <a:solidFill>
                  <a:schemeClr val="tx2"/>
                </a:solidFill>
              </a:rPr>
              <a:t>\</a:t>
            </a:r>
            <a:r>
              <a:rPr lang="en-US" altLang="zh-CN" b="1" dirty="0" err="1" smtClean="0">
                <a:solidFill>
                  <a:schemeClr val="tx2"/>
                </a:solidFill>
              </a:rPr>
              <a:t>booat</a:t>
            </a:r>
            <a:r>
              <a:rPr lang="en-US" altLang="zh-CN" dirty="0" smtClean="0">
                <a:solidFill>
                  <a:schemeClr val="tx2"/>
                </a:solidFill>
              </a:rPr>
              <a:t>: </a:t>
            </a:r>
            <a:r>
              <a:rPr lang="en-US" altLang="zh-CN" dirty="0" err="1" smtClean="0">
                <a:solidFill>
                  <a:schemeClr val="tx2"/>
                </a:solidFill>
              </a:rPr>
              <a:t>booat</a:t>
            </a:r>
            <a:r>
              <a:rPr lang="en-US" altLang="zh-CN" dirty="0" smtClean="0">
                <a:solidFill>
                  <a:schemeClr val="tx2"/>
                </a:solidFill>
              </a:rPr>
              <a:t> component related code</a:t>
            </a:r>
            <a:endParaRPr lang="en-US" altLang="zh-CN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b="1" dirty="0" err="1" smtClean="0">
                <a:solidFill>
                  <a:schemeClr val="tx2"/>
                </a:solidFill>
              </a:rPr>
              <a:t>endpoint_common</a:t>
            </a:r>
            <a:r>
              <a:rPr lang="en-US" altLang="zh-CN" b="1" dirty="0" smtClean="0">
                <a:solidFill>
                  <a:schemeClr val="tx2"/>
                </a:solidFill>
              </a:rPr>
              <a:t>\</a:t>
            </a:r>
            <a:r>
              <a:rPr lang="en-US" altLang="zh-CN" b="1" dirty="0" err="1" smtClean="0">
                <a:solidFill>
                  <a:schemeClr val="tx2"/>
                </a:solidFill>
              </a:rPr>
              <a:t>media_processor</a:t>
            </a:r>
            <a:r>
              <a:rPr lang="en-US" altLang="zh-CN" dirty="0" smtClean="0">
                <a:solidFill>
                  <a:schemeClr val="tx2"/>
                </a:solidFill>
              </a:rPr>
              <a:t>:</a:t>
            </a: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chemeClr val="tx2"/>
                </a:solidFill>
              </a:rPr>
              <a:t>a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lgorithm</a:t>
            </a:r>
            <a:r>
              <a:rPr lang="en-US" altLang="zh-CN" sz="1800" dirty="0" smtClean="0">
                <a:solidFill>
                  <a:schemeClr val="tx2"/>
                </a:solidFill>
              </a:rPr>
              <a:t>: codec, AEC,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FCtrl</a:t>
            </a:r>
            <a:r>
              <a:rPr lang="en-US" altLang="zh-CN" sz="1800" dirty="0" smtClean="0">
                <a:solidFill>
                  <a:schemeClr val="tx2"/>
                </a:solidFill>
              </a:rPr>
              <a:t>, LPR,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resampler</a:t>
            </a:r>
            <a:r>
              <a:rPr lang="en-US" altLang="zh-CN" sz="1800" dirty="0" smtClean="0">
                <a:solidFill>
                  <a:schemeClr val="tx2"/>
                </a:solidFill>
              </a:rPr>
              <a:t> implementation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 smtClean="0">
                <a:solidFill>
                  <a:schemeClr val="tx2"/>
                </a:solidFill>
              </a:rPr>
              <a:t>build</a:t>
            </a:r>
            <a:r>
              <a:rPr lang="en-US" altLang="zh-CN" sz="1800" dirty="0" smtClean="0">
                <a:solidFill>
                  <a:schemeClr val="tx2"/>
                </a:solidFill>
              </a:rPr>
              <a:t>: build script folder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 smtClean="0">
                <a:solidFill>
                  <a:schemeClr val="tx2"/>
                </a:solidFill>
              </a:rPr>
              <a:t>include</a:t>
            </a:r>
            <a:r>
              <a:rPr lang="en-US" altLang="zh-CN" sz="1800" dirty="0" smtClean="0">
                <a:solidFill>
                  <a:schemeClr val="tx2"/>
                </a:solidFill>
              </a:rPr>
              <a:t>: MP interface for external client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 err="1" smtClean="0">
                <a:solidFill>
                  <a:schemeClr val="tx2"/>
                </a:solidFill>
              </a:rPr>
              <a:t>src</a:t>
            </a:r>
            <a:r>
              <a:rPr lang="en-US" altLang="zh-CN" sz="1800" dirty="0" smtClean="0">
                <a:solidFill>
                  <a:schemeClr val="tx2"/>
                </a:solidFill>
              </a:rPr>
              <a:t>: pipeline, channel, data source implementation, codec wrapper, 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 err="1" smtClean="0">
                <a:solidFill>
                  <a:schemeClr val="tx2"/>
                </a:solidFill>
              </a:rPr>
              <a:t>system_test</a:t>
            </a:r>
            <a:r>
              <a:rPr lang="en-US" altLang="zh-CN" sz="1800" dirty="0" smtClean="0">
                <a:solidFill>
                  <a:schemeClr val="tx2"/>
                </a:solidFill>
              </a:rPr>
              <a:t>: MP integration test implementation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 smtClean="0">
                <a:solidFill>
                  <a:schemeClr val="tx2"/>
                </a:solidFill>
              </a:rPr>
              <a:t>test</a:t>
            </a:r>
            <a:r>
              <a:rPr lang="en-US" altLang="zh-CN" sz="1800" dirty="0" smtClean="0">
                <a:solidFill>
                  <a:schemeClr val="tx2"/>
                </a:solidFill>
              </a:rPr>
              <a:t>: MP unit test implementation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000" b="1" dirty="0" err="1" smtClean="0">
                <a:solidFill>
                  <a:schemeClr val="tx2"/>
                </a:solidFill>
              </a:rPr>
              <a:t>endpoint_common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\</a:t>
            </a:r>
            <a:r>
              <a:rPr lang="en-US" altLang="zh-CN" sz="2000" b="1" dirty="0" err="1" smtClean="0">
                <a:solidFill>
                  <a:schemeClr val="tx2"/>
                </a:solidFill>
              </a:rPr>
              <a:t>freerdp</a:t>
            </a:r>
            <a:r>
              <a:rPr lang="en-US" altLang="zh-CN" sz="2000" dirty="0" smtClean="0">
                <a:solidFill>
                  <a:schemeClr val="tx2"/>
                </a:solidFill>
              </a:rPr>
              <a:t>: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FreeRDP</a:t>
            </a:r>
            <a:r>
              <a:rPr lang="en-US" altLang="zh-CN" sz="2000" dirty="0" smtClean="0">
                <a:solidFill>
                  <a:schemeClr val="tx2"/>
                </a:solidFill>
              </a:rPr>
              <a:t> implementation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000" b="1" dirty="0" err="1" smtClean="0">
                <a:solidFill>
                  <a:schemeClr val="tx2"/>
                </a:solidFill>
              </a:rPr>
              <a:t>endpoint_common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\script</a:t>
            </a:r>
            <a:r>
              <a:rPr lang="en-US" altLang="zh-CN" sz="2000" dirty="0" smtClean="0">
                <a:solidFill>
                  <a:schemeClr val="tx2"/>
                </a:solidFill>
              </a:rPr>
              <a:t>: build scripts for building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booat</a:t>
            </a:r>
            <a:r>
              <a:rPr lang="en-US" altLang="zh-CN" sz="2000" dirty="0" smtClean="0">
                <a:solidFill>
                  <a:schemeClr val="tx2"/>
                </a:solidFill>
              </a:rPr>
              <a:t>, 3</a:t>
            </a:r>
            <a:r>
              <a:rPr lang="en-US" altLang="zh-CN" sz="2000" baseline="30000" dirty="0" smtClean="0">
                <a:solidFill>
                  <a:schemeClr val="tx2"/>
                </a:solidFill>
              </a:rPr>
              <a:t>rd</a:t>
            </a:r>
            <a:r>
              <a:rPr lang="en-US" altLang="zh-CN" sz="2000" dirty="0" smtClean="0">
                <a:solidFill>
                  <a:schemeClr val="tx2"/>
                </a:solidFill>
              </a:rPr>
              <a:t> parties libs, MP component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3200" dirty="0" smtClean="0">
                <a:solidFill>
                  <a:schemeClr val="tx2"/>
                </a:solidFill>
              </a:rPr>
              <a:t>MP Architecture Summary</a:t>
            </a:r>
          </a:p>
        </p:txBody>
      </p:sp>
    </p:spTree>
    <p:extLst>
      <p:ext uri="{BB962C8B-B14F-4D97-AF65-F5344CB8AC3E}">
        <p14:creationId xmlns:p14="http://schemas.microsoft.com/office/powerpoint/2010/main" val="2452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4825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>
                <a:solidFill>
                  <a:schemeClr val="tx2"/>
                </a:solidFill>
              </a:rPr>
              <a:t>Design: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>
                <a:solidFill>
                  <a:schemeClr val="tx2"/>
                </a:solidFill>
              </a:rPr>
              <a:t>Buffer </a:t>
            </a:r>
            <a:r>
              <a:rPr lang="en-US" altLang="zh-CN" dirty="0" smtClean="0">
                <a:solidFill>
                  <a:schemeClr val="tx2"/>
                </a:solidFill>
              </a:rPr>
              <a:t>management: always allocate buffer, if necessary. Refer to page 7 for its advantages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Support one buffer producer and multi-consumers. 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dirty="0" smtClean="0">
                <a:solidFill>
                  <a:schemeClr val="tx2"/>
                </a:solidFill>
              </a:rPr>
              <a:t>If input buffer </a:t>
            </a:r>
            <a:r>
              <a:rPr lang="en-US" altLang="zh-CN" dirty="0" smtClean="0">
                <a:solidFill>
                  <a:schemeClr val="tx2"/>
                </a:solidFill>
              </a:rPr>
              <a:t>will </a:t>
            </a:r>
            <a:r>
              <a:rPr lang="en-US" altLang="zh-CN" dirty="0">
                <a:solidFill>
                  <a:schemeClr val="tx2"/>
                </a:solidFill>
              </a:rPr>
              <a:t>only </a:t>
            </a:r>
            <a:r>
              <a:rPr lang="en-US" altLang="zh-CN" dirty="0" smtClean="0">
                <a:solidFill>
                  <a:schemeClr val="tx2"/>
                </a:solidFill>
              </a:rPr>
              <a:t>be used by one subscriber</a:t>
            </a:r>
            <a:r>
              <a:rPr lang="en-US" altLang="zh-CN" sz="1800" dirty="0" smtClean="0">
                <a:solidFill>
                  <a:schemeClr val="tx2"/>
                </a:solidFill>
              </a:rPr>
              <a:t>, modifying it is ok. But if not, please not update it, because upper will dispatch data to its consumers/subscribers one by one.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Modification of i</a:t>
            </a:r>
            <a:r>
              <a:rPr lang="en-US" altLang="zh-CN" sz="1800" dirty="0" smtClean="0">
                <a:solidFill>
                  <a:schemeClr val="tx2"/>
                </a:solidFill>
              </a:rPr>
              <a:t>nput data will take effect on subscribers’ sibling(s)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dirty="0" smtClean="0">
                <a:solidFill>
                  <a:schemeClr val="tx2"/>
                </a:solidFill>
              </a:rPr>
              <a:t>Channel running in different threads own its </a:t>
            </a:r>
            <a:r>
              <a:rPr lang="en-US" altLang="zh-CN" dirty="0" smtClean="0">
                <a:solidFill>
                  <a:schemeClr val="tx2"/>
                </a:solidFill>
              </a:rPr>
              <a:t>command/data queue and will be notified to run by event. 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dirty="0" smtClean="0">
                <a:solidFill>
                  <a:schemeClr val="tx2"/>
                </a:solidFill>
              </a:rPr>
              <a:t>RTCP </a:t>
            </a:r>
            <a:r>
              <a:rPr lang="en-US" altLang="zh-CN" sz="1800" dirty="0" smtClean="0">
                <a:solidFill>
                  <a:schemeClr val="tx2"/>
                </a:solidFill>
              </a:rPr>
              <a:t>get RTP statistics by copying data from pipeline and no shared data used in this case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sz="1800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3200" dirty="0" smtClean="0">
                <a:solidFill>
                  <a:schemeClr val="tx2"/>
                </a:solidFill>
              </a:rPr>
              <a:t>MP Architecture Summary</a:t>
            </a:r>
          </a:p>
        </p:txBody>
      </p:sp>
    </p:spTree>
    <p:extLst>
      <p:ext uri="{BB962C8B-B14F-4D97-AF65-F5344CB8AC3E}">
        <p14:creationId xmlns:p14="http://schemas.microsoft.com/office/powerpoint/2010/main" val="5479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3200" dirty="0" smtClean="0">
                <a:solidFill>
                  <a:schemeClr val="tx2"/>
                </a:solidFill>
              </a:rPr>
              <a:t>MP </a:t>
            </a:r>
            <a:r>
              <a:rPr lang="en-US" altLang="zh-CN" sz="3200" dirty="0" smtClean="0">
                <a:solidFill>
                  <a:schemeClr val="tx2"/>
                </a:solidFill>
              </a:rPr>
              <a:t>Architecture: </a:t>
            </a:r>
            <a:r>
              <a:rPr lang="en-US" sz="3200" dirty="0" smtClean="0"/>
              <a:t>Thread View for AVC</a:t>
            </a:r>
            <a:endParaRPr lang="en-US" altLang="zh-CN" sz="3200" dirty="0" smtClean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0444"/>
            <a:ext cx="8229600" cy="4679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7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3200" dirty="0" smtClean="0">
                <a:solidFill>
                  <a:schemeClr val="tx2"/>
                </a:solidFill>
              </a:rPr>
              <a:t>MP </a:t>
            </a:r>
            <a:r>
              <a:rPr lang="en-US" altLang="zh-CN" sz="3200" dirty="0" smtClean="0">
                <a:solidFill>
                  <a:schemeClr val="tx2"/>
                </a:solidFill>
              </a:rPr>
              <a:t>Architecture: </a:t>
            </a:r>
            <a:r>
              <a:rPr lang="en-US" sz="3200" dirty="0" smtClean="0"/>
              <a:t>Thread View for SVC</a:t>
            </a:r>
            <a:endParaRPr lang="en-US" altLang="zh-CN" sz="3200" dirty="0" smtClean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6" y="1428750"/>
            <a:ext cx="7907628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0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639762"/>
          </a:xfrm>
        </p:spPr>
        <p:txBody>
          <a:bodyPr>
            <a:normAutofit/>
          </a:bodyPr>
          <a:lstStyle/>
          <a:p>
            <a:pPr lvl="1" algn="ctr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3200" dirty="0" smtClean="0">
                <a:solidFill>
                  <a:schemeClr val="tx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651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1965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400" dirty="0" smtClean="0">
                <a:solidFill>
                  <a:schemeClr val="tx2"/>
                </a:solidFill>
              </a:rPr>
              <a:t>MP Architecture overview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Component </a:t>
            </a:r>
            <a:r>
              <a:rPr lang="en-US" altLang="zh-CN" sz="2000" dirty="0" smtClean="0">
                <a:solidFill>
                  <a:schemeClr val="tx2"/>
                </a:solidFill>
              </a:rPr>
              <a:t>Layers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000" dirty="0" smtClean="0">
                <a:solidFill>
                  <a:schemeClr val="tx2"/>
                </a:solidFill>
              </a:rPr>
              <a:t>Made of Channels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000" dirty="0" smtClean="0">
                <a:solidFill>
                  <a:schemeClr val="tx2"/>
                </a:solidFill>
              </a:rPr>
              <a:t>Connected by Subscribers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000" dirty="0" smtClean="0">
                <a:solidFill>
                  <a:schemeClr val="tx2"/>
                </a:solidFill>
              </a:rPr>
              <a:t>Working </a:t>
            </a:r>
            <a:r>
              <a:rPr lang="en-US" altLang="zh-CN" sz="2000" dirty="0">
                <a:solidFill>
                  <a:schemeClr val="tx2"/>
                </a:solidFill>
              </a:rPr>
              <a:t>as Pipeline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Driven by </a:t>
            </a:r>
            <a:r>
              <a:rPr lang="en-US" altLang="zh-CN" sz="2000" dirty="0" smtClean="0">
                <a:solidFill>
                  <a:schemeClr val="tx2"/>
                </a:solidFill>
              </a:rPr>
              <a:t>Data Source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000" dirty="0" smtClean="0">
                <a:solidFill>
                  <a:schemeClr val="tx2"/>
                </a:solidFill>
              </a:rPr>
              <a:t>Summary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000" dirty="0" smtClean="0">
                <a:solidFill>
                  <a:schemeClr val="tx2"/>
                </a:solidFill>
              </a:rPr>
              <a:t>Debug</a:t>
            </a:r>
            <a:endParaRPr lang="en-US" altLang="zh-CN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sz="2400" dirty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sz="2400" dirty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sz="2400" dirty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sz="2400" dirty="0"/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600" dirty="0">
                <a:solidFill>
                  <a:schemeClr val="tx2"/>
                </a:solidFill>
              </a:rPr>
              <a:t>BOOAT: Basic system API wrapper and type definition</a:t>
            </a:r>
            <a:endParaRPr lang="en-US" altLang="zh-CN" sz="2600" dirty="0" smtClean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600" dirty="0">
                <a:solidFill>
                  <a:schemeClr val="tx2"/>
                </a:solidFill>
              </a:rPr>
              <a:t>Media Base: </a:t>
            </a: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300" dirty="0">
                <a:solidFill>
                  <a:schemeClr val="tx2"/>
                </a:solidFill>
              </a:rPr>
              <a:t>Basic data structures related to media processing. </a:t>
            </a: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300" dirty="0" smtClean="0">
                <a:solidFill>
                  <a:schemeClr val="tx2"/>
                </a:solidFill>
              </a:rPr>
              <a:t>Independent </a:t>
            </a:r>
            <a:r>
              <a:rPr lang="en-US" altLang="zh-CN" sz="2300" dirty="0">
                <a:solidFill>
                  <a:schemeClr val="tx2"/>
                </a:solidFill>
              </a:rPr>
              <a:t>of specific feature or product</a:t>
            </a: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300" dirty="0">
                <a:solidFill>
                  <a:schemeClr val="tx2"/>
                </a:solidFill>
              </a:rPr>
              <a:t>Channel, Channel Controller, Channel Composite, Data Source, Pipeline are key modules</a:t>
            </a:r>
            <a:endParaRPr lang="en-US" altLang="zh-CN" sz="2300" dirty="0" smtClean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sz="2400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3200" dirty="0" smtClean="0">
                <a:solidFill>
                  <a:schemeClr val="tx2"/>
                </a:solidFill>
              </a:rPr>
              <a:t>Component Layers</a:t>
            </a:r>
          </a:p>
        </p:txBody>
      </p:sp>
      <p:pic>
        <p:nvPicPr>
          <p:cNvPr id="6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685800"/>
            <a:ext cx="73945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4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4825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>
                <a:solidFill>
                  <a:schemeClr val="tx2"/>
                </a:solidFill>
              </a:rPr>
              <a:t>RTP: 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Network </a:t>
            </a:r>
            <a:r>
              <a:rPr lang="en-US" altLang="zh-CN" dirty="0">
                <a:solidFill>
                  <a:schemeClr val="tx2"/>
                </a:solidFill>
              </a:rPr>
              <a:t>input and </a:t>
            </a:r>
            <a:r>
              <a:rPr lang="en-US" altLang="zh-CN" dirty="0" smtClean="0">
                <a:solidFill>
                  <a:schemeClr val="tx2"/>
                </a:solidFill>
              </a:rPr>
              <a:t>output processing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>
                <a:solidFill>
                  <a:schemeClr val="tx2"/>
                </a:solidFill>
              </a:rPr>
              <a:t>Video: 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Provide </a:t>
            </a:r>
            <a:r>
              <a:rPr lang="en-US" altLang="zh-CN" dirty="0">
                <a:solidFill>
                  <a:schemeClr val="tx2"/>
                </a:solidFill>
              </a:rPr>
              <a:t>video processing function: </a:t>
            </a:r>
            <a:r>
              <a:rPr lang="en-US" altLang="zh-CN" dirty="0" smtClean="0">
                <a:solidFill>
                  <a:schemeClr val="tx2"/>
                </a:solidFill>
              </a:rPr>
              <a:t>pre-processing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dirty="0" smtClean="0">
                <a:solidFill>
                  <a:schemeClr val="tx2"/>
                </a:solidFill>
              </a:rPr>
              <a:t>scaling</a:t>
            </a:r>
            <a:r>
              <a:rPr lang="en-US" altLang="zh-CN" dirty="0">
                <a:solidFill>
                  <a:schemeClr val="tx2"/>
                </a:solidFill>
              </a:rPr>
              <a:t>, encoding/decoding, rendering, etc</a:t>
            </a:r>
            <a:r>
              <a:rPr lang="en-US" altLang="zh-CN" dirty="0" smtClean="0">
                <a:solidFill>
                  <a:schemeClr val="tx2"/>
                </a:solidFill>
              </a:rPr>
              <a:t>.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Codec APIs are wrapped into this module</a:t>
            </a:r>
            <a:endParaRPr lang="en-US" altLang="zh-CN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>
                <a:solidFill>
                  <a:schemeClr val="tx2"/>
                </a:solidFill>
              </a:rPr>
              <a:t>Audio: 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Provide flow control, </a:t>
            </a:r>
            <a:r>
              <a:rPr lang="en-US" altLang="zh-CN" dirty="0">
                <a:solidFill>
                  <a:schemeClr val="tx2"/>
                </a:solidFill>
              </a:rPr>
              <a:t>encoding/decoding, resample, playback, AEC, </a:t>
            </a:r>
            <a:r>
              <a:rPr lang="en-US" altLang="zh-CN" dirty="0" smtClean="0">
                <a:solidFill>
                  <a:schemeClr val="tx2"/>
                </a:solidFill>
              </a:rPr>
              <a:t>mix functions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Pipeline: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Connected Video/Audio, RTP modules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Provide integrated function for stream processing, sending/receiving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Associated with RTCP session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3200" dirty="0" smtClean="0">
                <a:solidFill>
                  <a:schemeClr val="tx2"/>
                </a:solidFill>
              </a:rPr>
              <a:t>Component Layers</a:t>
            </a:r>
          </a:p>
        </p:txBody>
      </p:sp>
    </p:spTree>
    <p:extLst>
      <p:ext uri="{BB962C8B-B14F-4D97-AF65-F5344CB8AC3E}">
        <p14:creationId xmlns:p14="http://schemas.microsoft.com/office/powerpoint/2010/main" val="35675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1965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Media Session: 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Corresponding to a connected call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>
                <a:solidFill>
                  <a:schemeClr val="tx2"/>
                </a:solidFill>
              </a:rPr>
              <a:t>Pipeline </a:t>
            </a:r>
            <a:r>
              <a:rPr lang="en-US" altLang="zh-CN" dirty="0" smtClean="0">
                <a:solidFill>
                  <a:schemeClr val="tx2"/>
                </a:solidFill>
              </a:rPr>
              <a:t>container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Manage creation and destroy of pipeline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Operate pipeline: start/stop, hold/resume, update 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Pipeline can be operated independently in session: audio sending/receiving mute, call hold/resume, video mute…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3200" dirty="0" smtClean="0">
                <a:solidFill>
                  <a:schemeClr val="tx2"/>
                </a:solidFill>
              </a:rPr>
              <a:t>Component Layers</a:t>
            </a:r>
          </a:p>
        </p:txBody>
      </p:sp>
    </p:spTree>
    <p:extLst>
      <p:ext uri="{BB962C8B-B14F-4D97-AF65-F5344CB8AC3E}">
        <p14:creationId xmlns:p14="http://schemas.microsoft.com/office/powerpoint/2010/main" val="6718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1965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Pipeline is made of channels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Channel: a complete function unit (encoder, decoder, RTP, input…)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Two kinds of channels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Composite channel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Controller channel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>
                <a:solidFill>
                  <a:schemeClr val="tx2"/>
                </a:solidFill>
              </a:rPr>
              <a:t>Composite channel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Run with its connected channel(s) in same thread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Parts of audio channel are composite channel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Controller channel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Own its thread and command/data queue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Exchange data with connected channel(s) by shared buffer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3200" dirty="0" smtClean="0">
                <a:solidFill>
                  <a:schemeClr val="tx2"/>
                </a:solidFill>
              </a:rPr>
              <a:t>Made of Channels</a:t>
            </a:r>
          </a:p>
        </p:txBody>
      </p:sp>
    </p:spTree>
    <p:extLst>
      <p:ext uri="{BB962C8B-B14F-4D97-AF65-F5344CB8AC3E}">
        <p14:creationId xmlns:p14="http://schemas.microsoft.com/office/powerpoint/2010/main" val="16575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1965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Channel is connected by other subscriber(s)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The connected subscriber could be channel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Upper channel dispatch shared buffer to all registered subscriber(s)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Subscriber keep input buffer data unchanged, process the data and put data to output buffer, before dispatching to its subscriber(s)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Subscriber will allocate memory, if necessary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Advantages: </a:t>
            </a: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dirty="0" smtClean="0">
                <a:solidFill>
                  <a:schemeClr val="tx2"/>
                </a:solidFill>
              </a:rPr>
              <a:t>Subscribers can always be fed with data (even repeated data) . No channels will be hang for waiting data.</a:t>
            </a: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dirty="0" smtClean="0">
                <a:solidFill>
                  <a:schemeClr val="tx2"/>
                </a:solidFill>
              </a:rPr>
              <a:t>Buffer would be accumulated on condition that downstream subscriber(s)  can not handle/return buffer in time. Memory would increase continuously and lead to system overload, which will trigger bug as early as possible.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3200" dirty="0" smtClean="0">
                <a:solidFill>
                  <a:schemeClr val="tx2"/>
                </a:solidFill>
              </a:rPr>
              <a:t>Connected by Subscribers</a:t>
            </a:r>
          </a:p>
        </p:txBody>
      </p:sp>
    </p:spTree>
    <p:extLst>
      <p:ext uri="{BB962C8B-B14F-4D97-AF65-F5344CB8AC3E}">
        <p14:creationId xmlns:p14="http://schemas.microsoft.com/office/powerpoint/2010/main" val="35748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6158"/>
            <a:ext cx="6781800" cy="205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1965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Connected channels make up pipeline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Video pipeline: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dirty="0" smtClean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dirty="0" smtClean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spcBef>
                <a:spcPts val="18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Audio pipeline: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dirty="0" smtClean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3200" dirty="0" smtClean="0">
                <a:solidFill>
                  <a:schemeClr val="tx2"/>
                </a:solidFill>
              </a:rPr>
              <a:t>Working as Pipeline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223" y="2332079"/>
            <a:ext cx="6720282" cy="117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6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1965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Video pipeline subscription relationship: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>
                <a:solidFill>
                  <a:schemeClr val="tx2"/>
                </a:solidFill>
              </a:rPr>
              <a:t>Sending</a:t>
            </a:r>
            <a:r>
              <a:rPr lang="en-US" altLang="zh-CN" dirty="0" smtClean="0">
                <a:solidFill>
                  <a:schemeClr val="tx2"/>
                </a:solidFill>
              </a:rPr>
              <a:t>:</a:t>
            </a: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dirty="0" err="1" smtClean="0">
                <a:solidFill>
                  <a:schemeClr val="tx2"/>
                </a:solidFill>
              </a:rPr>
              <a:t>video_rtp_send</a:t>
            </a:r>
            <a:r>
              <a:rPr lang="en-US" altLang="zh-CN" sz="1800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subscribe </a:t>
            </a:r>
            <a:r>
              <a:rPr lang="en-US" altLang="zh-CN" sz="1800" dirty="0" smtClean="0">
                <a:solidFill>
                  <a:schemeClr val="tx2"/>
                </a:solidFill>
              </a:rPr>
              <a:t>encoder. encoder </a:t>
            </a:r>
            <a:r>
              <a:rPr lang="en-US" altLang="zh-CN" sz="1800" dirty="0">
                <a:solidFill>
                  <a:schemeClr val="tx2"/>
                </a:solidFill>
              </a:rPr>
              <a:t>subscribe </a:t>
            </a:r>
            <a:r>
              <a:rPr lang="en-US" altLang="zh-CN" sz="1800" dirty="0" err="1">
                <a:solidFill>
                  <a:schemeClr val="tx2"/>
                </a:solidFill>
              </a:rPr>
              <a:t>resampler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err="1" smtClean="0">
                <a:solidFill>
                  <a:schemeClr val="tx2"/>
                </a:solidFill>
              </a:rPr>
              <a:t>Receving</a:t>
            </a:r>
            <a:r>
              <a:rPr lang="en-US" altLang="zh-CN" dirty="0" smtClean="0">
                <a:solidFill>
                  <a:schemeClr val="tx2"/>
                </a:solidFill>
              </a:rPr>
              <a:t>:</a:t>
            </a: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dirty="0" smtClean="0">
                <a:solidFill>
                  <a:schemeClr val="tx2"/>
                </a:solidFill>
              </a:rPr>
              <a:t>jitter</a:t>
            </a:r>
            <a:r>
              <a:rPr lang="en-US" altLang="zh-CN" sz="1800" dirty="0">
                <a:solidFill>
                  <a:schemeClr val="tx2"/>
                </a:solidFill>
              </a:rPr>
              <a:t> subscribe </a:t>
            </a:r>
            <a:r>
              <a:rPr lang="en-US" altLang="zh-CN" sz="1800" dirty="0" smtClean="0">
                <a:solidFill>
                  <a:schemeClr val="tx2"/>
                </a:solidFill>
              </a:rPr>
              <a:t>decoder. decoder </a:t>
            </a:r>
            <a:r>
              <a:rPr lang="en-US" altLang="zh-CN" sz="1800" dirty="0">
                <a:solidFill>
                  <a:schemeClr val="tx2"/>
                </a:solidFill>
              </a:rPr>
              <a:t>subscribe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video_rtp_recv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Audio pipeline subscription relationship: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Sending: </a:t>
            </a: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dirty="0" err="1">
                <a:solidFill>
                  <a:schemeClr val="tx2"/>
                </a:solidFill>
              </a:rPr>
              <a:t>audio_send_rtp</a:t>
            </a:r>
            <a:r>
              <a:rPr lang="en-US" altLang="zh-CN" sz="1800" dirty="0">
                <a:solidFill>
                  <a:schemeClr val="tx2"/>
                </a:solidFill>
              </a:rPr>
              <a:t> subscribe audio encode. </a:t>
            </a:r>
            <a:r>
              <a:rPr lang="en-US" altLang="zh-CN" sz="1800" dirty="0" smtClean="0">
                <a:solidFill>
                  <a:schemeClr val="tx2"/>
                </a:solidFill>
              </a:rPr>
              <a:t>audio encode </a:t>
            </a:r>
            <a:r>
              <a:rPr lang="en-US" altLang="zh-CN" sz="1800" dirty="0">
                <a:solidFill>
                  <a:schemeClr val="tx2"/>
                </a:solidFill>
              </a:rPr>
              <a:t>subscribe AEC . </a:t>
            </a:r>
            <a:r>
              <a:rPr lang="en-US" altLang="zh-CN" sz="1800" dirty="0" smtClean="0">
                <a:solidFill>
                  <a:schemeClr val="tx2"/>
                </a:solidFill>
              </a:rPr>
              <a:t>AEC subscribe Input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000" dirty="0" smtClean="0">
                <a:solidFill>
                  <a:schemeClr val="tx2"/>
                </a:solidFill>
              </a:rPr>
              <a:t>Receiving:</a:t>
            </a:r>
          </a:p>
          <a:p>
            <a:pPr lvl="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dirty="0" smtClean="0">
                <a:solidFill>
                  <a:schemeClr val="tx2"/>
                </a:solidFill>
              </a:rPr>
              <a:t>decode subscribe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audio_rtp_recv</a:t>
            </a:r>
            <a:r>
              <a:rPr lang="en-US" altLang="zh-CN" sz="1800" dirty="0">
                <a:solidFill>
                  <a:schemeClr val="tx2"/>
                </a:solidFill>
              </a:rPr>
              <a:t>.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FCtrl</a:t>
            </a:r>
            <a:r>
              <a:rPr lang="en-US" altLang="zh-CN" sz="1800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subscribe decoder. </a:t>
            </a:r>
            <a:r>
              <a:rPr lang="en-US" altLang="zh-CN" sz="1800" dirty="0" smtClean="0">
                <a:solidFill>
                  <a:schemeClr val="tx2"/>
                </a:solidFill>
              </a:rPr>
              <a:t>output </a:t>
            </a:r>
            <a:r>
              <a:rPr lang="en-US" altLang="zh-CN" sz="1800" dirty="0">
                <a:solidFill>
                  <a:schemeClr val="tx2"/>
                </a:solidFill>
              </a:rPr>
              <a:t>subscribe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FCtrl</a:t>
            </a:r>
            <a:endParaRPr lang="en-US" altLang="zh-CN" sz="1800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3200" dirty="0" smtClean="0">
                <a:solidFill>
                  <a:schemeClr val="tx2"/>
                </a:solidFill>
              </a:rPr>
              <a:t>Working as Pipeline</a:t>
            </a:r>
          </a:p>
        </p:txBody>
      </p:sp>
    </p:spTree>
    <p:extLst>
      <p:ext uri="{BB962C8B-B14F-4D97-AF65-F5344CB8AC3E}">
        <p14:creationId xmlns:p14="http://schemas.microsoft.com/office/powerpoint/2010/main" val="37189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ycom Template LIGHT">
  <a:themeElements>
    <a:clrScheme name="Polycom Light Palette">
      <a:dk1>
        <a:srgbClr val="D71920"/>
      </a:dk1>
      <a:lt1>
        <a:srgbClr val="637280"/>
      </a:lt1>
      <a:dk2>
        <a:srgbClr val="2E3844"/>
      </a:dk2>
      <a:lt2>
        <a:srgbClr val="DC740B"/>
      </a:lt2>
      <a:accent1>
        <a:srgbClr val="231F20"/>
      </a:accent1>
      <a:accent2>
        <a:srgbClr val="1062A8"/>
      </a:accent2>
      <a:accent3>
        <a:srgbClr val="DBDDDF"/>
      </a:accent3>
      <a:accent4>
        <a:srgbClr val="94A9BB"/>
      </a:accent4>
      <a:accent5>
        <a:srgbClr val="838F9B"/>
      </a:accent5>
      <a:accent6>
        <a:srgbClr val="8FC3EA"/>
      </a:accent6>
      <a:hlink>
        <a:srgbClr val="8FC3EA"/>
      </a:hlink>
      <a:folHlink>
        <a:srgbClr val="C7C8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Polycom Template LIGHT">
  <a:themeElements>
    <a:clrScheme name="Polycom Light Palette">
      <a:dk1>
        <a:srgbClr val="D71920"/>
      </a:dk1>
      <a:lt1>
        <a:srgbClr val="637280"/>
      </a:lt1>
      <a:dk2>
        <a:srgbClr val="2E3844"/>
      </a:dk2>
      <a:lt2>
        <a:srgbClr val="DC740B"/>
      </a:lt2>
      <a:accent1>
        <a:srgbClr val="231F20"/>
      </a:accent1>
      <a:accent2>
        <a:srgbClr val="1062A8"/>
      </a:accent2>
      <a:accent3>
        <a:srgbClr val="DBDDDF"/>
      </a:accent3>
      <a:accent4>
        <a:srgbClr val="94A9BB"/>
      </a:accent4>
      <a:accent5>
        <a:srgbClr val="838F9B"/>
      </a:accent5>
      <a:accent6>
        <a:srgbClr val="8FC3EA"/>
      </a:accent6>
      <a:hlink>
        <a:srgbClr val="8FC3EA"/>
      </a:hlink>
      <a:folHlink>
        <a:srgbClr val="C7C8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821</Words>
  <Application>Microsoft Office PowerPoint</Application>
  <PresentationFormat>On-screen Show (4:3)</PresentationFormat>
  <Paragraphs>146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Polycom Template LIGHT</vt:lpstr>
      <vt:lpstr>1_Polycom Template LIGHT</vt:lpstr>
      <vt:lpstr>Oculus MP Overview</vt:lpstr>
      <vt:lpstr>Outline</vt:lpstr>
      <vt:lpstr>Component Layers</vt:lpstr>
      <vt:lpstr>Component Layers</vt:lpstr>
      <vt:lpstr>Component Layers</vt:lpstr>
      <vt:lpstr>Made of Channels</vt:lpstr>
      <vt:lpstr>Connected by Subscribers</vt:lpstr>
      <vt:lpstr>Working as Pipeline</vt:lpstr>
      <vt:lpstr>Working as Pipeline</vt:lpstr>
      <vt:lpstr>Working as Pipeline</vt:lpstr>
      <vt:lpstr>Driven by Data Source</vt:lpstr>
      <vt:lpstr>MP Architecture Summary</vt:lpstr>
      <vt:lpstr>MP Architecture Summary</vt:lpstr>
      <vt:lpstr>MP Architecture: Thread View for AVC</vt:lpstr>
      <vt:lpstr>MP Architecture: Thread View for SVC</vt:lpstr>
      <vt:lpstr>Q&amp;A</vt:lpstr>
    </vt:vector>
  </TitlesOfParts>
  <Company>Polycom.com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 &amp; CSS 1.4 GW Architecture Overview</dc:title>
  <dc:creator>Gao, Song</dc:creator>
  <cp:lastModifiedBy>GS</cp:lastModifiedBy>
  <cp:revision>106</cp:revision>
  <dcterms:created xsi:type="dcterms:W3CDTF">2014-05-13T02:01:48Z</dcterms:created>
  <dcterms:modified xsi:type="dcterms:W3CDTF">2015-12-29T07:53:24Z</dcterms:modified>
</cp:coreProperties>
</file>