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4"/>
  </p:sldMasterIdLst>
  <p:notesMasterIdLst>
    <p:notesMasterId r:id="rId17"/>
  </p:notesMasterIdLst>
  <p:handoutMasterIdLst>
    <p:handoutMasterId r:id="rId18"/>
  </p:handoutMasterIdLst>
  <p:sldIdLst>
    <p:sldId id="447" r:id="rId5"/>
    <p:sldId id="466" r:id="rId6"/>
    <p:sldId id="481" r:id="rId7"/>
    <p:sldId id="467" r:id="rId8"/>
    <p:sldId id="482" r:id="rId9"/>
    <p:sldId id="468" r:id="rId10"/>
    <p:sldId id="469" r:id="rId11"/>
    <p:sldId id="483" r:id="rId12"/>
    <p:sldId id="470" r:id="rId13"/>
    <p:sldId id="471" r:id="rId14"/>
    <p:sldId id="472" r:id="rId15"/>
    <p:sldId id="457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olycom" initials="P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40B"/>
    <a:srgbClr val="A6B6DD"/>
    <a:srgbClr val="A6C3DD"/>
    <a:srgbClr val="FF00FF"/>
    <a:srgbClr val="FF0000"/>
    <a:srgbClr val="637280"/>
    <a:srgbClr val="808080"/>
    <a:srgbClr val="D71920"/>
    <a:srgbClr val="1062A8"/>
    <a:srgbClr val="2E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93950" autoAdjust="0"/>
  </p:normalViewPr>
  <p:slideViewPr>
    <p:cSldViewPr snapToGrid="0" snapToObjects="1">
      <p:cViewPr varScale="1">
        <p:scale>
          <a:sx n="70" d="100"/>
          <a:sy n="70" d="100"/>
        </p:scale>
        <p:origin x="-1308" y="-72"/>
      </p:cViewPr>
      <p:guideLst>
        <p:guide orient="horz" pos="4012"/>
        <p:guide orient="horz" pos="751"/>
        <p:guide orient="horz" pos="623"/>
        <p:guide orient="horz" pos="947"/>
        <p:guide orient="horz" pos="3898"/>
        <p:guide orient="horz" pos="1154"/>
        <p:guide pos="5501"/>
        <p:guide pos="261"/>
        <p:guide pos="2935"/>
        <p:guide pos="2822"/>
        <p:guide pos="3832"/>
        <p:guide pos="3716"/>
        <p:guide pos="2047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1998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D6BAEBB-3AF2-45F2-A7C2-C1BD8D7D9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56DC05F-D5FC-4D1D-98F9-BA91C5255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6DC05F-D5FC-4D1D-98F9-BA91C52551D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rico\Desktop\bu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3054333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457200" y="4041648"/>
            <a:ext cx="6629400" cy="1216152"/>
          </a:xfrm>
        </p:spPr>
        <p:txBody>
          <a:bodyPr anchor="t" anchorCtr="0"/>
          <a:lstStyle>
            <a:lvl1pPr>
              <a:lnSpc>
                <a:spcPct val="95000"/>
              </a:lnSpc>
              <a:defRPr sz="3600" b="0" baseline="0">
                <a:solidFill>
                  <a:srgbClr val="2E384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Can be two lines</a:t>
            </a:r>
            <a:endParaRPr lang="en-US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457200" y="5314949"/>
            <a:ext cx="7772400" cy="5524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800" i="0">
                <a:solidFill>
                  <a:srgbClr val="637280"/>
                </a:solidFill>
                <a:effectLst>
                  <a:outerShdw blurRad="76200" algn="ctr" rotWithShape="0">
                    <a:schemeClr val="bg1"/>
                  </a:outerShdw>
                </a:effectLst>
                <a:cs typeface="Arial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9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528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58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6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6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rico\Desktop\bu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1" r="45972"/>
          <a:stretch/>
        </p:blipFill>
        <p:spPr bwMode="gray">
          <a:xfrm>
            <a:off x="3054333" y="-1"/>
            <a:ext cx="6089667" cy="53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457200" y="4041648"/>
            <a:ext cx="6629400" cy="1216152"/>
          </a:xfrm>
        </p:spPr>
        <p:txBody>
          <a:bodyPr anchor="t" anchorCtr="0"/>
          <a:lstStyle>
            <a:lvl1pPr>
              <a:lnSpc>
                <a:spcPct val="95000"/>
              </a:lnSpc>
              <a:defRPr sz="3600" b="0" baseline="0">
                <a:solidFill>
                  <a:srgbClr val="2E384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Can be two lines</a:t>
            </a:r>
            <a:endParaRPr lang="en-US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457200" y="5314949"/>
            <a:ext cx="7772400" cy="55245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FontTx/>
              <a:buNone/>
              <a:defRPr sz="1800" i="0">
                <a:solidFill>
                  <a:srgbClr val="637280"/>
                </a:solidFill>
                <a:effectLst>
                  <a:outerShdw blurRad="76200" algn="ctr" rotWithShape="0">
                    <a:schemeClr val="bg1"/>
                  </a:outerShdw>
                </a:effectLst>
                <a:cs typeface="Arial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9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528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5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301039" cy="4684651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0352"/>
            <a:ext cx="8150225" cy="4794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5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6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5473300" cy="4684651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3540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rgbClr val="94A9BB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2400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Polycom,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302752" cy="1216152"/>
          </a:xfrm>
        </p:spPr>
        <p:txBody>
          <a:bodyPr anchor="b"/>
          <a:lstStyle>
            <a:lvl1pPr algn="l">
              <a:lnSpc>
                <a:spcPct val="80000"/>
              </a:lnSpc>
              <a:defRPr sz="4000" b="0" cap="none" baseline="0">
                <a:solidFill>
                  <a:srgbClr val="637280"/>
                </a:solidFill>
              </a:defRPr>
            </a:lvl1pPr>
          </a:lstStyle>
          <a:p>
            <a:r>
              <a:rPr lang="en-US" dirty="0" smtClean="0"/>
              <a:t>Click to edit master segue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5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rgbClr val="94A9BB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2400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Polycom,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12848"/>
            <a:ext cx="8302752" cy="1216152"/>
          </a:xfrm>
        </p:spPr>
        <p:txBody>
          <a:bodyPr anchor="b"/>
          <a:lstStyle>
            <a:lvl1pPr algn="l">
              <a:lnSpc>
                <a:spcPct val="80000"/>
              </a:lnSpc>
              <a:defRPr sz="4000" b="0" cap="none" baseline="0">
                <a:solidFill>
                  <a:srgbClr val="2E3844"/>
                </a:solidFill>
              </a:defRPr>
            </a:lvl1pPr>
          </a:lstStyle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7200" y="3540578"/>
            <a:ext cx="7772400" cy="552451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rgbClr val="63728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Enter Quote Source</a:t>
            </a:r>
          </a:p>
        </p:txBody>
      </p:sp>
    </p:spTree>
    <p:extLst>
      <p:ext uri="{BB962C8B-B14F-4D97-AF65-F5344CB8AC3E}">
        <p14:creationId xmlns:p14="http://schemas.microsoft.com/office/powerpoint/2010/main" val="264659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6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8947"/>
            <a:ext cx="4058639" cy="405087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567" y="2128947"/>
            <a:ext cx="4060221" cy="405087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8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6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48" y="1495168"/>
            <a:ext cx="4058639" cy="4684651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3567" y="1495168"/>
            <a:ext cx="4060221" cy="4684651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E3844"/>
              </a:buClr>
              <a:buSzPct val="100000"/>
              <a:buFont typeface="Arial" pitchFamily="34" charset="0"/>
              <a:buChar char="‒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3844"/>
              </a:buClr>
              <a:buSzTx/>
              <a:buFont typeface="Arial" pitchFamily="34" charset="0"/>
              <a:buChar char="‒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637280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3728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4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3953" y="597244"/>
            <a:ext cx="8149836" cy="479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gray">
          <a:xfrm>
            <a:off x="3124200" y="0"/>
            <a:ext cx="6019799" cy="3545522"/>
            <a:chOff x="0" y="-1"/>
            <a:chExt cx="9144000" cy="5385603"/>
          </a:xfrm>
        </p:grpSpPr>
        <p:pic>
          <p:nvPicPr>
            <p:cNvPr id="10" name="Picture 2" descr="C:\Users\rico\Desktop\bug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rgbClr val="94A9B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1" r="45972"/>
            <a:stretch/>
          </p:blipFill>
          <p:spPr bwMode="gray">
            <a:xfrm>
              <a:off x="3054333" y="-1"/>
              <a:ext cx="6089667" cy="5385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 userDrawn="1"/>
          </p:nvSpPr>
          <p:spPr bwMode="gray">
            <a:xfrm>
              <a:off x="0" y="0"/>
              <a:ext cx="9144000" cy="525780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DBDDD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63953" y="597244"/>
            <a:ext cx="8149836" cy="479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0352"/>
            <a:ext cx="81502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10" name="Date Placeholder 4"/>
          <p:cNvSpPr txBox="1">
            <a:spLocks/>
          </p:cNvSpPr>
          <p:nvPr userDrawn="1"/>
        </p:nvSpPr>
        <p:spPr bwMode="gray">
          <a:xfrm>
            <a:off x="457200" y="6356350"/>
            <a:ext cx="2667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900" baseline="24000" dirty="0" smtClean="0">
                <a:solidFill>
                  <a:srgbClr val="637280"/>
                </a:solidFill>
              </a:rPr>
              <a:t>©</a:t>
            </a:r>
            <a:r>
              <a:rPr lang="en-US" sz="900" dirty="0" smtClean="0">
                <a:solidFill>
                  <a:srgbClr val="637280"/>
                </a:solidFill>
              </a:rPr>
              <a:t> Polycom, Inc. All rights reserved.</a:t>
            </a:r>
            <a:endParaRPr lang="en-US" sz="900" dirty="0">
              <a:solidFill>
                <a:srgbClr val="637280"/>
              </a:solidFill>
            </a:endParaRP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 bwMode="gray">
          <a:xfrm>
            <a:off x="4381500" y="6356350"/>
            <a:ext cx="3810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C00AD89-014A-4F2B-B9D8-8C5AD66C5932}" type="slidenum">
              <a:rPr lang="en-US" sz="900" smtClean="0">
                <a:solidFill>
                  <a:srgbClr val="637280"/>
                </a:solidFill>
              </a:rPr>
              <a:pPr algn="ctr">
                <a:defRPr/>
              </a:pPr>
              <a:t>‹#›</a:t>
            </a:fld>
            <a:endParaRPr lang="en-US" sz="900" dirty="0" smtClean="0">
              <a:solidFill>
                <a:srgbClr val="637280"/>
              </a:solidFill>
            </a:endParaRPr>
          </a:p>
        </p:txBody>
      </p:sp>
      <p:pic>
        <p:nvPicPr>
          <p:cNvPr id="12" name="Picture 3" descr="\\mv-fs\Projects\Polycom\03_Assets\Logos\Horizontal\PNGs\Polycom_RGB_Logo (1)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310715" y="6311379"/>
            <a:ext cx="1427270" cy="3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264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1" r:id="rId4"/>
    <p:sldLayoutId id="2147484057" r:id="rId5"/>
    <p:sldLayoutId id="2147484042" r:id="rId6"/>
    <p:sldLayoutId id="2147484054" r:id="rId7"/>
    <p:sldLayoutId id="2147484044" r:id="rId8"/>
    <p:sldLayoutId id="2147484055" r:id="rId9"/>
    <p:sldLayoutId id="2147484045" r:id="rId10"/>
    <p:sldLayoutId id="2147484056" r:id="rId11"/>
    <p:sldLayoutId id="2147484051" r:id="rId12"/>
    <p:sldLayoutId id="214748407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2E3844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595959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2E3844"/>
        </a:buClr>
        <a:buSzPct val="100000"/>
        <a:buFont typeface="Arial" pitchFamily="34" charset="0"/>
        <a:buChar char="•"/>
        <a:defRPr sz="2400">
          <a:solidFill>
            <a:srgbClr val="63728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rgbClr val="2E3844"/>
        </a:buClr>
        <a:buSzPct val="100000"/>
        <a:buFont typeface="Arial" pitchFamily="34" charset="0"/>
        <a:buChar char="‒"/>
        <a:defRPr sz="2000">
          <a:solidFill>
            <a:srgbClr val="637280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2E3844"/>
        </a:buClr>
        <a:buSzPct val="100000"/>
        <a:buFont typeface="Arial" pitchFamily="34" charset="0"/>
        <a:buChar char="‒"/>
        <a:defRPr>
          <a:solidFill>
            <a:srgbClr val="637280"/>
          </a:solidFill>
          <a:latin typeface="+mn-lt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>
          <a:srgbClr val="2E3844"/>
        </a:buClr>
        <a:buSzPct val="100000"/>
        <a:buFont typeface="Arial" pitchFamily="34" charset="0"/>
        <a:buChar char="‒"/>
        <a:defRPr sz="1600">
          <a:solidFill>
            <a:srgbClr val="63728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E3844"/>
        </a:buClr>
        <a:buFont typeface="Arial" pitchFamily="34" charset="0"/>
        <a:buChar char="‒"/>
        <a:defRPr sz="1400">
          <a:solidFill>
            <a:srgbClr val="6372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ipp.sourceforge.net/doc/reference.html#Create+your+own+XML+scenari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sipp/files/sipp/3.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ygwin.com/setup-x86_64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Pp/sipp/archive/v3.4.1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pp.sourceforge.net/doc/uas.xml.html" TargetMode="External"/><Relationship Id="rId2" Type="http://schemas.openxmlformats.org/officeDocument/2006/relationships/hyperlink" Target="http://sipp.sourceforge.net/doc/uac.xm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 bwMode="gray">
          <a:xfrm>
            <a:off x="889001" y="2695448"/>
            <a:ext cx="7936344" cy="1216152"/>
          </a:xfrm>
        </p:spPr>
        <p:txBody>
          <a:bodyPr>
            <a:normAutofit fontScale="90000"/>
          </a:bodyPr>
          <a:lstStyle/>
          <a:p>
            <a:r>
              <a:rPr lang="en-US" altLang="zh-CN" sz="4400" dirty="0" err="1" smtClean="0">
                <a:ea typeface="Arial Unicode MS" pitchFamily="34" charset="-128"/>
                <a:cs typeface="Arial Unicode MS" pitchFamily="34" charset="-128"/>
              </a:rPr>
              <a:t>SIPp</a:t>
            </a:r>
            <a:r>
              <a:rPr lang="en-US" altLang="zh-CN" sz="4400" dirty="0" smtClean="0"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altLang="zh-CN" sz="4400" dirty="0" smtClean="0">
                <a:ea typeface="Arial Unicode MS" pitchFamily="34" charset="-128"/>
                <a:cs typeface="Arial Unicode MS" pitchFamily="34" charset="-128"/>
              </a:rPr>
            </a:b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 bwMode="gray"/>
        <p:txBody>
          <a:bodyPr>
            <a:normAutofit fontScale="92500" lnSpcReduction="10000"/>
          </a:bodyPr>
          <a:lstStyle/>
          <a:p>
            <a:r>
              <a:rPr lang="en-US" dirty="0" err="1" smtClean="0"/>
              <a:t>fangpo</a:t>
            </a:r>
            <a:endParaRPr lang="en-US" dirty="0" smtClean="0"/>
          </a:p>
          <a:p>
            <a:r>
              <a:rPr lang="en-US" dirty="0" smtClean="0"/>
              <a:t>Feb </a:t>
            </a:r>
            <a:r>
              <a:rPr lang="en-US" dirty="0" smtClean="0"/>
              <a:t>14, 2016</a:t>
            </a:r>
          </a:p>
        </p:txBody>
      </p:sp>
    </p:spTree>
    <p:extLst>
      <p:ext uri="{BB962C8B-B14F-4D97-AF65-F5344CB8AC3E}">
        <p14:creationId xmlns:p14="http://schemas.microsoft.com/office/powerpoint/2010/main" val="41474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400" dirty="0">
                <a:hlinkClick r:id="rId2"/>
              </a:rPr>
              <a:t>http://</a:t>
            </a:r>
            <a:r>
              <a:rPr lang="en-US" sz="3400" dirty="0" smtClean="0">
                <a:hlinkClick r:id="rId2"/>
              </a:rPr>
              <a:t>sipp.sourceforge.net/doc/reference.html#Create+your+own+XML+scenarios</a:t>
            </a:r>
            <a:endParaRPr lang="en-US" sz="3400" dirty="0" smtClean="0"/>
          </a:p>
          <a:p>
            <a:r>
              <a:rPr lang="en-US" sz="3400" dirty="0"/>
              <a:t>In the XML, there are</a:t>
            </a:r>
          </a:p>
          <a:p>
            <a:pPr lvl="1"/>
            <a:r>
              <a:rPr lang="en-US" sz="3100" dirty="0"/>
              <a:t>List of commands with their </a:t>
            </a:r>
            <a:r>
              <a:rPr lang="en-US" sz="3100" dirty="0" smtClean="0"/>
              <a:t>attributes, Such as</a:t>
            </a:r>
          </a:p>
          <a:p>
            <a:pPr lvl="2"/>
            <a:r>
              <a:rPr lang="en-US" sz="2800" dirty="0" smtClean="0"/>
              <a:t>&lt;send&gt;	Send message</a:t>
            </a:r>
          </a:p>
          <a:p>
            <a:pPr lvl="2"/>
            <a:r>
              <a:rPr lang="en-US" sz="2800" dirty="0" smtClean="0"/>
              <a:t>&lt;</a:t>
            </a:r>
            <a:r>
              <a:rPr lang="en-US" sz="2800" dirty="0" err="1" smtClean="0"/>
              <a:t>recv</a:t>
            </a:r>
            <a:r>
              <a:rPr lang="en-US" sz="2800" dirty="0" smtClean="0"/>
              <a:t>&gt;	Wait specific message</a:t>
            </a:r>
          </a:p>
          <a:p>
            <a:pPr lvl="2"/>
            <a:r>
              <a:rPr lang="en-US" sz="2800" dirty="0" smtClean="0"/>
              <a:t>&lt;pause&gt;	Pause a while</a:t>
            </a:r>
          </a:p>
          <a:p>
            <a:pPr lvl="2"/>
            <a:r>
              <a:rPr lang="en-US" sz="2800" dirty="0" err="1" smtClean="0"/>
              <a:t>etc</a:t>
            </a:r>
            <a:endParaRPr lang="en-US" sz="2800" dirty="0" smtClean="0"/>
          </a:p>
          <a:p>
            <a:pPr lvl="1"/>
            <a:r>
              <a:rPr lang="en-US" sz="3100" dirty="0"/>
              <a:t>Keyword </a:t>
            </a:r>
            <a:r>
              <a:rPr lang="en-US" sz="3100" dirty="0" smtClean="0"/>
              <a:t>list</a:t>
            </a:r>
          </a:p>
          <a:p>
            <a:pPr lvl="2"/>
            <a:r>
              <a:rPr lang="en-US" sz="2800" dirty="0" smtClean="0"/>
              <a:t>Keywords are used as variables when send a message, example</a:t>
            </a:r>
          </a:p>
          <a:p>
            <a:pPr lvl="3"/>
            <a:r>
              <a:rPr lang="en-US" sz="2600" dirty="0" smtClean="0"/>
              <a:t>&lt;</a:t>
            </a:r>
            <a:r>
              <a:rPr lang="en-US" sz="2600" dirty="0"/>
              <a:t>send&gt; </a:t>
            </a:r>
            <a:endParaRPr lang="en-US" sz="2600" dirty="0" smtClean="0"/>
          </a:p>
          <a:p>
            <a:pPr lvl="4"/>
            <a:r>
              <a:rPr lang="en-US" sz="2600" dirty="0" smtClean="0"/>
              <a:t>&lt;![</a:t>
            </a:r>
            <a:r>
              <a:rPr lang="en-US" sz="2600" dirty="0"/>
              <a:t>CDATA[ INVITE sip:</a:t>
            </a:r>
            <a:r>
              <a:rPr lang="en-US" sz="2600" b="1" dirty="0"/>
              <a:t>[service]</a:t>
            </a:r>
            <a:r>
              <a:rPr lang="en-US" sz="2600" dirty="0"/>
              <a:t>@</a:t>
            </a:r>
            <a:r>
              <a:rPr lang="en-US" sz="2600" b="1" dirty="0"/>
              <a:t>[</a:t>
            </a:r>
            <a:r>
              <a:rPr lang="en-US" sz="2600" b="1" dirty="0" err="1"/>
              <a:t>remote_ip</a:t>
            </a:r>
            <a:r>
              <a:rPr lang="en-US" sz="2600" b="1" dirty="0"/>
              <a:t>]</a:t>
            </a:r>
            <a:r>
              <a:rPr lang="en-US" sz="2600" dirty="0"/>
              <a:t>:</a:t>
            </a:r>
            <a:r>
              <a:rPr lang="en-US" sz="2600" b="1" dirty="0"/>
              <a:t>[</a:t>
            </a:r>
            <a:r>
              <a:rPr lang="en-US" sz="2600" b="1" dirty="0" err="1"/>
              <a:t>remote_port</a:t>
            </a:r>
            <a:r>
              <a:rPr lang="en-US" sz="2600" b="1" dirty="0"/>
              <a:t>]</a:t>
            </a:r>
            <a:r>
              <a:rPr lang="en-US" sz="2600" dirty="0"/>
              <a:t> </a:t>
            </a:r>
            <a:r>
              <a:rPr lang="en-US" sz="2600" dirty="0" smtClean="0"/>
              <a:t>SIP/2.0 </a:t>
            </a:r>
          </a:p>
          <a:p>
            <a:pPr lvl="4"/>
            <a:r>
              <a:rPr lang="en-US" sz="2600" dirty="0" smtClean="0"/>
              <a:t>Via</a:t>
            </a:r>
            <a:r>
              <a:rPr lang="en-US" sz="2600" dirty="0"/>
              <a:t>: SIP/2.0/</a:t>
            </a:r>
            <a:r>
              <a:rPr lang="en-US" sz="2600" b="1" dirty="0"/>
              <a:t>[transport]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 err="1"/>
              <a:t>local_ip</a:t>
            </a:r>
            <a:r>
              <a:rPr lang="en-US" sz="2600" b="1" dirty="0"/>
              <a:t>]</a:t>
            </a:r>
            <a:r>
              <a:rPr lang="en-US" sz="2600" dirty="0"/>
              <a:t>:</a:t>
            </a:r>
            <a:r>
              <a:rPr lang="en-US" sz="2600" b="1" dirty="0"/>
              <a:t>[</a:t>
            </a:r>
            <a:r>
              <a:rPr lang="en-US" sz="2600" b="1" dirty="0" err="1"/>
              <a:t>local_port</a:t>
            </a:r>
            <a:r>
              <a:rPr lang="en-US" sz="2600" b="1" dirty="0" smtClean="0"/>
              <a:t>]</a:t>
            </a:r>
          </a:p>
          <a:p>
            <a:pPr lvl="4"/>
            <a:r>
              <a:rPr lang="en-US" sz="2600" b="1" dirty="0" smtClean="0"/>
              <a:t>…</a:t>
            </a:r>
          </a:p>
          <a:p>
            <a:pPr lvl="3"/>
            <a:r>
              <a:rPr lang="en-US" sz="2500" dirty="0"/>
              <a:t>&lt;/send&gt;</a:t>
            </a:r>
          </a:p>
          <a:p>
            <a:pPr lvl="1"/>
            <a:r>
              <a:rPr lang="en-US" sz="3100" dirty="0" err="1"/>
              <a:t>regexp</a:t>
            </a:r>
            <a:r>
              <a:rPr lang="en-US" sz="3100" dirty="0"/>
              <a:t> action </a:t>
            </a:r>
            <a:r>
              <a:rPr lang="en-US" sz="3100" dirty="0" smtClean="0"/>
              <a:t>syntax</a:t>
            </a:r>
          </a:p>
          <a:p>
            <a:pPr lvl="2"/>
            <a:r>
              <a:rPr lang="en-US" sz="2800" dirty="0" smtClean="0"/>
              <a:t>Used to extract value from received message, example</a:t>
            </a:r>
          </a:p>
          <a:p>
            <a:pPr lvl="3"/>
            <a:r>
              <a:rPr lang="en-US" sz="2800" dirty="0"/>
              <a:t>&lt;</a:t>
            </a:r>
            <a:r>
              <a:rPr lang="en-US" sz="2800" dirty="0" err="1"/>
              <a:t>recv</a:t>
            </a:r>
            <a:r>
              <a:rPr lang="en-US" sz="2800" dirty="0"/>
              <a:t> request="INVITE" </a:t>
            </a:r>
            <a:r>
              <a:rPr lang="en-US" sz="2800" dirty="0" err="1"/>
              <a:t>crlf</a:t>
            </a:r>
            <a:r>
              <a:rPr lang="en-US" sz="2800" dirty="0"/>
              <a:t>="true" </a:t>
            </a:r>
            <a:r>
              <a:rPr lang="en-US" sz="2800" dirty="0" err="1"/>
              <a:t>rrs</a:t>
            </a:r>
            <a:r>
              <a:rPr lang="en-US" sz="2800" dirty="0"/>
              <a:t>="true"&gt;</a:t>
            </a:r>
          </a:p>
          <a:p>
            <a:pPr lvl="3"/>
            <a:r>
              <a:rPr lang="en-US" sz="2800" dirty="0"/>
              <a:t>     &lt;action&gt;</a:t>
            </a:r>
          </a:p>
          <a:p>
            <a:pPr lvl="3"/>
            <a:r>
              <a:rPr lang="en-US" sz="2800" dirty="0"/>
              <a:t>	 &lt;</a:t>
            </a:r>
            <a:r>
              <a:rPr lang="en-US" sz="2800" dirty="0" err="1"/>
              <a:t>ereg</a:t>
            </a:r>
            <a:r>
              <a:rPr lang="en-US" sz="2800" dirty="0"/>
              <a:t> </a:t>
            </a:r>
            <a:r>
              <a:rPr lang="en-US" sz="2800" dirty="0" err="1"/>
              <a:t>regexp</a:t>
            </a:r>
            <a:r>
              <a:rPr lang="en-US" sz="2800" dirty="0"/>
              <a:t>=".*" </a:t>
            </a:r>
            <a:r>
              <a:rPr lang="en-US" sz="2800" dirty="0" err="1"/>
              <a:t>search_in</a:t>
            </a:r>
            <a:r>
              <a:rPr lang="en-US" sz="2800" dirty="0"/>
              <a:t>="</a:t>
            </a:r>
            <a:r>
              <a:rPr lang="en-US" sz="2800" dirty="0" err="1"/>
              <a:t>hdr</a:t>
            </a:r>
            <a:r>
              <a:rPr lang="en-US" sz="2800" dirty="0"/>
              <a:t>" header="Some-New-Header:" </a:t>
            </a:r>
            <a:r>
              <a:rPr lang="en-US" sz="2800" dirty="0" err="1"/>
              <a:t>assign_to</a:t>
            </a:r>
            <a:r>
              <a:rPr lang="en-US" sz="2800" dirty="0"/>
              <a:t>="1" /&gt;</a:t>
            </a:r>
          </a:p>
          <a:p>
            <a:pPr lvl="3"/>
            <a:r>
              <a:rPr lang="en-US" sz="2800" dirty="0"/>
              <a:t>          &lt;log message="From is [</a:t>
            </a:r>
            <a:r>
              <a:rPr lang="en-US" sz="2800" dirty="0" err="1"/>
              <a:t>last_From</a:t>
            </a:r>
            <a:r>
              <a:rPr lang="en-US" sz="2800" dirty="0"/>
              <a:t>]. Custom header is [$1]"/&gt;</a:t>
            </a:r>
          </a:p>
          <a:p>
            <a:pPr lvl="3"/>
            <a:r>
              <a:rPr lang="en-US" sz="2800" dirty="0"/>
              <a:t>     &lt;/action&gt;</a:t>
            </a:r>
          </a:p>
          <a:p>
            <a:pPr lvl="3"/>
            <a:r>
              <a:rPr lang="en-US" sz="2800" dirty="0"/>
              <a:t>   &lt;/</a:t>
            </a:r>
            <a:r>
              <a:rPr lang="en-US" sz="2800" dirty="0" err="1"/>
              <a:t>recv</a:t>
            </a:r>
            <a:r>
              <a:rPr lang="en-US" sz="2800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XML </a:t>
            </a:r>
            <a:r>
              <a:rPr lang="en-US" dirty="0" smtClean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UAC:</a:t>
            </a:r>
          </a:p>
          <a:p>
            <a:pPr lvl="1"/>
            <a:r>
              <a:rPr lang="en-US" dirty="0" err="1" smtClean="0"/>
              <a:t>sipp</a:t>
            </a:r>
            <a:r>
              <a:rPr lang="en-US" dirty="0" smtClean="0"/>
              <a:t> </a:t>
            </a:r>
            <a:r>
              <a:rPr lang="en-US" dirty="0" err="1"/>
              <a:t>remote_host</a:t>
            </a:r>
            <a:r>
              <a:rPr lang="en-US" dirty="0"/>
              <a:t>[:</a:t>
            </a:r>
            <a:r>
              <a:rPr lang="en-US" dirty="0" err="1"/>
              <a:t>remote_port</a:t>
            </a:r>
            <a:r>
              <a:rPr lang="en-US" dirty="0" smtClean="0"/>
              <a:t>] -</a:t>
            </a:r>
            <a:r>
              <a:rPr lang="en-US" dirty="0"/>
              <a:t>sf </a:t>
            </a:r>
            <a:r>
              <a:rPr lang="en-US" dirty="0" smtClean="0"/>
              <a:t>uas.xml </a:t>
            </a:r>
            <a:r>
              <a:rPr lang="en-US" dirty="0"/>
              <a:t>-t </a:t>
            </a:r>
            <a:r>
              <a:rPr lang="en-US" dirty="0" smtClean="0"/>
              <a:t>u1</a:t>
            </a:r>
          </a:p>
          <a:p>
            <a:r>
              <a:rPr lang="en-US" dirty="0" smtClean="0"/>
              <a:t>Example UAS:</a:t>
            </a:r>
          </a:p>
          <a:p>
            <a:pPr lvl="1"/>
            <a:r>
              <a:rPr lang="en-US" dirty="0" err="1"/>
              <a:t>sipp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/>
              <a:t>sf uas.xml -t </a:t>
            </a:r>
            <a:r>
              <a:rPr lang="en-US" dirty="0" smtClean="0"/>
              <a:t>u1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SIPp</a:t>
            </a:r>
            <a:r>
              <a:rPr lang="en-US" dirty="0" smtClean="0"/>
              <a:t> with your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950" y="987056"/>
            <a:ext cx="8167689" cy="4511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   </a:t>
            </a:r>
            <a:r>
              <a:rPr lang="en-US" sz="7200" b="1" dirty="0" smtClean="0">
                <a:solidFill>
                  <a:schemeClr val="tx1"/>
                </a:solidFill>
                <a:latin typeface="Algerian" pitchFamily="82" charset="0"/>
              </a:rPr>
              <a:t>Enjoy!</a:t>
            </a:r>
            <a:endParaRPr lang="en-US" sz="7200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SIPp</a:t>
            </a:r>
            <a:r>
              <a:rPr lang="en-US" dirty="0"/>
              <a:t> is a free Open Source test tool / traffic generator for the SIP protocol.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SIPp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4" y="2510665"/>
            <a:ext cx="69659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94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TCP/UDP/TLS</a:t>
            </a:r>
          </a:p>
          <a:p>
            <a:r>
              <a:rPr lang="en-US" dirty="0" smtClean="0"/>
              <a:t>SIP client/SIP server</a:t>
            </a:r>
          </a:p>
          <a:p>
            <a:r>
              <a:rPr lang="en-US" dirty="0" smtClean="0"/>
              <a:t>Simultaneous call</a:t>
            </a:r>
            <a:endParaRPr lang="en-US" dirty="0" smtClean="0"/>
          </a:p>
          <a:p>
            <a:r>
              <a:rPr lang="en-US" dirty="0" smtClean="0"/>
              <a:t>Send media(audio/video) </a:t>
            </a:r>
            <a:r>
              <a:rPr lang="en-US" dirty="0" smtClean="0"/>
              <a:t>traffic</a:t>
            </a:r>
            <a:endParaRPr lang="en-US" dirty="0" smtClean="0"/>
          </a:p>
          <a:p>
            <a:pPr lvl="1"/>
            <a:r>
              <a:rPr lang="en-US" dirty="0" smtClean="0"/>
              <a:t>RTP echo</a:t>
            </a:r>
          </a:p>
          <a:p>
            <a:pPr lvl="1"/>
            <a:r>
              <a:rPr lang="en-US" dirty="0" smtClean="0"/>
              <a:t>RTP </a:t>
            </a:r>
            <a:r>
              <a:rPr lang="en-US" dirty="0" err="1" smtClean="0"/>
              <a:t>pcap</a:t>
            </a:r>
            <a:endParaRPr lang="en-US" dirty="0" smtClean="0"/>
          </a:p>
          <a:p>
            <a:r>
              <a:rPr lang="en-US" dirty="0" smtClean="0"/>
              <a:t>Sip Authentication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SIPp</a:t>
            </a:r>
            <a:r>
              <a:rPr lang="en-US" dirty="0" smtClean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legacy </a:t>
            </a:r>
            <a:r>
              <a:rPr lang="en-US" dirty="0" smtClean="0"/>
              <a:t>executable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://sourceforge.net/projects/sipp/files/sipp/3.2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No latest </a:t>
            </a:r>
            <a:r>
              <a:rPr lang="en-US" dirty="0" err="1"/>
              <a:t>SIPp</a:t>
            </a:r>
            <a:r>
              <a:rPr lang="en-US" dirty="0"/>
              <a:t> executable for </a:t>
            </a:r>
            <a:r>
              <a:rPr lang="en-US" dirty="0" smtClean="0"/>
              <a:t>download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 smtClean="0"/>
              <a:t>latest source </a:t>
            </a:r>
            <a:r>
              <a:rPr lang="en-US" dirty="0" smtClean="0"/>
              <a:t>code and build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cygwin</a:t>
            </a:r>
            <a:r>
              <a:rPr lang="en-US" dirty="0" smtClean="0"/>
              <a:t> and build </a:t>
            </a:r>
            <a:r>
              <a:rPr lang="en-US" dirty="0" smtClean="0"/>
              <a:t>environment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SIPp</a:t>
            </a:r>
            <a:r>
              <a:rPr lang="en-US" dirty="0" smtClean="0"/>
              <a:t> code and build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dirty="0" err="1" smtClean="0"/>
              <a:t>SIPp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cygwin.com/setup-x86_64.exe</a:t>
            </a:r>
            <a:endParaRPr lang="en-US" dirty="0" smtClean="0"/>
          </a:p>
          <a:p>
            <a:pPr lvl="1"/>
            <a:r>
              <a:rPr lang="en-US" dirty="0" smtClean="0"/>
              <a:t>Select: “Install from internet”</a:t>
            </a:r>
            <a:endParaRPr lang="en-US" dirty="0"/>
          </a:p>
          <a:p>
            <a:pPr lvl="1"/>
            <a:r>
              <a:rPr lang="en-US" dirty="0" smtClean="0"/>
              <a:t>Select root directory: C:\cygwin64</a:t>
            </a:r>
          </a:p>
          <a:p>
            <a:pPr lvl="1"/>
            <a:r>
              <a:rPr lang="en-US" dirty="0" smtClean="0"/>
              <a:t>Select local package directory: C</a:t>
            </a:r>
            <a:r>
              <a:rPr lang="en-US" dirty="0"/>
              <a:t>:\</a:t>
            </a:r>
            <a:r>
              <a:rPr lang="en-US" dirty="0" smtClean="0"/>
              <a:t>cygwin_install</a:t>
            </a:r>
          </a:p>
          <a:p>
            <a:pPr lvl="1"/>
            <a:r>
              <a:rPr lang="en-US" dirty="0" smtClean="0"/>
              <a:t>Select “Direct connection”</a:t>
            </a:r>
          </a:p>
          <a:p>
            <a:pPr lvl="1"/>
            <a:r>
              <a:rPr lang="en-US" dirty="0" smtClean="0"/>
              <a:t>Select one server, such as cygwin.mirrors.hoobly.com</a:t>
            </a:r>
          </a:p>
          <a:p>
            <a:pPr lvl="1"/>
            <a:r>
              <a:rPr lang="en-US" dirty="0" smtClean="0"/>
              <a:t>Select following packages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-core </a:t>
            </a:r>
            <a:r>
              <a:rPr lang="en-US" dirty="0" err="1" smtClean="0"/>
              <a:t>gcc</a:t>
            </a:r>
            <a:r>
              <a:rPr lang="en-US" dirty="0" smtClean="0"/>
              <a:t>-g++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libncurses</a:t>
            </a:r>
            <a:r>
              <a:rPr lang="en-US" dirty="0" smtClean="0"/>
              <a:t> vim </a:t>
            </a:r>
            <a:r>
              <a:rPr lang="en-US" dirty="0" err="1" smtClean="0"/>
              <a:t>wget</a:t>
            </a:r>
            <a:endParaRPr lang="en-US" dirty="0" smtClean="0"/>
          </a:p>
          <a:p>
            <a:pPr lvl="2"/>
            <a:r>
              <a:rPr lang="en-US" dirty="0" smtClean="0"/>
              <a:t>Optional to install: </a:t>
            </a:r>
            <a:r>
              <a:rPr lang="en-US" dirty="0" err="1" smtClean="0"/>
              <a:t>openssl</a:t>
            </a:r>
            <a:r>
              <a:rPr lang="en-US" dirty="0" smtClean="0"/>
              <a:t>/</a:t>
            </a:r>
            <a:r>
              <a:rPr lang="en-US" dirty="0" err="1" smtClean="0"/>
              <a:t>perl</a:t>
            </a:r>
            <a:r>
              <a:rPr lang="en-US" dirty="0" smtClean="0"/>
              <a:t>/curl/</a:t>
            </a:r>
            <a:r>
              <a:rPr lang="en-US" dirty="0" err="1" smtClean="0"/>
              <a:t>autoconf</a:t>
            </a:r>
            <a:r>
              <a:rPr lang="en-US" dirty="0" smtClean="0"/>
              <a:t>/</a:t>
            </a:r>
            <a:r>
              <a:rPr lang="en-US" dirty="0" err="1" smtClean="0"/>
              <a:t>automake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/find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Install </a:t>
            </a:r>
            <a:r>
              <a:rPr lang="en-US" dirty="0" err="1"/>
              <a:t>cygwin</a:t>
            </a:r>
            <a:r>
              <a:rPr lang="en-US" dirty="0"/>
              <a:t> and build </a:t>
            </a:r>
            <a:r>
              <a:rPr lang="en-US" dirty="0" smtClean="0"/>
              <a:t>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Refer to http://sipp.sourceforge.net/doc/reference.html#Installing+SIPp</a:t>
            </a:r>
            <a:endParaRPr lang="en-US" sz="1800" dirty="0" smtClean="0"/>
          </a:p>
          <a:p>
            <a:r>
              <a:rPr lang="en-US" sz="1800" dirty="0" smtClean="0"/>
              <a:t>The following is a simplified steps</a:t>
            </a:r>
          </a:p>
          <a:p>
            <a:pPr lvl="1"/>
            <a:r>
              <a:rPr lang="en-US" sz="1400" dirty="0" smtClean="0"/>
              <a:t>Open </a:t>
            </a:r>
            <a:r>
              <a:rPr lang="en-US" sz="1400" dirty="0"/>
              <a:t>“Cygwin64 </a:t>
            </a:r>
            <a:r>
              <a:rPr lang="en-US" sz="1400" dirty="0" smtClean="0"/>
              <a:t>Terminal”</a:t>
            </a:r>
          </a:p>
          <a:p>
            <a:pPr lvl="1"/>
            <a:r>
              <a:rPr lang="en-US" sz="1400" dirty="0"/>
              <a:t>c</a:t>
            </a:r>
            <a:r>
              <a:rPr lang="en-US" sz="1400" dirty="0" smtClean="0"/>
              <a:t>d /</a:t>
            </a:r>
            <a:r>
              <a:rPr lang="en-US" sz="1400" dirty="0" err="1" smtClean="0"/>
              <a:t>cygdrive</a:t>
            </a:r>
            <a:r>
              <a:rPr lang="en-US" sz="1400" dirty="0" smtClean="0"/>
              <a:t>/d</a:t>
            </a:r>
            <a:r>
              <a:rPr lang="en-US" sz="1400" dirty="0" smtClean="0"/>
              <a:t>/</a:t>
            </a:r>
          </a:p>
          <a:p>
            <a:pPr lvl="1"/>
            <a:r>
              <a:rPr lang="en-US" sz="1400" dirty="0" err="1" smtClean="0"/>
              <a:t>mkdir</a:t>
            </a:r>
            <a:r>
              <a:rPr lang="en-US" sz="1400" dirty="0" smtClean="0"/>
              <a:t> temp; cd temp;</a:t>
            </a:r>
          </a:p>
          <a:p>
            <a:pPr lvl="1"/>
            <a:r>
              <a:rPr lang="en-US" sz="1400" dirty="0" err="1"/>
              <a:t>wget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github.com/SIPp/sipp/archive/v3.4.1.tar.gz</a:t>
            </a:r>
            <a:endParaRPr lang="en-US" sz="1400" dirty="0" smtClean="0"/>
          </a:p>
          <a:p>
            <a:pPr lvl="1"/>
            <a:r>
              <a:rPr lang="en-US" sz="1400" dirty="0" smtClean="0"/>
              <a:t>tar </a:t>
            </a:r>
            <a:r>
              <a:rPr lang="en-US" sz="1400" dirty="0" err="1"/>
              <a:t>xf</a:t>
            </a:r>
            <a:r>
              <a:rPr lang="en-US" sz="1400" dirty="0"/>
              <a:t> </a:t>
            </a:r>
            <a:r>
              <a:rPr lang="en-US" sz="1400" dirty="0" smtClean="0"/>
              <a:t>v3.4.1.tar.gz</a:t>
            </a:r>
          </a:p>
          <a:p>
            <a:pPr lvl="2"/>
            <a:r>
              <a:rPr lang="en-US" sz="1200" dirty="0" smtClean="0"/>
              <a:t>There is errors in building 3.5.0</a:t>
            </a:r>
          </a:p>
          <a:p>
            <a:pPr lvl="1"/>
            <a:r>
              <a:rPr lang="en-US" sz="1400" dirty="0"/>
              <a:t>cd </a:t>
            </a:r>
            <a:r>
              <a:rPr lang="en-US" sz="1400" dirty="0" smtClean="0"/>
              <a:t>sipp-3.4.1</a:t>
            </a:r>
          </a:p>
          <a:p>
            <a:pPr lvl="1"/>
            <a:r>
              <a:rPr lang="en-US" sz="1400" dirty="0" smtClean="0"/>
              <a:t>./</a:t>
            </a:r>
            <a:r>
              <a:rPr lang="en-US" sz="1400" dirty="0"/>
              <a:t>configure </a:t>
            </a:r>
            <a:endParaRPr lang="en-US" sz="1400" dirty="0" smtClean="0"/>
          </a:p>
          <a:p>
            <a:pPr lvl="2"/>
            <a:r>
              <a:rPr lang="en-US" sz="1200" dirty="0" smtClean="0"/>
              <a:t>#</a:t>
            </a:r>
            <a:r>
              <a:rPr lang="en-US" sz="1200" dirty="0"/>
              <a:t>Without TLS (Transport Layer Security), SCTP or PCAP </a:t>
            </a:r>
            <a:r>
              <a:rPr lang="en-US" sz="1200" dirty="0" smtClean="0"/>
              <a:t>support</a:t>
            </a:r>
          </a:p>
          <a:p>
            <a:pPr lvl="2"/>
            <a:r>
              <a:rPr lang="en-US" sz="1200" dirty="0" smtClean="0"/>
              <a:t>Please refer to the document above for adding those features</a:t>
            </a:r>
          </a:p>
          <a:p>
            <a:pPr lvl="1"/>
            <a:r>
              <a:rPr lang="en-US" sz="1400" dirty="0" smtClean="0"/>
              <a:t>make</a:t>
            </a:r>
          </a:p>
          <a:p>
            <a:pPr lvl="1"/>
            <a:r>
              <a:rPr lang="en-US" sz="1400" dirty="0"/>
              <a:t>m</a:t>
            </a:r>
            <a:r>
              <a:rPr lang="en-US" sz="1400" dirty="0" smtClean="0"/>
              <a:t>ake install</a:t>
            </a:r>
            <a:endParaRPr lang="en-US" sz="14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Download </a:t>
            </a:r>
            <a:r>
              <a:rPr lang="en-US" dirty="0" err="1"/>
              <a:t>SIPp</a:t>
            </a:r>
            <a:r>
              <a:rPr lang="en-US" dirty="0"/>
              <a:t> code and build</a:t>
            </a:r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“Cygwin64 Terminal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sipp</a:t>
            </a:r>
            <a:r>
              <a:rPr lang="en-US" dirty="0" smtClean="0"/>
              <a:t>” without parameters to see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SIPp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7898"/>
            <a:ext cx="8301039" cy="494321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Usage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sipp</a:t>
            </a:r>
            <a:r>
              <a:rPr lang="en-US" dirty="0" smtClean="0"/>
              <a:t> </a:t>
            </a:r>
            <a:r>
              <a:rPr lang="en-US" dirty="0" err="1"/>
              <a:t>remote_host</a:t>
            </a:r>
            <a:r>
              <a:rPr lang="en-US" dirty="0"/>
              <a:t>[:</a:t>
            </a:r>
            <a:r>
              <a:rPr lang="en-US" dirty="0" err="1"/>
              <a:t>remote_port</a:t>
            </a:r>
            <a:r>
              <a:rPr lang="en-US" dirty="0"/>
              <a:t>] [options]</a:t>
            </a:r>
          </a:p>
          <a:p>
            <a:r>
              <a:rPr lang="en-US" dirty="0" smtClean="0"/>
              <a:t>Frequently used </a:t>
            </a:r>
            <a:r>
              <a:rPr lang="en-US" dirty="0"/>
              <a:t>options: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sf </a:t>
            </a:r>
            <a:r>
              <a:rPr lang="en-US" dirty="0" smtClean="0"/>
              <a:t>	: </a:t>
            </a:r>
            <a:r>
              <a:rPr lang="en-US" dirty="0"/>
              <a:t>Loads an alternate XML scenario file. 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learn more about XML </a:t>
            </a:r>
            <a:r>
              <a:rPr lang="en-US" dirty="0" smtClean="0"/>
              <a:t>scenario syntax</a:t>
            </a:r>
            <a:r>
              <a:rPr lang="en-US" dirty="0"/>
              <a:t>, use the -</a:t>
            </a:r>
            <a:r>
              <a:rPr lang="en-US" dirty="0" err="1"/>
              <a:t>sd</a:t>
            </a:r>
            <a:r>
              <a:rPr lang="en-US" dirty="0"/>
              <a:t> option to dump </a:t>
            </a:r>
            <a:r>
              <a:rPr lang="en-US" dirty="0" smtClean="0"/>
              <a:t>embedded </a:t>
            </a:r>
            <a:r>
              <a:rPr lang="en-US" dirty="0"/>
              <a:t>scenarios. </a:t>
            </a:r>
            <a:r>
              <a:rPr lang="en-US" dirty="0" smtClean="0"/>
              <a:t>They </a:t>
            </a:r>
            <a:r>
              <a:rPr lang="en-US" dirty="0"/>
              <a:t>contain all </a:t>
            </a:r>
            <a:r>
              <a:rPr lang="en-US" dirty="0" smtClean="0"/>
              <a:t>the necessary </a:t>
            </a:r>
            <a:r>
              <a:rPr lang="en-US" dirty="0"/>
              <a:t>help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</a:t>
            </a:r>
            <a:r>
              <a:rPr lang="en-US" dirty="0"/>
              <a:t>t </a:t>
            </a:r>
            <a:r>
              <a:rPr lang="en-US" dirty="0" smtClean="0"/>
              <a:t>		: </a:t>
            </a:r>
            <a:r>
              <a:rPr lang="en-US" dirty="0"/>
              <a:t>Set the transport mode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- </a:t>
            </a:r>
            <a:r>
              <a:rPr lang="en-US" dirty="0"/>
              <a:t>u1: UDP with one socket (default</a:t>
            </a:r>
            <a:r>
              <a:rPr lang="en-US" dirty="0" smtClean="0"/>
              <a:t>),</a:t>
            </a:r>
          </a:p>
          <a:p>
            <a:pPr lvl="2"/>
            <a:r>
              <a:rPr lang="en-US" sz="1800" dirty="0" smtClean="0"/>
              <a:t>- </a:t>
            </a:r>
            <a:r>
              <a:rPr lang="en-US" sz="1800" dirty="0"/>
              <a:t>un: UDP with one socket per call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- </a:t>
            </a:r>
            <a:r>
              <a:rPr lang="en-US" sz="1800" dirty="0"/>
              <a:t>t1: TCP with one socket</a:t>
            </a:r>
            <a:r>
              <a:rPr lang="en-US" sz="1800" dirty="0" smtClean="0"/>
              <a:t>,</a:t>
            </a:r>
          </a:p>
          <a:p>
            <a:pPr lvl="2"/>
            <a:r>
              <a:rPr lang="en-US" sz="1800" dirty="0" smtClean="0"/>
              <a:t>- </a:t>
            </a:r>
            <a:r>
              <a:rPr lang="en-US" sz="1800" dirty="0" err="1"/>
              <a:t>tn</a:t>
            </a:r>
            <a:r>
              <a:rPr lang="en-US" sz="1800" dirty="0"/>
              <a:t>: TCP with one socket per call</a:t>
            </a:r>
            <a:r>
              <a:rPr lang="en-US" sz="1800" dirty="0" smtClean="0"/>
              <a:t>,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		: </a:t>
            </a:r>
            <a:r>
              <a:rPr lang="en-US" dirty="0"/>
              <a:t>Set the local IP address for '</a:t>
            </a:r>
            <a:r>
              <a:rPr lang="en-US" dirty="0" err="1"/>
              <a:t>Contact:','Via</a:t>
            </a:r>
            <a:r>
              <a:rPr lang="en-US" dirty="0"/>
              <a:t>:', and 'From:' headers. </a:t>
            </a:r>
            <a:r>
              <a:rPr lang="en-US" dirty="0" smtClean="0"/>
              <a:t>Default  is </a:t>
            </a:r>
            <a:r>
              <a:rPr lang="en-US" dirty="0"/>
              <a:t>primary host IP address</a:t>
            </a:r>
            <a:r>
              <a:rPr lang="en-US" dirty="0" smtClean="0"/>
              <a:t>.</a:t>
            </a:r>
          </a:p>
          <a:p>
            <a:pPr lvl="1"/>
            <a:r>
              <a:rPr lang="en-US" sz="1800" dirty="0" smtClean="0"/>
              <a:t>-</a:t>
            </a:r>
            <a:r>
              <a:rPr lang="en-US" sz="1800" dirty="0"/>
              <a:t>p </a:t>
            </a:r>
            <a:r>
              <a:rPr lang="en-US" sz="1800" dirty="0" smtClean="0"/>
              <a:t>		 </a:t>
            </a:r>
            <a:r>
              <a:rPr lang="en-US" sz="1800" dirty="0"/>
              <a:t>: Set the local port number.  Default is a random free port chosen by </a:t>
            </a:r>
            <a:r>
              <a:rPr lang="en-US" sz="1800" dirty="0"/>
              <a:t>the system</a:t>
            </a:r>
            <a:r>
              <a:rPr lang="en-US" sz="1800" dirty="0" smtClean="0"/>
              <a:t>.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bind_local</a:t>
            </a:r>
            <a:r>
              <a:rPr lang="en-US" dirty="0" smtClean="0"/>
              <a:t>	: </a:t>
            </a:r>
            <a:r>
              <a:rPr lang="en-US" dirty="0"/>
              <a:t>Bind socket to local IP address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i.e</a:t>
            </a:r>
            <a:r>
              <a:rPr lang="en-US" dirty="0"/>
              <a:t>. the local IP address is used as </a:t>
            </a:r>
            <a:r>
              <a:rPr lang="en-US" dirty="0" smtClean="0"/>
              <a:t>the source </a:t>
            </a:r>
            <a:r>
              <a:rPr lang="en-US" dirty="0"/>
              <a:t>IP address.  If </a:t>
            </a:r>
            <a:r>
              <a:rPr lang="en-US" dirty="0" err="1"/>
              <a:t>SIPp</a:t>
            </a:r>
            <a:r>
              <a:rPr lang="en-US" dirty="0"/>
              <a:t> runs in </a:t>
            </a:r>
            <a:r>
              <a:rPr lang="en-US" dirty="0" smtClean="0"/>
              <a:t>server mode </a:t>
            </a:r>
            <a:r>
              <a:rPr lang="en-US" dirty="0"/>
              <a:t>it will only listen on </a:t>
            </a:r>
            <a:r>
              <a:rPr lang="en-US" dirty="0" smtClean="0"/>
              <a:t>the local </a:t>
            </a:r>
            <a:r>
              <a:rPr lang="en-US" dirty="0"/>
              <a:t>IP address instead of all IP addresses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-mi	: </a:t>
            </a:r>
            <a:r>
              <a:rPr lang="en-US" dirty="0"/>
              <a:t>Set the local media IP address (default: local primary host IP address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rtp_echo</a:t>
            </a:r>
            <a:r>
              <a:rPr lang="en-US" dirty="0" smtClean="0"/>
              <a:t>	: </a:t>
            </a:r>
            <a:r>
              <a:rPr lang="en-US" dirty="0"/>
              <a:t>Enable RTP echo. RTP/UDP packets received on port defined by -</a:t>
            </a:r>
            <a:r>
              <a:rPr lang="en-US" dirty="0" err="1"/>
              <a:t>mp</a:t>
            </a:r>
            <a:r>
              <a:rPr lang="en-US" dirty="0"/>
              <a:t> are </a:t>
            </a:r>
            <a:r>
              <a:rPr lang="en-US" dirty="0" smtClean="0"/>
              <a:t>echoed to </a:t>
            </a:r>
            <a:r>
              <a:rPr lang="en-US" dirty="0"/>
              <a:t>their </a:t>
            </a:r>
            <a:r>
              <a:rPr lang="en-US" dirty="0" smtClean="0"/>
              <a:t>sender. </a:t>
            </a:r>
          </a:p>
          <a:p>
            <a:pPr lvl="2"/>
            <a:r>
              <a:rPr lang="en-US" dirty="0" smtClean="0"/>
              <a:t>RTP/UDP </a:t>
            </a:r>
            <a:r>
              <a:rPr lang="en-US" dirty="0"/>
              <a:t>packets coming on this port + 2 are also echoed to their </a:t>
            </a:r>
            <a:r>
              <a:rPr lang="en-US" dirty="0" smtClean="0"/>
              <a:t>sender (</a:t>
            </a:r>
            <a:r>
              <a:rPr lang="en-US" dirty="0"/>
              <a:t>used for sound and video echo).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SIPp</a:t>
            </a:r>
            <a:r>
              <a:rPr lang="en-US" dirty="0"/>
              <a:t> </a:t>
            </a:r>
            <a:r>
              <a:rPr lang="en-US" dirty="0" smtClean="0"/>
              <a:t>command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 err="1" smtClean="0"/>
              <a:t>sipp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sn</a:t>
            </a:r>
            <a:r>
              <a:rPr lang="en-US" dirty="0"/>
              <a:t> </a:t>
            </a:r>
            <a:r>
              <a:rPr lang="en-US" dirty="0" err="1" smtClean="0"/>
              <a:t>uas</a:t>
            </a:r>
            <a:endParaRPr lang="en-US" dirty="0" smtClean="0"/>
          </a:p>
          <a:p>
            <a:pPr lvl="1"/>
            <a:r>
              <a:rPr lang="en-US" dirty="0" err="1"/>
              <a:t>sipp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</a:t>
            </a:r>
            <a:r>
              <a:rPr lang="en-US" dirty="0" err="1"/>
              <a:t>uac</a:t>
            </a:r>
            <a:r>
              <a:rPr lang="en-US" dirty="0"/>
              <a:t> </a:t>
            </a:r>
            <a:r>
              <a:rPr lang="en-US" dirty="0" smtClean="0"/>
              <a:t>&lt;remote-</a:t>
            </a:r>
            <a:r>
              <a:rPr lang="en-US" dirty="0" err="1" smtClean="0"/>
              <a:t>ip</a:t>
            </a:r>
            <a:r>
              <a:rPr lang="en-US" dirty="0" smtClean="0"/>
              <a:t>&gt;</a:t>
            </a:r>
          </a:p>
          <a:p>
            <a:r>
              <a:rPr lang="en-US" dirty="0"/>
              <a:t>Create your own XML scenarios</a:t>
            </a:r>
          </a:p>
          <a:p>
            <a:pPr lvl="1"/>
            <a:r>
              <a:rPr lang="en-US" dirty="0"/>
              <a:t>UAC example: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sipp.sourceforge.net/doc/uac.xml.html</a:t>
            </a:r>
            <a:endParaRPr lang="en-US" dirty="0" smtClean="0"/>
          </a:p>
          <a:p>
            <a:pPr lvl="1"/>
            <a:r>
              <a:rPr lang="en-US" dirty="0"/>
              <a:t>UAS example: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sipp.sourceforge.net/doc/uas.xml.html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Sipp</a:t>
            </a:r>
            <a:r>
              <a:rPr lang="en-US" dirty="0" smtClean="0"/>
              <a:t> </a:t>
            </a:r>
            <a:r>
              <a:rPr lang="en-US" dirty="0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9250"/>
      </p:ext>
    </p:extLst>
  </p:cSld>
  <p:clrMapOvr>
    <a:masterClrMapping/>
  </p:clrMapOvr>
</p:sld>
</file>

<file path=ppt/theme/theme1.xml><?xml version="1.0" encoding="utf-8"?>
<a:theme xmlns:a="http://schemas.openxmlformats.org/drawingml/2006/main" name="Sans_Tricon_Interim_Template_w-notes">
  <a:themeElements>
    <a:clrScheme name="Custom 1">
      <a:dk1>
        <a:srgbClr val="000000"/>
      </a:dk1>
      <a:lt1>
        <a:srgbClr val="FFFFFF"/>
      </a:lt1>
      <a:dk2>
        <a:srgbClr val="FF0000"/>
      </a:dk2>
      <a:lt2>
        <a:srgbClr val="737775"/>
      </a:lt2>
      <a:accent1>
        <a:srgbClr val="0490C7"/>
      </a:accent1>
      <a:accent2>
        <a:srgbClr val="004677"/>
      </a:accent2>
      <a:accent3>
        <a:srgbClr val="ABBD26"/>
      </a:accent3>
      <a:accent4>
        <a:srgbClr val="FFD520"/>
      </a:accent4>
      <a:accent5>
        <a:srgbClr val="780000"/>
      </a:accent5>
      <a:accent6>
        <a:srgbClr val="999B9E"/>
      </a:accent6>
      <a:hlink>
        <a:srgbClr val="0490C7"/>
      </a:hlink>
      <a:folHlink>
        <a:srgbClr val="4AC9F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p Public 080609.ct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 Public 080609.ct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 Public 080609.ct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 Public 080609.ct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 Public 080609.ct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 Public 080609.ct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 Public 080609.ct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E0FA1A8D441409B963A8773FBEAC4" ma:contentTypeVersion="0" ma:contentTypeDescription="Create a new document." ma:contentTypeScope="" ma:versionID="78a5a6f086f3801ce1efc56cc52b9b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9864A1F-3733-458F-90B0-80469D1ED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B0CFC2-9264-4E81-B7F1-4A327DCA3E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30E39-6D24-4B79-9B64-46DA86BD537A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27378</TotalTime>
  <Words>334</Words>
  <Application>Microsoft Office PowerPoint</Application>
  <PresentationFormat>On-screen Show (4:3)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Sans_Tricon_Interim_Template_w-notes</vt:lpstr>
      <vt:lpstr>SIPp </vt:lpstr>
      <vt:lpstr>What is SIPp</vt:lpstr>
      <vt:lpstr>SIPp features</vt:lpstr>
      <vt:lpstr>How to get SIPp</vt:lpstr>
      <vt:lpstr>Install cygwin and build environment</vt:lpstr>
      <vt:lpstr>Download SIPp code and build</vt:lpstr>
      <vt:lpstr>Run SIPp command</vt:lpstr>
      <vt:lpstr>SIPp command Usage</vt:lpstr>
      <vt:lpstr>Sipp scenarios</vt:lpstr>
      <vt:lpstr>Create your own XML scenarios</vt:lpstr>
      <vt:lpstr>Start SIPp with your XML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PowerPoint Template 4x3</dc:title>
  <dc:subject>Corporate PPT Template</dc:subject>
  <dc:creator>jplumb</dc:creator>
  <cp:keywords>corporate, template</cp:keywords>
  <cp:lastModifiedBy>Xu, Fangpo</cp:lastModifiedBy>
  <cp:revision>1690</cp:revision>
  <dcterms:created xsi:type="dcterms:W3CDTF">2011-07-19T01:44:18Z</dcterms:created>
  <dcterms:modified xsi:type="dcterms:W3CDTF">2016-02-14T05:55:35Z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0x010100D8EE0FA1A8D441409B963A8773FBEAC4</vt:lpwstr>
  </property>
</Properties>
</file>