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notesMasterIdLst>
    <p:notesMasterId r:id="rId23"/>
  </p:notesMasterIdLst>
  <p:handoutMasterIdLst>
    <p:handoutMasterId r:id="rId24"/>
  </p:handoutMasterIdLst>
  <p:sldIdLst>
    <p:sldId id="577" r:id="rId2"/>
    <p:sldId id="629" r:id="rId3"/>
    <p:sldId id="714" r:id="rId4"/>
    <p:sldId id="715" r:id="rId5"/>
    <p:sldId id="710" r:id="rId6"/>
    <p:sldId id="709" r:id="rId7"/>
    <p:sldId id="711" r:id="rId8"/>
    <p:sldId id="712" r:id="rId9"/>
    <p:sldId id="713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</p:sldIdLst>
  <p:sldSz cx="9144000" cy="6858000" type="screen4x3"/>
  <p:notesSz cx="6946900" cy="9207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99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0">
          <p15:clr>
            <a:srgbClr val="A4A3A4"/>
          </p15:clr>
        </p15:guide>
        <p15:guide id="2" pos="732">
          <p15:clr>
            <a:srgbClr val="A4A3A4"/>
          </p15:clr>
        </p15:guide>
        <p15:guide id="3" pos="36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in " initials="R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clrMru>
    <a:srgbClr val="FFFFFF"/>
    <a:srgbClr val="FF8B0F"/>
    <a:srgbClr val="DC740B"/>
    <a:srgbClr val="8FC3EA"/>
    <a:srgbClr val="FF9B2D"/>
    <a:srgbClr val="BBCAD7"/>
    <a:srgbClr val="94A9BB"/>
    <a:srgbClr val="1062A8"/>
    <a:srgbClr val="637280"/>
    <a:srgbClr val="2E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6" autoAdjust="0"/>
    <p:restoredTop sz="84417" autoAdjust="0"/>
  </p:normalViewPr>
  <p:slideViewPr>
    <p:cSldViewPr snapToGrid="0" snapToObjects="1">
      <p:cViewPr varScale="1">
        <p:scale>
          <a:sx n="118" d="100"/>
          <a:sy n="118" d="100"/>
        </p:scale>
        <p:origin x="1824" y="192"/>
      </p:cViewPr>
      <p:guideLst>
        <p:guide orient="horz" pos="2058"/>
        <p:guide orient="horz" pos="720"/>
        <p:guide orient="horz" pos="299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4038" y="-744"/>
      </p:cViewPr>
      <p:guideLst>
        <p:guide orient="horz" pos="2900"/>
        <p:guide pos="732"/>
        <p:guide pos="36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3721" y="8919166"/>
            <a:ext cx="3010323" cy="2133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800" dirty="0">
              <a:solidFill>
                <a:srgbClr val="8E8E9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20256" y="8847374"/>
            <a:ext cx="422925" cy="218998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67292F94-DC1B-41E9-80E9-FE5E26560E8F}" type="slidenum">
              <a:rPr lang="en-US" sz="800">
                <a:solidFill>
                  <a:srgbClr val="8E8E95"/>
                </a:solidFill>
              </a:rPr>
              <a:pPr/>
              <a:t>‹#›</a:t>
            </a:fld>
            <a:endParaRPr lang="en-US" sz="800" dirty="0">
              <a:solidFill>
                <a:srgbClr val="8E8E95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3722" y="8860621"/>
            <a:ext cx="6739458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8E8E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99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57818" y="4373563"/>
            <a:ext cx="4636091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3721" y="8916179"/>
            <a:ext cx="2765091" cy="2133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49202" y="8849431"/>
            <a:ext cx="393979" cy="2169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r"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fld id="{567B6F56-350B-4E5B-A84B-F03C933C9A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3722" y="8860621"/>
            <a:ext cx="6739458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8E8E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28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37744" indent="-237744" algn="l" defTabSz="914400" rtl="0" eaLnBrk="1" latinLnBrk="0" hangingPunct="1">
      <a:lnSpc>
        <a:spcPct val="95000"/>
      </a:lnSpc>
      <a:spcBef>
        <a:spcPts val="0"/>
      </a:spcBef>
      <a:spcAft>
        <a:spcPts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914400" rtl="0" eaLnBrk="1" latinLnBrk="0" hangingPunct="1">
      <a:lnSpc>
        <a:spcPct val="95000"/>
      </a:lnSpc>
      <a:spcBef>
        <a:spcPts val="0"/>
      </a:spcBef>
      <a:spcAft>
        <a:spcPts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5000"/>
      </a:lnSpc>
      <a:spcBef>
        <a:spcPts val="0"/>
      </a:spcBef>
      <a:spcAft>
        <a:spcPts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5000"/>
      </a:lnSpc>
      <a:spcBef>
        <a:spcPts val="0"/>
      </a:spcBef>
      <a:spcAft>
        <a:spcPts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5000"/>
      </a:lnSpc>
      <a:spcBef>
        <a:spcPts val="0"/>
      </a:spcBef>
      <a:spcAft>
        <a:spcPts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6F56-350B-4E5B-A84B-F03C933C9A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2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6F56-350B-4E5B-A84B-F03C933C9A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5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4040187"/>
            <a:ext cx="64770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Can Be On Two Lines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7200" y="5314949"/>
            <a:ext cx="7772400" cy="55245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Presenter’s Name and Title</a:t>
            </a:r>
          </a:p>
        </p:txBody>
      </p:sp>
      <p:pic>
        <p:nvPicPr>
          <p:cNvPr id="8" name="Picture 2" descr="C:\Users\rico\Desktop\bu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3054333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294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8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28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_Blank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4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0" y="2209800"/>
            <a:ext cx="8305800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Segue</a:t>
            </a:r>
          </a:p>
        </p:txBody>
      </p:sp>
      <p:pic>
        <p:nvPicPr>
          <p:cNvPr id="9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83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5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28750"/>
            <a:ext cx="8229600" cy="4678363"/>
          </a:xfrm>
        </p:spPr>
        <p:txBody>
          <a:bodyPr>
            <a:normAutofit/>
          </a:bodyPr>
          <a:lstStyle>
            <a:lvl1pPr marL="228600" indent="-2286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en-US" dirty="0"/>
              <a:t>Sample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>
            <a:normAutofit/>
          </a:bodyPr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1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Sample Bullet with Photo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0" y="1428750"/>
            <a:ext cx="4038600" cy="4343399"/>
          </a:xfrm>
        </p:spPr>
        <p:txBody>
          <a:bodyPr/>
          <a:lstStyle>
            <a:lvl1pPr marL="228600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648200" y="1428750"/>
            <a:ext cx="4038600" cy="434339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85800" y="4114800"/>
            <a:ext cx="7772400" cy="552451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Enter Quote Source</a:t>
            </a:r>
          </a:p>
        </p:txBody>
      </p:sp>
      <p:pic>
        <p:nvPicPr>
          <p:cNvPr id="11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5800" y="2682875"/>
            <a:ext cx="7772400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48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 Slide</a:t>
            </a:r>
          </a:p>
        </p:txBody>
      </p:sp>
      <p:sp>
        <p:nvSpPr>
          <p:cNvPr id="7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9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4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0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533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2875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3" descr="\\mv-fs\Projects\Polycom\03_Assets\Logos\Horizontal\PNGs\Polycom_RGB_Logo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5" r:id="rId2"/>
    <p:sldLayoutId id="2147484026" r:id="rId3"/>
    <p:sldLayoutId id="2147484031" r:id="rId4"/>
    <p:sldLayoutId id="2147484027" r:id="rId5"/>
    <p:sldLayoutId id="2147484032" r:id="rId6"/>
    <p:sldLayoutId id="2147484033" r:id="rId7"/>
    <p:sldLayoutId id="2147484028" r:id="rId8"/>
    <p:sldLayoutId id="2147484035" r:id="rId9"/>
    <p:sldLayoutId id="2147484029" r:id="rId10"/>
    <p:sldLayoutId id="21474840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8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0858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4pPr>
      <a:lvl5pPr marL="13144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swift/resources/" TargetMode="External"/><Relationship Id="rId4" Type="http://schemas.openxmlformats.org/officeDocument/2006/relationships/hyperlink" Target="https://github.com/SnapKit/SnapKit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appcod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0" y="5039466"/>
            <a:ext cx="6477000" cy="643487"/>
          </a:xfrm>
        </p:spPr>
        <p:txBody>
          <a:bodyPr>
            <a:normAutofit/>
          </a:bodyPr>
          <a:lstStyle/>
          <a:p>
            <a:r>
              <a:rPr lang="en-US" dirty="0"/>
              <a:t>Introduction of SWIFT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 bwMode="gray">
          <a:xfrm>
            <a:off x="0" y="5761747"/>
            <a:ext cx="7772400" cy="1057277"/>
          </a:xfrm>
        </p:spPr>
        <p:txBody>
          <a:bodyPr>
            <a:normAutofit/>
          </a:bodyPr>
          <a:lstStyle/>
          <a:p>
            <a:r>
              <a:rPr lang="en-US" dirty="0"/>
              <a:t>    Xu  Yafei</a:t>
            </a:r>
          </a:p>
          <a:p>
            <a:r>
              <a:rPr lang="en-US" dirty="0"/>
              <a:t>    2017-09-21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3114" cy="51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26"/>
            <a:ext cx="8229600" cy="8879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2015 </a:t>
            </a:r>
            <a:r>
              <a:rPr lang="zh-CN" altLang="en-US" dirty="0"/>
              <a:t>年九月份的 </a:t>
            </a:r>
            <a:r>
              <a:rPr lang="en-US" dirty="0"/>
              <a:t>Swift 2.0 </a:t>
            </a:r>
            <a:r>
              <a:rPr lang="zh-CN" altLang="en-US" dirty="0"/>
              <a:t>以及 </a:t>
            </a:r>
            <a:r>
              <a:rPr lang="en-US" altLang="zh-CN" dirty="0"/>
              <a:t>2016 </a:t>
            </a:r>
            <a:r>
              <a:rPr lang="zh-CN" altLang="en-US" dirty="0"/>
              <a:t>年九月份的 </a:t>
            </a:r>
            <a:r>
              <a:rPr lang="en-US" dirty="0"/>
              <a:t>Swift 3.0，</a:t>
            </a:r>
            <a:r>
              <a:rPr lang="zh-CN" altLang="en-US" dirty="0"/>
              <a:t>它还是 </a:t>
            </a:r>
            <a:r>
              <a:rPr lang="en-US" dirty="0"/>
              <a:t>Stack Overflow </a:t>
            </a:r>
            <a:r>
              <a:rPr lang="zh-CN" altLang="en-US" dirty="0"/>
              <a:t>上发展趋势最快的技术之一，超过了 </a:t>
            </a:r>
            <a:r>
              <a:rPr lang="en-US" dirty="0"/>
              <a:t>Objective-C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7" y="2421502"/>
            <a:ext cx="657316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560"/>
            <a:ext cx="8229600" cy="8376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）开源并且发展迅速</a:t>
            </a:r>
            <a:br>
              <a:rPr lang="zh-CN" altLang="en-US" b="1" dirty="0"/>
            </a:b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一个开源的编程语言使它易于获取，并且对初创公司来说成本更低。根据研究，开源软件</a:t>
            </a:r>
            <a:r>
              <a:rPr lang="en-US" altLang="zh-CN" dirty="0"/>
              <a:t>/</a:t>
            </a:r>
            <a:r>
              <a:rPr lang="zh-CN" altLang="en-US" dirty="0"/>
              <a:t>语言总共帮助企业主每年节省大约 </a:t>
            </a:r>
            <a:r>
              <a:rPr lang="en-US" altLang="zh-CN" dirty="0"/>
              <a:t>600 </a:t>
            </a:r>
            <a:r>
              <a:rPr lang="zh-CN" altLang="en-US" dirty="0"/>
              <a:t>亿美元。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Swift </a:t>
            </a: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上可用，并且正在进行将 </a:t>
            </a:r>
            <a:r>
              <a:rPr lang="en-US" altLang="zh-CN" dirty="0"/>
              <a:t>Swift </a:t>
            </a:r>
            <a:r>
              <a:rPr lang="zh-CN" altLang="en-US" dirty="0"/>
              <a:t>带到 </a:t>
            </a:r>
            <a:r>
              <a:rPr lang="en-US" altLang="zh-CN" dirty="0"/>
              <a:t>Windows </a:t>
            </a:r>
            <a:r>
              <a:rPr lang="zh-CN" altLang="en-US" dirty="0"/>
              <a:t>的工作。在开源社区的支持下，</a:t>
            </a:r>
            <a:r>
              <a:rPr lang="en-US" altLang="zh-CN" dirty="0"/>
              <a:t>Swift </a:t>
            </a:r>
            <a:r>
              <a:rPr lang="zh-CN" altLang="en-US" dirty="0"/>
              <a:t>显示出了巨大的潜力，并且发展非常迅速。到 </a:t>
            </a:r>
            <a:r>
              <a:rPr lang="en-US" altLang="zh-CN" dirty="0"/>
              <a:t>2014 </a:t>
            </a:r>
            <a:r>
              <a:rPr lang="zh-CN" altLang="en-US" dirty="0"/>
              <a:t>年止，</a:t>
            </a:r>
            <a:r>
              <a:rPr lang="en-US" altLang="zh-CN" dirty="0"/>
              <a:t>Objective-C </a:t>
            </a:r>
            <a:r>
              <a:rPr lang="zh-CN" altLang="en-US" dirty="0"/>
              <a:t>垄断了开发原生 </a:t>
            </a:r>
            <a:r>
              <a:rPr lang="en-US" altLang="zh-CN" dirty="0"/>
              <a:t>iOS </a:t>
            </a:r>
            <a:r>
              <a:rPr lang="zh-CN" altLang="en-US" dirty="0"/>
              <a:t>应用程序，然而，</a:t>
            </a:r>
            <a:r>
              <a:rPr lang="en-US" altLang="zh-CN" dirty="0"/>
              <a:t>Swift </a:t>
            </a:r>
            <a:r>
              <a:rPr lang="zh-CN" altLang="en-US" dirty="0"/>
              <a:t>已经导致了那个时代的终结。这里是一个增长趋势的一瞥。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393"/>
            <a:ext cx="8229600" cy="86276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的七个原因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4485"/>
            <a:ext cx="8229600" cy="3926892"/>
          </a:xfrm>
        </p:spPr>
      </p:pic>
    </p:spTree>
    <p:extLst>
      <p:ext uri="{BB962C8B-B14F-4D97-AF65-F5344CB8AC3E}">
        <p14:creationId xmlns:p14="http://schemas.microsoft.com/office/powerpoint/2010/main" val="27859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448"/>
            <a:ext cx="8229600" cy="9047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的七个原因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2) </a:t>
            </a:r>
            <a:r>
              <a:rPr lang="zh-CN" altLang="en-US" b="1" dirty="0"/>
              <a:t>减少面市时间和轻松编码</a:t>
            </a:r>
            <a:br>
              <a:rPr lang="zh-CN" altLang="en-US" b="1" dirty="0"/>
            </a:br>
            <a:endParaRPr lang="zh-CN" altLang="en-US" b="1" dirty="0"/>
          </a:p>
          <a:p>
            <a:r>
              <a:rPr lang="zh-CN" altLang="en-US" dirty="0"/>
              <a:t>初创公司面临的最大挑战之一是缩短面市时间。 他们需要在更少的时间内提供更优质产品。 </a:t>
            </a:r>
            <a:r>
              <a:rPr lang="en-US" altLang="zh-CN" dirty="0"/>
              <a:t>Swift </a:t>
            </a:r>
            <a:r>
              <a:rPr lang="zh-CN" altLang="en-US" dirty="0"/>
              <a:t>可以帮助你实现这个目标。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使用 </a:t>
            </a:r>
            <a:r>
              <a:rPr lang="en-US" altLang="zh-CN" dirty="0"/>
              <a:t>Swift </a:t>
            </a:r>
            <a:r>
              <a:rPr lang="zh-CN" altLang="en-US" dirty="0"/>
              <a:t>包管理器，开发人员可以推送他们的包与他人协作，更专注于逻辑，并利用不同的包快速组装应用程序，以减少面市时间。 还有很多不同的 </a:t>
            </a:r>
            <a:r>
              <a:rPr lang="en-US" altLang="zh-CN" dirty="0"/>
              <a:t>Swift </a:t>
            </a:r>
            <a:r>
              <a:rPr lang="zh-CN" altLang="en-US" dirty="0"/>
              <a:t>包管理器仓库，如 </a:t>
            </a:r>
            <a:r>
              <a:rPr lang="en-US" altLang="zh-CN" dirty="0"/>
              <a:t>IBM Swift Package Catalog</a:t>
            </a:r>
            <a:r>
              <a:rPr lang="zh-CN" altLang="en-US" dirty="0"/>
              <a:t>，它提供高质量的依赖项管理和简单的编码选项。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4019"/>
            <a:ext cx="8229600" cy="3787824"/>
          </a:xfrm>
        </p:spPr>
      </p:pic>
    </p:spTree>
    <p:extLst>
      <p:ext uri="{BB962C8B-B14F-4D97-AF65-F5344CB8AC3E}">
        <p14:creationId xmlns:p14="http://schemas.microsoft.com/office/powerpoint/2010/main" val="24568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3) </a:t>
            </a:r>
            <a:r>
              <a:rPr lang="zh-CN" altLang="en-US" b="1" dirty="0"/>
              <a:t>编码更少并且更不容易出错</a:t>
            </a:r>
          </a:p>
          <a:p>
            <a:r>
              <a:rPr lang="en-US" altLang="zh-CN" dirty="0"/>
              <a:t>Swift </a:t>
            </a:r>
            <a:r>
              <a:rPr lang="zh-CN" altLang="en-US" dirty="0"/>
              <a:t>作为一种函数式编程语言，支持将函数作为变量传递。 因此，你可以编写高度通用的代码，用它可以做很多惊人的事情，减少重复和不必要的付出。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另一方面，说明下 </a:t>
            </a:r>
            <a:r>
              <a:rPr lang="en-US" altLang="zh-CN" dirty="0"/>
              <a:t>Swift </a:t>
            </a:r>
            <a:r>
              <a:rPr lang="zh-CN" altLang="en-US" dirty="0"/>
              <a:t>的可预测行为，当使用 </a:t>
            </a:r>
            <a:r>
              <a:rPr lang="en-US" altLang="zh-CN" dirty="0"/>
              <a:t>null </a:t>
            </a:r>
            <a:r>
              <a:rPr lang="zh-CN" altLang="en-US" dirty="0"/>
              <a:t>可选变量时，</a:t>
            </a:r>
            <a:r>
              <a:rPr lang="en-US" altLang="zh-CN" dirty="0"/>
              <a:t>Swift </a:t>
            </a:r>
            <a:r>
              <a:rPr lang="zh-CN" altLang="en-US" dirty="0"/>
              <a:t>立即触发运行时崩溃。 由于其一致的行为，崩溃加速了错误修复过程。 </a:t>
            </a:r>
            <a:r>
              <a:rPr lang="en-US" altLang="zh-CN" dirty="0"/>
              <a:t>Swift </a:t>
            </a:r>
            <a:r>
              <a:rPr lang="zh-CN" altLang="en-US" dirty="0"/>
              <a:t>迫使你立即解决问题。这反过来，缩短了开发时间。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116"/>
            <a:ext cx="8229600" cy="80404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4) </a:t>
            </a:r>
            <a:r>
              <a:rPr lang="zh-CN" altLang="en-US" b="1" dirty="0"/>
              <a:t>更安全以及更容易维护</a:t>
            </a:r>
            <a:br>
              <a:rPr lang="zh-CN" altLang="en-US" b="1" dirty="0"/>
            </a:br>
            <a:endParaRPr lang="zh-CN" altLang="en-US" b="1" dirty="0"/>
          </a:p>
          <a:p>
            <a:r>
              <a:rPr lang="zh-CN" altLang="en-US" dirty="0"/>
              <a:t>当涉及到移动应用程序时，安全是一个至关重要的方面。 在这个竞争激烈的市场中，创业公司应该致力于开发一个安全的应用程序。此外，如果应用程序很容易维护，那么它确实是一个福音。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Swift </a:t>
            </a:r>
            <a:r>
              <a:rPr lang="zh-CN" altLang="en-US" dirty="0"/>
              <a:t>一次性提供了这两个好处。无论是处理错误还是调用指针变量，它都会生成比 </a:t>
            </a:r>
            <a:r>
              <a:rPr lang="en-US" altLang="zh-CN" dirty="0"/>
              <a:t>Objective-C </a:t>
            </a:r>
            <a:r>
              <a:rPr lang="zh-CN" altLang="en-US" dirty="0"/>
              <a:t>更安全的应用程序。另一方面，</a:t>
            </a:r>
            <a:r>
              <a:rPr lang="en-US" altLang="zh-CN" dirty="0"/>
              <a:t>Swift </a:t>
            </a:r>
            <a:r>
              <a:rPr lang="zh-CN" altLang="en-US" dirty="0"/>
              <a:t>更容易维护，因为它没有任何遗留代码来处理。 在 </a:t>
            </a:r>
            <a:r>
              <a:rPr lang="en-US" altLang="zh-CN" dirty="0"/>
              <a:t>C </a:t>
            </a:r>
            <a:r>
              <a:rPr lang="zh-CN" altLang="en-US" dirty="0"/>
              <a:t>语言变革之前，</a:t>
            </a:r>
            <a:r>
              <a:rPr lang="en-US" altLang="zh-CN" dirty="0"/>
              <a:t>Objective-C </a:t>
            </a:r>
            <a:r>
              <a:rPr lang="zh-CN" altLang="en-US" dirty="0"/>
              <a:t>是不能变革的，但 </a:t>
            </a:r>
            <a:r>
              <a:rPr lang="en-US" altLang="zh-CN" dirty="0"/>
              <a:t>Swift </a:t>
            </a:r>
            <a:r>
              <a:rPr lang="zh-CN" altLang="en-US" dirty="0"/>
              <a:t>没有这样的依赖，这使其更容易维护。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5) </a:t>
            </a:r>
            <a:r>
              <a:rPr lang="zh-CN" altLang="en-US" b="1" dirty="0"/>
              <a:t>较低成本雇用 </a:t>
            </a:r>
            <a:r>
              <a:rPr lang="en-US" b="1" dirty="0"/>
              <a:t>Swift </a:t>
            </a:r>
            <a:r>
              <a:rPr lang="zh-CN" altLang="en-US" b="1" dirty="0"/>
              <a:t>开发者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52" y="1832783"/>
            <a:ext cx="606827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6) Swift </a:t>
            </a:r>
            <a:r>
              <a:rPr lang="zh-CN" altLang="en-US" b="1" dirty="0"/>
              <a:t>前景更光明</a:t>
            </a:r>
            <a:br>
              <a:rPr lang="zh-CN" altLang="en-US" b="1" dirty="0"/>
            </a:br>
            <a:endParaRPr lang="zh-CN" altLang="en-US" b="1" dirty="0"/>
          </a:p>
          <a:p>
            <a:r>
              <a:rPr lang="en-US" altLang="zh-CN" dirty="0"/>
              <a:t>Swift </a:t>
            </a:r>
            <a:r>
              <a:rPr lang="zh-CN" altLang="en-US" dirty="0"/>
              <a:t>是一个来自苹果公司的组织和设计非常良好的编程语言。它比 </a:t>
            </a:r>
            <a:r>
              <a:rPr lang="en-US" altLang="zh-CN" dirty="0"/>
              <a:t>Objective-C </a:t>
            </a:r>
            <a:r>
              <a:rPr lang="zh-CN" altLang="en-US" dirty="0"/>
              <a:t>更快，提供了统一的内存管理，它是直观的、纯净的和表达性的，这允许你在毫无语言阻碍的情况下表达代码真实意图。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7) </a:t>
            </a:r>
            <a:r>
              <a:rPr lang="zh-CN" altLang="en-US" b="1" dirty="0"/>
              <a:t>开发者们喜欢它</a:t>
            </a:r>
            <a:r>
              <a:rPr lang="en-US" altLang="zh-CN" b="1" dirty="0"/>
              <a:t>! </a:t>
            </a:r>
            <a:br>
              <a:rPr lang="en-US" altLang="zh-CN" b="1" dirty="0"/>
            </a:br>
            <a:endParaRPr lang="en-US" altLang="zh-CN" b="1" dirty="0"/>
          </a:p>
          <a:p>
            <a:r>
              <a:rPr lang="zh-CN" altLang="en-US" dirty="0"/>
              <a:t>不管什么编程语言，开发人员都是其中必不可少的元素。为了使开发环境有趣且具有吸引力，以及确保他们的天赋不会随时间而褪色，开发者们聚焦并拥抱现代技术。根据 </a:t>
            </a:r>
            <a:r>
              <a:rPr lang="en-US" altLang="zh-CN" dirty="0"/>
              <a:t>Stack Overflow </a:t>
            </a:r>
            <a:r>
              <a:rPr lang="zh-CN" altLang="en-US" dirty="0"/>
              <a:t>上 </a:t>
            </a:r>
            <a:r>
              <a:rPr lang="en-US" altLang="zh-CN" dirty="0"/>
              <a:t>2016 </a:t>
            </a:r>
            <a:r>
              <a:rPr lang="zh-CN" altLang="en-US" dirty="0"/>
              <a:t>年的一份研究，</a:t>
            </a:r>
            <a:r>
              <a:rPr lang="en-US" altLang="zh-CN" dirty="0"/>
              <a:t>Swift </a:t>
            </a:r>
            <a:r>
              <a:rPr lang="zh-CN" altLang="en-US" dirty="0"/>
              <a:t>是最受喜爱的语言之一，获得了 </a:t>
            </a:r>
            <a:r>
              <a:rPr lang="en-US" altLang="zh-CN" dirty="0"/>
              <a:t>72.1 % </a:t>
            </a:r>
            <a:r>
              <a:rPr lang="zh-CN" altLang="en-US" dirty="0"/>
              <a:t>开发者的投票。而且，</a:t>
            </a:r>
            <a:r>
              <a:rPr lang="en-US" altLang="zh-CN" dirty="0"/>
              <a:t>Swift </a:t>
            </a:r>
            <a:r>
              <a:rPr lang="zh-CN" altLang="en-US" dirty="0"/>
              <a:t>有一个庞大的开发者社区。这对于开始阶段的开发来说，可以得到更多支持且更有趣。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苹果官网摘抄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Swift </a:t>
            </a:r>
            <a:r>
              <a:rPr lang="zh-CN" altLang="en-US" dirty="0"/>
              <a:t>是⼀种新的编程语⾔，⽤于编写 </a:t>
            </a:r>
            <a:r>
              <a:rPr lang="en-US" dirty="0" err="1"/>
              <a:t>iOS，OS</a:t>
            </a:r>
            <a:r>
              <a:rPr lang="en-US" dirty="0"/>
              <a:t> X </a:t>
            </a:r>
            <a:r>
              <a:rPr lang="zh-CN" altLang="en-US" dirty="0"/>
              <a:t>和 </a:t>
            </a:r>
            <a:r>
              <a:rPr lang="en-US" dirty="0" err="1"/>
              <a:t>watchOS</a:t>
            </a:r>
            <a:r>
              <a:rPr lang="zh-CN" altLang="en-US" dirty="0"/>
              <a:t>应⽤程序。</a:t>
            </a:r>
            <a:r>
              <a:rPr lang="en-US" dirty="0"/>
              <a:t>Swift </a:t>
            </a:r>
            <a:r>
              <a:rPr lang="zh-CN" altLang="en-US" dirty="0"/>
              <a:t>结合了 </a:t>
            </a:r>
            <a:r>
              <a:rPr lang="en-US" dirty="0"/>
              <a:t>C</a:t>
            </a:r>
            <a:r>
              <a:rPr lang="zh-CN" altLang="en-US" dirty="0"/>
              <a:t>和 </a:t>
            </a:r>
            <a:r>
              <a:rPr lang="en-US" dirty="0"/>
              <a:t>Objective-C </a:t>
            </a:r>
            <a:r>
              <a:rPr lang="zh-CN" altLang="en-US" dirty="0"/>
              <a:t>的优点并且不受 </a:t>
            </a:r>
            <a:r>
              <a:rPr lang="en-US" dirty="0"/>
              <a:t>C </a:t>
            </a:r>
            <a:r>
              <a:rPr lang="zh-CN" altLang="en-US" dirty="0"/>
              <a:t>兼容性的限制。</a:t>
            </a:r>
            <a:r>
              <a:rPr lang="en-US" dirty="0"/>
              <a:t>Swift </a:t>
            </a:r>
            <a:r>
              <a:rPr lang="zh-CN" altLang="en-US" dirty="0"/>
              <a:t>采⽤安全的编程模式并添加了很多新特性，这将使编程更简单，更灵活，也更有趣。</a:t>
            </a:r>
            <a:r>
              <a:rPr lang="en-US" altLang="zh-CN" dirty="0"/>
              <a:t>Swift </a:t>
            </a:r>
            <a:r>
              <a:rPr lang="zh-CN" altLang="en-US" dirty="0"/>
              <a:t>是基于成熟⽽且倍受喜爱的</a:t>
            </a:r>
            <a:r>
              <a:rPr lang="en-US" altLang="zh-CN" dirty="0"/>
              <a:t>Cocoa </a:t>
            </a:r>
            <a:r>
              <a:rPr lang="zh-CN" altLang="en-US" dirty="0"/>
              <a:t>和 </a:t>
            </a:r>
            <a:r>
              <a:rPr lang="en-US" altLang="zh-CN" dirty="0"/>
              <a:t>Cocoa Touch </a:t>
            </a:r>
            <a:r>
              <a:rPr lang="zh-CN" altLang="en-US" dirty="0"/>
              <a:t>框架，它的降临将重新定义软件开发。</a:t>
            </a:r>
            <a:endParaRPr lang="en-US" altLang="zh-CN" dirty="0"/>
          </a:p>
          <a:p>
            <a:r>
              <a:rPr lang="zh-CN" altLang="en-US" dirty="0"/>
              <a:t>为了给 </a:t>
            </a:r>
            <a:r>
              <a:rPr lang="en-US" altLang="zh-CN" dirty="0"/>
              <a:t>Swift </a:t>
            </a:r>
            <a:r>
              <a:rPr lang="zh-CN" altLang="en-US" dirty="0"/>
              <a:t>打好基础，苹果公司改进了编译器，调试器和框架结构。使⽤⾃动引⽤计数（</a:t>
            </a:r>
            <a:r>
              <a:rPr lang="en-US" dirty="0"/>
              <a:t>Automatic Reference Counting, ARC）</a:t>
            </a:r>
            <a:r>
              <a:rPr lang="zh-CN" altLang="en-US" dirty="0"/>
              <a:t>来简化内存管理。在 </a:t>
            </a:r>
            <a:r>
              <a:rPr lang="en-US" dirty="0"/>
              <a:t>Foundation </a:t>
            </a:r>
            <a:r>
              <a:rPr lang="zh-CN" altLang="en-US" dirty="0"/>
              <a:t>和 </a:t>
            </a:r>
            <a:r>
              <a:rPr lang="en-US" dirty="0"/>
              <a:t>Cocoa </a:t>
            </a:r>
            <a:r>
              <a:rPr lang="zh-CN" altLang="en-US" dirty="0"/>
              <a:t>的基础上构建框架栈使其完全现代化和标准化。</a:t>
            </a:r>
            <a:r>
              <a:rPr lang="en-US" altLang="zh-CN" dirty="0"/>
              <a:t>Objective-C </a:t>
            </a:r>
            <a:r>
              <a:rPr lang="zh-CN" altLang="en-US" dirty="0"/>
              <a:t>本身⽀持块、集合语法和模块，所以框架可以轻松⽀持现代编程语⾔技术。正是得益于这些基础⼯作，我们现在才能发布这样⼀个⽤于未来苹果软件开发的新语⾔。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1491139"/>
            <a:ext cx="6373114" cy="4553585"/>
          </a:xfrm>
        </p:spPr>
      </p:pic>
    </p:spTree>
    <p:extLst>
      <p:ext uri="{BB962C8B-B14F-4D97-AF65-F5344CB8AC3E}">
        <p14:creationId xmlns:p14="http://schemas.microsoft.com/office/powerpoint/2010/main" val="28594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https://www.appcoda.com/</a:t>
            </a:r>
            <a:endParaRPr lang="en-US" dirty="0"/>
          </a:p>
          <a:p>
            <a:r>
              <a:rPr lang="en-US" dirty="0">
                <a:hlinkClick r:id="rId3"/>
              </a:rPr>
              <a:t>https://developer.apple.com/swift/resources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github.com/SnapKit/SnapKit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教育背景</a:t>
            </a:r>
            <a:endParaRPr lang="en-US" altLang="zh-CN" dirty="0"/>
          </a:p>
          <a:p>
            <a:r>
              <a:rPr lang="zh-CN" altLang="en-US" dirty="0"/>
              <a:t>伊利诺伊大学</a:t>
            </a:r>
            <a:r>
              <a:rPr lang="en-US" altLang="zh-CN" dirty="0"/>
              <a:t>PHD</a:t>
            </a:r>
          </a:p>
          <a:p>
            <a:pPr marL="0" indent="0">
              <a:buNone/>
            </a:pPr>
            <a:r>
              <a:rPr lang="zh-CN" altLang="en-US" dirty="0"/>
              <a:t>工作经历</a:t>
            </a:r>
            <a:endParaRPr lang="en-US" altLang="zh-CN" dirty="0"/>
          </a:p>
          <a:p>
            <a:r>
              <a:rPr lang="en-US" altLang="zh-CN" dirty="0"/>
              <a:t>2005</a:t>
            </a:r>
            <a:r>
              <a:rPr lang="zh-CN" altLang="en-US" dirty="0"/>
              <a:t>年</a:t>
            </a:r>
            <a:r>
              <a:rPr lang="en-US" altLang="zh-CN" dirty="0"/>
              <a:t>-2017</a:t>
            </a:r>
            <a:r>
              <a:rPr lang="zh-CN" altLang="en-US" dirty="0"/>
              <a:t>年供职苹果，前开发部高级总监，架构师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年开始，担任特斯拉副总裁，负责自动驾驶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主要成就</a:t>
            </a:r>
            <a:endParaRPr lang="en-US" altLang="zh-CN" dirty="0"/>
          </a:p>
          <a:p>
            <a:r>
              <a:rPr lang="en-US" altLang="zh-CN" dirty="0"/>
              <a:t>Swift</a:t>
            </a:r>
            <a:r>
              <a:rPr lang="zh-CN" altLang="en-US" dirty="0"/>
              <a:t>之父，主要作者</a:t>
            </a:r>
            <a:endParaRPr lang="en-US" altLang="zh-CN" dirty="0"/>
          </a:p>
          <a:p>
            <a:r>
              <a:rPr lang="en-US" altLang="zh-CN" dirty="0"/>
              <a:t>LLVM</a:t>
            </a:r>
            <a:r>
              <a:rPr lang="zh-CN" altLang="en-US" dirty="0"/>
              <a:t>之父，主要作者，</a:t>
            </a:r>
            <a:r>
              <a:rPr lang="en-US" altLang="zh-CN" dirty="0" err="1"/>
              <a:t>Clangzhu</a:t>
            </a:r>
            <a:r>
              <a:rPr lang="zh-CN" altLang="en-US" dirty="0"/>
              <a:t>主要贡献者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06" y="853281"/>
            <a:ext cx="228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荣誉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年被评为“创造未来的</a:t>
            </a:r>
            <a:r>
              <a:rPr lang="en-US" altLang="zh-CN" dirty="0"/>
              <a:t>25</a:t>
            </a:r>
            <a:r>
              <a:rPr lang="zh-CN" altLang="en-US" dirty="0"/>
              <a:t>位当世天才”</a:t>
            </a:r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年获得</a:t>
            </a:r>
            <a:r>
              <a:rPr lang="en-US" altLang="zh-CN" dirty="0"/>
              <a:t>ACM</a:t>
            </a:r>
            <a:r>
              <a:rPr lang="zh-CN" altLang="en-US" dirty="0"/>
              <a:t>系统设计大奖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Swift </a:t>
            </a:r>
            <a:r>
              <a:rPr lang="zh-CN" altLang="en-US" dirty="0"/>
              <a:t>致力于成为一门通用的语言，这点和 </a:t>
            </a:r>
            <a:r>
              <a:rPr lang="en-US" altLang="zh-CN" dirty="0"/>
              <a:t>OC </a:t>
            </a:r>
            <a:r>
              <a:rPr lang="zh-CN" altLang="en-US" dirty="0"/>
              <a:t>有根本的区别 </a:t>
            </a:r>
          </a:p>
          <a:p>
            <a:pPr marL="0" indent="0">
              <a:buNone/>
            </a:pPr>
            <a:r>
              <a:rPr lang="en-US" altLang="zh-CN" dirty="0"/>
              <a:t>1OptionalType </a:t>
            </a:r>
            <a:r>
              <a:rPr lang="zh-CN" altLang="en-US" dirty="0"/>
              <a:t>更安全 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en-US" dirty="0"/>
              <a:t>不像 </a:t>
            </a:r>
            <a:r>
              <a:rPr lang="en-US" altLang="zh-CN" dirty="0"/>
              <a:t>OC </a:t>
            </a:r>
            <a:r>
              <a:rPr lang="zh-CN" altLang="en-US" dirty="0"/>
              <a:t>那样啰嗦，很简洁，少打很多没用的字 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强大的枚举和 </a:t>
            </a:r>
            <a:r>
              <a:rPr lang="en-US" altLang="zh-CN" dirty="0"/>
              <a:t>Where </a:t>
            </a:r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/>
              <a:t>泛型 </a:t>
            </a:r>
          </a:p>
          <a:p>
            <a:pPr marL="0" indent="0">
              <a:buNone/>
            </a:pPr>
            <a:r>
              <a:rPr lang="en-US" altLang="zh-CN" dirty="0"/>
              <a:t>5 </a:t>
            </a:r>
            <a:r>
              <a:rPr lang="zh-CN" altLang="en-US" dirty="0"/>
              <a:t>开源，随时加入新的 </a:t>
            </a:r>
            <a:r>
              <a:rPr lang="en-US" altLang="zh-CN" dirty="0"/>
              <a:t>idea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切换到</a:t>
            </a:r>
            <a:r>
              <a:rPr lang="en-US" altLang="zh-CN" dirty="0"/>
              <a:t>SWIFT</a:t>
            </a:r>
            <a:r>
              <a:rPr lang="zh-CN" altLang="en-US" dirty="0"/>
              <a:t>时机是否合适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优势</a:t>
            </a:r>
          </a:p>
          <a:p>
            <a:r>
              <a:rPr lang="zh-CN" altLang="en-US" b="1" dirty="0"/>
              <a:t>类型安全：</a:t>
            </a:r>
            <a:r>
              <a:rPr lang="zh-CN" altLang="en-US" dirty="0"/>
              <a:t>得益于 </a:t>
            </a:r>
            <a:r>
              <a:rPr lang="en-US" altLang="zh-CN" dirty="0"/>
              <a:t>Swift </a:t>
            </a:r>
            <a:r>
              <a:rPr lang="zh-CN" altLang="en-US" dirty="0"/>
              <a:t>天生的特性，有些错误可以提前到编译期间发现。</a:t>
            </a:r>
          </a:p>
          <a:p>
            <a:r>
              <a:rPr lang="zh-CN" altLang="en-US" b="1" dirty="0"/>
              <a:t>跨平台：</a:t>
            </a:r>
            <a:r>
              <a:rPr lang="en-US" altLang="zh-CN" dirty="0"/>
              <a:t>Apple </a:t>
            </a:r>
            <a:r>
              <a:rPr lang="zh-CN" altLang="en-US" dirty="0"/>
              <a:t>不仅希望在自家设备上运行 </a:t>
            </a:r>
            <a:r>
              <a:rPr lang="en-US" altLang="zh-CN" dirty="0"/>
              <a:t>Swift</a:t>
            </a:r>
            <a:r>
              <a:rPr lang="zh-CN" altLang="en-US" dirty="0"/>
              <a:t>，还希望把领土扩大到其他平台。现在 </a:t>
            </a:r>
            <a:r>
              <a:rPr lang="en-US" altLang="zh-CN" dirty="0"/>
              <a:t>Swift </a:t>
            </a:r>
            <a:r>
              <a:rPr lang="zh-CN" altLang="en-US" dirty="0"/>
              <a:t>已经支持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FreeBSD </a:t>
            </a:r>
            <a:r>
              <a:rPr lang="zh-CN" altLang="en-US" dirty="0"/>
              <a:t>了。</a:t>
            </a:r>
            <a:r>
              <a:rPr lang="en-US" altLang="zh-CN" dirty="0"/>
              <a:t>Windows </a:t>
            </a:r>
            <a:r>
              <a:rPr lang="zh-CN" altLang="en-US" dirty="0"/>
              <a:t>上也出现了 </a:t>
            </a:r>
            <a:r>
              <a:rPr lang="en-US" altLang="zh-CN" dirty="0"/>
              <a:t>MinGW </a:t>
            </a:r>
            <a:r>
              <a:rPr lang="zh-CN" altLang="en-US" dirty="0"/>
              <a:t>或 </a:t>
            </a:r>
            <a:r>
              <a:rPr lang="en-US" altLang="zh-CN" dirty="0" err="1"/>
              <a:t>CygWin</a:t>
            </a:r>
            <a:r>
              <a:rPr lang="en-US" altLang="zh-CN" dirty="0"/>
              <a:t> </a:t>
            </a:r>
            <a:r>
              <a:rPr lang="zh-CN" altLang="en-US" dirty="0"/>
              <a:t>的非官方移植版本。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切换到</a:t>
            </a:r>
            <a:r>
              <a:rPr lang="en-US" altLang="zh-CN" dirty="0"/>
              <a:t>SWIFT</a:t>
            </a:r>
            <a:r>
              <a:rPr lang="zh-CN" altLang="en-US" dirty="0"/>
              <a:t>时机是否合适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缺点</a:t>
            </a:r>
          </a:p>
          <a:p>
            <a:r>
              <a:rPr lang="zh-CN" altLang="en-US" b="1" dirty="0"/>
              <a:t>语法尚不稳定：</a:t>
            </a:r>
            <a:r>
              <a:rPr lang="zh-CN" altLang="en-US" dirty="0"/>
              <a:t>未来新版的 </a:t>
            </a:r>
            <a:r>
              <a:rPr lang="en-US" altLang="zh-CN" dirty="0"/>
              <a:t>Swift </a:t>
            </a:r>
            <a:r>
              <a:rPr lang="zh-CN" altLang="en-US" dirty="0"/>
              <a:t>可能还会产生语法上的不兼容，增加代码维护的难度。</a:t>
            </a:r>
          </a:p>
          <a:p>
            <a:r>
              <a:rPr lang="en-US" altLang="zh-CN" b="1" dirty="0"/>
              <a:t>ABI </a:t>
            </a:r>
            <a:r>
              <a:rPr lang="zh-CN" altLang="en-US" b="1" dirty="0"/>
              <a:t>还不稳定：</a:t>
            </a:r>
            <a:r>
              <a:rPr lang="zh-CN" altLang="en-US" dirty="0"/>
              <a:t>原定在 </a:t>
            </a:r>
            <a:r>
              <a:rPr lang="en-US" altLang="zh-CN" dirty="0"/>
              <a:t>Swift 3 </a:t>
            </a:r>
            <a:r>
              <a:rPr lang="zh-CN" altLang="en-US" dirty="0"/>
              <a:t>中稳定的计划被推迟了，这意味着 </a:t>
            </a:r>
            <a:r>
              <a:rPr lang="en-US" altLang="zh-CN" dirty="0"/>
              <a:t>Swift </a:t>
            </a:r>
            <a:r>
              <a:rPr lang="zh-CN" altLang="en-US" dirty="0"/>
              <a:t>对 </a:t>
            </a:r>
            <a:r>
              <a:rPr lang="en-US" altLang="zh-CN" dirty="0"/>
              <a:t>library </a:t>
            </a:r>
            <a:r>
              <a:rPr lang="zh-CN" altLang="en-US" dirty="0"/>
              <a:t>或 </a:t>
            </a:r>
            <a:r>
              <a:rPr lang="en-US" altLang="zh-CN" dirty="0"/>
              <a:t>framework </a:t>
            </a:r>
            <a:r>
              <a:rPr lang="zh-CN" altLang="en-US" dirty="0"/>
              <a:t>的支持还不够好。</a:t>
            </a:r>
          </a:p>
          <a:p>
            <a:r>
              <a:rPr lang="zh-CN" altLang="en-US" b="1" dirty="0"/>
              <a:t>第三方库有待积累</a:t>
            </a:r>
            <a:r>
              <a:rPr lang="zh-CN" altLang="en-US" dirty="0"/>
              <a:t>：因此有时可能还需要依赖 </a:t>
            </a:r>
            <a:r>
              <a:rPr lang="en-US" altLang="zh-CN" dirty="0"/>
              <a:t>Objective-C </a:t>
            </a:r>
            <a:r>
              <a:rPr lang="zh-CN" altLang="en-US" dirty="0"/>
              <a:t>的库</a:t>
            </a:r>
          </a:p>
        </p:txBody>
      </p:sp>
    </p:spTree>
    <p:extLst>
      <p:ext uri="{BB962C8B-B14F-4D97-AF65-F5344CB8AC3E}">
        <p14:creationId xmlns:p14="http://schemas.microsoft.com/office/powerpoint/2010/main" val="13823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有必要用 </a:t>
            </a:r>
            <a:r>
              <a:rPr lang="en-US" altLang="zh-CN" dirty="0"/>
              <a:t>Swift </a:t>
            </a:r>
            <a:r>
              <a:rPr lang="zh-CN" altLang="en-US" dirty="0"/>
              <a:t>重写既有的 </a:t>
            </a:r>
            <a:r>
              <a:rPr lang="en-US" altLang="zh-CN" dirty="0"/>
              <a:t>iOS </a:t>
            </a:r>
            <a:r>
              <a:rPr lang="zh-CN" altLang="en-US" dirty="0"/>
              <a:t>项目吗，有哪些好处和坏处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8475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没有必要重写项目。原有的使用 </a:t>
            </a:r>
            <a:r>
              <a:rPr lang="en-US" altLang="zh-CN" dirty="0"/>
              <a:t>Objective-C </a:t>
            </a:r>
            <a:r>
              <a:rPr lang="zh-CN" altLang="en-US" dirty="0"/>
              <a:t>编写的已经比较稳定的库，也不必要用 </a:t>
            </a:r>
            <a:r>
              <a:rPr lang="en-US" altLang="zh-CN" dirty="0"/>
              <a:t>Swift </a:t>
            </a:r>
            <a:r>
              <a:rPr lang="zh-CN" altLang="en-US" dirty="0"/>
              <a:t>重新编写。但是新项目应该直接采用 </a:t>
            </a:r>
            <a:r>
              <a:rPr lang="en-US" altLang="zh-CN" dirty="0"/>
              <a:t>Swift </a:t>
            </a:r>
            <a:r>
              <a:rPr lang="zh-CN" altLang="en-US" dirty="0"/>
              <a:t>编写，并且旧项目的新模块也应该使用 </a:t>
            </a:r>
            <a:r>
              <a:rPr lang="en-US" altLang="zh-CN" dirty="0"/>
              <a:t>Swift </a:t>
            </a:r>
            <a:r>
              <a:rPr lang="zh-CN" altLang="en-US" dirty="0"/>
              <a:t>编写。这样慢慢将整个语言重心从 </a:t>
            </a:r>
            <a:r>
              <a:rPr lang="en-US" altLang="zh-CN" dirty="0"/>
              <a:t>Objective-C </a:t>
            </a:r>
            <a:r>
              <a:rPr lang="zh-CN" altLang="en-US" dirty="0"/>
              <a:t>切换到 </a:t>
            </a:r>
            <a:r>
              <a:rPr lang="en-US" altLang="zh-CN" dirty="0"/>
              <a:t>Swift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现在处于过渡时期。但从趋势上看，</a:t>
            </a:r>
            <a:r>
              <a:rPr lang="en-US" altLang="zh-CN" dirty="0"/>
              <a:t>Swift </a:t>
            </a:r>
            <a:r>
              <a:rPr lang="zh-CN" altLang="en-US" dirty="0"/>
              <a:t>会替代掉 </a:t>
            </a:r>
            <a:r>
              <a:rPr lang="en-US" altLang="zh-CN" dirty="0"/>
              <a:t>Objective-C </a:t>
            </a:r>
            <a:r>
              <a:rPr lang="zh-CN" altLang="en-US" dirty="0"/>
              <a:t>是必然的，并且会比你想象中的来得快。现在就应该做好准备了。其实假如你之前已经掌握了 </a:t>
            </a:r>
            <a:r>
              <a:rPr lang="en-US" altLang="zh-CN" dirty="0"/>
              <a:t>Objective-C</a:t>
            </a:r>
            <a:r>
              <a:rPr lang="zh-CN" altLang="en-US" dirty="0"/>
              <a:t>，切换到 </a:t>
            </a:r>
            <a:r>
              <a:rPr lang="en-US" altLang="zh-CN" dirty="0"/>
              <a:t>Swift </a:t>
            </a:r>
            <a:r>
              <a:rPr lang="zh-CN" altLang="en-US" dirty="0"/>
              <a:t>也不难。</a:t>
            </a:r>
          </a:p>
          <a:p>
            <a:r>
              <a:rPr lang="zh-CN" altLang="en-US" dirty="0"/>
              <a:t>那是不是 </a:t>
            </a:r>
            <a:r>
              <a:rPr lang="en-US" altLang="zh-CN" dirty="0"/>
              <a:t>Objective-C </a:t>
            </a:r>
            <a:r>
              <a:rPr lang="zh-CN" altLang="en-US" dirty="0"/>
              <a:t>就不需要学习呢？并非如此。现在 </a:t>
            </a:r>
            <a:r>
              <a:rPr lang="en-US" altLang="zh-CN" dirty="0"/>
              <a:t>Swift </a:t>
            </a:r>
            <a:r>
              <a:rPr lang="zh-CN" altLang="en-US" dirty="0"/>
              <a:t>还没有很好地解决好跟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C++ </a:t>
            </a:r>
            <a:r>
              <a:rPr lang="zh-CN" altLang="en-US" dirty="0"/>
              <a:t>混编的问题。很多项目（比如我自己在做的项目），底层核心库会采用 </a:t>
            </a:r>
            <a:r>
              <a:rPr lang="en-US" altLang="zh-CN" dirty="0"/>
              <a:t>C/C++</a:t>
            </a:r>
            <a:r>
              <a:rPr lang="zh-CN" altLang="en-US" dirty="0"/>
              <a:t>，界面和大部分逻辑采用 </a:t>
            </a:r>
            <a:r>
              <a:rPr lang="en-US" altLang="zh-CN" dirty="0"/>
              <a:t>Swift </a:t>
            </a:r>
            <a:r>
              <a:rPr lang="zh-CN" altLang="en-US" dirty="0"/>
              <a:t>编写，但还需要 </a:t>
            </a:r>
            <a:r>
              <a:rPr lang="en-US" altLang="zh-CN" dirty="0"/>
              <a:t>Objective-C </a:t>
            </a:r>
            <a:r>
              <a:rPr lang="zh-CN" altLang="en-US" dirty="0"/>
              <a:t>作为粘合层，用于在底层和界面层之间相互调用穿透。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560"/>
            <a:ext cx="8229600" cy="8376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初创公司选择 </a:t>
            </a:r>
            <a:r>
              <a:rPr lang="en-US" dirty="0"/>
              <a:t>Swift </a:t>
            </a:r>
            <a:r>
              <a:rPr lang="zh-CN" altLang="en-US" dirty="0"/>
              <a:t>而不是 </a:t>
            </a:r>
            <a:r>
              <a:rPr lang="en-US" dirty="0"/>
              <a:t>Objective-C </a:t>
            </a:r>
            <a:r>
              <a:rPr lang="zh-CN" altLang="en-US" dirty="0"/>
              <a:t>的原因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Swift </a:t>
            </a:r>
            <a:r>
              <a:rPr lang="zh-CN" altLang="en-US" dirty="0"/>
              <a:t>将成为最流行的移动应用开发趋势之一，这将会在 </a:t>
            </a:r>
            <a:r>
              <a:rPr lang="en-US" altLang="zh-CN" dirty="0"/>
              <a:t>2017 </a:t>
            </a:r>
            <a:r>
              <a:rPr lang="zh-CN" altLang="en-US" dirty="0"/>
              <a:t>年得到验证，这是必须的！如果你对 </a:t>
            </a:r>
            <a:r>
              <a:rPr lang="en-US" altLang="zh-CN" dirty="0"/>
              <a:t>iOS </a:t>
            </a:r>
            <a:r>
              <a:rPr lang="zh-CN" altLang="en-US" dirty="0"/>
              <a:t>世界保持时刻关注，你一定知道 </a:t>
            </a:r>
            <a:r>
              <a:rPr lang="en-US" altLang="zh-CN" dirty="0"/>
              <a:t>Swift </a:t>
            </a:r>
            <a:r>
              <a:rPr lang="zh-CN" altLang="en-US" dirty="0"/>
              <a:t>在 </a:t>
            </a:r>
            <a:r>
              <a:rPr lang="en-US" altLang="zh-CN" dirty="0"/>
              <a:t>2016 </a:t>
            </a:r>
            <a:r>
              <a:rPr lang="zh-CN" altLang="en-US" dirty="0"/>
              <a:t>年 </a:t>
            </a:r>
            <a:r>
              <a:rPr lang="en-US" altLang="zh-CN" dirty="0"/>
              <a:t>12 </a:t>
            </a:r>
            <a:r>
              <a:rPr lang="zh-CN" altLang="en-US" dirty="0"/>
              <a:t>月份在慢慢地平滑地替代 </a:t>
            </a:r>
            <a:r>
              <a:rPr lang="en-US" altLang="zh-CN" dirty="0"/>
              <a:t>Objective-C </a:t>
            </a:r>
            <a:r>
              <a:rPr lang="zh-CN" altLang="en-US" dirty="0"/>
              <a:t>的地位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s://static.oschina.net/uploads/space/2017/0209/114812_aTkO_290325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29" y="2978364"/>
            <a:ext cx="3524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C error resilence">
  <a:themeElements>
    <a:clrScheme name="Polycom Light Palette">
      <a:dk1>
        <a:srgbClr val="D71920"/>
      </a:dk1>
      <a:lt1>
        <a:srgbClr val="637280"/>
      </a:lt1>
      <a:dk2>
        <a:srgbClr val="2E3844"/>
      </a:dk2>
      <a:lt2>
        <a:srgbClr val="DC740B"/>
      </a:lt2>
      <a:accent1>
        <a:srgbClr val="231F20"/>
      </a:accent1>
      <a:accent2>
        <a:srgbClr val="1062A8"/>
      </a:accent2>
      <a:accent3>
        <a:srgbClr val="DBDDDF"/>
      </a:accent3>
      <a:accent4>
        <a:srgbClr val="94A9BB"/>
      </a:accent4>
      <a:accent5>
        <a:srgbClr val="838F9B"/>
      </a:accent5>
      <a:accent6>
        <a:srgbClr val="8FC3EA"/>
      </a:accent6>
      <a:hlink>
        <a:srgbClr val="8FC3EA"/>
      </a:hlink>
      <a:folHlink>
        <a:srgbClr val="C7C8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SVC error resilence</Template>
  <TotalTime>5164</TotalTime>
  <Words>951</Words>
  <Application>Microsoft Macintosh PowerPoint</Application>
  <PresentationFormat>全屏显示(4:3)</PresentationFormat>
  <Paragraphs>75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黑体</vt:lpstr>
      <vt:lpstr>Wingdings</vt:lpstr>
      <vt:lpstr>Arial</vt:lpstr>
      <vt:lpstr>Calibri</vt:lpstr>
      <vt:lpstr>SVC error resilence</vt:lpstr>
      <vt:lpstr>Introduction of SWIFT</vt:lpstr>
      <vt:lpstr>苹果官网摘抄</vt:lpstr>
      <vt:lpstr>作者简介</vt:lpstr>
      <vt:lpstr>作者简介</vt:lpstr>
      <vt:lpstr>语言优势</vt:lpstr>
      <vt:lpstr>切换到SWIFT时机是否合适</vt:lpstr>
      <vt:lpstr>切换到SWIFT时机是否合适</vt:lpstr>
      <vt:lpstr>有必要用 Swift 重写既有的 iOS 项目吗，有哪些好处和坏处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初创公司选择 Swift 而不是 Objective-C 的七个原因</vt:lpstr>
      <vt:lpstr>初创公司选择 Swift 而不是 Objective-C 的七个原因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初创公司选择 Swift 而不是 Objective-C 的原因</vt:lpstr>
      <vt:lpstr>学习资料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SVC error resilience</dc:title>
  <dc:creator>shyang</dc:creator>
  <dc:description>www.duarte.com</dc:description>
  <cp:lastModifiedBy>Xu, Yafei</cp:lastModifiedBy>
  <cp:revision>506</cp:revision>
  <cp:lastPrinted>2011-04-05T16:11:06Z</cp:lastPrinted>
  <dcterms:created xsi:type="dcterms:W3CDTF">2012-06-09T06:04:36Z</dcterms:created>
  <dcterms:modified xsi:type="dcterms:W3CDTF">2017-09-21T07:18:35Z</dcterms:modified>
</cp:coreProperties>
</file>