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AA"/>
    <a:srgbClr val="A0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57D0A-036A-4DB0-A7EC-7855496A037E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E21F7-EEE1-4ECE-AF10-20EA445BD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4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E21F7-EEE1-4ECE-AF10-20EA445BD6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8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E21F7-EEE1-4ECE-AF10-20EA445BD6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3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E21F7-EEE1-4ECE-AF10-20EA445BD6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4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7373-E678-00EE-453C-2355C1878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36EBA9-571C-B6C9-ED0B-BD8981DAB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29B18-8AE8-7E7E-CF42-39D50375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8CE32-E728-CE9D-CB1A-E40A95C5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CC8BD-676A-F419-64C8-B1C06ABF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7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8311-8153-D144-9CEF-0EEB14CB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494A7-5BEE-4C43-6C98-E8A8CCC1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AA3F5-DAF6-6141-3F18-B929A214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B7E66-E9CA-F825-54FC-A2261493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64DEE-A3D7-CD8F-3809-F0E71B52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63A2C-7805-2EDF-C3B2-88F554966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E7674-ECDC-F158-09C9-4C2B4B427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1F3A2-B960-4227-3A28-6B4758E2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C73A-C133-DF94-72E4-AA21B939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F51E2-6340-E589-E059-EAAEDD7B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EA99-4F1D-A886-A340-B8DDDF0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85D63-C01C-48B0-3B3A-882B7DE7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71EE7-B26F-78B4-16DA-3AD36D2B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F5712-0375-B11E-009A-83E48E15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0166-D97E-2EA3-84B4-1EE33AB9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5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1EE32-5112-C198-DACF-1A67016F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30617-6FD2-C7A5-CBFB-6CC8D14F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30244-D008-E4F2-69AA-6CFA5F01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9D7A0-C4A2-B5D7-28D6-034C094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ECD74-7EE2-4D83-310B-CA18AEFF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C9A0E-A606-7961-7F61-4580392E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8C92B-B475-F77B-5402-3A091661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A034B-F3A8-9BF2-2B76-C7BADCBC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46B8A-3F9A-1808-21BE-9093C7F3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82183-72B0-8DE3-BDDF-F8BDF8E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0F8B3-A3EE-DB78-BD68-08348B06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4F7EB-8A4C-7EEB-99EC-CED586D0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505E8-8502-FE70-BA5F-3B37CDA9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10A6D-7876-F372-FE68-E446AE9DC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B612D-E426-22E7-45F8-7BCF55A97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465BB8-7EC0-31B7-06B4-2D779218E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54057A-7ADE-9AB0-0002-08C2ED19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6F818-0ECB-D71D-5A79-98C25B6F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7EADE-26B5-D5D7-C846-07EB04ED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6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A539-8C9B-85C9-D812-D4C5E0A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90A75C-37E2-1562-6906-F105133F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B043A-5BEF-78C5-B745-8EC3D628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309F5-12EA-3DC2-1C9F-AB2DEE09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8B3897-478F-AE59-3728-60D533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AD669-5C91-9570-2163-48D11415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2C85F-1ED9-B08C-43B9-8E5C234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685A-ABE6-6158-B810-2C244DDE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9EDB1-3A11-71EB-FC5F-FC086281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044CF-2E13-A23D-F3E6-37B4AA81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3EC06-8267-2790-B62F-5DD1A2E2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F844D-3260-075A-3647-E95B9A81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84224-32F1-B639-B757-D2882F3C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7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7AA2-7898-E5DB-2BCC-1365A983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24638B-CF87-1DAF-47A4-696E6F57E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87544-07BD-F622-47C4-8F2CBE99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3B9B1-4E03-C13C-A6A6-A3E670E5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C427C-9D1E-DC75-C6F1-8163941A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E042C-06DE-D43A-7990-153C867E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81ED5-88D9-44C0-62EE-955AD376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942DE-6DF8-53D2-AFF7-0AF4659D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B5D8C-4127-D231-E037-4AF1FCB18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125B-B665-44E4-857B-C36A8007340D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13977-71B6-79B0-6DF8-067F11E00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318EA-0CBB-115A-488D-E1AF6AF20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1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77">
            <a:extLst>
              <a:ext uri="{FF2B5EF4-FFF2-40B4-BE49-F238E27FC236}">
                <a16:creationId xmlns:a16="http://schemas.microsoft.com/office/drawing/2014/main" id="{E3F4BA7B-382F-E7BF-5786-84AA3291318E}"/>
              </a:ext>
            </a:extLst>
          </p:cNvPr>
          <p:cNvSpPr/>
          <p:nvPr/>
        </p:nvSpPr>
        <p:spPr bwMode="gray">
          <a:xfrm>
            <a:off x="831403" y="715493"/>
            <a:ext cx="2117402" cy="461665"/>
          </a:xfrm>
          <a:prstGeom prst="homePlate">
            <a:avLst/>
          </a:prstGeom>
          <a:solidFill>
            <a:srgbClr val="0028AA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发现问题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燕尾形 78">
            <a:extLst>
              <a:ext uri="{FF2B5EF4-FFF2-40B4-BE49-F238E27FC236}">
                <a16:creationId xmlns:a16="http://schemas.microsoft.com/office/drawing/2014/main" id="{C211741E-0E5E-9368-0E4F-608F66337ED5}"/>
              </a:ext>
            </a:extLst>
          </p:cNvPr>
          <p:cNvSpPr/>
          <p:nvPr/>
        </p:nvSpPr>
        <p:spPr bwMode="gray">
          <a:xfrm>
            <a:off x="2818948" y="715493"/>
            <a:ext cx="4480019" cy="461665"/>
          </a:xfrm>
          <a:prstGeom prst="chevron">
            <a:avLst/>
          </a:prstGeom>
          <a:solidFill>
            <a:srgbClr val="0028AA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分析问题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燕尾形 80">
            <a:extLst>
              <a:ext uri="{FF2B5EF4-FFF2-40B4-BE49-F238E27FC236}">
                <a16:creationId xmlns:a16="http://schemas.microsoft.com/office/drawing/2014/main" id="{EBC6E599-3B26-172A-DAA8-61BDD5A27E31}"/>
              </a:ext>
            </a:extLst>
          </p:cNvPr>
          <p:cNvSpPr/>
          <p:nvPr/>
        </p:nvSpPr>
        <p:spPr bwMode="gray">
          <a:xfrm>
            <a:off x="7163700" y="715493"/>
            <a:ext cx="3998471" cy="461665"/>
          </a:xfrm>
          <a:prstGeom prst="chevron">
            <a:avLst/>
          </a:prstGeom>
          <a:solidFill>
            <a:srgbClr val="0028AA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解决问题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21DC2C-D4BD-2272-2EDB-4C1CA5EC09C6}"/>
              </a:ext>
            </a:extLst>
          </p:cNvPr>
          <p:cNvSpPr txBox="1"/>
          <p:nvPr/>
        </p:nvSpPr>
        <p:spPr>
          <a:xfrm>
            <a:off x="337013" y="73769"/>
            <a:ext cx="720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8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代码重构</a:t>
            </a:r>
            <a:r>
              <a:rPr lang="en-US" altLang="zh-CN" sz="2400" b="1" dirty="0">
                <a:solidFill>
                  <a:srgbClr val="0028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0028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优化现有代码质量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EB4E1D-E58C-CAF2-E62A-1A22639BA262}"/>
              </a:ext>
            </a:extLst>
          </p:cNvPr>
          <p:cNvSpPr/>
          <p:nvPr/>
        </p:nvSpPr>
        <p:spPr>
          <a:xfrm>
            <a:off x="3267544" y="1369465"/>
            <a:ext cx="3582825" cy="19689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prstDash val="solid"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indent="-28575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en-US" altLang="zh-CN" sz="12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Bug: 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空指针异常、流未关闭、永远不会执行的条件分支、对象相等判断错误、条件判断重复、异常堆栈打印到日志中、集合空值判断、</a:t>
            </a:r>
            <a:r>
              <a:rPr lang="en-US" altLang="zh-CN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if else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嵌套语句优化、减少循环中的</a:t>
            </a:r>
            <a:r>
              <a:rPr lang="en-US" altLang="zh-CN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break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和</a:t>
            </a:r>
            <a:r>
              <a:rPr lang="en-US" altLang="zh-CN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continue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语句总数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285750" indent="-28575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漏洞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</a:t>
            </a:r>
            <a:r>
              <a:rPr lang="en-US" altLang="zh-CN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SQL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注入校验、</a:t>
            </a:r>
            <a:r>
              <a:rPr lang="en-US" altLang="zh-CN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XSS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攻击校验、不安全的加密算法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285750" indent="-28575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异味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未完成的</a:t>
            </a:r>
            <a:r>
              <a:rPr lang="en-US" altLang="zh-CN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TODO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校验、魔法值校验、硬编码校验、未使用的赋值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77A7A9C-DBFF-7245-6816-73994B77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24" y="2137436"/>
            <a:ext cx="1590015" cy="46166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B6AD0E-00AF-C57F-55CD-C88DBF0010BE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581439" y="2353919"/>
            <a:ext cx="686105" cy="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03EA37F-94A4-8A1F-9FB1-767B0F6A1213}"/>
              </a:ext>
            </a:extLst>
          </p:cNvPr>
          <p:cNvSpPr/>
          <p:nvPr/>
        </p:nvSpPr>
        <p:spPr>
          <a:xfrm>
            <a:off x="7371522" y="1369464"/>
            <a:ext cx="3582825" cy="1968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prstDash val="solid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zh-CN" altLang="en-US" sz="12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根据代码扫描工具给出的建议进行修复，建议修复的标准为：</a:t>
            </a:r>
            <a:endParaRPr lang="en-US" altLang="zh-CN" sz="1200" b="1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171450" indent="-17145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en-US" altLang="zh-CN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Bug</a:t>
            </a: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全部修复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171450" indent="-17145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漏洞：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全部修复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171450" indent="-17145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异味：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修复</a:t>
            </a:r>
            <a:r>
              <a:rPr lang="en-US" altLang="zh-CN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Blocker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和</a:t>
            </a:r>
            <a:r>
              <a:rPr lang="en-US" altLang="zh-CN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Critical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级别的问题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EFEE4A7-2F98-F235-5270-8B7074DC4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36" y="4389996"/>
            <a:ext cx="673591" cy="67359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95842400-0CDB-BB25-0046-843997193D46}"/>
              </a:ext>
            </a:extLst>
          </p:cNvPr>
          <p:cNvSpPr/>
          <p:nvPr/>
        </p:nvSpPr>
        <p:spPr>
          <a:xfrm>
            <a:off x="3267544" y="3664337"/>
            <a:ext cx="3582825" cy="2124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prstDash val="solid"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代码规范与风格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：代码格式不符合项目规范、命名不符合规范、注释确实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代码结构与设计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：类未放入合适的模块或包中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可读性和可维护性：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复杂代码未进行抽取、函数参数过多、代码层次嵌套过深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性能与效率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：循环查询数据库或调用外围接口、数据库索引不合理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安全性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：共享资源未及时释放，并发问题、异步线程使用问题。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逻辑问题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：事务问题、异常捕获问题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>
              <a:lnSpc>
                <a:spcPct val="106000"/>
              </a:lnSpc>
            </a:pPr>
            <a:endParaRPr lang="en-US" altLang="zh-CN" sz="11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0740F2-E7BD-D6E1-26AC-27C0915A834D}"/>
              </a:ext>
            </a:extLst>
          </p:cNvPr>
          <p:cNvSpPr/>
          <p:nvPr/>
        </p:nvSpPr>
        <p:spPr>
          <a:xfrm>
            <a:off x="7371522" y="3664337"/>
            <a:ext cx="3582825" cy="21249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prstDash val="solid"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代码规范与风格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：按照规范重构代码风格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代码结构与设计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：代码模块化，不同功能的类放入约定的包中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可读性和可维护性：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复杂代码提取为类或函数、将参数封装为对象避免函数参数过多、移除过深的层次嵌套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性能与效率</a:t>
            </a: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：循环查询数据库改为批量查询，循环调用接口改为调用批量接口。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Wingdings" panose="05000000000000000000" pitchFamily="2" charset="2"/>
              <a:buChar char="ü"/>
            </a:pPr>
            <a:r>
              <a:rPr lang="zh-CN" altLang="en-US" sz="12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安全性</a:t>
            </a:r>
            <a:r>
              <a:rPr lang="zh-CN" altLang="en-US" sz="12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：共享资源及时释放，修复并发问题、修复异步线程使用问题。</a:t>
            </a:r>
            <a:endParaRPr lang="en-US" altLang="zh-CN" sz="1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BF5AB8C-AF80-B2FC-1BEF-C5D6B8D3A6B2}"/>
              </a:ext>
            </a:extLst>
          </p:cNvPr>
          <p:cNvCxnSpPr>
            <a:cxnSpLocks/>
          </p:cNvCxnSpPr>
          <p:nvPr/>
        </p:nvCxnSpPr>
        <p:spPr>
          <a:xfrm>
            <a:off x="930633" y="3495135"/>
            <a:ext cx="1008004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CF033E0-9454-F897-0634-3EA1280F0C95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6850369" y="2353916"/>
            <a:ext cx="52115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B5F0436-FE5F-F853-92D8-7CC4C0748F4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23227" y="4726792"/>
            <a:ext cx="1144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28DEE77-EE9A-A9BB-5962-C24D51C095B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850369" y="4726792"/>
            <a:ext cx="521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E8A2709-3EA0-4596-77AE-64BB22B15C8B}"/>
              </a:ext>
            </a:extLst>
          </p:cNvPr>
          <p:cNvSpPr txBox="1"/>
          <p:nvPr/>
        </p:nvSpPr>
        <p:spPr>
          <a:xfrm>
            <a:off x="991424" y="2612576"/>
            <a:ext cx="163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SonarQube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扫描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04657F9-3A68-D139-FBFC-2F68A65F51F5}"/>
              </a:ext>
            </a:extLst>
          </p:cNvPr>
          <p:cNvSpPr txBox="1"/>
          <p:nvPr/>
        </p:nvSpPr>
        <p:spPr>
          <a:xfrm>
            <a:off x="1127927" y="4995281"/>
            <a:ext cx="131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人工审查代码</a:t>
            </a:r>
          </a:p>
        </p:txBody>
      </p:sp>
    </p:spTree>
    <p:extLst>
      <p:ext uri="{BB962C8B-B14F-4D97-AF65-F5344CB8AC3E}">
        <p14:creationId xmlns:p14="http://schemas.microsoft.com/office/powerpoint/2010/main" val="16085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6781A-932C-B894-4706-180BA9BCCD7D}"/>
              </a:ext>
            </a:extLst>
          </p:cNvPr>
          <p:cNvSpPr/>
          <p:nvPr/>
        </p:nvSpPr>
        <p:spPr bwMode="gray">
          <a:xfrm>
            <a:off x="925222" y="955056"/>
            <a:ext cx="10231540" cy="37498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C9FD8C-DBA8-4B5C-4532-6A387224FCEA}"/>
              </a:ext>
            </a:extLst>
          </p:cNvPr>
          <p:cNvSpPr/>
          <p:nvPr/>
        </p:nvSpPr>
        <p:spPr>
          <a:xfrm>
            <a:off x="1133169" y="1064175"/>
            <a:ext cx="1491693" cy="323572"/>
          </a:xfrm>
          <a:prstGeom prst="rect">
            <a:avLst/>
          </a:prstGeom>
          <a:solidFill>
            <a:srgbClr val="A0CBFF"/>
          </a:solidFill>
          <a:ln w="12700" algn="ctr">
            <a:solidFill>
              <a:srgbClr val="A0CB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400" b="1" kern="0"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目的</a:t>
            </a:r>
            <a:endParaRPr lang="en-US" sz="1400" b="1" kern="0" dirty="0"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A78A66-914D-5974-D7BF-0A444F968A9C}"/>
              </a:ext>
            </a:extLst>
          </p:cNvPr>
          <p:cNvSpPr/>
          <p:nvPr/>
        </p:nvSpPr>
        <p:spPr>
          <a:xfrm>
            <a:off x="2513179" y="1064176"/>
            <a:ext cx="8361322" cy="32357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A0CBFF"/>
            </a:solidFill>
            <a:prstDash val="solid"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确保代码的质量、可维护性、可读性、性能和安全性</a:t>
            </a:r>
            <a:endParaRPr lang="en-US" altLang="zh-CN" sz="14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941C11-22BB-D538-3BA1-BF18C5712A73}"/>
              </a:ext>
            </a:extLst>
          </p:cNvPr>
          <p:cNvSpPr/>
          <p:nvPr/>
        </p:nvSpPr>
        <p:spPr>
          <a:xfrm>
            <a:off x="1133169" y="1478518"/>
            <a:ext cx="1491693" cy="327274"/>
          </a:xfrm>
          <a:prstGeom prst="rect">
            <a:avLst/>
          </a:prstGeom>
          <a:solidFill>
            <a:srgbClr val="A0CBFF"/>
          </a:solidFill>
          <a:ln w="12700" algn="ctr">
            <a:solidFill>
              <a:srgbClr val="A0CB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400" b="1" kern="0"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时间</a:t>
            </a:r>
            <a:endParaRPr lang="en-US" sz="1400" b="1" kern="0" dirty="0"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916079-CB66-855A-1268-22AC87A7440A}"/>
              </a:ext>
            </a:extLst>
          </p:cNvPr>
          <p:cNvSpPr/>
          <p:nvPr/>
        </p:nvSpPr>
        <p:spPr>
          <a:xfrm>
            <a:off x="2513179" y="1474890"/>
            <a:ext cx="8361320" cy="327274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A0CBFF"/>
            </a:solidFill>
            <a:prstDash val="solid"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开发新建</a:t>
            </a:r>
            <a:r>
              <a:rPr lang="en-US" altLang="zh-CN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Merge Request</a:t>
            </a:r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并提交，审核人在合并请求前进行审查</a:t>
            </a:r>
            <a:endParaRPr lang="en-US" altLang="zh-CN" sz="14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61C4B6-C4AB-4F2A-9AAF-2688B555F9AD}"/>
              </a:ext>
            </a:extLst>
          </p:cNvPr>
          <p:cNvSpPr/>
          <p:nvPr/>
        </p:nvSpPr>
        <p:spPr>
          <a:xfrm>
            <a:off x="1133166" y="2296466"/>
            <a:ext cx="1491693" cy="2295748"/>
          </a:xfrm>
          <a:prstGeom prst="rect">
            <a:avLst/>
          </a:prstGeom>
          <a:solidFill>
            <a:srgbClr val="A0CBFF"/>
          </a:solidFill>
          <a:ln w="12700" algn="ctr">
            <a:solidFill>
              <a:srgbClr val="A0CB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400" b="1" kern="0"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审查内容</a:t>
            </a:r>
            <a:endParaRPr lang="en-US" sz="1400" b="1" kern="0" dirty="0"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315FC0-A3CA-3B1D-0816-34DEFFD83BDB}"/>
              </a:ext>
            </a:extLst>
          </p:cNvPr>
          <p:cNvSpPr/>
          <p:nvPr/>
        </p:nvSpPr>
        <p:spPr>
          <a:xfrm>
            <a:off x="2513175" y="2300097"/>
            <a:ext cx="8361323" cy="2292118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A0CBFF"/>
            </a:solidFill>
            <a:prstDash val="solid"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zh-CN" altLang="en-US" sz="14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代码规范与风格</a:t>
            </a: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：代码格式、命名规范、注释规范，参考</a:t>
            </a:r>
            <a:r>
              <a:rPr lang="en-US" altLang="zh-CN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《</a:t>
            </a: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阿里巴巴</a:t>
            </a:r>
            <a:r>
              <a:rPr lang="en-US" altLang="zh-CN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java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编程手册</a:t>
            </a:r>
            <a:r>
              <a:rPr lang="en-US" altLang="zh-CN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》</a:t>
            </a:r>
          </a:p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zh-CN" altLang="en-US" sz="14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代码结构与设计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：代码是否模块化，代码结构是否清晰，类是否放入约定的包中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zh-CN" altLang="en-US" sz="14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可读性和可维护性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，可使用如下编程技巧来提高：</a:t>
            </a:r>
            <a:endParaRPr lang="en-US" altLang="zh-CN" sz="1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800100" lvl="1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将复杂的逻辑提炼拆分成函数和类。</a:t>
            </a:r>
            <a:endParaRPr lang="en-US" altLang="zh-CN" sz="1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800100" lvl="1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通过拆分成多个函数或将参数封装为对象的方式，来处理参数过多的情况。</a:t>
            </a:r>
            <a:endParaRPr lang="en-US" altLang="zh-CN" sz="1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800100" lvl="1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移除过深的嵌套层次，去掉多余的</a:t>
            </a:r>
            <a:r>
              <a:rPr lang="en-US" altLang="zh-CN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if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 </a:t>
            </a:r>
            <a:r>
              <a:rPr lang="en-US" altLang="zh-CN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else</a:t>
            </a: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语句，调整执行顺序来减少嵌套。</a:t>
            </a:r>
            <a:endParaRPr lang="en-US" altLang="zh-CN" sz="1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800100" lvl="1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用字面常量或枚举取代魔法值。</a:t>
            </a:r>
            <a:endParaRPr lang="en-US" altLang="zh-CN" sz="1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zh-CN" altLang="en-US" sz="14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性能与效率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：是否有代码层面的性能问题，例如循环查询数据库或调用外围接口。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zh-CN" altLang="en-US" sz="14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安全性</a:t>
            </a: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：共享资源是否及时释放，是否有并发问题、异步线程使用问题。</a:t>
            </a:r>
            <a:endParaRPr lang="en-US" altLang="zh-CN" sz="1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B513D0-3BE8-FAD9-540B-198A35463D82}"/>
              </a:ext>
            </a:extLst>
          </p:cNvPr>
          <p:cNvSpPr txBox="1"/>
          <p:nvPr/>
        </p:nvSpPr>
        <p:spPr>
          <a:xfrm>
            <a:off x="337013" y="73769"/>
            <a:ext cx="720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8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流程优化</a:t>
            </a:r>
            <a:r>
              <a:rPr lang="en-US" altLang="zh-CN" sz="2400" b="1" dirty="0">
                <a:solidFill>
                  <a:srgbClr val="0028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0028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保障未来代码质量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77AF41-7A09-369A-24D8-10EAC3154DFA}"/>
              </a:ext>
            </a:extLst>
          </p:cNvPr>
          <p:cNvSpPr/>
          <p:nvPr/>
        </p:nvSpPr>
        <p:spPr>
          <a:xfrm>
            <a:off x="1133169" y="1889306"/>
            <a:ext cx="1491693" cy="327274"/>
          </a:xfrm>
          <a:prstGeom prst="rect">
            <a:avLst/>
          </a:prstGeom>
          <a:solidFill>
            <a:srgbClr val="A0CBFF"/>
          </a:solidFill>
          <a:ln w="12700" algn="ctr">
            <a:solidFill>
              <a:srgbClr val="A0CB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400" b="1" kern="0"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方式</a:t>
            </a:r>
            <a:endParaRPr lang="en-US" sz="1400" b="1" kern="0" dirty="0"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8E5619-32C5-9D7E-0DC9-FEDFA81027A3}"/>
              </a:ext>
            </a:extLst>
          </p:cNvPr>
          <p:cNvSpPr/>
          <p:nvPr/>
        </p:nvSpPr>
        <p:spPr>
          <a:xfrm>
            <a:off x="2513179" y="1885678"/>
            <a:ext cx="8361320" cy="327274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A0CBFF"/>
            </a:solidFill>
            <a:prstDash val="solid"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采用集中审查的方式，即所有开发都将代码提交到</a:t>
            </a:r>
            <a:r>
              <a:rPr lang="en-US" altLang="zh-CN" sz="1400" kern="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DevLeader</a:t>
            </a:r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进行审查</a:t>
            </a:r>
            <a:endParaRPr lang="en-US" altLang="zh-CN" sz="14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630E1CE-86E7-EDC4-567E-845C69944740}"/>
              </a:ext>
            </a:extLst>
          </p:cNvPr>
          <p:cNvSpPr/>
          <p:nvPr/>
        </p:nvSpPr>
        <p:spPr bwMode="gray">
          <a:xfrm>
            <a:off x="925220" y="5139574"/>
            <a:ext cx="10231541" cy="14387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59E5BC-C527-5342-A6E1-6D8150A2C263}"/>
              </a:ext>
            </a:extLst>
          </p:cNvPr>
          <p:cNvSpPr/>
          <p:nvPr/>
        </p:nvSpPr>
        <p:spPr>
          <a:xfrm>
            <a:off x="1133168" y="5277195"/>
            <a:ext cx="1491693" cy="323572"/>
          </a:xfrm>
          <a:prstGeom prst="rect">
            <a:avLst/>
          </a:prstGeom>
          <a:solidFill>
            <a:srgbClr val="A0CBFF"/>
          </a:solidFill>
          <a:ln w="12700" algn="ctr">
            <a:solidFill>
              <a:srgbClr val="A0CB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400" b="1" kern="0"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目的</a:t>
            </a:r>
            <a:endParaRPr lang="en-US" sz="1400" b="1" kern="0" dirty="0"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194279-95C2-6B09-22B6-18FC0E85073D}"/>
              </a:ext>
            </a:extLst>
          </p:cNvPr>
          <p:cNvSpPr/>
          <p:nvPr/>
        </p:nvSpPr>
        <p:spPr>
          <a:xfrm>
            <a:off x="2513178" y="5277196"/>
            <a:ext cx="8361322" cy="32357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A0CBFF"/>
            </a:solidFill>
            <a:prstDash val="solid"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研发在开发完成后需完成自测才能提测，提升整体交付效率</a:t>
            </a:r>
            <a:endParaRPr lang="en-US" altLang="zh-CN" sz="14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42F8C2-9AD3-C8DC-A405-884BA052C5AF}"/>
              </a:ext>
            </a:extLst>
          </p:cNvPr>
          <p:cNvSpPr/>
          <p:nvPr/>
        </p:nvSpPr>
        <p:spPr>
          <a:xfrm>
            <a:off x="1133168" y="5691538"/>
            <a:ext cx="1491693" cy="327274"/>
          </a:xfrm>
          <a:prstGeom prst="rect">
            <a:avLst/>
          </a:prstGeom>
          <a:solidFill>
            <a:srgbClr val="A0CBFF"/>
          </a:solidFill>
          <a:ln w="12700" algn="ctr">
            <a:solidFill>
              <a:srgbClr val="A0CB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400" b="1" kern="0"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时间</a:t>
            </a:r>
            <a:endParaRPr lang="en-US" sz="1400" b="1" kern="0" dirty="0"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8AC25C-C070-796F-7AD4-37223C790C71}"/>
              </a:ext>
            </a:extLst>
          </p:cNvPr>
          <p:cNvSpPr/>
          <p:nvPr/>
        </p:nvSpPr>
        <p:spPr>
          <a:xfrm>
            <a:off x="2513178" y="5687910"/>
            <a:ext cx="8361320" cy="327274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A0CBFF"/>
            </a:solidFill>
            <a:prstDash val="solid"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开发完成后，提交测试之前</a:t>
            </a:r>
            <a:endParaRPr lang="en-US" altLang="zh-CN" sz="14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DED07F-FBA6-E7DB-37E8-8B7DE9CA7D22}"/>
              </a:ext>
            </a:extLst>
          </p:cNvPr>
          <p:cNvSpPr/>
          <p:nvPr/>
        </p:nvSpPr>
        <p:spPr>
          <a:xfrm>
            <a:off x="1133168" y="6102326"/>
            <a:ext cx="1491693" cy="327274"/>
          </a:xfrm>
          <a:prstGeom prst="rect">
            <a:avLst/>
          </a:prstGeom>
          <a:solidFill>
            <a:srgbClr val="A0CBFF"/>
          </a:solidFill>
          <a:ln w="12700" algn="ctr">
            <a:solidFill>
              <a:srgbClr val="A0CB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400" b="1" kern="0"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方式</a:t>
            </a:r>
            <a:endParaRPr lang="en-US" sz="1400" b="1" kern="0" dirty="0"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E765764-034E-B342-D0FA-6ABADD1CD171}"/>
              </a:ext>
            </a:extLst>
          </p:cNvPr>
          <p:cNvSpPr/>
          <p:nvPr/>
        </p:nvSpPr>
        <p:spPr>
          <a:xfrm>
            <a:off x="2513178" y="6098698"/>
            <a:ext cx="8361320" cy="327274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A0CBFF"/>
            </a:solidFill>
            <a:prstDash val="solid"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/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更新</a:t>
            </a:r>
            <a:r>
              <a:rPr lang="en-US" altLang="zh-CN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JIRA</a:t>
            </a:r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状态时，开发上传测试截图（页面功能提交页面截图，接口提交</a:t>
            </a:r>
            <a:r>
              <a:rPr lang="en-US" altLang="zh-CN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mock</a:t>
            </a:r>
            <a:r>
              <a:rPr lang="zh-CN" altLang="en-US" sz="1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charset="0"/>
              </a:rPr>
              <a:t>截图）</a:t>
            </a:r>
            <a:endParaRPr lang="en-US" altLang="zh-CN" sz="14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CA9F09-14F0-34B4-6718-298710DA5C54}"/>
              </a:ext>
            </a:extLst>
          </p:cNvPr>
          <p:cNvSpPr txBox="1"/>
          <p:nvPr/>
        </p:nvSpPr>
        <p:spPr>
          <a:xfrm>
            <a:off x="925221" y="648123"/>
            <a:ext cx="10231540" cy="307777"/>
          </a:xfrm>
          <a:prstGeom prst="rect">
            <a:avLst/>
          </a:prstGeom>
          <a:solidFill>
            <a:srgbClr val="0028AA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实施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 Review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机制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5ADE88-7740-59B8-B31D-00C919A332E4}"/>
              </a:ext>
            </a:extLst>
          </p:cNvPr>
          <p:cNvSpPr txBox="1"/>
          <p:nvPr/>
        </p:nvSpPr>
        <p:spPr>
          <a:xfrm>
            <a:off x="925221" y="4831797"/>
            <a:ext cx="10231540" cy="307777"/>
          </a:xfrm>
          <a:prstGeom prst="rect">
            <a:avLst/>
          </a:prstGeom>
          <a:solidFill>
            <a:srgbClr val="0028AA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实施研发自测机制</a:t>
            </a:r>
          </a:p>
        </p:txBody>
      </p:sp>
    </p:spTree>
    <p:extLst>
      <p:ext uri="{BB962C8B-B14F-4D97-AF65-F5344CB8AC3E}">
        <p14:creationId xmlns:p14="http://schemas.microsoft.com/office/powerpoint/2010/main" val="6287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E22BC623-991A-26DA-E527-955EFE9F8C8A}"/>
              </a:ext>
            </a:extLst>
          </p:cNvPr>
          <p:cNvSpPr/>
          <p:nvPr/>
        </p:nvSpPr>
        <p:spPr>
          <a:xfrm>
            <a:off x="443670" y="2379109"/>
            <a:ext cx="11340725" cy="4294961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>
              <a:lnSpc>
                <a:spcPct val="150000"/>
              </a:lnSpc>
            </a:pPr>
            <a:endParaRPr lang="en-US" altLang="zh-CN" sz="1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125E47-0116-8760-5B7C-100EFC6D38CE}"/>
              </a:ext>
            </a:extLst>
          </p:cNvPr>
          <p:cNvSpPr txBox="1"/>
          <p:nvPr/>
        </p:nvSpPr>
        <p:spPr>
          <a:xfrm>
            <a:off x="331075" y="74164"/>
            <a:ext cx="720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8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实施方案与计划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4C509-520F-C8DB-B2C9-72C2C323FB6F}"/>
              </a:ext>
            </a:extLst>
          </p:cNvPr>
          <p:cNvSpPr/>
          <p:nvPr/>
        </p:nvSpPr>
        <p:spPr>
          <a:xfrm>
            <a:off x="443671" y="755600"/>
            <a:ext cx="11340725" cy="142867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流程优化：</a:t>
            </a:r>
            <a:r>
              <a:rPr lang="en-US" altLang="zh-CN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10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月</a:t>
            </a:r>
            <a:r>
              <a:rPr lang="en-US" altLang="zh-CN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25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日</a:t>
            </a:r>
            <a:r>
              <a:rPr lang="en-US" altLang="zh-CN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Sprint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版本上线后开始常态化实施，包括分支管理、</a:t>
            </a:r>
            <a:r>
              <a:rPr lang="en-US" altLang="zh-CN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Code Review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、开发自测。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模块重构：</a:t>
            </a: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由于模块重构改动范围较大，为了不影响项目开发正常开展，需有经验的开发人员利用周末的时间一次完成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代码重构</a:t>
            </a: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：代码层次的重构可利用</a:t>
            </a:r>
            <a:r>
              <a:rPr lang="en-US" altLang="zh-CN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SonarQube</a:t>
            </a: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自动扫描代码中的问题，将问题作为任务分发给开发人员进行针对性的重构。对于</a:t>
            </a:r>
            <a:r>
              <a:rPr lang="en-US" altLang="zh-CN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SonarQube</a:t>
            </a:r>
            <a:r>
              <a:rPr lang="zh-CN" altLang="en-US" sz="1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/>
              </a:rPr>
              <a:t>扫描不出来的问题，由人工识别，再以同样的方式完成。</a:t>
            </a:r>
            <a:endParaRPr lang="en-US" altLang="zh-CN" sz="1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Verdana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AF17528-0C51-B5E3-9EE2-C7D9EA28A95A}"/>
              </a:ext>
            </a:extLst>
          </p:cNvPr>
          <p:cNvGrpSpPr/>
          <p:nvPr/>
        </p:nvGrpSpPr>
        <p:grpSpPr>
          <a:xfrm>
            <a:off x="575746" y="2703742"/>
            <a:ext cx="11040506" cy="1687242"/>
            <a:chOff x="451717" y="1981049"/>
            <a:chExt cx="11040506" cy="16872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33F16C-9EFD-4A66-F0DC-6CA8218BA66C}"/>
                </a:ext>
              </a:extLst>
            </p:cNvPr>
            <p:cNvSpPr/>
            <p:nvPr/>
          </p:nvSpPr>
          <p:spPr>
            <a:xfrm>
              <a:off x="451717" y="1981049"/>
              <a:ext cx="11040506" cy="168724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88900" tIns="88900" rIns="88900" bIns="88900" rtlCol="0" anchor="t"/>
            <a:lstStyle/>
            <a:p>
              <a:pPr>
                <a:lnSpc>
                  <a:spcPct val="106000"/>
                </a:lnSpc>
              </a:pPr>
              <a:endParaRPr lang="en-US" altLang="zh-CN" sz="1400" kern="0" dirty="0">
                <a:latin typeface="楷体" panose="02010609060101010101" pitchFamily="49" charset="-122"/>
                <a:ea typeface="楷体" panose="02010609060101010101" pitchFamily="49" charset="-122"/>
                <a:cs typeface="Verdana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A763F78-4C1A-0111-ED04-2311A993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97974" y="2856753"/>
              <a:ext cx="10512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B746D83-A312-C480-61F8-0F6364533C30}"/>
                </a:ext>
              </a:extLst>
            </p:cNvPr>
            <p:cNvSpPr/>
            <p:nvPr/>
          </p:nvSpPr>
          <p:spPr>
            <a:xfrm>
              <a:off x="641162" y="2820753"/>
              <a:ext cx="72000" cy="72000"/>
            </a:xfrm>
            <a:prstGeom prst="ellipse">
              <a:avLst/>
            </a:prstGeom>
            <a:solidFill>
              <a:srgbClr val="0028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9F106DF-A340-B50C-6A77-300118FCFFBD}"/>
                </a:ext>
              </a:extLst>
            </p:cNvPr>
            <p:cNvSpPr/>
            <p:nvPr/>
          </p:nvSpPr>
          <p:spPr>
            <a:xfrm>
              <a:off x="2362648" y="2822391"/>
              <a:ext cx="72000" cy="72000"/>
            </a:xfrm>
            <a:prstGeom prst="ellipse">
              <a:avLst/>
            </a:prstGeom>
            <a:solidFill>
              <a:srgbClr val="0028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星形: 五角 10">
              <a:extLst>
                <a:ext uri="{FF2B5EF4-FFF2-40B4-BE49-F238E27FC236}">
                  <a16:creationId xmlns:a16="http://schemas.microsoft.com/office/drawing/2014/main" id="{A283B8DD-BA22-3AF9-6CFE-BC7577B4E832}"/>
                </a:ext>
              </a:extLst>
            </p:cNvPr>
            <p:cNvSpPr/>
            <p:nvPr/>
          </p:nvSpPr>
          <p:spPr>
            <a:xfrm>
              <a:off x="713162" y="2468956"/>
              <a:ext cx="297586" cy="270532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183C51-1E9F-3F6B-8F02-3C5DF81D0210}"/>
                </a:ext>
              </a:extLst>
            </p:cNvPr>
            <p:cNvSpPr txBox="1"/>
            <p:nvPr/>
          </p:nvSpPr>
          <p:spPr>
            <a:xfrm>
              <a:off x="1006796" y="2317981"/>
              <a:ext cx="1309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14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优化方案设计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4AB831-0D3A-71AA-EB6F-CE24DA36FE97}"/>
                </a:ext>
              </a:extLst>
            </p:cNvPr>
            <p:cNvSpPr txBox="1"/>
            <p:nvPr/>
          </p:nvSpPr>
          <p:spPr>
            <a:xfrm>
              <a:off x="2434647" y="2315533"/>
              <a:ext cx="1650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26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流程优化开始实施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D6E265C-A2B6-0AE4-ED6A-0F1EE2E6E6AF}"/>
                </a:ext>
              </a:extLst>
            </p:cNvPr>
            <p:cNvSpPr/>
            <p:nvPr/>
          </p:nvSpPr>
          <p:spPr>
            <a:xfrm>
              <a:off x="4158640" y="2820753"/>
              <a:ext cx="72000" cy="72000"/>
            </a:xfrm>
            <a:prstGeom prst="ellipse">
              <a:avLst/>
            </a:prstGeom>
            <a:solidFill>
              <a:srgbClr val="0028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411129-C245-84B4-3F3F-C5E98295775D}"/>
                </a:ext>
              </a:extLst>
            </p:cNvPr>
            <p:cNvSpPr txBox="1"/>
            <p:nvPr/>
          </p:nvSpPr>
          <p:spPr>
            <a:xfrm>
              <a:off x="4266640" y="2157291"/>
              <a:ext cx="1779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-11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模块重构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0B7A930-5630-8C04-97F4-924804D4FA4F}"/>
                </a:ext>
              </a:extLst>
            </p:cNvPr>
            <p:cNvGrpSpPr/>
            <p:nvPr/>
          </p:nvGrpSpPr>
          <p:grpSpPr>
            <a:xfrm>
              <a:off x="4158640" y="2682630"/>
              <a:ext cx="1630892" cy="72000"/>
              <a:chOff x="4954011" y="2509619"/>
              <a:chExt cx="1630892" cy="72000"/>
            </a:xfrm>
            <a:solidFill>
              <a:srgbClr val="00B050"/>
            </a:solidFill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87E9862-5070-BFB2-D644-78E53D2DC08A}"/>
                  </a:ext>
                </a:extLst>
              </p:cNvPr>
              <p:cNvSpPr/>
              <p:nvPr/>
            </p:nvSpPr>
            <p:spPr>
              <a:xfrm>
                <a:off x="4954011" y="2509619"/>
                <a:ext cx="72000" cy="7200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B1CC3B0-B101-0D66-8769-210EBA7A2488}"/>
                  </a:ext>
                </a:extLst>
              </p:cNvPr>
              <p:cNvSpPr/>
              <p:nvPr/>
            </p:nvSpPr>
            <p:spPr>
              <a:xfrm>
                <a:off x="6512903" y="2509619"/>
                <a:ext cx="72000" cy="7200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F7C4F81-2F8E-D922-7A50-2E6C358FB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0011" y="2544109"/>
                <a:ext cx="1533436" cy="3020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3FE6914-12A7-FE27-D5DD-4F9FFF2373EB}"/>
                </a:ext>
              </a:extLst>
            </p:cNvPr>
            <p:cNvSpPr/>
            <p:nvPr/>
          </p:nvSpPr>
          <p:spPr>
            <a:xfrm>
              <a:off x="5718534" y="2820753"/>
              <a:ext cx="72000" cy="72000"/>
            </a:xfrm>
            <a:prstGeom prst="ellipse">
              <a:avLst/>
            </a:prstGeom>
            <a:solidFill>
              <a:srgbClr val="0028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2D64172-6D2D-F0B6-E020-F91DE3AF482D}"/>
                </a:ext>
              </a:extLst>
            </p:cNvPr>
            <p:cNvSpPr/>
            <p:nvPr/>
          </p:nvSpPr>
          <p:spPr>
            <a:xfrm>
              <a:off x="5717532" y="2974019"/>
              <a:ext cx="72000" cy="72000"/>
            </a:xfrm>
            <a:prstGeom prst="ellipse">
              <a:avLst/>
            </a:prstGeom>
            <a:solidFill>
              <a:srgbClr val="A0CBFF"/>
            </a:solidFill>
            <a:ln>
              <a:solidFill>
                <a:srgbClr val="A0CB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A82D253-A23E-B33E-3607-DD799EE0C4B9}"/>
                </a:ext>
              </a:extLst>
            </p:cNvPr>
            <p:cNvSpPr/>
            <p:nvPr/>
          </p:nvSpPr>
          <p:spPr>
            <a:xfrm>
              <a:off x="7536137" y="2974019"/>
              <a:ext cx="72000" cy="72000"/>
            </a:xfrm>
            <a:prstGeom prst="ellipse">
              <a:avLst/>
            </a:prstGeom>
            <a:solidFill>
              <a:srgbClr val="A0CBFF"/>
            </a:solidFill>
            <a:ln>
              <a:solidFill>
                <a:srgbClr val="A0CB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E9424AF-D000-CB88-885E-66D3CE28413F}"/>
                </a:ext>
              </a:extLst>
            </p:cNvPr>
            <p:cNvCxnSpPr>
              <a:cxnSpLocks/>
              <a:stCxn id="26" idx="2"/>
              <a:endCxn id="27" idx="2"/>
            </p:cNvCxnSpPr>
            <p:nvPr/>
          </p:nvCxnSpPr>
          <p:spPr>
            <a:xfrm>
              <a:off x="5717532" y="3010019"/>
              <a:ext cx="1818605" cy="0"/>
            </a:xfrm>
            <a:prstGeom prst="line">
              <a:avLst/>
            </a:prstGeom>
            <a:ln>
              <a:solidFill>
                <a:srgbClr val="A0C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E72C014-B486-3AE1-08F4-8DC8430E82FF}"/>
                </a:ext>
              </a:extLst>
            </p:cNvPr>
            <p:cNvSpPr txBox="1"/>
            <p:nvPr/>
          </p:nvSpPr>
          <p:spPr>
            <a:xfrm>
              <a:off x="5753531" y="2995451"/>
              <a:ext cx="2040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-11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15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代码重构静态扫描部分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3A86164-7B5C-1299-CB56-94BBC57F8911}"/>
                </a:ext>
              </a:extLst>
            </p:cNvPr>
            <p:cNvSpPr txBox="1"/>
            <p:nvPr/>
          </p:nvSpPr>
          <p:spPr>
            <a:xfrm>
              <a:off x="7640803" y="2155562"/>
              <a:ext cx="2116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15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-12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20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代码重构人工识别部分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04EC27F-1B66-C34B-4586-DD83B1129F17}"/>
                </a:ext>
              </a:extLst>
            </p:cNvPr>
            <p:cNvSpPr/>
            <p:nvPr/>
          </p:nvSpPr>
          <p:spPr>
            <a:xfrm>
              <a:off x="7532804" y="2680901"/>
              <a:ext cx="72000" cy="72000"/>
            </a:xfrm>
            <a:prstGeom prst="ellipse">
              <a:avLst/>
            </a:prstGeom>
            <a:solidFill>
              <a:srgbClr val="A0CBFF"/>
            </a:solidFill>
            <a:ln>
              <a:solidFill>
                <a:srgbClr val="A0CB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D87519C-2C02-62C9-BD80-BBD361A26C6E}"/>
                </a:ext>
              </a:extLst>
            </p:cNvPr>
            <p:cNvSpPr/>
            <p:nvPr/>
          </p:nvSpPr>
          <p:spPr>
            <a:xfrm>
              <a:off x="9486592" y="2676130"/>
              <a:ext cx="72000" cy="72000"/>
            </a:xfrm>
            <a:prstGeom prst="ellipse">
              <a:avLst/>
            </a:prstGeom>
            <a:solidFill>
              <a:srgbClr val="A0CBFF"/>
            </a:solidFill>
            <a:ln>
              <a:solidFill>
                <a:srgbClr val="A0CB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D5F6F0-6974-916D-26ED-B7934A64EA2E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7568804" y="2712130"/>
              <a:ext cx="1917788" cy="3261"/>
            </a:xfrm>
            <a:prstGeom prst="line">
              <a:avLst/>
            </a:prstGeom>
            <a:solidFill>
              <a:srgbClr val="00B050"/>
            </a:solidFill>
            <a:ln>
              <a:solidFill>
                <a:srgbClr val="A0C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EFB46EA-6C6D-CA95-E2D4-D001F837CA09}"/>
                </a:ext>
              </a:extLst>
            </p:cNvPr>
            <p:cNvSpPr/>
            <p:nvPr/>
          </p:nvSpPr>
          <p:spPr>
            <a:xfrm>
              <a:off x="9486592" y="2820753"/>
              <a:ext cx="72000" cy="72000"/>
            </a:xfrm>
            <a:prstGeom prst="ellipse">
              <a:avLst/>
            </a:prstGeom>
            <a:solidFill>
              <a:srgbClr val="0028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DEA0FD-9418-7B7B-0CE0-25F047A597F0}"/>
                </a:ext>
              </a:extLst>
            </p:cNvPr>
            <p:cNvSpPr txBox="1"/>
            <p:nvPr/>
          </p:nvSpPr>
          <p:spPr>
            <a:xfrm>
              <a:off x="9932159" y="2369533"/>
              <a:ext cx="1309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12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20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优化完成</a:t>
              </a:r>
            </a:p>
          </p:txBody>
        </p:sp>
        <p:sp>
          <p:nvSpPr>
            <p:cNvPr id="40" name="星形: 五角 39">
              <a:extLst>
                <a:ext uri="{FF2B5EF4-FFF2-40B4-BE49-F238E27FC236}">
                  <a16:creationId xmlns:a16="http://schemas.microsoft.com/office/drawing/2014/main" id="{DB07EAFC-A1A6-0C56-A687-4655D8B8B3B7}"/>
                </a:ext>
              </a:extLst>
            </p:cNvPr>
            <p:cNvSpPr/>
            <p:nvPr/>
          </p:nvSpPr>
          <p:spPr>
            <a:xfrm>
              <a:off x="9662529" y="2504955"/>
              <a:ext cx="297586" cy="270532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389C658-B756-3C34-39F5-EB3ACA8CD092}"/>
              </a:ext>
            </a:extLst>
          </p:cNvPr>
          <p:cNvSpPr txBox="1"/>
          <p:nvPr/>
        </p:nvSpPr>
        <p:spPr>
          <a:xfrm>
            <a:off x="714064" y="546545"/>
            <a:ext cx="14015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实施方案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52EF0993-512D-7CFA-0801-D3AF8185D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12873"/>
              </p:ext>
            </p:extLst>
          </p:nvPr>
        </p:nvGraphicFramePr>
        <p:xfrm>
          <a:off x="575747" y="4541959"/>
          <a:ext cx="11040504" cy="199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1">
                  <a:extLst>
                    <a:ext uri="{9D8B030D-6E8A-4147-A177-3AD203B41FA5}">
                      <a16:colId xmlns:a16="http://schemas.microsoft.com/office/drawing/2014/main" val="2327517630"/>
                    </a:ext>
                  </a:extLst>
                </a:gridCol>
                <a:gridCol w="2443518">
                  <a:extLst>
                    <a:ext uri="{9D8B030D-6E8A-4147-A177-3AD203B41FA5}">
                      <a16:colId xmlns:a16="http://schemas.microsoft.com/office/drawing/2014/main" val="1579992002"/>
                    </a:ext>
                  </a:extLst>
                </a:gridCol>
                <a:gridCol w="1352663">
                  <a:extLst>
                    <a:ext uri="{9D8B030D-6E8A-4147-A177-3AD203B41FA5}">
                      <a16:colId xmlns:a16="http://schemas.microsoft.com/office/drawing/2014/main" val="1252739564"/>
                    </a:ext>
                  </a:extLst>
                </a:gridCol>
                <a:gridCol w="1964066">
                  <a:extLst>
                    <a:ext uri="{9D8B030D-6E8A-4147-A177-3AD203B41FA5}">
                      <a16:colId xmlns:a16="http://schemas.microsoft.com/office/drawing/2014/main" val="2616626966"/>
                    </a:ext>
                  </a:extLst>
                </a:gridCol>
                <a:gridCol w="1904549">
                  <a:extLst>
                    <a:ext uri="{9D8B030D-6E8A-4147-A177-3AD203B41FA5}">
                      <a16:colId xmlns:a16="http://schemas.microsoft.com/office/drawing/2014/main" val="3913569160"/>
                    </a:ext>
                  </a:extLst>
                </a:gridCol>
                <a:gridCol w="2688677">
                  <a:extLst>
                    <a:ext uri="{9D8B030D-6E8A-4147-A177-3AD203B41FA5}">
                      <a16:colId xmlns:a16="http://schemas.microsoft.com/office/drawing/2014/main" val="3825552014"/>
                    </a:ext>
                  </a:extLst>
                </a:gridCol>
              </a:tblGrid>
              <a:tr h="4284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</a:p>
                  </a:txBody>
                  <a:tcPr>
                    <a:solidFill>
                      <a:srgbClr val="0028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主要事项</a:t>
                      </a:r>
                    </a:p>
                  </a:txBody>
                  <a:tcPr>
                    <a:solidFill>
                      <a:srgbClr val="0028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参与人</a:t>
                      </a:r>
                    </a:p>
                  </a:txBody>
                  <a:tcPr>
                    <a:solidFill>
                      <a:srgbClr val="0028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计划开始时间</a:t>
                      </a:r>
                    </a:p>
                  </a:txBody>
                  <a:tcPr>
                    <a:solidFill>
                      <a:srgbClr val="0028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计划结束时间</a:t>
                      </a:r>
                    </a:p>
                  </a:txBody>
                  <a:tcPr>
                    <a:solidFill>
                      <a:srgbClr val="0028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说明</a:t>
                      </a:r>
                    </a:p>
                  </a:txBody>
                  <a:tcPr>
                    <a:solidFill>
                      <a:srgbClr val="002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94971"/>
                  </a:ext>
                </a:extLst>
              </a:tr>
              <a:tr h="3927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流程优化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所有开发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2024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26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常态化实施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58526"/>
                  </a:ext>
                </a:extLst>
              </a:tr>
              <a:tr h="3927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模块重构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李鑫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2024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2024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45886"/>
                  </a:ext>
                </a:extLst>
              </a:tr>
              <a:tr h="3927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代码重构（静态扫描部分）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所有开发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2024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2024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59885"/>
                  </a:ext>
                </a:extLst>
              </a:tr>
              <a:tr h="3927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代码重构（人工识别部分）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所有开发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2024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2024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47586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9157B547-AA68-B0A6-A36D-3E8A3BAA54FD}"/>
              </a:ext>
            </a:extLst>
          </p:cNvPr>
          <p:cNvSpPr txBox="1"/>
          <p:nvPr/>
        </p:nvSpPr>
        <p:spPr>
          <a:xfrm>
            <a:off x="714063" y="2195713"/>
            <a:ext cx="14015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实施计划</a:t>
            </a:r>
          </a:p>
        </p:txBody>
      </p:sp>
    </p:spTree>
    <p:extLst>
      <p:ext uri="{BB962C8B-B14F-4D97-AF65-F5344CB8AC3E}">
        <p14:creationId xmlns:p14="http://schemas.microsoft.com/office/powerpoint/2010/main" val="40303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BD1351-70F3-90A4-2679-3B05C0C9C6D2}"/>
              </a:ext>
            </a:extLst>
          </p:cNvPr>
          <p:cNvSpPr txBox="1"/>
          <p:nvPr/>
        </p:nvSpPr>
        <p:spPr>
          <a:xfrm>
            <a:off x="331075" y="183930"/>
            <a:ext cx="720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8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风险与应对措施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CFCAAF-1283-A1D6-A25D-FCF6F5198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7381"/>
              </p:ext>
            </p:extLst>
          </p:nvPr>
        </p:nvGraphicFramePr>
        <p:xfrm>
          <a:off x="873280" y="1079401"/>
          <a:ext cx="10445440" cy="502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20">
                  <a:extLst>
                    <a:ext uri="{9D8B030D-6E8A-4147-A177-3AD203B41FA5}">
                      <a16:colId xmlns:a16="http://schemas.microsoft.com/office/drawing/2014/main" val="2327517630"/>
                    </a:ext>
                  </a:extLst>
                </a:gridCol>
                <a:gridCol w="2686748">
                  <a:extLst>
                    <a:ext uri="{9D8B030D-6E8A-4147-A177-3AD203B41FA5}">
                      <a16:colId xmlns:a16="http://schemas.microsoft.com/office/drawing/2014/main" val="1579992002"/>
                    </a:ext>
                  </a:extLst>
                </a:gridCol>
                <a:gridCol w="2945081">
                  <a:extLst>
                    <a:ext uri="{9D8B030D-6E8A-4147-A177-3AD203B41FA5}">
                      <a16:colId xmlns:a16="http://schemas.microsoft.com/office/drawing/2014/main" val="1252739564"/>
                    </a:ext>
                  </a:extLst>
                </a:gridCol>
                <a:gridCol w="3872891">
                  <a:extLst>
                    <a:ext uri="{9D8B030D-6E8A-4147-A177-3AD203B41FA5}">
                      <a16:colId xmlns:a16="http://schemas.microsoft.com/office/drawing/2014/main" val="2616626966"/>
                    </a:ext>
                  </a:extLst>
                </a:gridCol>
              </a:tblGrid>
              <a:tr h="460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28AA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28AA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主要事项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28AA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风险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28AA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应对措施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94971"/>
                  </a:ext>
                </a:extLst>
              </a:tr>
              <a:tr h="114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流程优化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加入额外的代码审查环节，前期可能会导致效率变低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事先组内将代码审查项沟通达成一致，研发在开发过程中根据要求编码，后期熟悉后不存在效率问题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858526"/>
                  </a:ext>
                </a:extLst>
              </a:tr>
              <a:tr h="114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模块重构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工作量可能与预期不符，最终回退代码，重构失败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分阶段进行，一次只完成一小部分，每一步重构前做好代码备份，让代码一直处于可运行、逻辑正确的状态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45886"/>
                  </a:ext>
                </a:extLst>
              </a:tr>
              <a:tr h="114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代码重构（静态扫描部分）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修复方法不对可能会导致大量的错误代码，引入新缺陷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 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修改同类问题时先修改一个，验证没问题后再批量应用，拿不准的找上级确认</a:t>
                      </a:r>
                      <a:endParaRPr lang="en-US" altLang="zh-CN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 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谨慎使用</a:t>
                      </a:r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IDE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的批量替换功能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259885"/>
                  </a:ext>
                </a:extLst>
              </a:tr>
              <a:tr h="114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代码重构（人工识别部分）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重构导致原来的代码逻辑发生变化，或引入新的缺陷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重构前写好</a:t>
                      </a:r>
                      <a:r>
                        <a:rPr lang="zh-CN" altLang="en-US" sz="1600" dirty="0">
                          <a:solidFill>
                            <a:srgbClr val="0028AA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并测试通过，重构完成后重跑单元测试验证</a:t>
                      </a:r>
                      <a:endParaRPr lang="en-US" altLang="zh-CN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6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小步迭代重构，一次不要修改太多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64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32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1048</Words>
  <Application>Microsoft Office PowerPoint</Application>
  <PresentationFormat>宽屏</PresentationFormat>
  <Paragraphs>120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楷体</vt:lpstr>
      <vt:lpstr>Arial</vt:lpstr>
      <vt:lpstr>Wingdings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Villa Xin</dc:creator>
  <cp:lastModifiedBy>Li Xin</cp:lastModifiedBy>
  <cp:revision>152</cp:revision>
  <dcterms:created xsi:type="dcterms:W3CDTF">2024-10-17T17:22:03Z</dcterms:created>
  <dcterms:modified xsi:type="dcterms:W3CDTF">2024-10-20T18:41:05Z</dcterms:modified>
</cp:coreProperties>
</file>