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1" r:id="rId1"/>
  </p:sldMasterIdLst>
  <p:notesMasterIdLst>
    <p:notesMasterId r:id="rId17"/>
  </p:notesMasterIdLst>
  <p:handoutMasterIdLst>
    <p:handoutMasterId r:id="rId18"/>
  </p:handoutMasterIdLst>
  <p:sldIdLst>
    <p:sldId id="2247" r:id="rId2"/>
    <p:sldId id="2180" r:id="rId3"/>
    <p:sldId id="2267" r:id="rId4"/>
    <p:sldId id="2217" r:id="rId5"/>
    <p:sldId id="2261" r:id="rId6"/>
    <p:sldId id="2264" r:id="rId7"/>
    <p:sldId id="2257" r:id="rId8"/>
    <p:sldId id="2260" r:id="rId9"/>
    <p:sldId id="2262" r:id="rId10"/>
    <p:sldId id="2265" r:id="rId11"/>
    <p:sldId id="2263" r:id="rId12"/>
    <p:sldId id="2266" r:id="rId13"/>
    <p:sldId id="2268" r:id="rId14"/>
    <p:sldId id="2178" r:id="rId15"/>
    <p:sldId id="2179" r:id="rId16"/>
  </p:sldIdLst>
  <p:sldSz cx="12192000" cy="6858000"/>
  <p:notesSz cx="7315200" cy="9601200"/>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什么是数据中台" id="{8D8BD520-BDEE-4655-B233-3BB32E737E78}">
          <p14:sldIdLst>
            <p14:sldId id="2247"/>
            <p14:sldId id="2180"/>
            <p14:sldId id="2267"/>
            <p14:sldId id="2217"/>
            <p14:sldId id="2261"/>
          </p14:sldIdLst>
        </p14:section>
        <p14:section name="数据中台的建设" id="{A04B6733-3E4C-4C36-AF56-651900434EE0}">
          <p14:sldIdLst>
            <p14:sldId id="2264"/>
            <p14:sldId id="2257"/>
            <p14:sldId id="2260"/>
            <p14:sldId id="2262"/>
          </p14:sldIdLst>
        </p14:section>
        <p14:section name="数据中台的核心模块" id="{4B5F87C2-4404-453B-AD33-96DDDCB0A3FA}">
          <p14:sldIdLst>
            <p14:sldId id="2265"/>
            <p14:sldId id="2263"/>
            <p14:sldId id="2266"/>
            <p14:sldId id="2268"/>
            <p14:sldId id="2178"/>
            <p14:sldId id="2179"/>
          </p14:sldIdLst>
        </p14:section>
      </p14:sectionLst>
    </p:ext>
    <p:ext uri="{EFAFB233-063F-42B5-8137-9DF3F51BA10A}">
      <p15:sldGuideLst xmlns:p15="http://schemas.microsoft.com/office/powerpoint/2012/main">
        <p15:guide id="11" orient="horz" pos="2047" userDrawn="1">
          <p15:clr>
            <a:srgbClr val="A4A3A4"/>
          </p15:clr>
        </p15:guide>
        <p15:guide id="12" orient="horz" pos="1570" userDrawn="1">
          <p15:clr>
            <a:srgbClr val="A4A3A4"/>
          </p15:clr>
        </p15:guide>
        <p15:guide id="13" orient="horz" pos="2568" userDrawn="1">
          <p15:clr>
            <a:srgbClr val="A4A3A4"/>
          </p15:clr>
        </p15:guide>
        <p15:guide id="14" orient="horz" pos="3090" userDrawn="1">
          <p15:clr>
            <a:srgbClr val="A4A3A4"/>
          </p15:clr>
        </p15:guide>
        <p15:guide id="15" orient="horz" pos="4088" userDrawn="1">
          <p15:clr>
            <a:srgbClr val="A4A3A4"/>
          </p15:clr>
        </p15:guide>
        <p15:guide id="16"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C109"/>
    <a:srgbClr val="003192"/>
    <a:srgbClr val="F7F7F7"/>
    <a:srgbClr val="0052F6"/>
    <a:srgbClr val="BEE395"/>
    <a:srgbClr val="BDC7D5"/>
    <a:srgbClr val="DDEFE8"/>
    <a:srgbClr val="C0E2D5"/>
    <a:srgbClr val="BAE37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8" autoAdjust="0"/>
    <p:restoredTop sz="84767" autoAdjust="0"/>
  </p:normalViewPr>
  <p:slideViewPr>
    <p:cSldViewPr snapToGrid="0" showGuides="1">
      <p:cViewPr varScale="1">
        <p:scale>
          <a:sx n="97" d="100"/>
          <a:sy n="97" d="100"/>
        </p:scale>
        <p:origin x="696" y="96"/>
      </p:cViewPr>
      <p:guideLst>
        <p:guide orient="horz" pos="2047"/>
        <p:guide orient="horz" pos="1570"/>
        <p:guide orient="horz" pos="2568"/>
        <p:guide orient="horz" pos="3090"/>
        <p:guide orient="horz" pos="408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3" d="100"/>
          <a:sy n="83" d="100"/>
        </p:scale>
        <p:origin x="3582"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05846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88143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4BC9FF-F2D6-4D4C-A157-E48FB88290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505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27035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168252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8798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4BC9FF-F2D6-4D4C-A157-E48FB88290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664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4BC9FF-F2D6-4D4C-A157-E48FB88290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22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4BC9FF-F2D6-4D4C-A157-E48FB88290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594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206787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4BC9FF-F2D6-4D4C-A157-E48FB88290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327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4BC9FF-F2D6-4D4C-A157-E48FB88290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2423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4BC9FF-F2D6-4D4C-A157-E48FB88290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39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华文细黑" panose="02010600040101010101" pitchFamily="2" charset="-122"/>
                <a:ea typeface="华文细黑" panose="02010600040101010101" pitchFamily="2" charset="-122"/>
                <a:cs typeface="Open Sans" panose="020B0606030504020204" pitchFamily="34" charset="0"/>
              </a:defRPr>
            </a:lvl1pPr>
          </a:lstStyle>
          <a:p>
            <a:r>
              <a:rPr lang="en-US" altLang="zh-CN"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latin typeface="华文细黑" panose="02010600040101010101" pitchFamily="2" charset="-122"/>
                <a:ea typeface="华文细黑" panose="02010600040101010101" pitchFamily="2"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noProof="0" smtClean="0"/>
              <a:t>Click to edit Master text styles</a:t>
            </a:r>
          </a:p>
        </p:txBody>
      </p:sp>
      <p:sp>
        <p:nvSpPr>
          <p:cNvPr id="11" name="TextBox 10"/>
          <p:cNvSpPr txBox="1"/>
          <p:nvPr userDrawn="1"/>
        </p:nvSpPr>
        <p:spPr>
          <a:xfrm>
            <a:off x="501651" y="6477001"/>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ea typeface="Arial Unicode MS" panose="020B0604020202020204" pitchFamily="34" charset="-122"/>
                <a:cs typeface="Arial Unicode MS" panose="020B0604020202020204" pitchFamily="34" charset="-122"/>
              </a:rPr>
              <a:t>© 2016</a:t>
            </a:r>
            <a:r>
              <a:rPr lang="zh-CN" altLang="en-US" sz="650" dirty="0" smtClean="0">
                <a:solidFill>
                  <a:schemeClr val="bg1"/>
                </a:solidFill>
                <a:latin typeface="华文细黑" panose="02010600040101010101" pitchFamily="2" charset="-122"/>
                <a:ea typeface="华文细黑" panose="02010600040101010101" pitchFamily="2" charset="-122"/>
                <a:cs typeface="Arial Unicode MS" panose="020B0604020202020204" pitchFamily="34" charset="-122"/>
              </a:rPr>
              <a:t>。欲了解更多信息，请联系德勤中国。</a:t>
            </a:r>
            <a:endParaRPr lang="en-US" sz="650" dirty="0" smtClean="0">
              <a:solidFill>
                <a:schemeClr val="bg1"/>
              </a:solidFill>
              <a:latin typeface="华文细黑" panose="02010600040101010101" pitchFamily="2" charset="-122"/>
              <a:ea typeface="华文细黑" panose="02010600040101010101" pitchFamily="2" charset="-122"/>
            </a:endParaRP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6" name="TextBox 14"/>
          <p:cNvSpPr txBox="1"/>
          <p:nvPr userDrawn="1"/>
        </p:nvSpPr>
        <p:spPr>
          <a:xfrm>
            <a:off x="6335184" y="6477000"/>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华文细黑" panose="02010600040101010101" pitchFamily="2" charset="-122"/>
                <a:ea typeface="华文细黑" panose="02010600040101010101" pitchFamily="2" charset="-122"/>
              </a:rPr>
              <a:t>演示文稿标题</a:t>
            </a:r>
          </a:p>
        </p:txBody>
      </p:sp>
    </p:spTree>
    <p:extLst>
      <p:ext uri="{BB962C8B-B14F-4D97-AF65-F5344CB8AC3E}">
        <p14:creationId xmlns:p14="http://schemas.microsoft.com/office/powerpoint/2010/main" val="13102220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Text Placeholder 8"/>
          <p:cNvSpPr>
            <a:spLocks noGrp="1"/>
          </p:cNvSpPr>
          <p:nvPr>
            <p:ph type="body" sz="quarter" idx="13" hasCustomPrompt="1"/>
          </p:nvPr>
        </p:nvSpPr>
        <p:spPr>
          <a:xfrm>
            <a:off x="469900" y="635089"/>
            <a:ext cx="11252200" cy="757255"/>
          </a:xfrm>
          <a:prstGeom prst="rect">
            <a:avLst/>
          </a:prstGeom>
        </p:spPr>
        <p:txBody>
          <a:bodyPr lIns="0" tIns="0" rIns="0" bIns="0">
            <a:noAutofit/>
          </a:bodyPr>
          <a:lstStyle>
            <a:lvl1pPr marL="0" indent="0">
              <a:buNone/>
              <a:defRPr sz="1800" b="0">
                <a:solidFill>
                  <a:srgbClr val="575757"/>
                </a:solidFill>
                <a:latin typeface="+mj-lt"/>
              </a:defRPr>
            </a:lvl1pPr>
          </a:lstStyle>
          <a:p>
            <a:pPr lvl="0"/>
            <a:r>
              <a:rPr lang="zh-CN" altLang="en-US" noProof="0" dirty="0" smtClean="0"/>
              <a:t>点击添加副标题</a:t>
            </a:r>
            <a:endParaRPr lang="en-US" noProof="0" dirty="0"/>
          </a:p>
        </p:txBody>
      </p:sp>
      <p:sp>
        <p:nvSpPr>
          <p:cNvPr id="3" name="Title Placeholder 1"/>
          <p:cNvSpPr>
            <a:spLocks noGrp="1"/>
          </p:cNvSpPr>
          <p:nvPr>
            <p:ph type="title" hasCustomPrompt="1"/>
          </p:nvPr>
        </p:nvSpPr>
        <p:spPr>
          <a:xfrm>
            <a:off x="469900" y="286473"/>
            <a:ext cx="11252200" cy="334102"/>
          </a:xfrm>
          <a:prstGeom prst="rect">
            <a:avLst/>
          </a:prstGeom>
        </p:spPr>
        <p:txBody>
          <a:bodyPr vert="horz" lIns="0" tIns="0" rIns="0" bIns="0" rtlCol="0" anchor="t" anchorCtr="0">
            <a:noAutofit/>
          </a:bodyPr>
          <a:lstStyle>
            <a:lvl1pPr>
              <a:defRPr sz="22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10150711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562485"/>
            <a:ext cx="5592011" cy="296499"/>
          </a:xfrm>
          <a:prstGeom prst="rect">
            <a:avLst/>
          </a:prstGeom>
        </p:spPr>
        <p:txBody>
          <a:bodyPr lIns="0" tIns="0" rIns="0" bIns="0" anchor="t"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noProof="0" dirty="0"/>
              <a:t>点击添加文稿标题</a:t>
            </a:r>
            <a:endParaRPr lang="en-US" noProof="0" dirty="0"/>
          </a:p>
        </p:txBody>
      </p:sp>
      <p:sp>
        <p:nvSpPr>
          <p:cNvPr id="5" name="Text Placeholder 4"/>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hasCustomPrompt="1"/>
          </p:nvPr>
        </p:nvSpPr>
        <p:spPr>
          <a:xfrm>
            <a:off x="3393716" y="727595"/>
            <a:ext cx="5400000" cy="5400000"/>
          </a:xfrm>
          <a:prstGeom prst="rect">
            <a:avLst/>
          </a:prstGeom>
        </p:spPr>
        <p:txBody>
          <a:bodyPr/>
          <a:lstStyle>
            <a:lvl1pPr>
              <a:defRPr>
                <a:solidFill>
                  <a:schemeClr val="bg1"/>
                </a:solidFill>
              </a:defRPr>
            </a:lvl1pPr>
          </a:lstStyle>
          <a:p>
            <a:r>
              <a:rPr lang="zh-CN" altLang="en-US" noProof="0" dirty="0"/>
              <a:t>点击添加图片</a:t>
            </a:r>
            <a:endParaRPr lang="en-US" noProof="0" dirty="0"/>
          </a:p>
        </p:txBody>
      </p:sp>
      <p:pic>
        <p:nvPicPr>
          <p:cNvPr id="16" name="图片 15"/>
          <p:cNvPicPr>
            <a:picLocks noChangeAspect="1"/>
          </p:cNvPicPr>
          <p:nvPr userDrawn="1"/>
        </p:nvPicPr>
        <p:blipFill>
          <a:blip r:embed="rId3"/>
          <a:stretch>
            <a:fillRect/>
          </a:stretch>
        </p:blipFill>
        <p:spPr>
          <a:xfrm>
            <a:off x="11002151" y="457761"/>
            <a:ext cx="753929" cy="374400"/>
          </a:xfrm>
          <a:prstGeom prst="rect">
            <a:avLst/>
          </a:prstGeom>
        </p:spPr>
      </p:pic>
      <p:sp>
        <p:nvSpPr>
          <p:cNvPr id="7" name="文本占位符 6"/>
          <p:cNvSpPr>
            <a:spLocks noGrp="1"/>
          </p:cNvSpPr>
          <p:nvPr>
            <p:ph type="body" sz="quarter" idx="12" hasCustomPrompt="1"/>
          </p:nvPr>
        </p:nvSpPr>
        <p:spPr>
          <a:xfrm>
            <a:off x="469900" y="5859463"/>
            <a:ext cx="5597311" cy="503235"/>
          </a:xfrm>
        </p:spPr>
        <p:txBody>
          <a:bodyPr/>
          <a:lstStyle>
            <a:lvl1pPr>
              <a:defRPr sz="1800">
                <a:solidFill>
                  <a:schemeClr val="bg1"/>
                </a:solidFill>
              </a:defRPr>
            </a:lvl1pPr>
          </a:lstStyle>
          <a:p>
            <a:r>
              <a:rPr lang="zh-CN" altLang="en-US" noProof="0" dirty="0"/>
              <a:t>点击添加文稿副标题</a:t>
            </a:r>
            <a:endParaRPr lang="en-US" noProof="0" dirty="0"/>
          </a:p>
        </p:txBody>
      </p:sp>
    </p:spTree>
    <p:extLst>
      <p:ext uri="{BB962C8B-B14F-4D97-AF65-F5344CB8AC3E}">
        <p14:creationId xmlns:p14="http://schemas.microsoft.com/office/powerpoint/2010/main" val="24044110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2" name="TextBox 12"/>
          <p:cNvSpPr txBox="1"/>
          <p:nvPr userDrawn="1"/>
        </p:nvSpPr>
        <p:spPr>
          <a:xfrm>
            <a:off x="469900" y="6477000"/>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fr-FR" sz="650" noProof="0" dirty="0" smtClean="0">
                <a:solidFill>
                  <a:schemeClr val="bg1"/>
                </a:solidFill>
              </a:rPr>
              <a:t>© 2017. For information, contact Deloitte China.</a:t>
            </a:r>
            <a:endParaRPr lang="en-US" sz="650" noProof="0" dirty="0">
              <a:solidFill>
                <a:schemeClr val="bg1"/>
              </a:solidFill>
            </a:endParaRPr>
          </a:p>
        </p:txBody>
      </p:sp>
      <p:sp>
        <p:nvSpPr>
          <p:cNvPr id="17"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3495663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pic>
        <p:nvPicPr>
          <p:cNvPr id="2"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TextBox 12"/>
          <p:cNvSpPr txBox="1"/>
          <p:nvPr userDrawn="1"/>
        </p:nvSpPr>
        <p:spPr>
          <a:xfrm>
            <a:off x="469900" y="6477000"/>
            <a:ext cx="5355167"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800" dirty="0" smtClean="0">
                <a:solidFill>
                  <a:schemeClr val="bg1"/>
                </a:solidFill>
                <a:latin typeface="+mn-ea"/>
                <a:ea typeface="+mn-ea"/>
                <a:cs typeface="Arial Unicode MS" panose="020B0604020202020204" pitchFamily="34" charset="-122"/>
              </a:rPr>
              <a:t>© 2018</a:t>
            </a:r>
            <a:r>
              <a:rPr lang="zh-CN" altLang="en-US" sz="800" dirty="0" smtClean="0">
                <a:solidFill>
                  <a:schemeClr val="bg1"/>
                </a:solidFill>
                <a:latin typeface="+mn-ea"/>
                <a:ea typeface="+mn-ea"/>
                <a:cs typeface="Arial Unicode MS" panose="020B0604020202020204" pitchFamily="34" charset="-122"/>
              </a:rPr>
              <a:t>。欲了解更多信息，请联系德勤中国。</a:t>
            </a:r>
            <a:endParaRPr lang="en-US" sz="800" dirty="0" smtClean="0">
              <a:solidFill>
                <a:schemeClr val="bg1"/>
              </a:solidFill>
              <a:latin typeface="+mn-ea"/>
              <a:ea typeface="+mn-ea"/>
            </a:endParaRPr>
          </a:p>
        </p:txBody>
      </p:sp>
    </p:spTree>
    <p:extLst>
      <p:ext uri="{BB962C8B-B14F-4D97-AF65-F5344CB8AC3E}">
        <p14:creationId xmlns:p14="http://schemas.microsoft.com/office/powerpoint/2010/main" val="86709289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atin typeface="微软雅黑" pitchFamily="34" charset="-122"/>
                <a:ea typeface="微软雅黑" pitchFamily="34" charset="-122"/>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1"/>
          </p:nvPr>
        </p:nvSpPr>
        <p:spPr>
          <a:xfrm>
            <a:off x="5627081" y="6553221"/>
            <a:ext cx="974769" cy="123111"/>
          </a:xfrm>
        </p:spPr>
        <p:txBody>
          <a:bodyPr/>
          <a:lstStyle>
            <a:lvl1pPr>
              <a:defRPr b="1">
                <a:latin typeface="微软雅黑" pitchFamily="34" charset="-122"/>
                <a:ea typeface="微软雅黑" pitchFamily="34" charset="-122"/>
              </a:defRPr>
            </a:lvl1pPr>
          </a:lstStyle>
          <a:p>
            <a:fld id="{8FD0F7BC-129F-4C5E-9602-E51481750303}" type="slidenum">
              <a:rPr lang="en-US" altLang="zh-CN" smtClean="0"/>
              <a:pPr/>
              <a:t>‹#›</a:t>
            </a:fld>
            <a:endParaRPr lang="en-US" altLang="zh-CN" dirty="0"/>
          </a:p>
        </p:txBody>
      </p:sp>
      <p:sp>
        <p:nvSpPr>
          <p:cNvPr id="6" name="Slide Number Placeholder 5"/>
          <p:cNvSpPr>
            <a:spLocks noGrp="1"/>
          </p:cNvSpPr>
          <p:nvPr>
            <p:ph type="sldNum" sz="quarter" idx="12"/>
          </p:nvPr>
        </p:nvSpPr>
        <p:spPr>
          <a:xfrm>
            <a:off x="5147077" y="6553221"/>
            <a:ext cx="480000" cy="123111"/>
          </a:xfrm>
        </p:spPr>
        <p:txBody>
          <a:bodyPr/>
          <a:lstStyle>
            <a:lvl1pPr>
              <a:defRPr b="1">
                <a:latin typeface="微软雅黑" pitchFamily="34" charset="-122"/>
                <a:ea typeface="微软雅黑" pitchFamily="34" charset="-122"/>
              </a:defRPr>
            </a:lvl1pPr>
          </a:lstStyle>
          <a:p>
            <a:fld id="{BAC16C73-FDDC-4486-955E-FAC5134CFEDB}" type="slidenum">
              <a:rPr lang="en-US" altLang="zh-CN" smtClean="0"/>
              <a:pPr/>
              <a:t>‹#›</a:t>
            </a:fld>
            <a:endParaRPr lang="en-US" altLang="zh-CN" dirty="0"/>
          </a:p>
        </p:txBody>
      </p:sp>
      <p:sp>
        <p:nvSpPr>
          <p:cNvPr id="7" name="Date Placeholder 3"/>
          <p:cNvSpPr txBox="1">
            <a:spLocks/>
          </p:cNvSpPr>
          <p:nvPr/>
        </p:nvSpPr>
        <p:spPr>
          <a:xfrm>
            <a:off x="739474" y="6553221"/>
            <a:ext cx="172803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微软雅黑" pitchFamily="34" charset="-122"/>
                <a:ea typeface="微软雅黑" pitchFamily="34" charset="-122"/>
                <a:cs typeface="+mn-cs"/>
              </a:rPr>
              <a:t>©20</a:t>
            </a:r>
            <a:r>
              <a:rPr kumimoji="0" lang="en-US" altLang="zh-CN" sz="800" b="0" i="0" u="none" strike="noStrike" kern="1200" cap="none" spc="0" normalizeH="0" baseline="0" noProof="0" dirty="0" smtClean="0">
                <a:ln>
                  <a:noFill/>
                </a:ln>
                <a:solidFill>
                  <a:schemeClr val="accent1"/>
                </a:solidFill>
                <a:effectLst/>
                <a:uLnTx/>
                <a:uFillTx/>
                <a:latin typeface="微软雅黑" pitchFamily="34" charset="-122"/>
                <a:ea typeface="微软雅黑" pitchFamily="34" charset="-122"/>
                <a:cs typeface="+mn-cs"/>
              </a:rPr>
              <a:t>15</a:t>
            </a:r>
            <a:r>
              <a:rPr kumimoji="0" lang="en-GB" sz="800" b="0" i="0" u="none" strike="noStrike" kern="1200" cap="none" spc="0" normalizeH="0" baseline="0" noProof="0" dirty="0" smtClean="0">
                <a:ln>
                  <a:noFill/>
                </a:ln>
                <a:solidFill>
                  <a:schemeClr val="accent1"/>
                </a:solidFill>
                <a:effectLst/>
                <a:uLnTx/>
                <a:uFillTx/>
                <a:latin typeface="微软雅黑" pitchFamily="34" charset="-122"/>
                <a:ea typeface="微软雅黑" pitchFamily="34" charset="-122"/>
                <a:cs typeface="+mn-cs"/>
              </a:rPr>
              <a:t> Deloitte. All rights reserved.</a:t>
            </a:r>
            <a:endParaRPr kumimoji="0" lang="en-GB" sz="8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cxnSp>
        <p:nvCxnSpPr>
          <p:cNvPr id="10" name="Straight Connector 9"/>
          <p:cNvCxnSpPr/>
          <p:nvPr userDrawn="1"/>
        </p:nvCxnSpPr>
        <p:spPr>
          <a:xfrm>
            <a:off x="10675148" y="6509040"/>
            <a:ext cx="0" cy="2880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2" descr="Deloittelogo_Blu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753600" y="6508751"/>
            <a:ext cx="86750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54814" y="6521193"/>
            <a:ext cx="929713" cy="248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6323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9"/>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3254"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zh-CN" altLang="en-US" noProof="0" smtClean="0"/>
              <a:t>单击此处编辑母版标题样式</a:t>
            </a:r>
            <a:endParaRPr lang="en-US" noProof="0" dirty="0"/>
          </a:p>
        </p:txBody>
      </p:sp>
      <p:sp>
        <p:nvSpPr>
          <p:cNvPr id="18" name="TextBox 17"/>
          <p:cNvSpPr txBox="1"/>
          <p:nvPr userDrawn="1"/>
        </p:nvSpPr>
        <p:spPr>
          <a:xfrm>
            <a:off x="501649" y="6477001"/>
            <a:ext cx="5355168"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ea typeface="Arial Unicode MS" panose="020B0604020202020204" pitchFamily="34" charset="-122"/>
                <a:cs typeface="Arial Unicode MS" panose="020B0604020202020204" pitchFamily="34" charset="-122"/>
              </a:rPr>
              <a:t>© 2018</a:t>
            </a:r>
            <a:r>
              <a:rPr lang="zh-CN" altLang="en-US" sz="650" dirty="0" smtClean="0">
                <a:latin typeface="华文细黑" panose="02010600040101010101" pitchFamily="2" charset="-122"/>
                <a:ea typeface="华文细黑" panose="02010600040101010101" pitchFamily="2" charset="-122"/>
                <a:cs typeface="Arial Unicode MS" panose="020B0604020202020204" pitchFamily="34" charset="-122"/>
              </a:rPr>
              <a:t>。欲了解更多信息，请联系德勤中国。</a:t>
            </a:r>
            <a:endParaRPr lang="en-US" sz="650" dirty="0" smtClean="0">
              <a:solidFill>
                <a:schemeClr val="tx1"/>
              </a:solidFill>
              <a:latin typeface="华文细黑" panose="02010600040101010101" pitchFamily="2" charset="-122"/>
              <a:ea typeface="华文细黑" panose="02010600040101010101" pitchFamily="2" charset="-122"/>
            </a:endParaRP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3" name="TextBox 2"/>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761079378"/>
      </p:ext>
    </p:extLst>
  </p:cSld>
  <p:clrMap bg1="lt1" tx1="dk1" bg2="lt2" tx2="dk2" accent1="accent1" accent2="accent2" accent3="accent3" accent4="accent4" accent5="accent5" accent6="accent6" hlink="hlink" folHlink="folHlink"/>
  <p:sldLayoutIdLst>
    <p:sldLayoutId id="2147483860" r:id="rId1"/>
    <p:sldLayoutId id="2147484111" r:id="rId2"/>
    <p:sldLayoutId id="2147484113" r:id="rId3"/>
    <p:sldLayoutId id="2147484114" r:id="rId4"/>
    <p:sldLayoutId id="2147484115" r:id="rId5"/>
    <p:sldLayoutId id="2147484116" r:id="rId6"/>
  </p:sldLayoutIdLst>
  <p:transition>
    <p:fade/>
  </p:transition>
  <p:hf hdr="0" dt="0"/>
  <p:txStyles>
    <p:titleStyle>
      <a:lvl1pPr algn="l" defTabSz="914400" rtl="0" eaLnBrk="1" latinLnBrk="0" hangingPunct="1">
        <a:spcBef>
          <a:spcPct val="0"/>
        </a:spcBef>
        <a:buNone/>
        <a:defRPr sz="2400" b="1" kern="1200">
          <a:solidFill>
            <a:schemeClr val="tx1"/>
          </a:solidFill>
          <a:latin typeface="华文细黑" panose="02010600040101010101" pitchFamily="2" charset="-122"/>
          <a:ea typeface="华文细黑" panose="02010600040101010101" pitchFamily="2" charset="-122"/>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400" b="0" kern="1200">
          <a:solidFill>
            <a:schemeClr val="tx1"/>
          </a:solidFill>
          <a:latin typeface="华文细黑" panose="02010600040101010101" pitchFamily="2" charset="-122"/>
          <a:ea typeface="华文细黑" panose="02010600040101010101" pitchFamily="2" charset="-122"/>
          <a:cs typeface="+mn-cs"/>
        </a:defRPr>
      </a:lvl1pPr>
      <a:lvl2pPr marL="0" indent="0" algn="l" defTabSz="914400" rtl="0" eaLnBrk="1" latinLnBrk="0" hangingPunct="1">
        <a:spcBef>
          <a:spcPts val="0"/>
        </a:spcBef>
        <a:spcAft>
          <a:spcPts val="1000"/>
        </a:spcAft>
        <a:buClrTx/>
        <a:buSzPct val="100000"/>
        <a:buFont typeface="Arial"/>
        <a:buNone/>
        <a:defRPr lang="en-US" sz="1400" b="1" kern="1200" dirty="0" smtClean="0">
          <a:solidFill>
            <a:schemeClr val="tx1"/>
          </a:solidFill>
          <a:latin typeface="华文细黑" panose="02010600040101010101" pitchFamily="2" charset="-122"/>
          <a:ea typeface="华文细黑" panose="02010600040101010101" pitchFamily="2" charset="-122"/>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400" kern="1200" dirty="0" smtClean="0">
          <a:solidFill>
            <a:schemeClr val="tx1"/>
          </a:solidFill>
          <a:latin typeface="华文细黑" panose="02010600040101010101" pitchFamily="2" charset="-122"/>
          <a:ea typeface="华文细黑" panose="02010600040101010101" pitchFamily="2" charset="-122"/>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400" kern="1200" baseline="0" dirty="0" smtClean="0">
          <a:solidFill>
            <a:schemeClr val="tx1"/>
          </a:solidFill>
          <a:latin typeface="华文细黑" panose="02010600040101010101" pitchFamily="2" charset="-122"/>
          <a:ea typeface="华文细黑" panose="02010600040101010101" pitchFamily="2" charset="-122"/>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400" kern="1200" baseline="0" dirty="0" smtClean="0">
          <a:solidFill>
            <a:schemeClr val="tx1"/>
          </a:solidFill>
          <a:latin typeface="华文细黑" panose="02010600040101010101" pitchFamily="2" charset="-122"/>
          <a:ea typeface="华文细黑" panose="02010600040101010101" pitchFamily="2" charset="-122"/>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hyperlink" Target="http://www.deloitte.com/about" TargetMode="External"/><Relationship Id="rId7" Type="http://schemas.openxmlformats.org/officeDocument/2006/relationships/hyperlink" Target="http://www2.deloitte.com/cn/en/social-media"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twitter.com/deloitte" TargetMode="External"/><Relationship Id="rId5" Type="http://schemas.openxmlformats.org/officeDocument/2006/relationships/hyperlink" Target="https://www.linkedin.com/company/deloitte" TargetMode="External"/><Relationship Id="rId4" Type="http://schemas.openxmlformats.org/officeDocument/2006/relationships/hyperlink" Target="https://www.facebook.com/deloitte?_rdr=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316" y="4783642"/>
            <a:ext cx="4424218" cy="323165"/>
          </a:xfrm>
          <a:prstGeom prst="rect">
            <a:avLst/>
          </a:prstGeom>
          <a:noFill/>
        </p:spPr>
        <p:txBody>
          <a:bodyPr wrap="square" lIns="0" tIns="0" rIns="0" bIns="0" rtlCol="0">
            <a:spAutoFit/>
          </a:bodyPr>
          <a:lstStyle/>
          <a:p>
            <a:pPr>
              <a:lnSpc>
                <a:spcPct val="150000"/>
              </a:lnSpc>
              <a:spcBef>
                <a:spcPts val="600"/>
              </a:spcBef>
              <a:buSzPct val="100000"/>
            </a:pPr>
            <a:r>
              <a:rPr lang="zh-CN" altLang="en-US" sz="1400" dirty="0" smtClean="0">
                <a:solidFill>
                  <a:schemeClr val="bg1"/>
                </a:solidFill>
              </a:rPr>
              <a:t>德勤管理咨询（上海）有限公司    </a:t>
            </a:r>
            <a:r>
              <a:rPr lang="en-US" altLang="zh-CN" sz="1400" dirty="0" smtClean="0">
                <a:solidFill>
                  <a:schemeClr val="bg1"/>
                </a:solidFill>
              </a:rPr>
              <a:t>2020.08.19</a:t>
            </a:r>
            <a:endParaRPr lang="zh-CN" altLang="en-US" sz="1400" dirty="0" smtClean="0">
              <a:solidFill>
                <a:schemeClr val="bg1"/>
              </a:solidFill>
            </a:endParaRPr>
          </a:p>
        </p:txBody>
      </p:sp>
      <p:sp>
        <p:nvSpPr>
          <p:cNvPr id="4" name="文本框 1"/>
          <p:cNvSpPr txBox="1"/>
          <p:nvPr/>
        </p:nvSpPr>
        <p:spPr>
          <a:xfrm>
            <a:off x="786316" y="2386511"/>
            <a:ext cx="5120772" cy="2539157"/>
          </a:xfrm>
          <a:prstGeom prst="rect">
            <a:avLst/>
          </a:prstGeom>
          <a:noFill/>
        </p:spPr>
        <p:txBody>
          <a:bodyPr wrap="square" lIns="0" tIns="0" rIns="0" bIns="0" rtlCol="0">
            <a:spAutoFit/>
          </a:bodyPr>
          <a:lstStyle/>
          <a:p>
            <a:pPr>
              <a:lnSpc>
                <a:spcPct val="150000"/>
              </a:lnSpc>
              <a:spcBef>
                <a:spcPts val="600"/>
              </a:spcBef>
              <a:buSzPct val="100000"/>
            </a:pPr>
            <a:r>
              <a:rPr lang="zh-CN" altLang="en-US" sz="4000" b="1" dirty="0" smtClean="0">
                <a:solidFill>
                  <a:schemeClr val="bg1"/>
                </a:solidFill>
              </a:rPr>
              <a:t>数智企业，洞见未来！</a:t>
            </a:r>
            <a:endParaRPr lang="en-US" altLang="zh-CN" sz="4000" b="1" dirty="0" smtClean="0">
              <a:solidFill>
                <a:schemeClr val="bg1"/>
              </a:solidFill>
            </a:endParaRPr>
          </a:p>
          <a:p>
            <a:pPr>
              <a:lnSpc>
                <a:spcPct val="150000"/>
              </a:lnSpc>
              <a:spcBef>
                <a:spcPts val="600"/>
              </a:spcBef>
              <a:buSzPct val="100000"/>
            </a:pPr>
            <a:r>
              <a:rPr lang="zh-CN" altLang="en-US" b="1" dirty="0">
                <a:solidFill>
                  <a:schemeClr val="bg1"/>
                </a:solidFill>
              </a:rPr>
              <a:t>德勤数据中台经验分享</a:t>
            </a:r>
            <a:endParaRPr lang="en-US" altLang="zh-CN" b="1" dirty="0">
              <a:solidFill>
                <a:schemeClr val="bg1"/>
              </a:solidFill>
            </a:endParaRPr>
          </a:p>
          <a:p>
            <a:pPr>
              <a:lnSpc>
                <a:spcPct val="150000"/>
              </a:lnSpc>
              <a:spcBef>
                <a:spcPts val="600"/>
              </a:spcBef>
              <a:buSzPct val="100000"/>
            </a:pPr>
            <a:endParaRPr lang="en-US" altLang="zh-CN" b="1" dirty="0" smtClean="0">
              <a:solidFill>
                <a:schemeClr val="bg1"/>
              </a:solidFill>
            </a:endParaRPr>
          </a:p>
          <a:p>
            <a:pPr>
              <a:lnSpc>
                <a:spcPct val="150000"/>
              </a:lnSpc>
              <a:spcBef>
                <a:spcPts val="600"/>
              </a:spcBef>
              <a:buSzPct val="100000"/>
            </a:pPr>
            <a:endParaRPr lang="zh-CN" altLang="en-US" sz="1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420" y="367087"/>
            <a:ext cx="6317338" cy="6317336"/>
          </a:xfrm>
          <a:prstGeom prst="rect">
            <a:avLst/>
          </a:prstGeom>
        </p:spPr>
      </p:pic>
    </p:spTree>
    <p:extLst>
      <p:ext uri="{BB962C8B-B14F-4D97-AF65-F5344CB8AC3E}">
        <p14:creationId xmlns:p14="http://schemas.microsoft.com/office/powerpoint/2010/main" val="895291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827478" y="1383995"/>
            <a:ext cx="11252200" cy="334102"/>
          </a:xfrm>
          <a:prstGeom prst="rect">
            <a:avLst/>
          </a:prstGeom>
        </p:spPr>
        <p:txBody>
          <a:bodyPr/>
          <a:lstStyle>
            <a:lvl1pPr algn="l" defTabSz="914400" rtl="0" eaLnBrk="1" latinLnBrk="0" hangingPunct="1">
              <a:spcBef>
                <a:spcPct val="0"/>
              </a:spcBef>
              <a:buNone/>
              <a:defRPr sz="2000" b="0" kern="1200">
                <a:solidFill>
                  <a:schemeClr val="tx1"/>
                </a:solidFill>
                <a:latin typeface="+mj-lt"/>
                <a:ea typeface="+mj-ea"/>
                <a:cs typeface="+mj-cs"/>
              </a:defRPr>
            </a:lvl1pPr>
          </a:lstStyle>
          <a:p>
            <a:r>
              <a:rPr lang="zh-CN" altLang="en-US" sz="2800" b="1" dirty="0" smtClean="0">
                <a:solidFill>
                  <a:schemeClr val="accent1">
                    <a:lumMod val="60000"/>
                    <a:lumOff val="40000"/>
                  </a:schemeClr>
                </a:solidFill>
              </a:rPr>
              <a:t>目  录</a:t>
            </a:r>
            <a:endParaRPr lang="en-US" sz="2800" dirty="0">
              <a:solidFill>
                <a:schemeClr val="accent1">
                  <a:lumMod val="60000"/>
                  <a:lumOff val="40000"/>
                </a:schemeClr>
              </a:solidFill>
            </a:endParaRPr>
          </a:p>
        </p:txBody>
      </p:sp>
      <p:sp>
        <p:nvSpPr>
          <p:cNvPr id="3" name="Text Placeholder 5"/>
          <p:cNvSpPr txBox="1">
            <a:spLocks/>
          </p:cNvSpPr>
          <p:nvPr/>
        </p:nvSpPr>
        <p:spPr>
          <a:xfrm>
            <a:off x="939213" y="2217474"/>
            <a:ext cx="6602879" cy="214891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just">
              <a:lnSpc>
                <a:spcPct val="150000"/>
              </a:lnSpc>
            </a:pPr>
            <a:r>
              <a:rPr lang="zh-CN" altLang="en-US" sz="2400" b="1" dirty="0">
                <a:solidFill>
                  <a:schemeClr val="tx1">
                    <a:lumMod val="50000"/>
                    <a:lumOff val="50000"/>
                  </a:schemeClr>
                </a:solidFill>
                <a:latin typeface="Microsoft YaHei" charset="-122"/>
                <a:ea typeface="Microsoft YaHei" charset="-122"/>
                <a:cs typeface="Microsoft YaHei" charset="-122"/>
              </a:rPr>
              <a:t>一、什么是数据中台</a:t>
            </a:r>
            <a:endParaRPr lang="en-US" altLang="zh-CN" sz="2400" b="1" dirty="0">
              <a:solidFill>
                <a:schemeClr val="tx1">
                  <a:lumMod val="50000"/>
                  <a:lumOff val="50000"/>
                </a:schemeClr>
              </a:solidFill>
              <a:latin typeface="Microsoft YaHei" charset="-122"/>
              <a:ea typeface="Microsoft YaHei" charset="-122"/>
              <a:cs typeface="Microsoft YaHei" charset="-122"/>
            </a:endParaRPr>
          </a:p>
          <a:p>
            <a:pPr algn="just">
              <a:lnSpc>
                <a:spcPct val="150000"/>
              </a:lnSpc>
            </a:pPr>
            <a:r>
              <a:rPr lang="zh-CN" altLang="en-US" sz="2400" b="1" dirty="0">
                <a:solidFill>
                  <a:schemeClr val="tx1">
                    <a:lumMod val="50000"/>
                    <a:lumOff val="50000"/>
                  </a:schemeClr>
                </a:solidFill>
                <a:latin typeface="Microsoft YaHei" charset="-122"/>
                <a:ea typeface="Microsoft YaHei" charset="-122"/>
                <a:cs typeface="Microsoft YaHei" charset="-122"/>
              </a:rPr>
              <a:t>二、数据中台的建设</a:t>
            </a:r>
            <a:endParaRPr lang="en-US" altLang="zh-CN" sz="2400" b="1" dirty="0">
              <a:solidFill>
                <a:schemeClr val="tx1">
                  <a:lumMod val="50000"/>
                  <a:lumOff val="50000"/>
                </a:schemeClr>
              </a:solidFill>
              <a:latin typeface="Microsoft YaHei" charset="-122"/>
              <a:ea typeface="Microsoft YaHei" charset="-122"/>
              <a:cs typeface="Microsoft YaHei" charset="-122"/>
            </a:endParaRPr>
          </a:p>
          <a:p>
            <a:pPr algn="just">
              <a:lnSpc>
                <a:spcPct val="150000"/>
              </a:lnSpc>
            </a:pPr>
            <a:r>
              <a:rPr lang="zh-CN" altLang="en-US" sz="2400" b="1" dirty="0">
                <a:solidFill>
                  <a:schemeClr val="bg1"/>
                </a:solidFill>
                <a:latin typeface="Microsoft YaHei" charset="-122"/>
                <a:ea typeface="Microsoft YaHei" charset="-122"/>
                <a:cs typeface="Microsoft YaHei" charset="-122"/>
              </a:rPr>
              <a:t>三、数据中台的核心模块</a:t>
            </a:r>
            <a:endParaRPr lang="en-US" altLang="zh-CN" sz="2400" b="1" dirty="0">
              <a:solidFill>
                <a:schemeClr val="bg1"/>
              </a:solidFill>
              <a:latin typeface="Microsoft YaHei" charset="-122"/>
              <a:ea typeface="Microsoft YaHei" charset="-122"/>
              <a:cs typeface="Microsoft YaHei" charset="-122"/>
            </a:endParaRPr>
          </a:p>
          <a:p>
            <a:pPr algn="just">
              <a:lnSpc>
                <a:spcPct val="150000"/>
              </a:lnSpc>
            </a:pPr>
            <a:endParaRPr lang="en-US" altLang="zh-CN" sz="2400" b="1" dirty="0">
              <a:solidFill>
                <a:schemeClr val="tx1">
                  <a:lumMod val="50000"/>
                  <a:lumOff val="50000"/>
                </a:schemeClr>
              </a:solidFill>
              <a:latin typeface="Microsoft YaHei" charset="-122"/>
              <a:ea typeface="Microsoft YaHei" charset="-122"/>
              <a:cs typeface="Microsoft YaHei" charset="-122"/>
            </a:endParaRPr>
          </a:p>
          <a:p>
            <a:pPr algn="just"/>
            <a:r>
              <a:rPr lang="zh-CN" altLang="en-US" sz="2400" b="1" dirty="0" smtClean="0">
                <a:solidFill>
                  <a:schemeClr val="bg1"/>
                </a:solidFill>
                <a:latin typeface="+mn-ea"/>
              </a:rPr>
              <a:t>	</a:t>
            </a:r>
            <a:endParaRPr lang="en-US" altLang="zh-CN" sz="2400" b="1" dirty="0" smtClean="0">
              <a:solidFill>
                <a:schemeClr val="bg1"/>
              </a:solidFill>
            </a:endParaRPr>
          </a:p>
        </p:txBody>
      </p:sp>
    </p:spTree>
    <p:extLst>
      <p:ext uri="{BB962C8B-B14F-4D97-AF65-F5344CB8AC3E}">
        <p14:creationId xmlns:p14="http://schemas.microsoft.com/office/powerpoint/2010/main" val="269633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900" y="280416"/>
            <a:ext cx="11252200" cy="334102"/>
          </a:xfrm>
        </p:spPr>
        <p:txBody>
          <a:bodyPr/>
          <a:lstStyle/>
          <a:p>
            <a:r>
              <a:rPr lang="zh-CN" altLang="en-US" sz="2800" dirty="0">
                <a:latin typeface="Microsoft YaHei" charset="-122"/>
                <a:ea typeface="Microsoft YaHei" charset="-122"/>
                <a:cs typeface="Microsoft YaHei" charset="-122"/>
              </a:rPr>
              <a:t>元数据中心</a:t>
            </a:r>
            <a:endParaRPr lang="en-US" sz="2800" b="1" dirty="0">
              <a:latin typeface="Microsoft YaHei" charset="-122"/>
              <a:ea typeface="Microsoft YaHei" charset="-122"/>
              <a:cs typeface="Microsoft YaHei" charset="-122"/>
            </a:endParaRPr>
          </a:p>
        </p:txBody>
      </p:sp>
      <p:sp>
        <p:nvSpPr>
          <p:cNvPr id="4" name="Text Placeholder 1"/>
          <p:cNvSpPr>
            <a:spLocks noGrp="1"/>
          </p:cNvSpPr>
          <p:nvPr>
            <p:ph type="body" sz="quarter" idx="13"/>
          </p:nvPr>
        </p:nvSpPr>
        <p:spPr>
          <a:xfrm>
            <a:off x="616835" y="800369"/>
            <a:ext cx="11252200" cy="330341"/>
          </a:xfrm>
        </p:spPr>
        <p:txBody>
          <a:bodyPr/>
          <a:lstStyle/>
          <a:p>
            <a:pPr>
              <a:lnSpc>
                <a:spcPct val="120000"/>
              </a:lnSpc>
            </a:pPr>
            <a:r>
              <a:rPr lang="zh-CN" altLang="en-US" sz="1600" dirty="0">
                <a:latin typeface="微软雅黑" panose="020B0503020204020204" pitchFamily="34" charset="-122"/>
                <a:ea typeface="微软雅黑" panose="020B0503020204020204" pitchFamily="34" charset="-122"/>
              </a:rPr>
              <a:t>元数据中心是数据中台的基石，它提供</a:t>
            </a:r>
            <a:r>
              <a:rPr lang="zh-CN" altLang="en-US" sz="1600" dirty="0" smtClean="0">
                <a:latin typeface="微软雅黑" panose="020B0503020204020204" pitchFamily="34" charset="-122"/>
                <a:ea typeface="微软雅黑" panose="020B0503020204020204" pitchFamily="34" charset="-122"/>
              </a:rPr>
              <a:t>了数据治理必须</a:t>
            </a:r>
            <a:r>
              <a:rPr lang="zh-CN" altLang="en-US" sz="1600" dirty="0">
                <a:latin typeface="微软雅黑" panose="020B0503020204020204" pitchFamily="34" charset="-122"/>
                <a:ea typeface="微软雅黑" panose="020B0503020204020204" pitchFamily="34" charset="-122"/>
              </a:rPr>
              <a:t>的数据</a:t>
            </a:r>
            <a:r>
              <a:rPr lang="zh-CN" altLang="en-US" sz="1600" dirty="0" smtClean="0">
                <a:latin typeface="微软雅黑" panose="020B0503020204020204" pitchFamily="34" charset="-122"/>
                <a:ea typeface="微软雅黑" panose="020B0503020204020204" pitchFamily="34" charset="-122"/>
              </a:rPr>
              <a:t>支撑。</a:t>
            </a:r>
            <a:r>
              <a:rPr lang="zh-CN" altLang="en-US" dirty="0"/>
              <a:t>指标、模型、质量、成本、安全等的治理，这些都离不开元数据中心的支撑</a:t>
            </a:r>
            <a:endParaRPr lang="zh-CN" altLang="en-US" sz="1600" dirty="0" smtClean="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1262146" y="1755715"/>
            <a:ext cx="9667708" cy="3962551"/>
            <a:chOff x="616835" y="1588567"/>
            <a:chExt cx="9667708" cy="3962551"/>
          </a:xfrm>
        </p:grpSpPr>
        <p:sp>
          <p:nvSpPr>
            <p:cNvPr id="6" name="矩形 182">
              <a:extLst>
                <a:ext uri="{FF2B5EF4-FFF2-40B4-BE49-F238E27FC236}">
                  <a16:creationId xmlns:a16="http://schemas.microsoft.com/office/drawing/2014/main" id="{22107882-FD3E-4108-B3F1-94FDD3CDDAD5}"/>
                </a:ext>
              </a:extLst>
            </p:cNvPr>
            <p:cNvSpPr/>
            <p:nvPr/>
          </p:nvSpPr>
          <p:spPr>
            <a:xfrm>
              <a:off x="616836" y="2428568"/>
              <a:ext cx="1595423" cy="3122550"/>
            </a:xfrm>
            <a:prstGeom prst="rect">
              <a:avLst/>
            </a:prstGeom>
            <a:solidFill>
              <a:srgbClr val="DDEFE8"/>
            </a:solidFill>
            <a:ln w="12700" cap="flat" cmpd="sng" algn="ctr">
              <a:solidFill>
                <a:srgbClr val="002060"/>
              </a:solidFill>
              <a:prstDash val="solid"/>
            </a:ln>
            <a:effectLst/>
          </p:spPr>
          <p:txBody>
            <a:bodyPr lIns="80628" tIns="40313" rIns="80628" bIns="40313" anchor="ctr"/>
            <a:lstStyle/>
            <a:p>
              <a:pPr algn="ctr"/>
              <a:endParaRPr kumimoji="1" lang="zh-CN" altLang="en-US" sz="1000" kern="0" dirty="0">
                <a:solidFill>
                  <a:schemeClr val="tx1"/>
                </a:solidFill>
                <a:latin typeface="微软雅黑" panose="020B0503020204020204" pitchFamily="34" charset="-122"/>
                <a:ea typeface="微软雅黑" panose="020B0503020204020204" pitchFamily="34" charset="-122"/>
                <a:cs typeface="+mn-ea"/>
                <a:sym typeface=""/>
              </a:endParaRPr>
            </a:p>
          </p:txBody>
        </p:sp>
        <p:sp>
          <p:nvSpPr>
            <p:cNvPr id="7" name="文本框 267">
              <a:extLst>
                <a:ext uri="{FF2B5EF4-FFF2-40B4-BE49-F238E27FC236}">
                  <a16:creationId xmlns:a16="http://schemas.microsoft.com/office/drawing/2014/main" id="{8FF50B66-75BF-4BAE-9347-BC740F7613C5}"/>
                </a:ext>
              </a:extLst>
            </p:cNvPr>
            <p:cNvSpPr txBox="1"/>
            <p:nvPr/>
          </p:nvSpPr>
          <p:spPr>
            <a:xfrm>
              <a:off x="796293" y="2533937"/>
              <a:ext cx="1226643" cy="310243"/>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大数据组件</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8" name="矩形 218">
              <a:extLst>
                <a:ext uri="{FF2B5EF4-FFF2-40B4-BE49-F238E27FC236}">
                  <a16:creationId xmlns:a16="http://schemas.microsoft.com/office/drawing/2014/main" id="{1423F4E3-3FAA-4747-8BBB-8C12F1C55025}"/>
                </a:ext>
              </a:extLst>
            </p:cNvPr>
            <p:cNvSpPr/>
            <p:nvPr/>
          </p:nvSpPr>
          <p:spPr>
            <a:xfrm>
              <a:off x="823283" y="3307735"/>
              <a:ext cx="1172665" cy="324865"/>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Hive Hook</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9" name="矩形 218">
              <a:extLst>
                <a:ext uri="{FF2B5EF4-FFF2-40B4-BE49-F238E27FC236}">
                  <a16:creationId xmlns:a16="http://schemas.microsoft.com/office/drawing/2014/main" id="{1423F4E3-3FAA-4747-8BBB-8C12F1C55025}"/>
                </a:ext>
              </a:extLst>
            </p:cNvPr>
            <p:cNvSpPr/>
            <p:nvPr/>
          </p:nvSpPr>
          <p:spPr>
            <a:xfrm>
              <a:off x="823284" y="4900907"/>
              <a:ext cx="1172665" cy="324865"/>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Spark Hook</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10" name="矩形 218">
              <a:extLst>
                <a:ext uri="{FF2B5EF4-FFF2-40B4-BE49-F238E27FC236}">
                  <a16:creationId xmlns:a16="http://schemas.microsoft.com/office/drawing/2014/main" id="{1423F4E3-3FAA-4747-8BBB-8C12F1C55025}"/>
                </a:ext>
              </a:extLst>
            </p:cNvPr>
            <p:cNvSpPr/>
            <p:nvPr/>
          </p:nvSpPr>
          <p:spPr>
            <a:xfrm>
              <a:off x="823283" y="4074925"/>
              <a:ext cx="1172665" cy="324865"/>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Sloth Hook</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11" name="矩形 178">
              <a:extLst>
                <a:ext uri="{FF2B5EF4-FFF2-40B4-BE49-F238E27FC236}">
                  <a16:creationId xmlns:a16="http://schemas.microsoft.com/office/drawing/2014/main" id="{2F18545C-559B-4E26-B489-1EFD6A8CBEBB}"/>
                </a:ext>
              </a:extLst>
            </p:cNvPr>
            <p:cNvSpPr/>
            <p:nvPr/>
          </p:nvSpPr>
          <p:spPr>
            <a:xfrm rot="10800000" flipV="1">
              <a:off x="2443247" y="2428568"/>
              <a:ext cx="535928" cy="3122550"/>
            </a:xfrm>
            <a:prstGeom prst="rect">
              <a:avLst/>
            </a:prstGeom>
            <a:solidFill>
              <a:schemeClr val="accent4">
                <a:lumMod val="20000"/>
                <a:lumOff val="80000"/>
              </a:schemeClr>
            </a:solidFill>
            <a:ln w="12700" cap="flat" cmpd="sng" algn="ctr">
              <a:solidFill>
                <a:srgbClr val="002060"/>
              </a:solidFill>
              <a:prstDash val="solid"/>
            </a:ln>
            <a:effectLst/>
          </p:spPr>
          <p:txBody>
            <a:bodyPr lIns="80628" tIns="40313" rIns="80628" bIns="40313" anchor="ctr"/>
            <a:lstStyle/>
            <a:p>
              <a:pPr algn="ctr"/>
              <a:r>
                <a:rPr kumimoji="1" lang="zh-CN" altLang="en-US" sz="1600" dirty="0" smtClean="0">
                  <a:latin typeface="微软雅黑" panose="020B0503020204020204" pitchFamily="34" charset="-122"/>
                  <a:ea typeface="微软雅黑" panose="020B0503020204020204" pitchFamily="34" charset="-122"/>
                  <a:cs typeface="+mn-ea"/>
                  <a:sym typeface=""/>
                </a:rPr>
                <a:t>消息中间件</a:t>
              </a:r>
              <a:endParaRPr kumimoji="1" lang="en-US" altLang="zh-CN" sz="1800" dirty="0">
                <a:latin typeface="微软雅黑" panose="020B0503020204020204" pitchFamily="34" charset="-122"/>
                <a:ea typeface="微软雅黑" panose="020B0503020204020204" pitchFamily="34" charset="-122"/>
                <a:cs typeface="+mn-ea"/>
                <a:sym typeface=""/>
              </a:endParaRPr>
            </a:p>
          </p:txBody>
        </p:sp>
        <p:cxnSp>
          <p:nvCxnSpPr>
            <p:cNvPr id="12" name="直接箭头连接符 11">
              <a:extLst>
                <a:ext uri="{FF2B5EF4-FFF2-40B4-BE49-F238E27FC236}">
                  <a16:creationId xmlns:a16="http://schemas.microsoft.com/office/drawing/2014/main" id="{FF340219-6721-49F0-B0F1-8C23D8F9B376}"/>
                </a:ext>
              </a:extLst>
            </p:cNvPr>
            <p:cNvCxnSpPr>
              <a:cxnSpLocks/>
              <a:stCxn id="6" idx="3"/>
            </p:cNvCxnSpPr>
            <p:nvPr/>
          </p:nvCxnSpPr>
          <p:spPr>
            <a:xfrm>
              <a:off x="2212259" y="3989843"/>
              <a:ext cx="2309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74">
              <a:extLst>
                <a:ext uri="{FF2B5EF4-FFF2-40B4-BE49-F238E27FC236}">
                  <a16:creationId xmlns:a16="http://schemas.microsoft.com/office/drawing/2014/main" id="{3E4DCFE9-DF37-4481-844F-2CB8BA348AC9}"/>
                </a:ext>
              </a:extLst>
            </p:cNvPr>
            <p:cNvSpPr/>
            <p:nvPr/>
          </p:nvSpPr>
          <p:spPr>
            <a:xfrm>
              <a:off x="3188899" y="2423253"/>
              <a:ext cx="7095644" cy="426382"/>
            </a:xfrm>
            <a:prstGeom prst="rect">
              <a:avLst/>
            </a:prstGeom>
            <a:solidFill>
              <a:srgbClr val="FFC000"/>
            </a:solidFill>
            <a:ln w="12700" cap="flat" cmpd="sng" algn="ctr">
              <a:solidFill>
                <a:srgbClr val="002060"/>
              </a:solidFill>
              <a:prstDash val="solid"/>
            </a:ln>
            <a:effectLst/>
          </p:spPr>
          <p:txBody>
            <a:bodyPr lIns="80628" tIns="40313" rIns="80628" bIns="40313" anchor="ctr"/>
            <a:lstStyle/>
            <a:p>
              <a:pPr algn="ctr"/>
              <a:r>
                <a:rPr kumimoji="1" lang="zh-CN" altLang="en-US" sz="1400" b="1" kern="0" dirty="0" smtClean="0">
                  <a:solidFill>
                    <a:schemeClr val="tx1"/>
                  </a:solidFill>
                  <a:latin typeface="微软雅黑" panose="020B0503020204020204" pitchFamily="34" charset="-122"/>
                  <a:ea typeface="微软雅黑" panose="020B0503020204020204" pitchFamily="34" charset="-122"/>
                  <a:cs typeface="+mn-ea"/>
                  <a:sym typeface=""/>
                </a:rPr>
                <a:t>元数据服务层（提供统一的</a:t>
              </a:r>
              <a:r>
                <a:rPr kumimoji="1" lang="en-US" altLang="zh-CN" sz="1400" b="1" kern="0" dirty="0" smtClean="0">
                  <a:solidFill>
                    <a:schemeClr val="tx1"/>
                  </a:solidFill>
                  <a:latin typeface="微软雅黑" panose="020B0503020204020204" pitchFamily="34" charset="-122"/>
                  <a:ea typeface="微软雅黑" panose="020B0503020204020204" pitchFamily="34" charset="-122"/>
                  <a:cs typeface="+mn-ea"/>
                  <a:sym typeface=""/>
                </a:rPr>
                <a:t>API</a:t>
              </a:r>
              <a:r>
                <a:rPr kumimoji="1" lang="zh-CN" altLang="en-US" sz="1400" b="1" kern="0" dirty="0" smtClean="0">
                  <a:solidFill>
                    <a:schemeClr val="tx1"/>
                  </a:solidFill>
                  <a:latin typeface="微软雅黑" panose="020B0503020204020204" pitchFamily="34" charset="-122"/>
                  <a:ea typeface="微软雅黑" panose="020B0503020204020204" pitchFamily="34" charset="-122"/>
                  <a:cs typeface="+mn-ea"/>
                  <a:sym typeface=""/>
                </a:rPr>
                <a:t>访问）</a:t>
              </a:r>
              <a:endParaRPr kumimoji="1" lang="zh-CN" altLang="en-US" sz="1400" b="1" kern="0" dirty="0">
                <a:solidFill>
                  <a:schemeClr val="tx1"/>
                </a:solidFill>
                <a:latin typeface="微软雅黑" panose="020B0503020204020204" pitchFamily="34" charset="-122"/>
                <a:ea typeface="微软雅黑" panose="020B0503020204020204" pitchFamily="34" charset="-122"/>
                <a:cs typeface="+mn-ea"/>
                <a:sym typeface=""/>
              </a:endParaRPr>
            </a:p>
          </p:txBody>
        </p:sp>
        <p:sp>
          <p:nvSpPr>
            <p:cNvPr id="16" name="矩形 172">
              <a:extLst>
                <a:ext uri="{FF2B5EF4-FFF2-40B4-BE49-F238E27FC236}">
                  <a16:creationId xmlns:a16="http://schemas.microsoft.com/office/drawing/2014/main" id="{81604900-2B44-45C7-8DB4-70832F5D7FF3}"/>
                </a:ext>
              </a:extLst>
            </p:cNvPr>
            <p:cNvSpPr/>
            <p:nvPr/>
          </p:nvSpPr>
          <p:spPr>
            <a:xfrm>
              <a:off x="3188900" y="2968923"/>
              <a:ext cx="1378162" cy="1721064"/>
            </a:xfrm>
            <a:prstGeom prst="rect">
              <a:avLst/>
            </a:prstGeom>
            <a:solidFill>
              <a:schemeClr val="tx2">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000" kern="0" dirty="0">
                <a:solidFill>
                  <a:schemeClr val="tx1"/>
                </a:solidFill>
                <a:latin typeface="微软雅黑" panose="020B0503020204020204" pitchFamily="34" charset="-122"/>
                <a:ea typeface="微软雅黑" panose="020B0503020204020204" pitchFamily="34" charset="-122"/>
                <a:cs typeface="+mn-ea"/>
                <a:sym typeface=""/>
              </a:endParaRPr>
            </a:p>
          </p:txBody>
        </p:sp>
        <p:sp>
          <p:nvSpPr>
            <p:cNvPr id="17" name="文本框 267">
              <a:extLst>
                <a:ext uri="{FF2B5EF4-FFF2-40B4-BE49-F238E27FC236}">
                  <a16:creationId xmlns:a16="http://schemas.microsoft.com/office/drawing/2014/main" id="{8FF50B66-75BF-4BAE-9347-BC740F7613C5}"/>
                </a:ext>
              </a:extLst>
            </p:cNvPr>
            <p:cNvSpPr txBox="1"/>
            <p:nvPr/>
          </p:nvSpPr>
          <p:spPr>
            <a:xfrm>
              <a:off x="3233968" y="3031294"/>
              <a:ext cx="1288026"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数据血缘</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18" name="矩形 218">
              <a:extLst>
                <a:ext uri="{FF2B5EF4-FFF2-40B4-BE49-F238E27FC236}">
                  <a16:creationId xmlns:a16="http://schemas.microsoft.com/office/drawing/2014/main" id="{1423F4E3-3FAA-4747-8BBB-8C12F1C55025}"/>
                </a:ext>
              </a:extLst>
            </p:cNvPr>
            <p:cNvSpPr/>
            <p:nvPr/>
          </p:nvSpPr>
          <p:spPr>
            <a:xfrm>
              <a:off x="3365229" y="3448765"/>
              <a:ext cx="452283" cy="1082156"/>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消息处理</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19" name="矩形 218">
              <a:extLst>
                <a:ext uri="{FF2B5EF4-FFF2-40B4-BE49-F238E27FC236}">
                  <a16:creationId xmlns:a16="http://schemas.microsoft.com/office/drawing/2014/main" id="{1423F4E3-3FAA-4747-8BBB-8C12F1C55025}"/>
                </a:ext>
              </a:extLst>
            </p:cNvPr>
            <p:cNvSpPr/>
            <p:nvPr/>
          </p:nvSpPr>
          <p:spPr>
            <a:xfrm>
              <a:off x="3966145" y="3448765"/>
              <a:ext cx="452283" cy="1069519"/>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血缘清理</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cxnSp>
          <p:nvCxnSpPr>
            <p:cNvPr id="20" name="直接箭头连接符 19">
              <a:extLst>
                <a:ext uri="{FF2B5EF4-FFF2-40B4-BE49-F238E27FC236}">
                  <a16:creationId xmlns:a16="http://schemas.microsoft.com/office/drawing/2014/main" id="{FF340219-6721-49F0-B0F1-8C23D8F9B376}"/>
                </a:ext>
              </a:extLst>
            </p:cNvPr>
            <p:cNvCxnSpPr>
              <a:cxnSpLocks/>
              <a:stCxn id="11" idx="1"/>
              <a:endCxn id="18" idx="1"/>
            </p:cNvCxnSpPr>
            <p:nvPr/>
          </p:nvCxnSpPr>
          <p:spPr>
            <a:xfrm>
              <a:off x="2979175" y="3989843"/>
              <a:ext cx="3860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173">
              <a:extLst>
                <a:ext uri="{FF2B5EF4-FFF2-40B4-BE49-F238E27FC236}">
                  <a16:creationId xmlns:a16="http://schemas.microsoft.com/office/drawing/2014/main" id="{7933A1A6-6CCE-4557-B79D-AAE5421F2589}"/>
                </a:ext>
              </a:extLst>
            </p:cNvPr>
            <p:cNvSpPr/>
            <p:nvPr/>
          </p:nvSpPr>
          <p:spPr>
            <a:xfrm>
              <a:off x="4670627" y="2968923"/>
              <a:ext cx="3588471" cy="1721064"/>
            </a:xfrm>
            <a:prstGeom prst="rect">
              <a:avLst/>
            </a:prstGeom>
            <a:solidFill>
              <a:schemeClr val="accent3">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28" name="矩形 173">
              <a:extLst>
                <a:ext uri="{FF2B5EF4-FFF2-40B4-BE49-F238E27FC236}">
                  <a16:creationId xmlns:a16="http://schemas.microsoft.com/office/drawing/2014/main" id="{7933A1A6-6CCE-4557-B79D-AAE5421F2589}"/>
                </a:ext>
              </a:extLst>
            </p:cNvPr>
            <p:cNvSpPr/>
            <p:nvPr/>
          </p:nvSpPr>
          <p:spPr>
            <a:xfrm>
              <a:off x="3188899" y="4849053"/>
              <a:ext cx="7095644" cy="702065"/>
            </a:xfrm>
            <a:prstGeom prst="rect">
              <a:avLst/>
            </a:prstGeom>
            <a:solidFill>
              <a:schemeClr val="bg1">
                <a:lumMod val="95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29" name="矩形 218">
              <a:extLst>
                <a:ext uri="{FF2B5EF4-FFF2-40B4-BE49-F238E27FC236}">
                  <a16:creationId xmlns:a16="http://schemas.microsoft.com/office/drawing/2014/main" id="{1423F4E3-3FAA-4747-8BBB-8C12F1C55025}"/>
                </a:ext>
              </a:extLst>
            </p:cNvPr>
            <p:cNvSpPr/>
            <p:nvPr/>
          </p:nvSpPr>
          <p:spPr>
            <a:xfrm>
              <a:off x="3309108" y="4989403"/>
              <a:ext cx="1059101" cy="388678"/>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Neo4j</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34" name="矩形 218">
              <a:extLst>
                <a:ext uri="{FF2B5EF4-FFF2-40B4-BE49-F238E27FC236}">
                  <a16:creationId xmlns:a16="http://schemas.microsoft.com/office/drawing/2014/main" id="{1423F4E3-3FAA-4747-8BBB-8C12F1C55025}"/>
                </a:ext>
              </a:extLst>
            </p:cNvPr>
            <p:cNvSpPr/>
            <p:nvPr/>
          </p:nvSpPr>
          <p:spPr>
            <a:xfrm>
              <a:off x="4828176" y="4074925"/>
              <a:ext cx="1478466" cy="443358"/>
            </a:xfrm>
            <a:prstGeom prst="rect">
              <a:avLst/>
            </a:prstGeom>
            <a:solidFill>
              <a:schemeClr val="accent3">
                <a:lumMod val="40000"/>
                <a:lumOff val="60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结构化数据源</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35" name="矩形 218">
              <a:extLst>
                <a:ext uri="{FF2B5EF4-FFF2-40B4-BE49-F238E27FC236}">
                  <a16:creationId xmlns:a16="http://schemas.microsoft.com/office/drawing/2014/main" id="{1423F4E3-3FAA-4747-8BBB-8C12F1C55025}"/>
                </a:ext>
              </a:extLst>
            </p:cNvPr>
            <p:cNvSpPr/>
            <p:nvPr/>
          </p:nvSpPr>
          <p:spPr>
            <a:xfrm>
              <a:off x="4472102" y="4989403"/>
              <a:ext cx="1059101" cy="388678"/>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MySQL</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36" name="矩形 218">
              <a:extLst>
                <a:ext uri="{FF2B5EF4-FFF2-40B4-BE49-F238E27FC236}">
                  <a16:creationId xmlns:a16="http://schemas.microsoft.com/office/drawing/2014/main" id="{1423F4E3-3FAA-4747-8BBB-8C12F1C55025}"/>
                </a:ext>
              </a:extLst>
            </p:cNvPr>
            <p:cNvSpPr/>
            <p:nvPr/>
          </p:nvSpPr>
          <p:spPr>
            <a:xfrm>
              <a:off x="5635096" y="4989403"/>
              <a:ext cx="1059101" cy="388678"/>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Oracle</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37" name="矩形 218">
              <a:extLst>
                <a:ext uri="{FF2B5EF4-FFF2-40B4-BE49-F238E27FC236}">
                  <a16:creationId xmlns:a16="http://schemas.microsoft.com/office/drawing/2014/main" id="{1423F4E3-3FAA-4747-8BBB-8C12F1C55025}"/>
                </a:ext>
              </a:extLst>
            </p:cNvPr>
            <p:cNvSpPr/>
            <p:nvPr/>
          </p:nvSpPr>
          <p:spPr>
            <a:xfrm>
              <a:off x="6798090" y="4989403"/>
              <a:ext cx="1059101" cy="388678"/>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Kafka</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39" name="矩形 218">
              <a:extLst>
                <a:ext uri="{FF2B5EF4-FFF2-40B4-BE49-F238E27FC236}">
                  <a16:creationId xmlns:a16="http://schemas.microsoft.com/office/drawing/2014/main" id="{1423F4E3-3FAA-4747-8BBB-8C12F1C55025}"/>
                </a:ext>
              </a:extLst>
            </p:cNvPr>
            <p:cNvSpPr/>
            <p:nvPr/>
          </p:nvSpPr>
          <p:spPr>
            <a:xfrm>
              <a:off x="7961084" y="4989403"/>
              <a:ext cx="1059101" cy="388678"/>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en-US" altLang="zh-CN" sz="1400" kern="0" dirty="0" err="1" smtClean="0">
                  <a:latin typeface="微软雅黑" panose="020B0503020204020204" pitchFamily="34" charset="-122"/>
                  <a:ea typeface="微软雅黑" panose="020B0503020204020204" pitchFamily="34" charset="-122"/>
                  <a:cs typeface="+mn-ea"/>
                  <a:sym typeface=""/>
                </a:rPr>
                <a:t>Redis</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cxnSp>
          <p:nvCxnSpPr>
            <p:cNvPr id="45" name="直接箭头连接符 44">
              <a:extLst>
                <a:ext uri="{FF2B5EF4-FFF2-40B4-BE49-F238E27FC236}">
                  <a16:creationId xmlns:a16="http://schemas.microsoft.com/office/drawing/2014/main" id="{FF340219-6721-49F0-B0F1-8C23D8F9B376}"/>
                </a:ext>
              </a:extLst>
            </p:cNvPr>
            <p:cNvCxnSpPr>
              <a:cxnSpLocks/>
            </p:cNvCxnSpPr>
            <p:nvPr/>
          </p:nvCxnSpPr>
          <p:spPr>
            <a:xfrm>
              <a:off x="3490453" y="4689987"/>
              <a:ext cx="0" cy="299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218">
              <a:extLst>
                <a:ext uri="{FF2B5EF4-FFF2-40B4-BE49-F238E27FC236}">
                  <a16:creationId xmlns:a16="http://schemas.microsoft.com/office/drawing/2014/main" id="{1423F4E3-3FAA-4747-8BBB-8C12F1C55025}"/>
                </a:ext>
              </a:extLst>
            </p:cNvPr>
            <p:cNvSpPr/>
            <p:nvPr/>
          </p:nvSpPr>
          <p:spPr>
            <a:xfrm>
              <a:off x="6558841" y="4074925"/>
              <a:ext cx="1474623" cy="443358"/>
            </a:xfrm>
            <a:prstGeom prst="rect">
              <a:avLst/>
            </a:prstGeom>
            <a:solidFill>
              <a:schemeClr val="accent3">
                <a:lumMod val="40000"/>
                <a:lumOff val="60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kern="0" dirty="0">
                  <a:latin typeface="微软雅黑" panose="020B0503020204020204" pitchFamily="34" charset="-122"/>
                  <a:ea typeface="微软雅黑" panose="020B0503020204020204" pitchFamily="34" charset="-122"/>
                  <a:cs typeface="+mn-ea"/>
                  <a:sym typeface=""/>
                </a:rPr>
                <a:t>半</a:t>
              </a:r>
              <a:r>
                <a:rPr kumimoji="1" lang="zh-CN" altLang="en-US" sz="1200" kern="0" dirty="0" smtClean="0">
                  <a:latin typeface="微软雅黑" panose="020B0503020204020204" pitchFamily="34" charset="-122"/>
                  <a:ea typeface="微软雅黑" panose="020B0503020204020204" pitchFamily="34" charset="-122"/>
                  <a:cs typeface="+mn-ea"/>
                  <a:sym typeface=""/>
                </a:rPr>
                <a:t>结构化数据源</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3" name="矩形 172">
              <a:extLst>
                <a:ext uri="{FF2B5EF4-FFF2-40B4-BE49-F238E27FC236}">
                  <a16:creationId xmlns:a16="http://schemas.microsoft.com/office/drawing/2014/main" id="{81604900-2B44-45C7-8DB4-70832F5D7FF3}"/>
                </a:ext>
              </a:extLst>
            </p:cNvPr>
            <p:cNvSpPr/>
            <p:nvPr/>
          </p:nvSpPr>
          <p:spPr>
            <a:xfrm>
              <a:off x="8391959" y="2968923"/>
              <a:ext cx="1892584" cy="1721064"/>
            </a:xfrm>
            <a:prstGeom prst="rect">
              <a:avLst/>
            </a:prstGeom>
            <a:solidFill>
              <a:schemeClr val="tx2">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000" kern="0" dirty="0">
                <a:solidFill>
                  <a:schemeClr val="tx1"/>
                </a:solidFill>
                <a:latin typeface="微软雅黑" panose="020B0503020204020204" pitchFamily="34" charset="-122"/>
                <a:ea typeface="微软雅黑" panose="020B0503020204020204" pitchFamily="34" charset="-122"/>
                <a:cs typeface="+mn-ea"/>
                <a:sym typeface=""/>
              </a:endParaRPr>
            </a:p>
          </p:txBody>
        </p:sp>
        <p:sp>
          <p:nvSpPr>
            <p:cNvPr id="54" name="文本框 267">
              <a:extLst>
                <a:ext uri="{FF2B5EF4-FFF2-40B4-BE49-F238E27FC236}">
                  <a16:creationId xmlns:a16="http://schemas.microsoft.com/office/drawing/2014/main" id="{8FF50B66-75BF-4BAE-9347-BC740F7613C5}"/>
                </a:ext>
              </a:extLst>
            </p:cNvPr>
            <p:cNvSpPr txBox="1"/>
            <p:nvPr/>
          </p:nvSpPr>
          <p:spPr>
            <a:xfrm>
              <a:off x="8694238" y="3001854"/>
              <a:ext cx="1288026"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数据特征</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55" name="矩形 218">
              <a:extLst>
                <a:ext uri="{FF2B5EF4-FFF2-40B4-BE49-F238E27FC236}">
                  <a16:creationId xmlns:a16="http://schemas.microsoft.com/office/drawing/2014/main" id="{1423F4E3-3FAA-4747-8BBB-8C12F1C55025}"/>
                </a:ext>
              </a:extLst>
            </p:cNvPr>
            <p:cNvSpPr/>
            <p:nvPr/>
          </p:nvSpPr>
          <p:spPr>
            <a:xfrm>
              <a:off x="8568288" y="3448765"/>
              <a:ext cx="452283" cy="1082156"/>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标签管理</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6" name="矩形 218">
              <a:extLst>
                <a:ext uri="{FF2B5EF4-FFF2-40B4-BE49-F238E27FC236}">
                  <a16:creationId xmlns:a16="http://schemas.microsoft.com/office/drawing/2014/main" id="{1423F4E3-3FAA-4747-8BBB-8C12F1C55025}"/>
                </a:ext>
              </a:extLst>
            </p:cNvPr>
            <p:cNvSpPr/>
            <p:nvPr/>
          </p:nvSpPr>
          <p:spPr>
            <a:xfrm>
              <a:off x="9149592" y="3448764"/>
              <a:ext cx="452283" cy="1069519"/>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访问热度</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7" name="矩形 218">
              <a:extLst>
                <a:ext uri="{FF2B5EF4-FFF2-40B4-BE49-F238E27FC236}">
                  <a16:creationId xmlns:a16="http://schemas.microsoft.com/office/drawing/2014/main" id="{1423F4E3-3FAA-4747-8BBB-8C12F1C55025}"/>
                </a:ext>
              </a:extLst>
            </p:cNvPr>
            <p:cNvSpPr/>
            <p:nvPr/>
          </p:nvSpPr>
          <p:spPr>
            <a:xfrm>
              <a:off x="9730895" y="3448764"/>
              <a:ext cx="452283" cy="1069519"/>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数据搜索</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8" name="矩形 218">
              <a:extLst>
                <a:ext uri="{FF2B5EF4-FFF2-40B4-BE49-F238E27FC236}">
                  <a16:creationId xmlns:a16="http://schemas.microsoft.com/office/drawing/2014/main" id="{1423F4E3-3FAA-4747-8BBB-8C12F1C55025}"/>
                </a:ext>
              </a:extLst>
            </p:cNvPr>
            <p:cNvSpPr/>
            <p:nvPr/>
          </p:nvSpPr>
          <p:spPr>
            <a:xfrm>
              <a:off x="9124077" y="4989403"/>
              <a:ext cx="1059101" cy="388678"/>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en-US" altLang="zh-CN" sz="1400" kern="0" dirty="0" smtClean="0">
                  <a:latin typeface="微软雅黑" panose="020B0503020204020204" pitchFamily="34" charset="-122"/>
                  <a:ea typeface="微软雅黑" panose="020B0503020204020204" pitchFamily="34" charset="-122"/>
                  <a:cs typeface="+mn-ea"/>
                  <a:sym typeface=""/>
                </a:rPr>
                <a:t>ES</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9" name="矩形 218">
              <a:extLst>
                <a:ext uri="{FF2B5EF4-FFF2-40B4-BE49-F238E27FC236}">
                  <a16:creationId xmlns:a16="http://schemas.microsoft.com/office/drawing/2014/main" id="{1423F4E3-3FAA-4747-8BBB-8C12F1C55025}"/>
                </a:ext>
              </a:extLst>
            </p:cNvPr>
            <p:cNvSpPr/>
            <p:nvPr/>
          </p:nvSpPr>
          <p:spPr>
            <a:xfrm>
              <a:off x="4832019" y="3487165"/>
              <a:ext cx="3201445" cy="443358"/>
            </a:xfrm>
            <a:prstGeom prst="rect">
              <a:avLst/>
            </a:prstGeom>
            <a:solidFill>
              <a:schemeClr val="accent3">
                <a:lumMod val="40000"/>
                <a:lumOff val="60000"/>
              </a:schemeClr>
            </a:solidFill>
            <a:ln w="12700" cap="flat" cmpd="sng" algn="ctr">
              <a:solidFill>
                <a:srgbClr val="002060"/>
              </a:solidFill>
              <a:prstDash val="solid"/>
            </a:ln>
            <a:effectLst/>
          </p:spPr>
          <p:txBody>
            <a:bodyPr lIns="80628" tIns="40313" rIns="80628" bIns="40313" anchor="ctr"/>
            <a:lstStyle/>
            <a:p>
              <a:pPr algn="ctr"/>
              <a:r>
                <a:rPr kumimoji="1" lang="en-US" altLang="zh-CN" sz="1200" kern="0" dirty="0" smtClean="0">
                  <a:latin typeface="微软雅黑" panose="020B0503020204020204" pitchFamily="34" charset="-122"/>
                  <a:ea typeface="微软雅黑" panose="020B0503020204020204" pitchFamily="34" charset="-122"/>
                  <a:cs typeface="+mn-ea"/>
                  <a:sym typeface=""/>
                </a:rPr>
                <a:t>Connecter Manager</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0" name="文本框 267">
              <a:extLst>
                <a:ext uri="{FF2B5EF4-FFF2-40B4-BE49-F238E27FC236}">
                  <a16:creationId xmlns:a16="http://schemas.microsoft.com/office/drawing/2014/main" id="{8FF50B66-75BF-4BAE-9347-BC740F7613C5}"/>
                </a:ext>
              </a:extLst>
            </p:cNvPr>
            <p:cNvSpPr txBox="1"/>
            <p:nvPr/>
          </p:nvSpPr>
          <p:spPr>
            <a:xfrm>
              <a:off x="5788728" y="3020322"/>
              <a:ext cx="1288026"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数据字典</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cxnSp>
          <p:nvCxnSpPr>
            <p:cNvPr id="62" name="直接箭头连接符 61">
              <a:extLst>
                <a:ext uri="{FF2B5EF4-FFF2-40B4-BE49-F238E27FC236}">
                  <a16:creationId xmlns:a16="http://schemas.microsoft.com/office/drawing/2014/main" id="{FF340219-6721-49F0-B0F1-8C23D8F9B376}"/>
                </a:ext>
              </a:extLst>
            </p:cNvPr>
            <p:cNvCxnSpPr>
              <a:cxnSpLocks/>
            </p:cNvCxnSpPr>
            <p:nvPr/>
          </p:nvCxnSpPr>
          <p:spPr>
            <a:xfrm>
              <a:off x="5407743" y="4689987"/>
              <a:ext cx="0" cy="299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F340219-6721-49F0-B0F1-8C23D8F9B376}"/>
                </a:ext>
              </a:extLst>
            </p:cNvPr>
            <p:cNvCxnSpPr>
              <a:cxnSpLocks/>
              <a:endCxn id="36" idx="0"/>
            </p:cNvCxnSpPr>
            <p:nvPr/>
          </p:nvCxnSpPr>
          <p:spPr>
            <a:xfrm>
              <a:off x="6163188" y="4689987"/>
              <a:ext cx="1459" cy="299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FF340219-6721-49F0-B0F1-8C23D8F9B376}"/>
                </a:ext>
              </a:extLst>
            </p:cNvPr>
            <p:cNvCxnSpPr>
              <a:cxnSpLocks/>
            </p:cNvCxnSpPr>
            <p:nvPr/>
          </p:nvCxnSpPr>
          <p:spPr>
            <a:xfrm>
              <a:off x="7327640" y="4699345"/>
              <a:ext cx="0" cy="299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F340219-6721-49F0-B0F1-8C23D8F9B376}"/>
                </a:ext>
              </a:extLst>
            </p:cNvPr>
            <p:cNvCxnSpPr>
              <a:cxnSpLocks/>
            </p:cNvCxnSpPr>
            <p:nvPr/>
          </p:nvCxnSpPr>
          <p:spPr>
            <a:xfrm>
              <a:off x="8033464" y="4699345"/>
              <a:ext cx="0" cy="299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FF340219-6721-49F0-B0F1-8C23D8F9B376}"/>
                </a:ext>
              </a:extLst>
            </p:cNvPr>
            <p:cNvCxnSpPr>
              <a:cxnSpLocks/>
            </p:cNvCxnSpPr>
            <p:nvPr/>
          </p:nvCxnSpPr>
          <p:spPr>
            <a:xfrm>
              <a:off x="9658543" y="4689987"/>
              <a:ext cx="0" cy="299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174">
              <a:extLst>
                <a:ext uri="{FF2B5EF4-FFF2-40B4-BE49-F238E27FC236}">
                  <a16:creationId xmlns:a16="http://schemas.microsoft.com/office/drawing/2014/main" id="{3E4DCFE9-DF37-4481-844F-2CB8BA348AC9}"/>
                </a:ext>
              </a:extLst>
            </p:cNvPr>
            <p:cNvSpPr/>
            <p:nvPr/>
          </p:nvSpPr>
          <p:spPr>
            <a:xfrm>
              <a:off x="616835" y="1588567"/>
              <a:ext cx="9667707" cy="677323"/>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000" kern="0" dirty="0">
                <a:solidFill>
                  <a:schemeClr val="tx1"/>
                </a:solidFill>
                <a:latin typeface="微软雅黑" panose="020B0503020204020204" pitchFamily="34" charset="-122"/>
                <a:ea typeface="微软雅黑" panose="020B0503020204020204" pitchFamily="34" charset="-122"/>
                <a:cs typeface="+mn-ea"/>
                <a:sym typeface=""/>
              </a:endParaRPr>
            </a:p>
          </p:txBody>
        </p:sp>
        <p:sp>
          <p:nvSpPr>
            <p:cNvPr id="72" name="矩形 218">
              <a:extLst>
                <a:ext uri="{FF2B5EF4-FFF2-40B4-BE49-F238E27FC236}">
                  <a16:creationId xmlns:a16="http://schemas.microsoft.com/office/drawing/2014/main" id="{1423F4E3-3FAA-4747-8BBB-8C12F1C55025}"/>
                </a:ext>
              </a:extLst>
            </p:cNvPr>
            <p:cNvSpPr/>
            <p:nvPr/>
          </p:nvSpPr>
          <p:spPr>
            <a:xfrm>
              <a:off x="769539" y="1750143"/>
              <a:ext cx="1721424" cy="363252"/>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指标管理系统</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73" name="矩形 218">
              <a:extLst>
                <a:ext uri="{FF2B5EF4-FFF2-40B4-BE49-F238E27FC236}">
                  <a16:creationId xmlns:a16="http://schemas.microsoft.com/office/drawing/2014/main" id="{1423F4E3-3FAA-4747-8BBB-8C12F1C55025}"/>
                </a:ext>
              </a:extLst>
            </p:cNvPr>
            <p:cNvSpPr/>
            <p:nvPr/>
          </p:nvSpPr>
          <p:spPr>
            <a:xfrm>
              <a:off x="2661794" y="1750143"/>
              <a:ext cx="1721424" cy="363252"/>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数据地图服务</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74" name="矩形 218">
              <a:extLst>
                <a:ext uri="{FF2B5EF4-FFF2-40B4-BE49-F238E27FC236}">
                  <a16:creationId xmlns:a16="http://schemas.microsoft.com/office/drawing/2014/main" id="{1423F4E3-3FAA-4747-8BBB-8C12F1C55025}"/>
                </a:ext>
              </a:extLst>
            </p:cNvPr>
            <p:cNvSpPr/>
            <p:nvPr/>
          </p:nvSpPr>
          <p:spPr>
            <a:xfrm>
              <a:off x="4554049" y="1750143"/>
              <a:ext cx="1721424" cy="363252"/>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自助取数服务</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75" name="矩形 218">
              <a:extLst>
                <a:ext uri="{FF2B5EF4-FFF2-40B4-BE49-F238E27FC236}">
                  <a16:creationId xmlns:a16="http://schemas.microsoft.com/office/drawing/2014/main" id="{1423F4E3-3FAA-4747-8BBB-8C12F1C55025}"/>
                </a:ext>
              </a:extLst>
            </p:cNvPr>
            <p:cNvSpPr/>
            <p:nvPr/>
          </p:nvSpPr>
          <p:spPr>
            <a:xfrm>
              <a:off x="6446304" y="1750143"/>
              <a:ext cx="1721424" cy="363252"/>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数仓设计系统</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76" name="矩形 218">
              <a:extLst>
                <a:ext uri="{FF2B5EF4-FFF2-40B4-BE49-F238E27FC236}">
                  <a16:creationId xmlns:a16="http://schemas.microsoft.com/office/drawing/2014/main" id="{1423F4E3-3FAA-4747-8BBB-8C12F1C55025}"/>
                </a:ext>
              </a:extLst>
            </p:cNvPr>
            <p:cNvSpPr/>
            <p:nvPr/>
          </p:nvSpPr>
          <p:spPr>
            <a:xfrm>
              <a:off x="8338557" y="1750143"/>
              <a:ext cx="1721424" cy="363252"/>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其它子系统</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cxnSp>
          <p:nvCxnSpPr>
            <p:cNvPr id="77" name="直接箭头连接符 76">
              <a:extLst>
                <a:ext uri="{FF2B5EF4-FFF2-40B4-BE49-F238E27FC236}">
                  <a16:creationId xmlns:a16="http://schemas.microsoft.com/office/drawing/2014/main" id="{FF340219-6721-49F0-B0F1-8C23D8F9B376}"/>
                </a:ext>
              </a:extLst>
            </p:cNvPr>
            <p:cNvCxnSpPr>
              <a:cxnSpLocks/>
              <a:endCxn id="15" idx="0"/>
            </p:cNvCxnSpPr>
            <p:nvPr/>
          </p:nvCxnSpPr>
          <p:spPr>
            <a:xfrm>
              <a:off x="6736721" y="2272461"/>
              <a:ext cx="0" cy="1507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7"/>
          <p:cNvGrpSpPr/>
          <p:nvPr/>
        </p:nvGrpSpPr>
        <p:grpSpPr>
          <a:xfrm>
            <a:off x="10093741" y="401395"/>
            <a:ext cx="1567902" cy="264874"/>
            <a:chOff x="292101" y="403484"/>
            <a:chExt cx="14551023" cy="2704840"/>
          </a:xfrm>
          <a:solidFill>
            <a:schemeClr val="bg1"/>
          </a:solidFill>
        </p:grpSpPr>
        <p:sp>
          <p:nvSpPr>
            <p:cNvPr id="49"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0"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1"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61"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63"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65"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67"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68"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78"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39634415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469900" y="280415"/>
            <a:ext cx="11252200" cy="447171"/>
          </a:xfrm>
        </p:spPr>
        <p:txBody>
          <a:bodyPr/>
          <a:lstStyle/>
          <a:p>
            <a:r>
              <a:rPr lang="zh-CN" altLang="en-US" sz="2800" dirty="0" smtClean="0">
                <a:latin typeface="Microsoft YaHei" charset="-122"/>
                <a:ea typeface="Microsoft YaHei" charset="-122"/>
                <a:cs typeface="Microsoft YaHei" charset="-122"/>
              </a:rPr>
              <a:t>指标管理</a:t>
            </a:r>
            <a:endParaRPr lang="en-US" sz="2800" b="1" dirty="0">
              <a:latin typeface="Microsoft YaHei" charset="-122"/>
              <a:ea typeface="Microsoft YaHei" charset="-122"/>
              <a:cs typeface="Microsoft YaHei" charset="-122"/>
            </a:endParaRPr>
          </a:p>
        </p:txBody>
      </p:sp>
      <p:grpSp>
        <p:nvGrpSpPr>
          <p:cNvPr id="2" name="组合 1"/>
          <p:cNvGrpSpPr/>
          <p:nvPr/>
        </p:nvGrpSpPr>
        <p:grpSpPr>
          <a:xfrm>
            <a:off x="469900" y="1042806"/>
            <a:ext cx="11261842" cy="5338945"/>
            <a:chOff x="469900" y="1042806"/>
            <a:chExt cx="11261842" cy="5338945"/>
          </a:xfrm>
        </p:grpSpPr>
        <p:sp>
          <p:nvSpPr>
            <p:cNvPr id="6" name="矩形 24">
              <a:extLst>
                <a:ext uri="{FF2B5EF4-FFF2-40B4-BE49-F238E27FC236}">
                  <a16:creationId xmlns:a16="http://schemas.microsoft.com/office/drawing/2014/main" id="{B098CFAF-1E74-DE41-A335-D62A794ED14A}"/>
                </a:ext>
              </a:extLst>
            </p:cNvPr>
            <p:cNvSpPr/>
            <p:nvPr/>
          </p:nvSpPr>
          <p:spPr>
            <a:xfrm>
              <a:off x="479423" y="1595120"/>
              <a:ext cx="3276000" cy="4786630"/>
            </a:xfrm>
            <a:prstGeom prst="rect">
              <a:avLst/>
            </a:prstGeom>
            <a:noFill/>
            <a:ln w="28575">
              <a:solidFill>
                <a:srgbClr val="84C109"/>
              </a:solidFill>
              <a:prstDash val="solid"/>
            </a:ln>
          </p:spPr>
          <p:style>
            <a:lnRef idx="2">
              <a:schemeClr val="accent1"/>
            </a:lnRef>
            <a:fillRef idx="1">
              <a:schemeClr val="lt1"/>
            </a:fillRef>
            <a:effectRef idx="0">
              <a:schemeClr val="accent1"/>
            </a:effectRef>
            <a:fontRef idx="minor">
              <a:schemeClr val="dk1"/>
            </a:fontRef>
          </p:style>
          <p:txBody>
            <a:bodyPr wrap="square" rtlCol="0" anchor="t">
              <a:noAutofit/>
            </a:bodyPr>
            <a:lstStyle/>
            <a:p>
              <a:pPr lvl="0" defTabSz="914400">
                <a:lnSpc>
                  <a:spcPct val="150000"/>
                </a:lnSpc>
                <a:defRPr/>
              </a:pPr>
              <a:r>
                <a:rPr kumimoji="1" lang="zh-CN" altLang="en-US" sz="1400" b="1" dirty="0">
                  <a:solidFill>
                    <a:srgbClr val="000000"/>
                  </a:solidFill>
                  <a:latin typeface="微软雅黑"/>
                  <a:ea typeface="微软雅黑"/>
                </a:rPr>
                <a:t>难于</a:t>
              </a:r>
              <a:r>
                <a:rPr kumimoji="1" lang="zh-CN" altLang="en-US" sz="1400" b="1" dirty="0" smtClean="0">
                  <a:solidFill>
                    <a:srgbClr val="000000"/>
                  </a:solidFill>
                  <a:latin typeface="微软雅黑"/>
                  <a:ea typeface="微软雅黑"/>
                </a:rPr>
                <a:t>共享</a:t>
              </a:r>
              <a:endParaRPr kumimoji="1" lang="en-US" altLang="zh-CN" sz="1400" b="1" dirty="0" smtClean="0">
                <a:solidFill>
                  <a:srgbClr val="000000"/>
                </a:solidFill>
                <a:latin typeface="微软雅黑"/>
                <a:ea typeface="微软雅黑"/>
              </a:endParaRPr>
            </a:p>
            <a:p>
              <a:pPr lvl="0" defTabSz="914400">
                <a:lnSpc>
                  <a:spcPct val="150000"/>
                </a:lnSpc>
                <a:defRPr/>
              </a:pPr>
              <a:r>
                <a:rPr kumimoji="1" lang="zh-CN" altLang="en-US" sz="1400" b="1" dirty="0">
                  <a:solidFill>
                    <a:srgbClr val="000000"/>
                  </a:solidFill>
                  <a:latin typeface="微软雅黑"/>
                  <a:ea typeface="微软雅黑"/>
                </a:rPr>
                <a:t>缺少权限</a:t>
              </a:r>
              <a:r>
                <a:rPr kumimoji="1" lang="zh-CN" altLang="en-US" sz="1400" b="1" dirty="0" smtClean="0">
                  <a:solidFill>
                    <a:srgbClr val="000000"/>
                  </a:solidFill>
                  <a:latin typeface="微软雅黑"/>
                  <a:ea typeface="微软雅黑"/>
                </a:rPr>
                <a:t>控制</a:t>
              </a:r>
              <a:endParaRPr kumimoji="1" lang="en-US" altLang="zh-CN" sz="1400" b="1" dirty="0" smtClean="0">
                <a:solidFill>
                  <a:srgbClr val="000000"/>
                </a:solidFill>
                <a:latin typeface="微软雅黑"/>
                <a:ea typeface="微软雅黑"/>
              </a:endParaRPr>
            </a:p>
            <a:p>
              <a:pPr lvl="0" defTabSz="914400">
                <a:lnSpc>
                  <a:spcPct val="150000"/>
                </a:lnSpc>
                <a:defRPr/>
              </a:pPr>
              <a:r>
                <a:rPr kumimoji="1" lang="zh-CN" altLang="en-US" sz="1400" b="1" dirty="0">
                  <a:solidFill>
                    <a:srgbClr val="000000"/>
                  </a:solidFill>
                  <a:latin typeface="微软雅黑"/>
                  <a:ea typeface="微软雅黑"/>
                </a:rPr>
                <a:t>无法动态</a:t>
              </a:r>
              <a:r>
                <a:rPr kumimoji="1" lang="zh-CN" altLang="en-US" sz="1400" b="1" dirty="0" smtClean="0">
                  <a:solidFill>
                    <a:srgbClr val="000000"/>
                  </a:solidFill>
                  <a:latin typeface="微软雅黑"/>
                  <a:ea typeface="微软雅黑"/>
                </a:rPr>
                <a:t>更新</a:t>
              </a:r>
              <a:endParaRPr kumimoji="1" lang="en-US" altLang="zh-CN" sz="1400" b="1" dirty="0" smtClean="0">
                <a:solidFill>
                  <a:srgbClr val="000000"/>
                </a:solidFill>
                <a:latin typeface="微软雅黑"/>
                <a:ea typeface="微软雅黑"/>
              </a:endParaRPr>
            </a:p>
            <a:p>
              <a:pPr lvl="0" defTabSz="914400">
                <a:lnSpc>
                  <a:spcPct val="150000"/>
                </a:lnSpc>
                <a:defRPr/>
              </a:pPr>
              <a:r>
                <a:rPr kumimoji="1" lang="zh-CN" altLang="en-US" sz="1400" b="1" dirty="0">
                  <a:solidFill>
                    <a:srgbClr val="000000"/>
                  </a:solidFill>
                  <a:latin typeface="微软雅黑"/>
                  <a:ea typeface="微软雅黑"/>
                </a:rPr>
                <a:t>指标无法跟数仓的模型动态</a:t>
              </a:r>
              <a:r>
                <a:rPr kumimoji="1" lang="zh-CN" altLang="en-US" sz="1400" b="1" dirty="0" smtClean="0">
                  <a:solidFill>
                    <a:srgbClr val="000000"/>
                  </a:solidFill>
                  <a:latin typeface="微软雅黑"/>
                  <a:ea typeface="微软雅黑"/>
                </a:rPr>
                <a:t>关联</a:t>
              </a:r>
              <a:endParaRPr kumimoji="1" lang="en-US" altLang="zh-CN" sz="1400" b="1" dirty="0" smtClean="0">
                <a:solidFill>
                  <a:srgbClr val="000000"/>
                </a:solidFill>
                <a:latin typeface="微软雅黑"/>
                <a:ea typeface="微软雅黑"/>
              </a:endParaRPr>
            </a:p>
            <a:p>
              <a:pPr lvl="0" defTabSz="914400">
                <a:lnSpc>
                  <a:spcPct val="150000"/>
                </a:lnSpc>
                <a:defRPr/>
              </a:pPr>
              <a:r>
                <a:rPr kumimoji="1" lang="zh-CN" altLang="en-US" sz="1400" b="1" dirty="0" smtClean="0">
                  <a:solidFill>
                    <a:srgbClr val="000000"/>
                  </a:solidFill>
                  <a:latin typeface="微软雅黑"/>
                  <a:ea typeface="微软雅黑"/>
                </a:rPr>
                <a:t>指标管理混乱：</a:t>
              </a:r>
              <a:endParaRPr kumimoji="1" lang="en-US" altLang="zh-CN" sz="1400" b="1" dirty="0" smtClean="0">
                <a:solidFill>
                  <a:srgbClr val="000000"/>
                </a:solidFill>
                <a:latin typeface="微软雅黑"/>
                <a:ea typeface="微软雅黑"/>
              </a:endParaRPr>
            </a:p>
            <a:p>
              <a:pPr marL="285750" lvl="0" indent="-285750" defTabSz="914400">
                <a:lnSpc>
                  <a:spcPct val="150000"/>
                </a:lnSpc>
                <a:buFont typeface="Arial" panose="020B0604020202020204" pitchFamily="34" charset="0"/>
                <a:buChar char="•"/>
                <a:defRPr/>
              </a:pPr>
              <a:r>
                <a:rPr kumimoji="1" lang="zh-CN" altLang="en-US" sz="1400" dirty="0">
                  <a:solidFill>
                    <a:srgbClr val="000000"/>
                  </a:solidFill>
                  <a:latin typeface="微软雅黑"/>
                  <a:ea typeface="微软雅黑"/>
                </a:rPr>
                <a:t>相同指标名称，口径定义</a:t>
              </a:r>
              <a:r>
                <a:rPr kumimoji="1" lang="zh-CN" altLang="en-US" sz="1400" dirty="0" smtClean="0">
                  <a:solidFill>
                    <a:srgbClr val="000000"/>
                  </a:solidFill>
                  <a:latin typeface="微软雅黑"/>
                  <a:ea typeface="微软雅黑"/>
                </a:rPr>
                <a:t>不同</a:t>
              </a:r>
              <a:endParaRPr kumimoji="1" lang="en-US" altLang="zh-CN" sz="1400" dirty="0" smtClean="0">
                <a:solidFill>
                  <a:srgbClr val="000000"/>
                </a:solidFill>
                <a:latin typeface="微软雅黑"/>
                <a:ea typeface="微软雅黑"/>
              </a:endParaRPr>
            </a:p>
            <a:p>
              <a:pPr marL="285750" lvl="0" indent="-285750" defTabSz="914400">
                <a:lnSpc>
                  <a:spcPct val="150000"/>
                </a:lnSpc>
                <a:buFont typeface="Arial" panose="020B0604020202020204" pitchFamily="34" charset="0"/>
                <a:buChar char="•"/>
                <a:defRPr/>
              </a:pPr>
              <a:r>
                <a:rPr kumimoji="1" lang="zh-CN" altLang="en-US" sz="1400" dirty="0">
                  <a:solidFill>
                    <a:srgbClr val="000000"/>
                  </a:solidFill>
                  <a:latin typeface="微软雅黑"/>
                  <a:ea typeface="微软雅黑"/>
                </a:rPr>
                <a:t>相同口径，指标名称</a:t>
              </a:r>
              <a:r>
                <a:rPr kumimoji="1" lang="zh-CN" altLang="en-US" sz="1400" dirty="0" smtClean="0">
                  <a:solidFill>
                    <a:srgbClr val="000000"/>
                  </a:solidFill>
                  <a:latin typeface="微软雅黑"/>
                  <a:ea typeface="微软雅黑"/>
                </a:rPr>
                <a:t>不一样</a:t>
              </a:r>
              <a:endParaRPr kumimoji="1" lang="en-US" altLang="zh-CN" sz="1400" dirty="0" smtClean="0">
                <a:solidFill>
                  <a:srgbClr val="000000"/>
                </a:solidFill>
                <a:latin typeface="微软雅黑"/>
                <a:ea typeface="微软雅黑"/>
              </a:endParaRPr>
            </a:p>
            <a:p>
              <a:pPr marL="285750" lvl="0" indent="-285750" defTabSz="914400">
                <a:lnSpc>
                  <a:spcPct val="150000"/>
                </a:lnSpc>
                <a:buFont typeface="Arial" panose="020B0604020202020204" pitchFamily="34" charset="0"/>
                <a:buChar char="•"/>
                <a:defRPr/>
              </a:pPr>
              <a:r>
                <a:rPr kumimoji="1" lang="zh-CN" altLang="en-US" sz="1400" dirty="0">
                  <a:solidFill>
                    <a:srgbClr val="000000"/>
                  </a:solidFill>
                  <a:latin typeface="微软雅黑"/>
                  <a:ea typeface="微软雅黑"/>
                </a:rPr>
                <a:t>不同限定词，描述相同事实过程的两个指标，相同事实部分口径不</a:t>
              </a:r>
              <a:r>
                <a:rPr kumimoji="1" lang="zh-CN" altLang="en-US" sz="1400" dirty="0" smtClean="0">
                  <a:solidFill>
                    <a:srgbClr val="000000"/>
                  </a:solidFill>
                  <a:latin typeface="微软雅黑"/>
                  <a:ea typeface="微软雅黑"/>
                </a:rPr>
                <a:t>一致</a:t>
              </a:r>
              <a:endParaRPr kumimoji="1" lang="en-US" altLang="zh-CN" sz="1400" dirty="0" smtClean="0">
                <a:solidFill>
                  <a:srgbClr val="000000"/>
                </a:solidFill>
                <a:latin typeface="微软雅黑"/>
                <a:ea typeface="微软雅黑"/>
              </a:endParaRPr>
            </a:p>
            <a:p>
              <a:pPr marL="285750" lvl="0" indent="-285750" defTabSz="914400">
                <a:lnSpc>
                  <a:spcPct val="150000"/>
                </a:lnSpc>
                <a:buFont typeface="Arial" panose="020B0604020202020204" pitchFamily="34" charset="0"/>
                <a:buChar char="•"/>
                <a:defRPr/>
              </a:pPr>
              <a:r>
                <a:rPr kumimoji="1" lang="zh-CN" altLang="en-US" sz="1400" dirty="0">
                  <a:solidFill>
                    <a:srgbClr val="000000"/>
                  </a:solidFill>
                  <a:latin typeface="微软雅黑"/>
                  <a:ea typeface="微软雅黑"/>
                </a:rPr>
                <a:t>指标口径描述不</a:t>
              </a:r>
              <a:r>
                <a:rPr kumimoji="1" lang="zh-CN" altLang="en-US" sz="1400" dirty="0" smtClean="0">
                  <a:solidFill>
                    <a:srgbClr val="000000"/>
                  </a:solidFill>
                  <a:latin typeface="微软雅黑"/>
                  <a:ea typeface="微软雅黑"/>
                </a:rPr>
                <a:t>清晰</a:t>
              </a:r>
              <a:endParaRPr kumimoji="1" lang="en-US" altLang="zh-CN" sz="1400" dirty="0" smtClean="0">
                <a:solidFill>
                  <a:srgbClr val="000000"/>
                </a:solidFill>
                <a:latin typeface="微软雅黑"/>
                <a:ea typeface="微软雅黑"/>
              </a:endParaRPr>
            </a:p>
            <a:p>
              <a:pPr marL="285750" lvl="0" indent="-285750" defTabSz="914400">
                <a:lnSpc>
                  <a:spcPct val="150000"/>
                </a:lnSpc>
                <a:buFont typeface="Arial" panose="020B0604020202020204" pitchFamily="34" charset="0"/>
                <a:buChar char="•"/>
                <a:defRPr/>
              </a:pPr>
              <a:r>
                <a:rPr kumimoji="1" lang="zh-CN" altLang="en-US" sz="1400" dirty="0">
                  <a:solidFill>
                    <a:srgbClr val="000000"/>
                  </a:solidFill>
                  <a:latin typeface="微软雅黑"/>
                  <a:ea typeface="微软雅黑"/>
                </a:rPr>
                <a:t>指标口径描述</a:t>
              </a:r>
              <a:r>
                <a:rPr kumimoji="1" lang="zh-CN" altLang="en-US" sz="1400" dirty="0" smtClean="0">
                  <a:solidFill>
                    <a:srgbClr val="000000"/>
                  </a:solidFill>
                  <a:latin typeface="微软雅黑"/>
                  <a:ea typeface="微软雅黑"/>
                </a:rPr>
                <a:t>错误</a:t>
              </a:r>
              <a:endParaRPr kumimoji="1" lang="en-US" altLang="zh-CN" sz="1400" dirty="0" smtClean="0">
                <a:solidFill>
                  <a:srgbClr val="000000"/>
                </a:solidFill>
                <a:latin typeface="微软雅黑"/>
                <a:ea typeface="微软雅黑"/>
              </a:endParaRPr>
            </a:p>
            <a:p>
              <a:pPr marL="285750" lvl="0" indent="-285750" defTabSz="914400">
                <a:lnSpc>
                  <a:spcPct val="150000"/>
                </a:lnSpc>
                <a:buFont typeface="Arial" panose="020B0604020202020204" pitchFamily="34" charset="0"/>
                <a:buChar char="•"/>
                <a:defRPr/>
              </a:pPr>
              <a:r>
                <a:rPr kumimoji="1" lang="zh-CN" altLang="en-US" sz="1400" dirty="0">
                  <a:solidFill>
                    <a:srgbClr val="000000"/>
                  </a:solidFill>
                  <a:latin typeface="微软雅黑"/>
                  <a:ea typeface="微软雅黑"/>
                </a:rPr>
                <a:t>指标命名难于理解</a:t>
              </a:r>
              <a:endParaRPr kumimoji="1" lang="en-US" altLang="zh-CN" sz="1400" dirty="0" smtClean="0">
                <a:solidFill>
                  <a:srgbClr val="000000"/>
                </a:solidFill>
                <a:latin typeface="微软雅黑"/>
                <a:ea typeface="微软雅黑"/>
              </a:endParaRPr>
            </a:p>
            <a:p>
              <a:pPr lvl="0" defTabSz="914400">
                <a:lnSpc>
                  <a:spcPct val="120000"/>
                </a:lnSpc>
                <a:defRPr/>
              </a:pPr>
              <a:endParaRPr kumimoji="1" lang="en-US" sz="14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7" name="矩形 24">
              <a:extLst>
                <a:ext uri="{FF2B5EF4-FFF2-40B4-BE49-F238E27FC236}">
                  <a16:creationId xmlns:a16="http://schemas.microsoft.com/office/drawing/2014/main" id="{B047A8CD-E2D6-B84C-AB37-CBDD3B7BD06D}"/>
                </a:ext>
              </a:extLst>
            </p:cNvPr>
            <p:cNvSpPr/>
            <p:nvPr/>
          </p:nvSpPr>
          <p:spPr>
            <a:xfrm>
              <a:off x="8455741" y="1595120"/>
              <a:ext cx="3276000" cy="4786630"/>
            </a:xfrm>
            <a:prstGeom prst="rect">
              <a:avLst/>
            </a:prstGeom>
            <a:noFill/>
            <a:ln w="28575">
              <a:solidFill>
                <a:srgbClr val="84C109"/>
              </a:solidFill>
              <a:prstDash val="solid"/>
            </a:ln>
          </p:spPr>
          <p:style>
            <a:lnRef idx="2">
              <a:schemeClr val="accent1"/>
            </a:lnRef>
            <a:fillRef idx="1">
              <a:schemeClr val="lt1"/>
            </a:fillRef>
            <a:effectRef idx="0">
              <a:schemeClr val="accent1"/>
            </a:effectRef>
            <a:fontRef idx="minor">
              <a:schemeClr val="dk1"/>
            </a:fontRef>
          </p:style>
          <p:txBody>
            <a:bodyPr wrap="square" rtlCol="0" anchor="t">
              <a:noAutofit/>
            </a:bodyPr>
            <a:lstStyle/>
            <a:p>
              <a:pPr defTabSz="914400">
                <a:lnSpc>
                  <a:spcPct val="150000"/>
                </a:lnSpc>
              </a:pPr>
              <a:r>
                <a:rPr kumimoji="1" lang="zh-CN" altLang="en-US" sz="1400" b="1" dirty="0" smtClean="0">
                  <a:solidFill>
                    <a:srgbClr val="000000"/>
                  </a:solidFill>
                  <a:latin typeface="微软雅黑"/>
                  <a:ea typeface="微软雅黑"/>
                </a:rPr>
                <a:t>面向</a:t>
              </a:r>
              <a:r>
                <a:rPr kumimoji="1" lang="zh-CN" altLang="en-US" sz="1400" b="1" dirty="0">
                  <a:solidFill>
                    <a:srgbClr val="000000"/>
                  </a:solidFill>
                  <a:latin typeface="微软雅黑"/>
                  <a:ea typeface="微软雅黑"/>
                </a:rPr>
                <a:t>主题域</a:t>
              </a:r>
              <a:r>
                <a:rPr kumimoji="1" lang="zh-CN" altLang="en-US" sz="1400" b="1" dirty="0" smtClean="0">
                  <a:solidFill>
                    <a:srgbClr val="000000"/>
                  </a:solidFill>
                  <a:latin typeface="微软雅黑"/>
                  <a:ea typeface="微软雅黑"/>
                </a:rPr>
                <a:t>管理</a:t>
              </a:r>
              <a:endParaRPr kumimoji="1" lang="en-US" altLang="zh-CN" sz="1400" b="1" dirty="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r>
                <a:rPr kumimoji="1" lang="zh-CN" altLang="en-US" sz="1400" dirty="0" smtClean="0">
                  <a:solidFill>
                    <a:srgbClr val="000000"/>
                  </a:solidFill>
                  <a:latin typeface="微软雅黑"/>
                  <a:ea typeface="微软雅黑"/>
                </a:rPr>
                <a:t>按照</a:t>
              </a:r>
              <a:r>
                <a:rPr kumimoji="1" lang="zh-CN" altLang="en-US" sz="1400" dirty="0">
                  <a:solidFill>
                    <a:srgbClr val="000000"/>
                  </a:solidFill>
                  <a:latin typeface="微软雅黑"/>
                  <a:ea typeface="微软雅黑"/>
                </a:rPr>
                <a:t>业务线、主题域和业务过程三级目录方式管理指标</a:t>
              </a:r>
              <a:endParaRPr kumimoji="1" lang="en-US" altLang="zh-CN" sz="1400" dirty="0" smtClean="0">
                <a:solidFill>
                  <a:srgbClr val="000000"/>
                </a:solidFill>
                <a:latin typeface="微软雅黑"/>
                <a:ea typeface="微软雅黑"/>
              </a:endParaRPr>
            </a:p>
            <a:p>
              <a:pPr defTabSz="914400">
                <a:lnSpc>
                  <a:spcPct val="150000"/>
                </a:lnSpc>
              </a:pPr>
              <a:r>
                <a:rPr kumimoji="1" lang="zh-CN" altLang="en-US" sz="1400" b="1" dirty="0">
                  <a:solidFill>
                    <a:srgbClr val="000000"/>
                  </a:solidFill>
                  <a:latin typeface="微软雅黑"/>
                  <a:ea typeface="微软雅黑"/>
                </a:rPr>
                <a:t>拆分原子指标和派生</a:t>
              </a:r>
              <a:r>
                <a:rPr kumimoji="1" lang="zh-CN" altLang="en-US" sz="1400" b="1" dirty="0" smtClean="0">
                  <a:solidFill>
                    <a:srgbClr val="000000"/>
                  </a:solidFill>
                  <a:latin typeface="微软雅黑"/>
                  <a:ea typeface="微软雅黑"/>
                </a:rPr>
                <a:t>指标</a:t>
              </a:r>
              <a:endParaRPr kumimoji="1" lang="en-US" altLang="zh-CN" sz="1400" b="1" dirty="0" smtClean="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r>
                <a:rPr kumimoji="1" lang="zh-CN" altLang="en-US" sz="1400" dirty="0">
                  <a:solidFill>
                    <a:srgbClr val="000000"/>
                  </a:solidFill>
                  <a:latin typeface="微软雅黑"/>
                  <a:ea typeface="微软雅黑"/>
                </a:rPr>
                <a:t>统计周期、统计粒度、业务限定、原子指标，组成派生指标</a:t>
              </a:r>
              <a:endParaRPr kumimoji="1" lang="en-US" altLang="zh-CN" sz="1400" dirty="0" smtClean="0">
                <a:solidFill>
                  <a:srgbClr val="000000"/>
                </a:solidFill>
                <a:latin typeface="微软雅黑"/>
                <a:ea typeface="微软雅黑"/>
              </a:endParaRPr>
            </a:p>
            <a:p>
              <a:pPr defTabSz="914400">
                <a:lnSpc>
                  <a:spcPct val="150000"/>
                </a:lnSpc>
              </a:pPr>
              <a:r>
                <a:rPr kumimoji="1" lang="zh-CN" altLang="en-US" sz="1400" b="1" dirty="0" smtClean="0">
                  <a:solidFill>
                    <a:srgbClr val="000000"/>
                  </a:solidFill>
                  <a:latin typeface="微软雅黑"/>
                  <a:ea typeface="微软雅黑"/>
                </a:rPr>
                <a:t>制定指标命名规范</a:t>
              </a:r>
              <a:endParaRPr kumimoji="1" lang="en-US" altLang="zh-CN" sz="1400" b="1" dirty="0" smtClean="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r>
                <a:rPr kumimoji="1" lang="zh-CN" altLang="en-US" sz="1400" dirty="0" smtClean="0">
                  <a:solidFill>
                    <a:srgbClr val="000000"/>
                  </a:solidFill>
                  <a:latin typeface="微软雅黑"/>
                  <a:ea typeface="微软雅黑"/>
                </a:rPr>
                <a:t>指标命名易懂</a:t>
              </a:r>
              <a:endParaRPr kumimoji="1" lang="en-US" altLang="zh-CN" sz="1400" dirty="0" smtClean="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r>
                <a:rPr kumimoji="1" lang="zh-CN" altLang="en-US" sz="1400" dirty="0" smtClean="0">
                  <a:solidFill>
                    <a:srgbClr val="000000"/>
                  </a:solidFill>
                  <a:latin typeface="微软雅黑"/>
                  <a:ea typeface="微软雅黑"/>
                </a:rPr>
                <a:t>确保原子指标与派生指标命名保持一致</a:t>
              </a:r>
              <a:endParaRPr kumimoji="1" lang="en-US" altLang="zh-CN" sz="1400" dirty="0" smtClean="0">
                <a:solidFill>
                  <a:srgbClr val="000000"/>
                </a:solidFill>
                <a:latin typeface="微软雅黑"/>
                <a:ea typeface="微软雅黑"/>
              </a:endParaRPr>
            </a:p>
            <a:p>
              <a:pPr defTabSz="914400">
                <a:lnSpc>
                  <a:spcPct val="150000"/>
                </a:lnSpc>
              </a:pPr>
              <a:r>
                <a:rPr kumimoji="1" lang="zh-CN" altLang="en-US" sz="1400" b="1" dirty="0" smtClean="0">
                  <a:solidFill>
                    <a:srgbClr val="000000"/>
                  </a:solidFill>
                  <a:latin typeface="微软雅黑"/>
                  <a:ea typeface="微软雅黑"/>
                </a:rPr>
                <a:t>指标分等级管理</a:t>
              </a:r>
              <a:endParaRPr kumimoji="1" lang="en-US" altLang="zh-CN" sz="1400" b="1" dirty="0" smtClean="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r>
                <a:rPr kumimoji="1" lang="zh-CN" altLang="en-US" sz="1400" dirty="0">
                  <a:solidFill>
                    <a:srgbClr val="000000"/>
                  </a:solidFill>
                  <a:latin typeface="微软雅黑"/>
                  <a:ea typeface="微软雅黑"/>
                </a:rPr>
                <a:t>一级指标：数据中台直接</a:t>
              </a:r>
              <a:r>
                <a:rPr kumimoji="1" lang="zh-CN" altLang="en-US" sz="1400" dirty="0" smtClean="0">
                  <a:solidFill>
                    <a:srgbClr val="000000"/>
                  </a:solidFill>
                  <a:latin typeface="微软雅黑"/>
                  <a:ea typeface="微软雅黑"/>
                </a:rPr>
                <a:t>产出</a:t>
              </a:r>
              <a:endParaRPr kumimoji="1" lang="en-US" altLang="zh-CN" sz="1400" dirty="0" smtClean="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r>
                <a:rPr kumimoji="1" lang="zh-CN" altLang="en-US" sz="1400" dirty="0">
                  <a:solidFill>
                    <a:srgbClr val="000000"/>
                  </a:solidFill>
                  <a:latin typeface="微软雅黑"/>
                  <a:ea typeface="微软雅黑"/>
                </a:rPr>
                <a:t>二级指标：基于中台提供的原子指标，业务部门创建的派生指标</a:t>
              </a:r>
              <a:endParaRPr kumimoji="1" lang="en-US" altLang="zh-CN" sz="1400" dirty="0" smtClean="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endParaRPr kumimoji="1" lang="en-US" altLang="zh-CN" sz="1400" dirty="0" smtClean="0">
                <a:solidFill>
                  <a:srgbClr val="000000"/>
                </a:solidFill>
                <a:latin typeface="微软雅黑"/>
                <a:ea typeface="微软雅黑"/>
              </a:endParaRPr>
            </a:p>
            <a:p>
              <a:pPr marL="285750" indent="-285750" defTabSz="914400">
                <a:lnSpc>
                  <a:spcPct val="150000"/>
                </a:lnSpc>
                <a:buFont typeface="Arial" panose="020B0604020202020204" pitchFamily="34" charset="0"/>
                <a:buChar char="•"/>
              </a:pPr>
              <a:endParaRPr kumimoji="1" lang="en-US" sz="1400" b="1" dirty="0">
                <a:solidFill>
                  <a:srgbClr val="000000"/>
                </a:solidFill>
                <a:latin typeface="微软雅黑"/>
                <a:ea typeface="微软雅黑"/>
              </a:endParaRPr>
            </a:p>
          </p:txBody>
        </p:sp>
        <p:sp>
          <p:nvSpPr>
            <p:cNvPr id="8" name="矩形 24">
              <a:extLst>
                <a:ext uri="{FF2B5EF4-FFF2-40B4-BE49-F238E27FC236}">
                  <a16:creationId xmlns:a16="http://schemas.microsoft.com/office/drawing/2014/main" id="{B047A8CD-E2D6-B84C-AB37-CBDD3B7BD06D}"/>
                </a:ext>
              </a:extLst>
            </p:cNvPr>
            <p:cNvSpPr/>
            <p:nvPr/>
          </p:nvSpPr>
          <p:spPr>
            <a:xfrm>
              <a:off x="4467582" y="1595120"/>
              <a:ext cx="3357473" cy="4786630"/>
            </a:xfrm>
            <a:prstGeom prst="rect">
              <a:avLst/>
            </a:prstGeom>
            <a:noFill/>
            <a:ln w="28575">
              <a:solidFill>
                <a:srgbClr val="84C109"/>
              </a:solidFill>
              <a:prstDash val="solid"/>
            </a:ln>
          </p:spPr>
          <p:style>
            <a:lnRef idx="2">
              <a:schemeClr val="accent1"/>
            </a:lnRef>
            <a:fillRef idx="1">
              <a:schemeClr val="lt1"/>
            </a:fillRef>
            <a:effectRef idx="0">
              <a:schemeClr val="accent1"/>
            </a:effectRef>
            <a:fontRef idx="minor">
              <a:schemeClr val="dk1"/>
            </a:fontRef>
          </p:style>
          <p:txBody>
            <a:bodyPr wrap="square" rtlCol="0" anchor="t">
              <a:noAutofit/>
            </a:bodyPr>
            <a:lstStyle/>
            <a:p>
              <a:pPr defTabSz="914400">
                <a:lnSpc>
                  <a:spcPct val="150000"/>
                </a:lnSpc>
              </a:pPr>
              <a:endParaRPr kumimoji="1" lang="en-US" sz="1400" b="1" dirty="0">
                <a:solidFill>
                  <a:srgbClr val="000000"/>
                </a:solidFill>
                <a:latin typeface="微软雅黑"/>
                <a:ea typeface="微软雅黑"/>
              </a:endParaRPr>
            </a:p>
          </p:txBody>
        </p:sp>
        <p:sp>
          <p:nvSpPr>
            <p:cNvPr id="9" name="Triangle 82">
              <a:extLst>
                <a:ext uri="{FF2B5EF4-FFF2-40B4-BE49-F238E27FC236}">
                  <a16:creationId xmlns:a16="http://schemas.microsoft.com/office/drawing/2014/main" id="{8B4C44A5-2BCE-9947-86D6-29032DBB1E19}"/>
                </a:ext>
              </a:extLst>
            </p:cNvPr>
            <p:cNvSpPr/>
            <p:nvPr/>
          </p:nvSpPr>
          <p:spPr>
            <a:xfrm rot="5400000">
              <a:off x="5470927" y="3614666"/>
              <a:ext cx="5338944" cy="195226"/>
            </a:xfrm>
            <a:prstGeom prst="triangle">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0" name="Triangle 82">
              <a:extLst>
                <a:ext uri="{FF2B5EF4-FFF2-40B4-BE49-F238E27FC236}">
                  <a16:creationId xmlns:a16="http://schemas.microsoft.com/office/drawing/2014/main" id="{8B4C44A5-2BCE-9947-86D6-29032DBB1E19}"/>
                </a:ext>
              </a:extLst>
            </p:cNvPr>
            <p:cNvSpPr/>
            <p:nvPr/>
          </p:nvSpPr>
          <p:spPr>
            <a:xfrm rot="5400000">
              <a:off x="1494020" y="3614665"/>
              <a:ext cx="5338944" cy="195226"/>
            </a:xfrm>
            <a:prstGeom prst="triangle">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23554" name="Picture 2" descr="https://static001.geekbang.org/resource/image/b3/64/b39e3317ec1c4b52828ce480ab1cfd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699" y="4503325"/>
              <a:ext cx="2909234" cy="16762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32B1D7B3-A07D-0E40-98E7-A68AE2301BB3}"/>
                </a:ext>
              </a:extLst>
            </p:cNvPr>
            <p:cNvSpPr/>
            <p:nvPr/>
          </p:nvSpPr>
          <p:spPr>
            <a:xfrm>
              <a:off x="469900" y="1042806"/>
              <a:ext cx="3285523" cy="410074"/>
            </a:xfrm>
            <a:prstGeom prst="rect">
              <a:avLst/>
            </a:prstGeom>
            <a:solidFill>
              <a:schemeClr val="tx1"/>
            </a:solidFill>
            <a:ln w="19050" algn="ctr">
              <a:noFill/>
              <a:miter lim="800000"/>
              <a:headEnd/>
              <a:tailEnd/>
            </a:ln>
            <a:effectLst/>
          </p:spPr>
          <p:txBody>
            <a:bodyPr anchor="ctr"/>
            <a:lstStyle/>
            <a:p>
              <a:pPr lvl="0" algn="ctr" defTabSz="914400">
                <a:lnSpc>
                  <a:spcPct val="120000"/>
                </a:lnSpc>
                <a:defRPr/>
              </a:pPr>
              <a:r>
                <a:rPr lang="en-US" altLang="zh-CN" sz="1400" b="1" dirty="0">
                  <a:solidFill>
                    <a:schemeClr val="bg1"/>
                  </a:solidFill>
                  <a:latin typeface="Arial"/>
                  <a:ea typeface="微软雅黑"/>
                </a:rPr>
                <a:t>EXCEL</a:t>
              </a:r>
              <a:r>
                <a:rPr lang="zh-CN" altLang="en-US" sz="1400" b="1" dirty="0">
                  <a:solidFill>
                    <a:schemeClr val="bg1"/>
                  </a:solidFill>
                  <a:latin typeface="Arial"/>
                  <a:ea typeface="微软雅黑"/>
                </a:rPr>
                <a:t>管理指标</a:t>
              </a:r>
              <a:endParaRPr lang="en-US" altLang="zh-CN" sz="1400" b="1" dirty="0">
                <a:solidFill>
                  <a:schemeClr val="bg1"/>
                </a:solidFill>
                <a:latin typeface="Arial"/>
                <a:ea typeface="微软雅黑"/>
              </a:endParaRPr>
            </a:p>
          </p:txBody>
        </p:sp>
        <p:sp>
          <p:nvSpPr>
            <p:cNvPr id="18" name="矩形 17">
              <a:extLst>
                <a:ext uri="{FF2B5EF4-FFF2-40B4-BE49-F238E27FC236}">
                  <a16:creationId xmlns:a16="http://schemas.microsoft.com/office/drawing/2014/main" id="{32B1D7B3-A07D-0E40-98E7-A68AE2301BB3}"/>
                </a:ext>
              </a:extLst>
            </p:cNvPr>
            <p:cNvSpPr/>
            <p:nvPr/>
          </p:nvSpPr>
          <p:spPr>
            <a:xfrm>
              <a:off x="4478834" y="1042806"/>
              <a:ext cx="3318147" cy="410074"/>
            </a:xfrm>
            <a:prstGeom prst="rect">
              <a:avLst/>
            </a:prstGeom>
            <a:solidFill>
              <a:schemeClr val="tx1"/>
            </a:solidFill>
            <a:ln w="19050" algn="ctr">
              <a:noFill/>
              <a:miter lim="800000"/>
              <a:headEnd/>
              <a:tailEnd/>
            </a:ln>
            <a:effectLst/>
          </p:spPr>
          <p:txBody>
            <a:bodyPr anchor="ctr"/>
            <a:lstStyle/>
            <a:p>
              <a:pPr lvl="0" algn="ctr" defTabSz="914400">
                <a:lnSpc>
                  <a:spcPct val="120000"/>
                </a:lnSpc>
                <a:defRPr/>
              </a:pPr>
              <a:r>
                <a:rPr lang="zh-CN" altLang="en-US" sz="1400" b="1" dirty="0" smtClean="0">
                  <a:solidFill>
                    <a:schemeClr val="bg1"/>
                  </a:solidFill>
                  <a:latin typeface="Arial"/>
                  <a:ea typeface="微软雅黑"/>
                </a:rPr>
                <a:t>指标系统</a:t>
              </a:r>
              <a:endParaRPr lang="en-US" altLang="zh-CN" sz="1400" b="1" dirty="0">
                <a:solidFill>
                  <a:schemeClr val="bg1"/>
                </a:solidFill>
                <a:latin typeface="Arial"/>
                <a:ea typeface="微软雅黑"/>
              </a:endParaRPr>
            </a:p>
          </p:txBody>
        </p:sp>
        <p:sp>
          <p:nvSpPr>
            <p:cNvPr id="19" name="矩形 218">
              <a:extLst>
                <a:ext uri="{FF2B5EF4-FFF2-40B4-BE49-F238E27FC236}">
                  <a16:creationId xmlns:a16="http://schemas.microsoft.com/office/drawing/2014/main" id="{1423F4E3-3FAA-4747-8BBB-8C12F1C55025}"/>
                </a:ext>
              </a:extLst>
            </p:cNvPr>
            <p:cNvSpPr/>
            <p:nvPr/>
          </p:nvSpPr>
          <p:spPr>
            <a:xfrm>
              <a:off x="4737699" y="1778469"/>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指标字典</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0" name="矩形 218">
              <a:extLst>
                <a:ext uri="{FF2B5EF4-FFF2-40B4-BE49-F238E27FC236}">
                  <a16:creationId xmlns:a16="http://schemas.microsoft.com/office/drawing/2014/main" id="{1423F4E3-3FAA-4747-8BBB-8C12F1C55025}"/>
                </a:ext>
              </a:extLst>
            </p:cNvPr>
            <p:cNvSpPr/>
            <p:nvPr/>
          </p:nvSpPr>
          <p:spPr>
            <a:xfrm>
              <a:off x="6267340" y="1778468"/>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维度管理</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1" name="矩形 218">
              <a:extLst>
                <a:ext uri="{FF2B5EF4-FFF2-40B4-BE49-F238E27FC236}">
                  <a16:creationId xmlns:a16="http://schemas.microsoft.com/office/drawing/2014/main" id="{1423F4E3-3FAA-4747-8BBB-8C12F1C55025}"/>
                </a:ext>
              </a:extLst>
            </p:cNvPr>
            <p:cNvSpPr/>
            <p:nvPr/>
          </p:nvSpPr>
          <p:spPr>
            <a:xfrm>
              <a:off x="4737699" y="2452417"/>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维度属性</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2" name="矩形 218">
              <a:extLst>
                <a:ext uri="{FF2B5EF4-FFF2-40B4-BE49-F238E27FC236}">
                  <a16:creationId xmlns:a16="http://schemas.microsoft.com/office/drawing/2014/main" id="{1423F4E3-3FAA-4747-8BBB-8C12F1C55025}"/>
                </a:ext>
              </a:extLst>
            </p:cNvPr>
            <p:cNvSpPr/>
            <p:nvPr/>
          </p:nvSpPr>
          <p:spPr>
            <a:xfrm>
              <a:off x="6267340" y="2452076"/>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模型管理</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3" name="矩形 218">
              <a:extLst>
                <a:ext uri="{FF2B5EF4-FFF2-40B4-BE49-F238E27FC236}">
                  <a16:creationId xmlns:a16="http://schemas.microsoft.com/office/drawing/2014/main" id="{1423F4E3-3FAA-4747-8BBB-8C12F1C55025}"/>
                </a:ext>
              </a:extLst>
            </p:cNvPr>
            <p:cNvSpPr/>
            <p:nvPr/>
          </p:nvSpPr>
          <p:spPr>
            <a:xfrm>
              <a:off x="4737699" y="3126365"/>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修饰词类型</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4" name="矩形 218">
              <a:extLst>
                <a:ext uri="{FF2B5EF4-FFF2-40B4-BE49-F238E27FC236}">
                  <a16:creationId xmlns:a16="http://schemas.microsoft.com/office/drawing/2014/main" id="{1423F4E3-3FAA-4747-8BBB-8C12F1C55025}"/>
                </a:ext>
              </a:extLst>
            </p:cNvPr>
            <p:cNvSpPr/>
            <p:nvPr/>
          </p:nvSpPr>
          <p:spPr>
            <a:xfrm>
              <a:off x="6267340" y="3125684"/>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指标需求</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5" name="矩形 218">
              <a:extLst>
                <a:ext uri="{FF2B5EF4-FFF2-40B4-BE49-F238E27FC236}">
                  <a16:creationId xmlns:a16="http://schemas.microsoft.com/office/drawing/2014/main" id="{1423F4E3-3FAA-4747-8BBB-8C12F1C55025}"/>
                </a:ext>
              </a:extLst>
            </p:cNvPr>
            <p:cNvSpPr/>
            <p:nvPr/>
          </p:nvSpPr>
          <p:spPr>
            <a:xfrm>
              <a:off x="4737699" y="3800312"/>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指标评审</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6" name="矩形 218">
              <a:extLst>
                <a:ext uri="{FF2B5EF4-FFF2-40B4-BE49-F238E27FC236}">
                  <a16:creationId xmlns:a16="http://schemas.microsoft.com/office/drawing/2014/main" id="{1423F4E3-3FAA-4747-8BBB-8C12F1C55025}"/>
                </a:ext>
              </a:extLst>
            </p:cNvPr>
            <p:cNvSpPr/>
            <p:nvPr/>
          </p:nvSpPr>
          <p:spPr>
            <a:xfrm>
              <a:off x="6267340" y="3799291"/>
              <a:ext cx="1379592" cy="500837"/>
            </a:xfrm>
            <a:prstGeom prst="rect">
              <a:avLst/>
            </a:prstGeom>
            <a:solidFill>
              <a:srgbClr val="92D050"/>
            </a:solidFill>
            <a:ln w="12700" cap="flat" cmpd="sng" algn="ctr">
              <a:noFill/>
              <a:prstDash val="solid"/>
            </a:ln>
            <a:effectLst>
              <a:outerShdw blurRad="50800" dist="38100" dir="2700000" algn="tl" rotWithShape="0">
                <a:prstClr val="black">
                  <a:alpha val="40000"/>
                </a:prstClr>
              </a:outerShdw>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全链路查询</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7" name="矩形 26">
              <a:extLst>
                <a:ext uri="{FF2B5EF4-FFF2-40B4-BE49-F238E27FC236}">
                  <a16:creationId xmlns:a16="http://schemas.microsoft.com/office/drawing/2014/main" id="{32B1D7B3-A07D-0E40-98E7-A68AE2301BB3}"/>
                </a:ext>
              </a:extLst>
            </p:cNvPr>
            <p:cNvSpPr/>
            <p:nvPr/>
          </p:nvSpPr>
          <p:spPr>
            <a:xfrm>
              <a:off x="8455742" y="1042806"/>
              <a:ext cx="3276000" cy="410074"/>
            </a:xfrm>
            <a:prstGeom prst="rect">
              <a:avLst/>
            </a:prstGeom>
            <a:solidFill>
              <a:schemeClr val="tx1"/>
            </a:solidFill>
            <a:ln w="19050" algn="ctr">
              <a:noFill/>
              <a:miter lim="800000"/>
              <a:headEnd/>
              <a:tailEnd/>
            </a:ln>
            <a:effectLst/>
          </p:spPr>
          <p:txBody>
            <a:bodyPr anchor="ctr"/>
            <a:lstStyle/>
            <a:p>
              <a:pPr lvl="0" algn="ctr" defTabSz="914400">
                <a:lnSpc>
                  <a:spcPct val="120000"/>
                </a:lnSpc>
                <a:defRPr/>
              </a:pPr>
              <a:r>
                <a:rPr lang="zh-CN" altLang="en-US" sz="1400" b="1" dirty="0">
                  <a:solidFill>
                    <a:schemeClr val="bg1"/>
                  </a:solidFill>
                  <a:latin typeface="Arial"/>
                  <a:ea typeface="微软雅黑"/>
                </a:rPr>
                <a:t>指标系统管理指标</a:t>
              </a:r>
            </a:p>
          </p:txBody>
        </p:sp>
      </p:grpSp>
      <p:grpSp>
        <p:nvGrpSpPr>
          <p:cNvPr id="28" name="Group 7"/>
          <p:cNvGrpSpPr/>
          <p:nvPr/>
        </p:nvGrpSpPr>
        <p:grpSpPr>
          <a:xfrm>
            <a:off x="10093741" y="401395"/>
            <a:ext cx="1567902" cy="264874"/>
            <a:chOff x="292101" y="403484"/>
            <a:chExt cx="14551023" cy="2704840"/>
          </a:xfrm>
          <a:solidFill>
            <a:schemeClr val="bg1"/>
          </a:solidFill>
        </p:grpSpPr>
        <p:sp>
          <p:nvSpPr>
            <p:cNvPr id="29"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0"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1"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2"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3"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4"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5"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6"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7"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335861022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469900" y="280415"/>
            <a:ext cx="11252200" cy="447171"/>
          </a:xfrm>
        </p:spPr>
        <p:txBody>
          <a:bodyPr/>
          <a:lstStyle/>
          <a:p>
            <a:r>
              <a:rPr lang="zh-CN" altLang="en-US" sz="2800" dirty="0" smtClean="0">
                <a:latin typeface="Microsoft YaHei" charset="-122"/>
                <a:ea typeface="Microsoft YaHei" charset="-122"/>
                <a:cs typeface="Microsoft YaHei" charset="-122"/>
              </a:rPr>
              <a:t>数据质量管理</a:t>
            </a:r>
            <a:endParaRPr lang="en-US" sz="2800" b="1" dirty="0">
              <a:latin typeface="Microsoft YaHei" charset="-122"/>
              <a:ea typeface="Microsoft YaHei" charset="-122"/>
              <a:cs typeface="Microsoft YaHei" charset="-122"/>
            </a:endParaRPr>
          </a:p>
        </p:txBody>
      </p:sp>
      <p:grpSp>
        <p:nvGrpSpPr>
          <p:cNvPr id="28" name="Group 7"/>
          <p:cNvGrpSpPr/>
          <p:nvPr/>
        </p:nvGrpSpPr>
        <p:grpSpPr>
          <a:xfrm>
            <a:off x="10093741" y="401395"/>
            <a:ext cx="1567902" cy="264874"/>
            <a:chOff x="292101" y="403484"/>
            <a:chExt cx="14551023" cy="2704840"/>
          </a:xfrm>
          <a:solidFill>
            <a:schemeClr val="bg1"/>
          </a:solidFill>
        </p:grpSpPr>
        <p:sp>
          <p:nvSpPr>
            <p:cNvPr id="29"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0"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1"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2"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3"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4"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5"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6"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7"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grpSp>
        <p:nvGrpSpPr>
          <p:cNvPr id="55" name="组合 54"/>
          <p:cNvGrpSpPr/>
          <p:nvPr/>
        </p:nvGrpSpPr>
        <p:grpSpPr>
          <a:xfrm>
            <a:off x="469900" y="1268359"/>
            <a:ext cx="11091329" cy="2036493"/>
            <a:chOff x="469900" y="1170039"/>
            <a:chExt cx="11091329" cy="2036493"/>
          </a:xfrm>
        </p:grpSpPr>
        <p:grpSp>
          <p:nvGrpSpPr>
            <p:cNvPr id="23583" name="组合 23582"/>
            <p:cNvGrpSpPr/>
            <p:nvPr/>
          </p:nvGrpSpPr>
          <p:grpSpPr>
            <a:xfrm>
              <a:off x="469900" y="1170039"/>
              <a:ext cx="11091329" cy="2036493"/>
              <a:chOff x="469900" y="1174538"/>
              <a:chExt cx="11395264" cy="2228639"/>
            </a:xfrm>
          </p:grpSpPr>
          <p:sp>
            <p:nvSpPr>
              <p:cNvPr id="38" name="矩形 218">
                <a:extLst>
                  <a:ext uri="{FF2B5EF4-FFF2-40B4-BE49-F238E27FC236}">
                    <a16:creationId xmlns:a16="http://schemas.microsoft.com/office/drawing/2014/main" id="{1423F4E3-3FAA-4747-8BBB-8C12F1C55025}"/>
                  </a:ext>
                </a:extLst>
              </p:cNvPr>
              <p:cNvSpPr/>
              <p:nvPr/>
            </p:nvSpPr>
            <p:spPr>
              <a:xfrm>
                <a:off x="469901" y="1690558"/>
                <a:ext cx="1985831" cy="500837"/>
              </a:xfrm>
              <a:prstGeom prst="rect">
                <a:avLst/>
              </a:prstGeom>
              <a:solidFill>
                <a:schemeClr val="accent1">
                  <a:lumMod val="60000"/>
                  <a:lumOff val="40000"/>
                </a:schemeClr>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业务系统数据库</a:t>
                </a:r>
                <a:r>
                  <a:rPr kumimoji="1" lang="en-US" altLang="zh-CN" sz="1200" kern="0" dirty="0" err="1" smtClean="0">
                    <a:latin typeface="微软雅黑" panose="020B0503020204020204" pitchFamily="34" charset="-122"/>
                    <a:ea typeface="微软雅黑" panose="020B0503020204020204" pitchFamily="34" charset="-122"/>
                    <a:cs typeface="+mn-ea"/>
                    <a:sym typeface=""/>
                  </a:rPr>
                  <a:t>A.a</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39" name="矩形 218">
                <a:extLst>
                  <a:ext uri="{FF2B5EF4-FFF2-40B4-BE49-F238E27FC236}">
                    <a16:creationId xmlns:a16="http://schemas.microsoft.com/office/drawing/2014/main" id="{1423F4E3-3FAA-4747-8BBB-8C12F1C55025}"/>
                  </a:ext>
                </a:extLst>
              </p:cNvPr>
              <p:cNvSpPr/>
              <p:nvPr/>
            </p:nvSpPr>
            <p:spPr>
              <a:xfrm>
                <a:off x="469900" y="2353947"/>
                <a:ext cx="1985831" cy="500837"/>
              </a:xfrm>
              <a:prstGeom prst="rect">
                <a:avLst/>
              </a:prstGeom>
              <a:solidFill>
                <a:schemeClr val="accent1">
                  <a:lumMod val="60000"/>
                  <a:lumOff val="40000"/>
                </a:schemeClr>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业务系统数据库</a:t>
                </a:r>
                <a:r>
                  <a:rPr kumimoji="1" lang="en-US" altLang="zh-CN" sz="1200" kern="0" dirty="0" err="1" smtClean="0">
                    <a:latin typeface="微软雅黑" panose="020B0503020204020204" pitchFamily="34" charset="-122"/>
                    <a:ea typeface="微软雅黑" panose="020B0503020204020204" pitchFamily="34" charset="-122"/>
                    <a:cs typeface="+mn-ea"/>
                    <a:sym typeface=""/>
                  </a:rPr>
                  <a:t>B.b</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cxnSp>
            <p:nvCxnSpPr>
              <p:cNvPr id="3" name="直接箭头连接符 2"/>
              <p:cNvCxnSpPr>
                <a:stCxn id="38" idx="3"/>
                <a:endCxn id="40" idx="1"/>
              </p:cNvCxnSpPr>
              <p:nvPr/>
            </p:nvCxnSpPr>
            <p:spPr>
              <a:xfrm flipV="1">
                <a:off x="2455732" y="1940976"/>
                <a:ext cx="43030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218">
                <a:extLst>
                  <a:ext uri="{FF2B5EF4-FFF2-40B4-BE49-F238E27FC236}">
                    <a16:creationId xmlns:a16="http://schemas.microsoft.com/office/drawing/2014/main" id="{1423F4E3-3FAA-4747-8BBB-8C12F1C55025}"/>
                  </a:ext>
                </a:extLst>
              </p:cNvPr>
              <p:cNvSpPr/>
              <p:nvPr/>
            </p:nvSpPr>
            <p:spPr>
              <a:xfrm>
                <a:off x="2886036" y="1690557"/>
                <a:ext cx="1613649"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原始数据库表</a:t>
                </a:r>
                <a:r>
                  <a:rPr kumimoji="1" lang="en-US" altLang="zh-CN" sz="1200" kern="0" dirty="0" smtClean="0">
                    <a:latin typeface="微软雅黑" panose="020B0503020204020204" pitchFamily="34" charset="-122"/>
                    <a:ea typeface="微软雅黑" panose="020B0503020204020204" pitchFamily="34" charset="-122"/>
                    <a:cs typeface="+mn-ea"/>
                    <a:sym typeface=""/>
                  </a:rPr>
                  <a:t>01</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41" name="矩形 218">
                <a:extLst>
                  <a:ext uri="{FF2B5EF4-FFF2-40B4-BE49-F238E27FC236}">
                    <a16:creationId xmlns:a16="http://schemas.microsoft.com/office/drawing/2014/main" id="{1423F4E3-3FAA-4747-8BBB-8C12F1C55025}"/>
                  </a:ext>
                </a:extLst>
              </p:cNvPr>
              <p:cNvSpPr/>
              <p:nvPr/>
            </p:nvSpPr>
            <p:spPr>
              <a:xfrm>
                <a:off x="2886036" y="2353946"/>
                <a:ext cx="1613649"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原始数据库表</a:t>
                </a:r>
                <a:r>
                  <a:rPr kumimoji="1" lang="en-US" altLang="zh-CN" sz="1200" kern="0" dirty="0" smtClean="0">
                    <a:latin typeface="微软雅黑" panose="020B0503020204020204" pitchFamily="34" charset="-122"/>
                    <a:ea typeface="微软雅黑" panose="020B0503020204020204" pitchFamily="34" charset="-122"/>
                    <a:cs typeface="+mn-ea"/>
                    <a:sym typeface=""/>
                  </a:rPr>
                  <a:t>02</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cxnSp>
            <p:nvCxnSpPr>
              <p:cNvPr id="42" name="直接箭头连接符 41"/>
              <p:cNvCxnSpPr>
                <a:stCxn id="39" idx="3"/>
                <a:endCxn id="41" idx="1"/>
              </p:cNvCxnSpPr>
              <p:nvPr/>
            </p:nvCxnSpPr>
            <p:spPr>
              <a:xfrm flipV="1">
                <a:off x="2455731" y="2604365"/>
                <a:ext cx="43030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218">
                <a:extLst>
                  <a:ext uri="{FF2B5EF4-FFF2-40B4-BE49-F238E27FC236}">
                    <a16:creationId xmlns:a16="http://schemas.microsoft.com/office/drawing/2014/main" id="{1423F4E3-3FAA-4747-8BBB-8C12F1C55025}"/>
                  </a:ext>
                </a:extLst>
              </p:cNvPr>
              <p:cNvSpPr/>
              <p:nvPr/>
            </p:nvSpPr>
            <p:spPr>
              <a:xfrm>
                <a:off x="5163072" y="1174538"/>
                <a:ext cx="1595720"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数据明细表</a:t>
                </a:r>
                <a:r>
                  <a:rPr kumimoji="1" lang="en-US" altLang="zh-CN" sz="1200" kern="0" dirty="0" smtClean="0">
                    <a:latin typeface="微软雅黑" panose="020B0503020204020204" pitchFamily="34" charset="-122"/>
                    <a:ea typeface="微软雅黑" panose="020B0503020204020204" pitchFamily="34" charset="-122"/>
                    <a:cs typeface="+mn-ea"/>
                    <a:sym typeface=""/>
                  </a:rPr>
                  <a:t>dwd1</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cxnSp>
            <p:nvCxnSpPr>
              <p:cNvPr id="23552" name="肘形连接符 23551"/>
              <p:cNvCxnSpPr>
                <a:stCxn id="40" idx="3"/>
                <a:endCxn id="43" idx="1"/>
              </p:cNvCxnSpPr>
              <p:nvPr/>
            </p:nvCxnSpPr>
            <p:spPr>
              <a:xfrm flipV="1">
                <a:off x="4499685" y="1424957"/>
                <a:ext cx="663387" cy="51601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218">
                <a:extLst>
                  <a:ext uri="{FF2B5EF4-FFF2-40B4-BE49-F238E27FC236}">
                    <a16:creationId xmlns:a16="http://schemas.microsoft.com/office/drawing/2014/main" id="{1423F4E3-3FAA-4747-8BBB-8C12F1C55025}"/>
                  </a:ext>
                </a:extLst>
              </p:cNvPr>
              <p:cNvSpPr/>
              <p:nvPr/>
            </p:nvSpPr>
            <p:spPr>
              <a:xfrm>
                <a:off x="5163072" y="2038439"/>
                <a:ext cx="1595720"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数据明细表</a:t>
                </a:r>
                <a:r>
                  <a:rPr kumimoji="1" lang="en-US" altLang="zh-CN" sz="1200" kern="0" dirty="0" smtClean="0">
                    <a:latin typeface="微软雅黑" panose="020B0503020204020204" pitchFamily="34" charset="-122"/>
                    <a:ea typeface="微软雅黑" panose="020B0503020204020204" pitchFamily="34" charset="-122"/>
                    <a:cs typeface="+mn-ea"/>
                    <a:sym typeface=""/>
                  </a:rPr>
                  <a:t>dwd2</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3" name="矩形 218">
                <a:extLst>
                  <a:ext uri="{FF2B5EF4-FFF2-40B4-BE49-F238E27FC236}">
                    <a16:creationId xmlns:a16="http://schemas.microsoft.com/office/drawing/2014/main" id="{1423F4E3-3FAA-4747-8BBB-8C12F1C55025}"/>
                  </a:ext>
                </a:extLst>
              </p:cNvPr>
              <p:cNvSpPr/>
              <p:nvPr/>
            </p:nvSpPr>
            <p:spPr>
              <a:xfrm>
                <a:off x="5163072" y="2902340"/>
                <a:ext cx="1595720"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数据明细表</a:t>
                </a:r>
                <a:r>
                  <a:rPr kumimoji="1" lang="en-US" altLang="zh-CN" sz="1200" kern="0" dirty="0" smtClean="0">
                    <a:latin typeface="微软雅黑" panose="020B0503020204020204" pitchFamily="34" charset="-122"/>
                    <a:ea typeface="微软雅黑" panose="020B0503020204020204" pitchFamily="34" charset="-122"/>
                    <a:cs typeface="+mn-ea"/>
                    <a:sym typeface=""/>
                  </a:rPr>
                  <a:t>dwd3</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cxnSp>
            <p:nvCxnSpPr>
              <p:cNvPr id="54" name="肘形连接符 53"/>
              <p:cNvCxnSpPr>
                <a:stCxn id="40" idx="3"/>
                <a:endCxn id="51" idx="1"/>
              </p:cNvCxnSpPr>
              <p:nvPr/>
            </p:nvCxnSpPr>
            <p:spPr>
              <a:xfrm>
                <a:off x="4499685" y="1940976"/>
                <a:ext cx="663387" cy="347882"/>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41" idx="3"/>
                <a:endCxn id="53" idx="1"/>
              </p:cNvCxnSpPr>
              <p:nvPr/>
            </p:nvCxnSpPr>
            <p:spPr>
              <a:xfrm>
                <a:off x="4499685" y="2604365"/>
                <a:ext cx="663387" cy="54839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1" idx="3"/>
                <a:endCxn id="51" idx="1"/>
              </p:cNvCxnSpPr>
              <p:nvPr/>
            </p:nvCxnSpPr>
            <p:spPr>
              <a:xfrm flipV="1">
                <a:off x="4499685" y="2288858"/>
                <a:ext cx="663387" cy="315507"/>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218">
                <a:extLst>
                  <a:ext uri="{FF2B5EF4-FFF2-40B4-BE49-F238E27FC236}">
                    <a16:creationId xmlns:a16="http://schemas.microsoft.com/office/drawing/2014/main" id="{1423F4E3-3FAA-4747-8BBB-8C12F1C55025}"/>
                  </a:ext>
                </a:extLst>
              </p:cNvPr>
              <p:cNvSpPr/>
              <p:nvPr/>
            </p:nvSpPr>
            <p:spPr>
              <a:xfrm>
                <a:off x="7422179" y="2038438"/>
                <a:ext cx="1500554"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轻度汇总表</a:t>
                </a:r>
                <a:r>
                  <a:rPr kumimoji="1" lang="en-US" altLang="zh-CN" sz="1200" kern="0" dirty="0" smtClean="0">
                    <a:latin typeface="微软雅黑" panose="020B0503020204020204" pitchFamily="34" charset="-122"/>
                    <a:ea typeface="微软雅黑" panose="020B0503020204020204" pitchFamily="34" charset="-122"/>
                    <a:cs typeface="+mn-ea"/>
                    <a:sym typeface=""/>
                  </a:rPr>
                  <a:t>dws1</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cxnSp>
            <p:nvCxnSpPr>
              <p:cNvPr id="64" name="肘形连接符 63"/>
              <p:cNvCxnSpPr>
                <a:stCxn id="43" idx="3"/>
                <a:endCxn id="63" idx="1"/>
              </p:cNvCxnSpPr>
              <p:nvPr/>
            </p:nvCxnSpPr>
            <p:spPr>
              <a:xfrm>
                <a:off x="6758792" y="1424957"/>
                <a:ext cx="663387" cy="8639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51" idx="3"/>
                <a:endCxn id="63" idx="1"/>
              </p:cNvCxnSpPr>
              <p:nvPr/>
            </p:nvCxnSpPr>
            <p:spPr>
              <a:xfrm flipV="1">
                <a:off x="6758792" y="2288857"/>
                <a:ext cx="663387" cy="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3" idx="3"/>
                <a:endCxn id="63" idx="1"/>
              </p:cNvCxnSpPr>
              <p:nvPr/>
            </p:nvCxnSpPr>
            <p:spPr>
              <a:xfrm flipV="1">
                <a:off x="6758792" y="2288857"/>
                <a:ext cx="663387" cy="86390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218">
                <a:extLst>
                  <a:ext uri="{FF2B5EF4-FFF2-40B4-BE49-F238E27FC236}">
                    <a16:creationId xmlns:a16="http://schemas.microsoft.com/office/drawing/2014/main" id="{1423F4E3-3FAA-4747-8BBB-8C12F1C55025}"/>
                  </a:ext>
                </a:extLst>
              </p:cNvPr>
              <p:cNvSpPr/>
              <p:nvPr/>
            </p:nvSpPr>
            <p:spPr>
              <a:xfrm>
                <a:off x="9333213" y="2038438"/>
                <a:ext cx="1060735" cy="500837"/>
              </a:xfrm>
              <a:prstGeom prst="rect">
                <a:avLst/>
              </a:prstGeom>
              <a:solidFill>
                <a:schemeClr val="accent1">
                  <a:lumMod val="60000"/>
                  <a:lumOff val="40000"/>
                </a:schemeClr>
              </a:solidFill>
              <a:ln w="12700" cap="flat" cmpd="sng" algn="ctr">
                <a:no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产品库存周转率</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74" name="矩形 218">
                <a:extLst>
                  <a:ext uri="{FF2B5EF4-FFF2-40B4-BE49-F238E27FC236}">
                    <a16:creationId xmlns:a16="http://schemas.microsoft.com/office/drawing/2014/main" id="{1423F4E3-3FAA-4747-8BBB-8C12F1C55025}"/>
                  </a:ext>
                </a:extLst>
              </p:cNvPr>
              <p:cNvSpPr/>
              <p:nvPr/>
            </p:nvSpPr>
            <p:spPr>
              <a:xfrm>
                <a:off x="10804429" y="2038438"/>
                <a:ext cx="1060735" cy="500836"/>
              </a:xfrm>
              <a:prstGeom prst="rect">
                <a:avLst/>
              </a:prstGeom>
              <a:solidFill>
                <a:schemeClr val="accent1">
                  <a:lumMod val="60000"/>
                  <a:lumOff val="40000"/>
                </a:schemeClr>
              </a:solidFill>
              <a:ln w="12700" cap="flat" cmpd="sng" algn="ctr">
                <a:noFill/>
                <a:prstDash val="solid"/>
              </a:ln>
              <a:effectLst/>
            </p:spPr>
            <p:txBody>
              <a:bodyPr lIns="80628" tIns="40313" rIns="80628" bIns="40313" anchor="ctr"/>
              <a:lstStyle/>
              <a:p>
                <a:pPr algn="ctr"/>
                <a:r>
                  <a:rPr kumimoji="1" lang="zh-CN" altLang="en-US" sz="1200" kern="0" dirty="0">
                    <a:latin typeface="微软雅黑" panose="020B0503020204020204" pitchFamily="34" charset="-122"/>
                    <a:ea typeface="微软雅黑" panose="020B0503020204020204" pitchFamily="34" charset="-122"/>
                    <a:cs typeface="+mn-ea"/>
                    <a:sym typeface=""/>
                  </a:rPr>
                  <a:t>供应</a:t>
                </a:r>
                <a:r>
                  <a:rPr kumimoji="1" lang="zh-CN" altLang="en-US" sz="1200" kern="0" dirty="0" smtClean="0">
                    <a:latin typeface="微软雅黑" panose="020B0503020204020204" pitchFamily="34" charset="-122"/>
                    <a:ea typeface="微软雅黑" panose="020B0503020204020204" pitchFamily="34" charset="-122"/>
                    <a:cs typeface="+mn-ea"/>
                    <a:sym typeface=""/>
                  </a:rPr>
                  <a:t>链分析</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grpSp>
        <p:cxnSp>
          <p:nvCxnSpPr>
            <p:cNvPr id="88" name="直接箭头连接符 87"/>
            <p:cNvCxnSpPr>
              <a:stCxn id="63" idx="3"/>
              <a:endCxn id="73" idx="1"/>
            </p:cNvCxnSpPr>
            <p:nvPr/>
          </p:nvCxnSpPr>
          <p:spPr>
            <a:xfrm>
              <a:off x="8697278" y="2188284"/>
              <a:ext cx="3995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3" idx="3"/>
              <a:endCxn id="74" idx="1"/>
            </p:cNvCxnSpPr>
            <p:nvPr/>
          </p:nvCxnSpPr>
          <p:spPr>
            <a:xfrm>
              <a:off x="10129253" y="2188284"/>
              <a:ext cx="399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矩形 55"/>
          <p:cNvSpPr/>
          <p:nvPr/>
        </p:nvSpPr>
        <p:spPr bwMode="gray">
          <a:xfrm>
            <a:off x="304799" y="835742"/>
            <a:ext cx="2227339" cy="2684206"/>
          </a:xfrm>
          <a:prstGeom prst="rect">
            <a:avLst/>
          </a:prstGeom>
          <a:noFill/>
          <a:ln w="19050" algn="ctr">
            <a:solidFill>
              <a:schemeClr val="tx1"/>
            </a:solidFill>
            <a:prstDash val="sys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9" name="矩形 98"/>
          <p:cNvSpPr/>
          <p:nvPr/>
        </p:nvSpPr>
        <p:spPr bwMode="gray">
          <a:xfrm>
            <a:off x="2637955" y="835742"/>
            <a:ext cx="6171748" cy="2684206"/>
          </a:xfrm>
          <a:prstGeom prst="rect">
            <a:avLst/>
          </a:prstGeom>
          <a:noFill/>
          <a:ln w="19050" algn="ctr">
            <a:solidFill>
              <a:schemeClr val="tx1"/>
            </a:solidFill>
            <a:prstDash val="sys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0" name="矩形 99"/>
          <p:cNvSpPr/>
          <p:nvPr/>
        </p:nvSpPr>
        <p:spPr bwMode="gray">
          <a:xfrm>
            <a:off x="8915520" y="848566"/>
            <a:ext cx="1354714" cy="2671382"/>
          </a:xfrm>
          <a:prstGeom prst="rect">
            <a:avLst/>
          </a:prstGeom>
          <a:noFill/>
          <a:ln w="19050" algn="ctr">
            <a:solidFill>
              <a:schemeClr val="tx1"/>
            </a:solidFill>
            <a:prstDash val="sys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1" name="矩形 100"/>
          <p:cNvSpPr/>
          <p:nvPr/>
        </p:nvSpPr>
        <p:spPr bwMode="gray">
          <a:xfrm>
            <a:off x="10376051" y="835743"/>
            <a:ext cx="1354714" cy="2684205"/>
          </a:xfrm>
          <a:prstGeom prst="rect">
            <a:avLst/>
          </a:prstGeom>
          <a:noFill/>
          <a:ln w="19050" algn="ctr">
            <a:solidFill>
              <a:schemeClr val="tx1"/>
            </a:solidFill>
            <a:prstDash val="sys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2" name="文本框 267">
            <a:extLst>
              <a:ext uri="{FF2B5EF4-FFF2-40B4-BE49-F238E27FC236}">
                <a16:creationId xmlns:a16="http://schemas.microsoft.com/office/drawing/2014/main" id="{8FF50B66-75BF-4BAE-9347-BC740F7613C5}"/>
              </a:ext>
            </a:extLst>
          </p:cNvPr>
          <p:cNvSpPr txBox="1"/>
          <p:nvPr/>
        </p:nvSpPr>
        <p:spPr>
          <a:xfrm>
            <a:off x="774455" y="894686"/>
            <a:ext cx="1288026"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源数据</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103" name="文本框 267">
            <a:extLst>
              <a:ext uri="{FF2B5EF4-FFF2-40B4-BE49-F238E27FC236}">
                <a16:creationId xmlns:a16="http://schemas.microsoft.com/office/drawing/2014/main" id="{8FF50B66-75BF-4BAE-9347-BC740F7613C5}"/>
              </a:ext>
            </a:extLst>
          </p:cNvPr>
          <p:cNvSpPr txBox="1"/>
          <p:nvPr/>
        </p:nvSpPr>
        <p:spPr>
          <a:xfrm>
            <a:off x="5170462" y="892841"/>
            <a:ext cx="1288026"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大数据加工</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104" name="文本框 267">
            <a:extLst>
              <a:ext uri="{FF2B5EF4-FFF2-40B4-BE49-F238E27FC236}">
                <a16:creationId xmlns:a16="http://schemas.microsoft.com/office/drawing/2014/main" id="{8FF50B66-75BF-4BAE-9347-BC740F7613C5}"/>
              </a:ext>
            </a:extLst>
          </p:cNvPr>
          <p:cNvSpPr txBox="1"/>
          <p:nvPr/>
        </p:nvSpPr>
        <p:spPr>
          <a:xfrm>
            <a:off x="8969018" y="921308"/>
            <a:ext cx="1288026"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指标</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105" name="文本框 267">
            <a:extLst>
              <a:ext uri="{FF2B5EF4-FFF2-40B4-BE49-F238E27FC236}">
                <a16:creationId xmlns:a16="http://schemas.microsoft.com/office/drawing/2014/main" id="{8FF50B66-75BF-4BAE-9347-BC740F7613C5}"/>
              </a:ext>
            </a:extLst>
          </p:cNvPr>
          <p:cNvSpPr txBox="1"/>
          <p:nvPr/>
        </p:nvSpPr>
        <p:spPr>
          <a:xfrm>
            <a:off x="10409395" y="916843"/>
            <a:ext cx="1288026"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应用</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58" name="右大括号 57"/>
          <p:cNvSpPr/>
          <p:nvPr/>
        </p:nvSpPr>
        <p:spPr>
          <a:xfrm rot="5400000">
            <a:off x="5817395" y="-1523977"/>
            <a:ext cx="317057" cy="10604325"/>
          </a:xfrm>
          <a:prstGeom prst="rightBrace">
            <a:avLst>
              <a:gd name="adj1" fmla="val 15230"/>
              <a:gd name="adj2" fmla="val 49728"/>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Rectangle 111"/>
          <p:cNvSpPr/>
          <p:nvPr/>
        </p:nvSpPr>
        <p:spPr>
          <a:xfrm>
            <a:off x="4939573" y="4052094"/>
            <a:ext cx="2104028" cy="2181558"/>
          </a:xfrm>
          <a:prstGeom prst="rect">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6000" rIns="0" bIns="45720" numCol="1" spcCol="0" rtlCol="0" fromWordArt="0" anchor="t" anchorCtr="0" forceAA="0" compatLnSpc="1">
            <a:prstTxWarp prst="textNoShape">
              <a:avLst/>
            </a:prstTxWarp>
            <a:noAutofit/>
          </a:bodyPr>
          <a:lstStyle/>
          <a:p>
            <a:pPr lvl="0" algn="ctr" defTabSz="914400">
              <a:lnSpc>
                <a:spcPct val="120000"/>
              </a:lnSpc>
              <a:defRPr/>
            </a:pPr>
            <a:r>
              <a:rPr kumimoji="1" lang="zh-CN" altLang="en-US" sz="1300" b="1" dirty="0">
                <a:solidFill>
                  <a:schemeClr val="tx1"/>
                </a:solidFill>
                <a:latin typeface="微软雅黑"/>
                <a:ea typeface="微软雅黑"/>
              </a:rPr>
              <a:t>全链路监控</a:t>
            </a:r>
            <a:endParaRPr kumimoji="1" lang="zh-CN" altLang="en-US" sz="13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109" name="Rectangle 128">
            <a:extLst>
              <a:ext uri="{FF2B5EF4-FFF2-40B4-BE49-F238E27FC236}">
                <a16:creationId xmlns:a16="http://schemas.microsoft.com/office/drawing/2014/main" id="{98BD74FB-686D-A14C-B943-078DA00F137D}"/>
              </a:ext>
            </a:extLst>
          </p:cNvPr>
          <p:cNvSpPr/>
          <p:nvPr/>
        </p:nvSpPr>
        <p:spPr>
          <a:xfrm>
            <a:off x="5054720" y="4349171"/>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a:solidFill>
                  <a:srgbClr val="000000"/>
                </a:solidFill>
                <a:latin typeface="微软雅黑"/>
                <a:ea typeface="微软雅黑"/>
              </a:rPr>
              <a:t>数据导入</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0" name="Rectangle 129">
            <a:extLst>
              <a:ext uri="{FF2B5EF4-FFF2-40B4-BE49-F238E27FC236}">
                <a16:creationId xmlns:a16="http://schemas.microsoft.com/office/drawing/2014/main" id="{98BD74FB-686D-A14C-B943-078DA00F137D}"/>
              </a:ext>
            </a:extLst>
          </p:cNvPr>
          <p:cNvSpPr/>
          <p:nvPr/>
        </p:nvSpPr>
        <p:spPr>
          <a:xfrm>
            <a:off x="5054720" y="4805954"/>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a:solidFill>
                  <a:srgbClr val="000000"/>
                </a:solidFill>
                <a:latin typeface="微软雅黑"/>
                <a:ea typeface="微软雅黑"/>
              </a:rPr>
              <a:t>数据加工</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1" name="Rectangle 129">
            <a:extLst>
              <a:ext uri="{FF2B5EF4-FFF2-40B4-BE49-F238E27FC236}">
                <a16:creationId xmlns:a16="http://schemas.microsoft.com/office/drawing/2014/main" id="{98BD74FB-686D-A14C-B943-078DA00F137D}"/>
              </a:ext>
            </a:extLst>
          </p:cNvPr>
          <p:cNvSpPr/>
          <p:nvPr/>
        </p:nvSpPr>
        <p:spPr>
          <a:xfrm>
            <a:off x="5054720" y="5262737"/>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a:solidFill>
                  <a:srgbClr val="000000"/>
                </a:solidFill>
                <a:latin typeface="微软雅黑"/>
                <a:ea typeface="微软雅黑"/>
              </a:rPr>
              <a:t>指标</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2" name="Rectangle 129">
            <a:extLst>
              <a:ext uri="{FF2B5EF4-FFF2-40B4-BE49-F238E27FC236}">
                <a16:creationId xmlns:a16="http://schemas.microsoft.com/office/drawing/2014/main" id="{98BD74FB-686D-A14C-B943-078DA00F137D}"/>
              </a:ext>
            </a:extLst>
          </p:cNvPr>
          <p:cNvSpPr/>
          <p:nvPr/>
        </p:nvSpPr>
        <p:spPr>
          <a:xfrm>
            <a:off x="5054720" y="5719519"/>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smtClean="0">
                <a:solidFill>
                  <a:srgbClr val="000000"/>
                </a:solidFill>
                <a:latin typeface="微软雅黑"/>
                <a:ea typeface="微软雅黑"/>
              </a:rPr>
              <a:t>应用</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3" name="Rectangle 111"/>
          <p:cNvSpPr/>
          <p:nvPr/>
        </p:nvSpPr>
        <p:spPr>
          <a:xfrm>
            <a:off x="1139406" y="4035265"/>
            <a:ext cx="2104028" cy="2181558"/>
          </a:xfrm>
          <a:prstGeom prst="rect">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6000" rIns="0" bIns="45720" numCol="1" spcCol="0" rtlCol="0" fromWordArt="0" anchor="t" anchorCtr="0" forceAA="0" compatLnSpc="1">
            <a:prstTxWarp prst="textNoShape">
              <a:avLst/>
            </a:prstTxWarp>
            <a:noAutofit/>
          </a:bodyPr>
          <a:lstStyle/>
          <a:p>
            <a:pPr lvl="0" algn="ctr" defTabSz="914400">
              <a:lnSpc>
                <a:spcPct val="120000"/>
              </a:lnSpc>
              <a:defRPr/>
            </a:pPr>
            <a:r>
              <a:rPr kumimoji="1" lang="zh-CN" altLang="en-US" sz="1300" b="1" i="0" u="none" strike="noStrike" kern="1200" cap="none" spc="0" normalizeH="0" baseline="0" noProof="0" dirty="0" smtClean="0">
                <a:ln>
                  <a:noFill/>
                </a:ln>
                <a:solidFill>
                  <a:schemeClr val="tx1"/>
                </a:solidFill>
                <a:effectLst/>
                <a:uLnTx/>
                <a:uFillTx/>
                <a:latin typeface="微软雅黑"/>
                <a:ea typeface="微软雅黑"/>
                <a:cs typeface="+mn-cs"/>
              </a:rPr>
              <a:t>数据质量校验规则</a:t>
            </a:r>
            <a:endParaRPr kumimoji="1" lang="zh-CN" altLang="en-US" sz="13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114" name="Rectangle 128">
            <a:extLst>
              <a:ext uri="{FF2B5EF4-FFF2-40B4-BE49-F238E27FC236}">
                <a16:creationId xmlns:a16="http://schemas.microsoft.com/office/drawing/2014/main" id="{98BD74FB-686D-A14C-B943-078DA00F137D}"/>
              </a:ext>
            </a:extLst>
          </p:cNvPr>
          <p:cNvSpPr/>
          <p:nvPr/>
        </p:nvSpPr>
        <p:spPr>
          <a:xfrm>
            <a:off x="1254553" y="4332342"/>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en-US" altLang="zh-CN" sz="1400" dirty="0">
                <a:solidFill>
                  <a:srgbClr val="000000"/>
                </a:solidFill>
                <a:latin typeface="微软雅黑"/>
                <a:ea typeface="微软雅黑"/>
              </a:rPr>
              <a:t>IP </a:t>
            </a:r>
            <a:r>
              <a:rPr kumimoji="1" lang="zh-CN" altLang="en-US" sz="1400" dirty="0">
                <a:solidFill>
                  <a:srgbClr val="000000"/>
                </a:solidFill>
                <a:latin typeface="微软雅黑"/>
                <a:ea typeface="微软雅黑"/>
              </a:rPr>
              <a:t>字段格式校验</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5" name="Rectangle 129">
            <a:extLst>
              <a:ext uri="{FF2B5EF4-FFF2-40B4-BE49-F238E27FC236}">
                <a16:creationId xmlns:a16="http://schemas.microsoft.com/office/drawing/2014/main" id="{98BD74FB-686D-A14C-B943-078DA00F137D}"/>
              </a:ext>
            </a:extLst>
          </p:cNvPr>
          <p:cNvSpPr/>
          <p:nvPr/>
        </p:nvSpPr>
        <p:spPr>
          <a:xfrm>
            <a:off x="1254553" y="4789125"/>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a:solidFill>
                  <a:srgbClr val="000000"/>
                </a:solidFill>
                <a:latin typeface="微软雅黑"/>
                <a:ea typeface="微软雅黑"/>
              </a:rPr>
              <a:t>主键唯一性校验</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6" name="Rectangle 129">
            <a:extLst>
              <a:ext uri="{FF2B5EF4-FFF2-40B4-BE49-F238E27FC236}">
                <a16:creationId xmlns:a16="http://schemas.microsoft.com/office/drawing/2014/main" id="{98BD74FB-686D-A14C-B943-078DA00F137D}"/>
              </a:ext>
            </a:extLst>
          </p:cNvPr>
          <p:cNvSpPr/>
          <p:nvPr/>
        </p:nvSpPr>
        <p:spPr>
          <a:xfrm>
            <a:off x="1254553" y="5245908"/>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a:solidFill>
                  <a:srgbClr val="000000"/>
                </a:solidFill>
                <a:latin typeface="微软雅黑"/>
                <a:ea typeface="微软雅黑"/>
              </a:rPr>
              <a:t>表行数波动率</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7" name="Rectangle 129">
            <a:extLst>
              <a:ext uri="{FF2B5EF4-FFF2-40B4-BE49-F238E27FC236}">
                <a16:creationId xmlns:a16="http://schemas.microsoft.com/office/drawing/2014/main" id="{98BD74FB-686D-A14C-B943-078DA00F137D}"/>
              </a:ext>
            </a:extLst>
          </p:cNvPr>
          <p:cNvSpPr/>
          <p:nvPr/>
        </p:nvSpPr>
        <p:spPr>
          <a:xfrm>
            <a:off x="1254553" y="5702690"/>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a:solidFill>
                  <a:srgbClr val="000000"/>
                </a:solidFill>
                <a:latin typeface="微软雅黑"/>
                <a:ea typeface="微软雅黑"/>
              </a:rPr>
              <a:t>自定义 </a:t>
            </a:r>
            <a:r>
              <a:rPr kumimoji="1" lang="en-US" altLang="zh-CN" sz="1400" dirty="0" smtClean="0">
                <a:solidFill>
                  <a:srgbClr val="000000"/>
                </a:solidFill>
                <a:latin typeface="微软雅黑"/>
                <a:ea typeface="微软雅黑"/>
              </a:rPr>
              <a:t>SQL</a:t>
            </a:r>
            <a:r>
              <a:rPr kumimoji="1" lang="zh-CN" altLang="en-US" sz="1400" dirty="0" smtClean="0">
                <a:solidFill>
                  <a:srgbClr val="000000"/>
                </a:solidFill>
                <a:latin typeface="微软雅黑"/>
                <a:ea typeface="微软雅黑"/>
              </a:rPr>
              <a:t>校验</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18" name="Rectangle 111"/>
          <p:cNvSpPr/>
          <p:nvPr/>
        </p:nvSpPr>
        <p:spPr>
          <a:xfrm>
            <a:off x="8998365" y="4035265"/>
            <a:ext cx="2104028" cy="2181558"/>
          </a:xfrm>
          <a:prstGeom prst="rect">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6000" rIns="0" bIns="45720" numCol="1" spcCol="0" rtlCol="0" fromWordArt="0" anchor="t" anchorCtr="0" forceAA="0" compatLnSpc="1">
            <a:prstTxWarp prst="textNoShape">
              <a:avLst/>
            </a:prstTxWarp>
            <a:noAutofit/>
          </a:bodyPr>
          <a:lstStyle/>
          <a:p>
            <a:pPr lvl="0" algn="ctr" defTabSz="914400">
              <a:lnSpc>
                <a:spcPct val="120000"/>
              </a:lnSpc>
              <a:defRPr/>
            </a:pPr>
            <a:r>
              <a:rPr kumimoji="1" lang="zh-CN" altLang="en-US" sz="1300" b="1" dirty="0" smtClean="0">
                <a:solidFill>
                  <a:schemeClr val="tx1"/>
                </a:solidFill>
                <a:latin typeface="微软雅黑"/>
                <a:ea typeface="微软雅黑"/>
              </a:rPr>
              <a:t>数据质量评价</a:t>
            </a:r>
            <a:endParaRPr kumimoji="1" lang="zh-CN" altLang="en-US" sz="13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119" name="Rectangle 128">
            <a:extLst>
              <a:ext uri="{FF2B5EF4-FFF2-40B4-BE49-F238E27FC236}">
                <a16:creationId xmlns:a16="http://schemas.microsoft.com/office/drawing/2014/main" id="{98BD74FB-686D-A14C-B943-078DA00F137D}"/>
              </a:ext>
            </a:extLst>
          </p:cNvPr>
          <p:cNvSpPr/>
          <p:nvPr/>
        </p:nvSpPr>
        <p:spPr>
          <a:xfrm>
            <a:off x="9113512" y="4332342"/>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smtClean="0">
                <a:solidFill>
                  <a:srgbClr val="000000"/>
                </a:solidFill>
                <a:latin typeface="微软雅黑"/>
                <a:ea typeface="微软雅黑"/>
              </a:rPr>
              <a:t>核心任务完成率</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20" name="Rectangle 129">
            <a:extLst>
              <a:ext uri="{FF2B5EF4-FFF2-40B4-BE49-F238E27FC236}">
                <a16:creationId xmlns:a16="http://schemas.microsoft.com/office/drawing/2014/main" id="{98BD74FB-686D-A14C-B943-078DA00F137D}"/>
              </a:ext>
            </a:extLst>
          </p:cNvPr>
          <p:cNvSpPr/>
          <p:nvPr/>
        </p:nvSpPr>
        <p:spPr>
          <a:xfrm>
            <a:off x="9113512" y="4789125"/>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smtClean="0">
                <a:solidFill>
                  <a:srgbClr val="000000"/>
                </a:solidFill>
                <a:latin typeface="微软雅黑"/>
                <a:ea typeface="微软雅黑"/>
              </a:rPr>
              <a:t>质量分数</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21" name="Rectangle 129">
            <a:extLst>
              <a:ext uri="{FF2B5EF4-FFF2-40B4-BE49-F238E27FC236}">
                <a16:creationId xmlns:a16="http://schemas.microsoft.com/office/drawing/2014/main" id="{98BD74FB-686D-A14C-B943-078DA00F137D}"/>
              </a:ext>
            </a:extLst>
          </p:cNvPr>
          <p:cNvSpPr/>
          <p:nvPr/>
        </p:nvSpPr>
        <p:spPr>
          <a:xfrm>
            <a:off x="9113512" y="5245908"/>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smtClean="0">
                <a:solidFill>
                  <a:srgbClr val="000000"/>
                </a:solidFill>
                <a:latin typeface="微软雅黑"/>
                <a:ea typeface="微软雅黑"/>
              </a:rPr>
              <a:t>报警次数</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22" name="Rectangle 129">
            <a:extLst>
              <a:ext uri="{FF2B5EF4-FFF2-40B4-BE49-F238E27FC236}">
                <a16:creationId xmlns:a16="http://schemas.microsoft.com/office/drawing/2014/main" id="{98BD74FB-686D-A14C-B943-078DA00F137D}"/>
              </a:ext>
            </a:extLst>
          </p:cNvPr>
          <p:cNvSpPr/>
          <p:nvPr/>
        </p:nvSpPr>
        <p:spPr>
          <a:xfrm>
            <a:off x="9113512" y="5702690"/>
            <a:ext cx="1901718" cy="383785"/>
          </a:xfrm>
          <a:prstGeom prst="rect">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lvl="0" algn="ctr" defTabSz="914400">
              <a:lnSpc>
                <a:spcPct val="120000"/>
              </a:lnSpc>
              <a:defRPr/>
            </a:pPr>
            <a:r>
              <a:rPr kumimoji="1" lang="zh-CN" altLang="en-US" sz="1400" dirty="0">
                <a:solidFill>
                  <a:srgbClr val="000000"/>
                </a:solidFill>
                <a:latin typeface="微软雅黑"/>
                <a:ea typeface="微软雅黑"/>
              </a:rPr>
              <a:t>数据</a:t>
            </a:r>
            <a:r>
              <a:rPr kumimoji="1" lang="zh-CN" altLang="en-US" sz="1400" dirty="0" smtClean="0">
                <a:solidFill>
                  <a:srgbClr val="000000"/>
                </a:solidFill>
                <a:latin typeface="微软雅黑"/>
                <a:ea typeface="微软雅黑"/>
              </a:rPr>
              <a:t>产品</a:t>
            </a:r>
            <a:r>
              <a:rPr kumimoji="1" lang="en-US" altLang="zh-CN" sz="1400" dirty="0" smtClean="0">
                <a:solidFill>
                  <a:srgbClr val="000000"/>
                </a:solidFill>
                <a:latin typeface="微软雅黑"/>
                <a:ea typeface="微软雅黑"/>
              </a:rPr>
              <a:t>SLA</a:t>
            </a:r>
            <a:endParaRPr kumimoji="1" lang="en-US" sz="1400" i="0" u="none" strike="noStrike" kern="1200" cap="none" spc="0" normalizeH="0" baseline="0" noProof="0" dirty="0">
              <a:ln>
                <a:noFill/>
              </a:ln>
              <a:solidFill>
                <a:srgbClr val="000000"/>
              </a:solidFill>
              <a:effectLst/>
              <a:uLnTx/>
              <a:uFillTx/>
              <a:latin typeface="微软雅黑"/>
              <a:ea typeface="微软雅黑"/>
            </a:endParaRPr>
          </a:p>
        </p:txBody>
      </p:sp>
      <p:sp>
        <p:nvSpPr>
          <p:cNvPr id="123" name="Triangle 82">
            <a:extLst>
              <a:ext uri="{FF2B5EF4-FFF2-40B4-BE49-F238E27FC236}">
                <a16:creationId xmlns:a16="http://schemas.microsoft.com/office/drawing/2014/main" id="{8B4C44A5-2BCE-9947-86D6-29032DBB1E19}"/>
              </a:ext>
            </a:extLst>
          </p:cNvPr>
          <p:cNvSpPr/>
          <p:nvPr/>
        </p:nvSpPr>
        <p:spPr>
          <a:xfrm rot="16200000">
            <a:off x="3251615" y="4917229"/>
            <a:ext cx="2181556" cy="417631"/>
          </a:xfrm>
          <a:prstGeom prst="triangle">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24" name="Triangle 82">
            <a:extLst>
              <a:ext uri="{FF2B5EF4-FFF2-40B4-BE49-F238E27FC236}">
                <a16:creationId xmlns:a16="http://schemas.microsoft.com/office/drawing/2014/main" id="{8B4C44A5-2BCE-9947-86D6-29032DBB1E19}"/>
              </a:ext>
            </a:extLst>
          </p:cNvPr>
          <p:cNvSpPr/>
          <p:nvPr/>
        </p:nvSpPr>
        <p:spPr>
          <a:xfrm rot="5400000">
            <a:off x="6550003" y="4917229"/>
            <a:ext cx="2181558" cy="417631"/>
          </a:xfrm>
          <a:prstGeom prst="triangle">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32869791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280" y="265471"/>
            <a:ext cx="9155720" cy="6403577"/>
          </a:xfrm>
          <a:prstGeom prst="rect">
            <a:avLst/>
          </a:prstGeom>
        </p:spPr>
      </p:pic>
      <p:sp>
        <p:nvSpPr>
          <p:cNvPr id="2" name="标题 1"/>
          <p:cNvSpPr>
            <a:spLocks noGrp="1"/>
          </p:cNvSpPr>
          <p:nvPr>
            <p:ph type="title"/>
          </p:nvPr>
        </p:nvSpPr>
        <p:spPr>
          <a:xfrm>
            <a:off x="0" y="1810115"/>
            <a:ext cx="4411766" cy="728128"/>
          </a:xfrm>
        </p:spPr>
        <p:txBody>
          <a:bodyPr/>
          <a:lstStyle/>
          <a:p>
            <a:r>
              <a:rPr lang="zh-CN" altLang="en-US" dirty="0" smtClean="0">
                <a:latin typeface="微软雅黑" panose="020B0503020204020204" pitchFamily="34" charset="-122"/>
                <a:ea typeface="微软雅黑" panose="020B0503020204020204" pitchFamily="34" charset="-122"/>
              </a:rPr>
              <a:t>未来已来</a:t>
            </a:r>
            <a:r>
              <a:rPr kumimoji="1" lang="en-US" altLang="zh-CN" sz="3600" dirty="0" smtClean="0">
                <a:solidFill>
                  <a:srgbClr val="92D400"/>
                </a:solidFill>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唯变不变</a:t>
            </a:r>
            <a:endParaRPr lang="zh-CN" altLang="en-US" dirty="0">
              <a:latin typeface="微软雅黑" panose="020B0503020204020204" pitchFamily="34" charset="-122"/>
              <a:ea typeface="微软雅黑" panose="020B0503020204020204" pitchFamily="34" charset="-122"/>
            </a:endParaRPr>
          </a:p>
        </p:txBody>
      </p:sp>
      <p:grpSp>
        <p:nvGrpSpPr>
          <p:cNvPr id="8" name="Group 7"/>
          <p:cNvGrpSpPr/>
          <p:nvPr/>
        </p:nvGrpSpPr>
        <p:grpSpPr>
          <a:xfrm>
            <a:off x="9867014" y="5978695"/>
            <a:ext cx="1840435" cy="332281"/>
            <a:chOff x="292101" y="403484"/>
            <a:chExt cx="14551023" cy="2704840"/>
          </a:xfrm>
          <a:solidFill>
            <a:schemeClr val="bg1"/>
          </a:solidFill>
        </p:grpSpPr>
        <p:sp>
          <p:nvSpPr>
            <p:cNvPr id="17"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8"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9"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0" name="Rectangle 19"/>
            <p:cNvSpPr/>
            <p:nvPr/>
          </p:nvSpPr>
          <p:spPr>
            <a:xfrm>
              <a:off x="4933950" y="447675"/>
              <a:ext cx="644525" cy="2628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1"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2"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3"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4"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5"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807474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p:cNvSpPr txBox="1">
            <a:spLocks/>
          </p:cNvSpPr>
          <p:nvPr/>
        </p:nvSpPr>
        <p:spPr>
          <a:xfrm>
            <a:off x="402753" y="3225799"/>
            <a:ext cx="8555263" cy="2197101"/>
          </a:xfrm>
          <a:prstGeom prst="rect">
            <a:avLst/>
          </a:prstGeom>
        </p:spPr>
        <p:txBody>
          <a:bodyPr>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900" dirty="0" smtClean="0">
                <a:solidFill>
                  <a:schemeClr val="bg1"/>
                </a:solidFill>
              </a:rPr>
              <a:t>About Deloitte Global </a:t>
            </a:r>
            <a:br>
              <a:rPr lang="en-US" sz="900" dirty="0" smtClean="0">
                <a:solidFill>
                  <a:schemeClr val="bg1"/>
                </a:solidFill>
              </a:rPr>
            </a:br>
            <a:r>
              <a:rPr lang="en-US" sz="900" dirty="0" smtClean="0">
                <a:solidFill>
                  <a:schemeClr val="bg1"/>
                </a:solidFill>
              </a:rPr>
              <a:t>Deloitte refers to one or more of Deloitte </a:t>
            </a:r>
            <a:r>
              <a:rPr lang="en-US" sz="900" dirty="0" err="1" smtClean="0">
                <a:solidFill>
                  <a:schemeClr val="bg1"/>
                </a:solidFill>
              </a:rPr>
              <a:t>Touche</a:t>
            </a:r>
            <a:r>
              <a:rPr lang="en-US" sz="900" dirty="0" smtClean="0">
                <a:solidFill>
                  <a:schemeClr val="bg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900" dirty="0" smtClean="0">
                <a:solidFill>
                  <a:schemeClr val="bg1"/>
                </a:solidFill>
                <a:hlinkClick r:id="rId3"/>
              </a:rPr>
              <a:t>www.deloitte.com/about</a:t>
            </a:r>
            <a:r>
              <a:rPr lang="en-US" sz="900" dirty="0" smtClean="0">
                <a:solidFill>
                  <a:schemeClr val="bg1"/>
                </a:solidFill>
              </a:rPr>
              <a:t> for a more detailed description of DTTL and its member firms. </a:t>
            </a:r>
          </a:p>
          <a:p>
            <a:r>
              <a:rPr lang="en-US" sz="900" dirty="0" smtClean="0">
                <a:solidFill>
                  <a:schemeClr val="bg1"/>
                </a:solidFill>
              </a:rPr>
              <a:t>Deloitte provides audit, consulting, financial advisory, risk advisory, tax and related services to public and private clients spanning multiple industries. Deloitte serves four out of five Fortune Global 500® companies through a globally connected network of member firms in more than 150 countries bringing world-class capabilities, insights, and high-quality service to address clients’ most complex business challenges. To learn more about how Deloitte’s approximately 244,400 professionals make an impact that matters, please connect with us on </a:t>
            </a:r>
            <a:r>
              <a:rPr lang="en-US" sz="900" dirty="0" smtClean="0">
                <a:solidFill>
                  <a:schemeClr val="bg1"/>
                </a:solidFill>
                <a:hlinkClick r:id="rId4"/>
              </a:rPr>
              <a:t>Facebook</a:t>
            </a:r>
            <a:r>
              <a:rPr lang="en-US" sz="900" dirty="0" smtClean="0">
                <a:solidFill>
                  <a:schemeClr val="bg1"/>
                </a:solidFill>
              </a:rPr>
              <a:t>, </a:t>
            </a:r>
            <a:r>
              <a:rPr lang="en-US" sz="900" dirty="0" smtClean="0">
                <a:solidFill>
                  <a:schemeClr val="bg1"/>
                </a:solidFill>
                <a:hlinkClick r:id="rId5"/>
              </a:rPr>
              <a:t>LinkedIn</a:t>
            </a:r>
            <a:r>
              <a:rPr lang="en-US" sz="900" dirty="0" smtClean="0">
                <a:solidFill>
                  <a:schemeClr val="bg1"/>
                </a:solidFill>
              </a:rPr>
              <a:t>, or </a:t>
            </a:r>
            <a:r>
              <a:rPr lang="en-US" sz="900" dirty="0" smtClean="0">
                <a:solidFill>
                  <a:schemeClr val="bg1"/>
                </a:solidFill>
                <a:hlinkClick r:id="rId6"/>
              </a:rPr>
              <a:t>Twitter</a:t>
            </a:r>
            <a:r>
              <a:rPr lang="en-US" sz="900" dirty="0" smtClean="0">
                <a:solidFill>
                  <a:schemeClr val="bg1"/>
                </a:solidFill>
              </a:rPr>
              <a:t>.</a:t>
            </a:r>
          </a:p>
          <a:p>
            <a:r>
              <a:rPr lang="en-US" sz="900" dirty="0" smtClean="0">
                <a:solidFill>
                  <a:schemeClr val="bg1"/>
                </a:solidFill>
              </a:rPr>
              <a:t>About Deloitte China</a:t>
            </a:r>
            <a:br>
              <a:rPr lang="en-US" sz="900" dirty="0" smtClean="0">
                <a:solidFill>
                  <a:schemeClr val="bg1"/>
                </a:solidFill>
              </a:rPr>
            </a:br>
            <a:r>
              <a:rPr lang="en-US" sz="900" dirty="0" smtClean="0">
                <a:solidFill>
                  <a:schemeClr val="bg1"/>
                </a:solidFill>
              </a:rPr>
              <a:t>The Deloitte brand first came to China in 1917 when a Deloitte office was opened in Shanghai. Now the Deloitte China network of firms, backed by the global Deloitte network, deliver a full range of audit, consulting, financial advisory, risk advisory and tax services to local, multinational and growth enterprise clients in China. We have considerable experience in China and have been a significant contributor to the development of China's accounting standards, taxation system and local professional accountants. To learn more about how Deloitte makes an impact that matters in the China marketplace, please connect with our Deloitte China social media platforms via </a:t>
            </a:r>
            <a:r>
              <a:rPr lang="en-US" sz="900" dirty="0" smtClean="0">
                <a:solidFill>
                  <a:schemeClr val="bg1"/>
                </a:solidFill>
                <a:hlinkClick r:id="rId7"/>
              </a:rPr>
              <a:t>www2.deloitte.com/cn/en/social-media</a:t>
            </a:r>
            <a:r>
              <a:rPr lang="en-US" sz="900" dirty="0" smtClean="0">
                <a:solidFill>
                  <a:schemeClr val="bg1"/>
                </a:solidFill>
              </a:rPr>
              <a:t>.</a:t>
            </a:r>
          </a:p>
          <a:p>
            <a:r>
              <a:rPr lang="en-US" sz="900" dirty="0" smtClean="0">
                <a:solidFill>
                  <a:schemeClr val="bg1"/>
                </a:solidFill>
              </a:rPr>
              <a:t>This communication is for internal distribution and use only among personnel of Deloitte </a:t>
            </a:r>
            <a:r>
              <a:rPr lang="en-US" sz="900" dirty="0" err="1" smtClean="0">
                <a:solidFill>
                  <a:schemeClr val="bg1"/>
                </a:solidFill>
              </a:rPr>
              <a:t>Touche</a:t>
            </a:r>
            <a:r>
              <a:rPr lang="en-US" sz="900" dirty="0" smtClean="0">
                <a:solidFill>
                  <a:schemeClr val="bg1"/>
                </a:solidFill>
              </a:rPr>
              <a:t> Tohmatsu Limited, its member firms, and their related entities (collectively, the "Deloitte Network"). None of the Deloitte Network shall be responsible for any loss whatsoever sustained by any person who relies on this communication.</a:t>
            </a:r>
          </a:p>
        </p:txBody>
      </p:sp>
      <p:grpSp>
        <p:nvGrpSpPr>
          <p:cNvPr id="15" name="Group 14"/>
          <p:cNvGrpSpPr>
            <a:grpSpLocks noChangeAspect="1"/>
          </p:cNvGrpSpPr>
          <p:nvPr/>
        </p:nvGrpSpPr>
        <p:grpSpPr>
          <a:xfrm>
            <a:off x="469900" y="457761"/>
            <a:ext cx="1998000" cy="374400"/>
            <a:chOff x="398463" y="404813"/>
            <a:chExt cx="1627187" cy="307976"/>
          </a:xfrm>
          <a:solidFill>
            <a:schemeClr val="tx1"/>
          </a:solidFill>
        </p:grpSpPr>
        <p:sp>
          <p:nvSpPr>
            <p:cNvPr id="16"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27" name="图片 15"/>
          <p:cNvPicPr>
            <a:picLocks noChangeAspect="1"/>
          </p:cNvPicPr>
          <p:nvPr/>
        </p:nvPicPr>
        <p:blipFill>
          <a:blip r:embed="rId8"/>
          <a:stretch>
            <a:fillRect/>
          </a:stretch>
        </p:blipFill>
        <p:spPr>
          <a:xfrm>
            <a:off x="11002151" y="457761"/>
            <a:ext cx="753929" cy="374400"/>
          </a:xfrm>
          <a:prstGeom prst="rect">
            <a:avLst/>
          </a:prstGeom>
        </p:spPr>
      </p:pic>
    </p:spTree>
    <p:extLst>
      <p:ext uri="{BB962C8B-B14F-4D97-AF65-F5344CB8AC3E}">
        <p14:creationId xmlns:p14="http://schemas.microsoft.com/office/powerpoint/2010/main" val="1649651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827478" y="1383995"/>
            <a:ext cx="11252200" cy="334102"/>
          </a:xfrm>
          <a:prstGeom prst="rect">
            <a:avLst/>
          </a:prstGeom>
        </p:spPr>
        <p:txBody>
          <a:bodyPr/>
          <a:lstStyle>
            <a:lvl1pPr algn="l" defTabSz="914400" rtl="0" eaLnBrk="1" latinLnBrk="0" hangingPunct="1">
              <a:spcBef>
                <a:spcPct val="0"/>
              </a:spcBef>
              <a:buNone/>
              <a:defRPr sz="2000" b="0" kern="1200">
                <a:solidFill>
                  <a:schemeClr val="tx1"/>
                </a:solidFill>
                <a:latin typeface="+mj-lt"/>
                <a:ea typeface="+mj-ea"/>
                <a:cs typeface="+mj-cs"/>
              </a:defRPr>
            </a:lvl1pPr>
          </a:lstStyle>
          <a:p>
            <a:r>
              <a:rPr lang="zh-CN" altLang="en-US" sz="2800" b="1" dirty="0" smtClean="0">
                <a:solidFill>
                  <a:schemeClr val="accent1">
                    <a:lumMod val="60000"/>
                    <a:lumOff val="40000"/>
                  </a:schemeClr>
                </a:solidFill>
              </a:rPr>
              <a:t>目  录</a:t>
            </a:r>
            <a:endParaRPr lang="en-US" sz="2800" dirty="0">
              <a:solidFill>
                <a:schemeClr val="accent1">
                  <a:lumMod val="60000"/>
                  <a:lumOff val="40000"/>
                </a:schemeClr>
              </a:solidFill>
            </a:endParaRPr>
          </a:p>
        </p:txBody>
      </p:sp>
      <p:sp>
        <p:nvSpPr>
          <p:cNvPr id="3" name="Text Placeholder 5"/>
          <p:cNvSpPr txBox="1">
            <a:spLocks/>
          </p:cNvSpPr>
          <p:nvPr/>
        </p:nvSpPr>
        <p:spPr>
          <a:xfrm>
            <a:off x="939213" y="2217474"/>
            <a:ext cx="6602879" cy="214891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just">
              <a:lnSpc>
                <a:spcPct val="150000"/>
              </a:lnSpc>
            </a:pPr>
            <a:r>
              <a:rPr lang="zh-CN" altLang="en-US" sz="2400" b="1" dirty="0" smtClean="0">
                <a:solidFill>
                  <a:schemeClr val="bg1"/>
                </a:solidFill>
                <a:latin typeface="Microsoft YaHei" charset="-122"/>
                <a:ea typeface="Microsoft YaHei" charset="-122"/>
                <a:cs typeface="Microsoft YaHei" charset="-122"/>
              </a:rPr>
              <a:t>一、什么是数据中台</a:t>
            </a:r>
            <a:endParaRPr lang="en-US" altLang="zh-CN" sz="2400" b="1" dirty="0" smtClean="0">
              <a:solidFill>
                <a:schemeClr val="bg1"/>
              </a:solidFill>
              <a:latin typeface="Microsoft YaHei" charset="-122"/>
              <a:ea typeface="Microsoft YaHei" charset="-122"/>
              <a:cs typeface="Microsoft YaHei" charset="-122"/>
            </a:endParaRPr>
          </a:p>
          <a:p>
            <a:pPr algn="just">
              <a:lnSpc>
                <a:spcPct val="150000"/>
              </a:lnSpc>
            </a:pPr>
            <a:r>
              <a:rPr lang="zh-CN" altLang="en-US" sz="2400" b="1" dirty="0" smtClean="0">
                <a:solidFill>
                  <a:schemeClr val="tx1">
                    <a:lumMod val="50000"/>
                    <a:lumOff val="50000"/>
                  </a:schemeClr>
                </a:solidFill>
                <a:latin typeface="Microsoft YaHei" charset="-122"/>
                <a:ea typeface="Microsoft YaHei" charset="-122"/>
                <a:cs typeface="Microsoft YaHei" charset="-122"/>
              </a:rPr>
              <a:t>二、数据中台的建设</a:t>
            </a:r>
            <a:endParaRPr lang="en-US" altLang="zh-CN" sz="2400" b="1" dirty="0" smtClean="0">
              <a:solidFill>
                <a:schemeClr val="tx1">
                  <a:lumMod val="50000"/>
                  <a:lumOff val="50000"/>
                </a:schemeClr>
              </a:solidFill>
              <a:latin typeface="Microsoft YaHei" charset="-122"/>
              <a:ea typeface="Microsoft YaHei" charset="-122"/>
              <a:cs typeface="Microsoft YaHei" charset="-122"/>
            </a:endParaRPr>
          </a:p>
          <a:p>
            <a:pPr algn="just">
              <a:lnSpc>
                <a:spcPct val="150000"/>
              </a:lnSpc>
            </a:pPr>
            <a:r>
              <a:rPr lang="zh-CN" altLang="en-US" sz="2400" b="1" dirty="0" smtClean="0">
                <a:solidFill>
                  <a:schemeClr val="tx1">
                    <a:lumMod val="50000"/>
                    <a:lumOff val="50000"/>
                  </a:schemeClr>
                </a:solidFill>
                <a:latin typeface="Microsoft YaHei" charset="-122"/>
                <a:ea typeface="Microsoft YaHei" charset="-122"/>
                <a:cs typeface="Microsoft YaHei" charset="-122"/>
              </a:rPr>
              <a:t>三、</a:t>
            </a:r>
            <a:r>
              <a:rPr lang="zh-CN" altLang="en-US" sz="2400" b="1" dirty="0">
                <a:solidFill>
                  <a:schemeClr val="tx1">
                    <a:lumMod val="50000"/>
                    <a:lumOff val="50000"/>
                  </a:schemeClr>
                </a:solidFill>
                <a:latin typeface="Microsoft YaHei" charset="-122"/>
                <a:ea typeface="Microsoft YaHei" charset="-122"/>
                <a:cs typeface="Microsoft YaHei" charset="-122"/>
              </a:rPr>
              <a:t>数据</a:t>
            </a:r>
            <a:r>
              <a:rPr lang="zh-CN" altLang="en-US" sz="2400" b="1" dirty="0" smtClean="0">
                <a:solidFill>
                  <a:schemeClr val="tx1">
                    <a:lumMod val="50000"/>
                    <a:lumOff val="50000"/>
                  </a:schemeClr>
                </a:solidFill>
                <a:latin typeface="Microsoft YaHei" charset="-122"/>
                <a:ea typeface="Microsoft YaHei" charset="-122"/>
                <a:cs typeface="Microsoft YaHei" charset="-122"/>
              </a:rPr>
              <a:t>中台的核心模块</a:t>
            </a:r>
            <a:endParaRPr lang="en-US" altLang="zh-CN" sz="2400" b="1" dirty="0" smtClean="0">
              <a:solidFill>
                <a:schemeClr val="tx1">
                  <a:lumMod val="50000"/>
                  <a:lumOff val="50000"/>
                </a:schemeClr>
              </a:solidFill>
              <a:latin typeface="Microsoft YaHei" charset="-122"/>
              <a:ea typeface="Microsoft YaHei" charset="-122"/>
              <a:cs typeface="Microsoft YaHei" charset="-122"/>
            </a:endParaRPr>
          </a:p>
          <a:p>
            <a:pPr algn="just">
              <a:lnSpc>
                <a:spcPct val="150000"/>
              </a:lnSpc>
            </a:pPr>
            <a:endParaRPr lang="en-US" altLang="zh-CN" sz="2400" b="1" dirty="0">
              <a:solidFill>
                <a:schemeClr val="tx1">
                  <a:lumMod val="50000"/>
                  <a:lumOff val="50000"/>
                </a:schemeClr>
              </a:solidFill>
              <a:latin typeface="Microsoft YaHei" charset="-122"/>
              <a:ea typeface="Microsoft YaHei" charset="-122"/>
              <a:cs typeface="Microsoft YaHei" charset="-122"/>
            </a:endParaRPr>
          </a:p>
          <a:p>
            <a:pPr algn="just"/>
            <a:r>
              <a:rPr lang="zh-CN" altLang="en-US" sz="2400" b="1" dirty="0" smtClean="0">
                <a:solidFill>
                  <a:schemeClr val="bg1"/>
                </a:solidFill>
                <a:latin typeface="+mn-ea"/>
              </a:rPr>
              <a:t>	</a:t>
            </a:r>
            <a:endParaRPr lang="en-US" altLang="zh-CN" sz="2400" b="1" dirty="0" smtClean="0">
              <a:solidFill>
                <a:schemeClr val="bg1"/>
              </a:solidFill>
            </a:endParaRPr>
          </a:p>
        </p:txBody>
      </p:sp>
      <p:sp>
        <p:nvSpPr>
          <p:cNvPr id="4" name="标题 3"/>
          <p:cNvSpPr>
            <a:spLocks noGrp="1"/>
          </p:cNvSpPr>
          <p:nvPr>
            <p:ph type="title" idx="4294967295"/>
          </p:nvPr>
        </p:nvSpPr>
        <p:spPr/>
        <p:txBody>
          <a:bodyPr/>
          <a:lstStyle/>
          <a:p>
            <a:r>
              <a:rPr lang="zh-CN" altLang="en-US" dirty="0" smtClean="0"/>
              <a:t>过渡页</a:t>
            </a:r>
            <a:endParaRPr lang="en-US" dirty="0"/>
          </a:p>
        </p:txBody>
      </p:sp>
    </p:spTree>
    <p:extLst>
      <p:ext uri="{BB962C8B-B14F-4D97-AF65-F5344CB8AC3E}">
        <p14:creationId xmlns:p14="http://schemas.microsoft.com/office/powerpoint/2010/main" val="40629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900" y="280415"/>
            <a:ext cx="11252200" cy="542255"/>
          </a:xfrm>
        </p:spPr>
        <p:txBody>
          <a:bodyPr/>
          <a:lstStyle/>
          <a:p>
            <a:r>
              <a:rPr lang="zh-CN" altLang="en-US" sz="2800" dirty="0" smtClean="0">
                <a:latin typeface="Microsoft YaHei" charset="-122"/>
                <a:ea typeface="Microsoft YaHei" charset="-122"/>
                <a:cs typeface="Microsoft YaHei" charset="-122"/>
              </a:rPr>
              <a:t>什么是数据中台</a:t>
            </a:r>
            <a:endParaRPr lang="en-US" sz="2800" b="1" dirty="0">
              <a:latin typeface="Microsoft YaHei" charset="-122"/>
              <a:ea typeface="Microsoft YaHei" charset="-122"/>
              <a:cs typeface="Microsoft YaHei" charset="-122"/>
            </a:endParaRPr>
          </a:p>
        </p:txBody>
      </p:sp>
      <p:sp>
        <p:nvSpPr>
          <p:cNvPr id="4" name="Text Placeholder 1"/>
          <p:cNvSpPr>
            <a:spLocks noGrp="1"/>
          </p:cNvSpPr>
          <p:nvPr>
            <p:ph type="body" sz="quarter" idx="13"/>
          </p:nvPr>
        </p:nvSpPr>
        <p:spPr>
          <a:xfrm>
            <a:off x="616835" y="822671"/>
            <a:ext cx="11252200" cy="357200"/>
          </a:xfrm>
        </p:spPr>
        <p:txBody>
          <a:bodyPr/>
          <a:lstStyle/>
          <a:p>
            <a:pPr marL="285750"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数据中台的目标是让</a:t>
            </a:r>
            <a:r>
              <a:rPr lang="zh-CN" altLang="en-US" sz="1600" dirty="0" smtClean="0">
                <a:latin typeface="微软雅黑" panose="020B0503020204020204" pitchFamily="34" charset="-122"/>
                <a:ea typeface="微软雅黑" panose="020B0503020204020204" pitchFamily="34" charset="-122"/>
              </a:rPr>
              <a:t>数据用</a:t>
            </a:r>
            <a:r>
              <a:rPr lang="zh-CN" altLang="en-US" sz="1600" dirty="0">
                <a:latin typeface="微软雅黑" panose="020B0503020204020204" pitchFamily="34" charset="-122"/>
                <a:ea typeface="微软雅黑" panose="020B0503020204020204" pitchFamily="34" charset="-122"/>
              </a:rPr>
              <a:t>起来，通过数据中台提供的工具、</a:t>
            </a:r>
            <a:r>
              <a:rPr lang="zh-CN" altLang="en-US" sz="1600" dirty="0" smtClean="0">
                <a:latin typeface="微软雅黑" panose="020B0503020204020204" pitchFamily="34" charset="-122"/>
                <a:ea typeface="微软雅黑" panose="020B0503020204020204" pitchFamily="34" charset="-122"/>
              </a:rPr>
              <a:t>方法，</a:t>
            </a:r>
            <a:r>
              <a:rPr lang="zh-CN" altLang="en-US" sz="1600" dirty="0">
                <a:latin typeface="微软雅黑" panose="020B0503020204020204" pitchFamily="34" charset="-122"/>
                <a:ea typeface="微软雅黑" panose="020B0503020204020204" pitchFamily="34" charset="-122"/>
              </a:rPr>
              <a:t>把数据变为一种</a:t>
            </a:r>
            <a:r>
              <a:rPr lang="zh-CN" altLang="en-US" sz="1600" dirty="0" smtClean="0">
                <a:latin typeface="微软雅黑" panose="020B0503020204020204" pitchFamily="34" charset="-122"/>
                <a:ea typeface="微软雅黑" panose="020B0503020204020204" pitchFamily="34" charset="-122"/>
              </a:rPr>
              <a:t>服务，</a:t>
            </a:r>
            <a:r>
              <a:rPr lang="zh-CN" altLang="en-US" sz="1600" dirty="0">
                <a:latin typeface="微软雅黑" panose="020B0503020204020204" pitchFamily="34" charset="-122"/>
                <a:ea typeface="微软雅黑" panose="020B0503020204020204" pitchFamily="34" charset="-122"/>
              </a:rPr>
              <a:t>让数据更方便地被业务所使用</a:t>
            </a:r>
          </a:p>
        </p:txBody>
      </p:sp>
      <p:grpSp>
        <p:nvGrpSpPr>
          <p:cNvPr id="16" name="组合 15"/>
          <p:cNvGrpSpPr/>
          <p:nvPr/>
        </p:nvGrpSpPr>
        <p:grpSpPr>
          <a:xfrm>
            <a:off x="602996" y="1279730"/>
            <a:ext cx="10908284" cy="5111718"/>
            <a:chOff x="602996" y="1279730"/>
            <a:chExt cx="10908284" cy="5111718"/>
          </a:xfrm>
        </p:grpSpPr>
        <p:grpSp>
          <p:nvGrpSpPr>
            <p:cNvPr id="15" name="组合 14"/>
            <p:cNvGrpSpPr/>
            <p:nvPr/>
          </p:nvGrpSpPr>
          <p:grpSpPr>
            <a:xfrm>
              <a:off x="1618807" y="1279730"/>
              <a:ext cx="9892473" cy="5111718"/>
              <a:chOff x="958407" y="1310210"/>
              <a:chExt cx="9892473" cy="5111718"/>
            </a:xfrm>
          </p:grpSpPr>
          <p:sp>
            <p:nvSpPr>
              <p:cNvPr id="45" name="矩形 173">
                <a:extLst>
                  <a:ext uri="{FF2B5EF4-FFF2-40B4-BE49-F238E27FC236}">
                    <a16:creationId xmlns:a16="http://schemas.microsoft.com/office/drawing/2014/main" id="{7933A1A6-6CCE-4557-B79D-AAE5421F2589}"/>
                  </a:ext>
                </a:extLst>
              </p:cNvPr>
              <p:cNvSpPr/>
              <p:nvPr/>
            </p:nvSpPr>
            <p:spPr>
              <a:xfrm>
                <a:off x="958408" y="2563322"/>
                <a:ext cx="442705" cy="2702874"/>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dirty="0" smtClean="0">
                    <a:latin typeface="微软雅黑" panose="020B0503020204020204" pitchFamily="34" charset="-122"/>
                    <a:ea typeface="微软雅黑" panose="020B0503020204020204" pitchFamily="34" charset="-122"/>
                    <a:cs typeface="+mn-ea"/>
                    <a:sym typeface=""/>
                  </a:rPr>
                  <a:t>数据运营体系</a:t>
                </a:r>
                <a:endParaRPr kumimoji="1" lang="zh-CN" altLang="en-US" sz="1200" dirty="0">
                  <a:latin typeface="微软雅黑" panose="020B0503020204020204" pitchFamily="34" charset="-122"/>
                  <a:ea typeface="微软雅黑" panose="020B0503020204020204" pitchFamily="34" charset="-122"/>
                  <a:cs typeface="+mn-ea"/>
                  <a:sym typeface=""/>
                </a:endParaRPr>
              </a:p>
            </p:txBody>
          </p:sp>
          <p:sp>
            <p:nvSpPr>
              <p:cNvPr id="27" name="矩形 173">
                <a:extLst>
                  <a:ext uri="{FF2B5EF4-FFF2-40B4-BE49-F238E27FC236}">
                    <a16:creationId xmlns:a16="http://schemas.microsoft.com/office/drawing/2014/main" id="{7933A1A6-6CCE-4557-B79D-AAE5421F2589}"/>
                  </a:ext>
                </a:extLst>
              </p:cNvPr>
              <p:cNvSpPr/>
              <p:nvPr/>
            </p:nvSpPr>
            <p:spPr>
              <a:xfrm>
                <a:off x="958408" y="5931722"/>
                <a:ext cx="9892471" cy="490206"/>
              </a:xfrm>
              <a:prstGeom prst="rect">
                <a:avLst/>
              </a:prstGeom>
              <a:solidFill>
                <a:schemeClr val="bg1">
                  <a:lumMod val="95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29" name="矩形 218">
                <a:extLst>
                  <a:ext uri="{FF2B5EF4-FFF2-40B4-BE49-F238E27FC236}">
                    <a16:creationId xmlns:a16="http://schemas.microsoft.com/office/drawing/2014/main" id="{1423F4E3-3FAA-4747-8BBB-8C12F1C55025}"/>
                  </a:ext>
                </a:extLst>
              </p:cNvPr>
              <p:cNvSpPr/>
              <p:nvPr/>
            </p:nvSpPr>
            <p:spPr>
              <a:xfrm>
                <a:off x="6802559" y="6012224"/>
                <a:ext cx="1113659" cy="329199"/>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非结构化数据</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30" name="矩形 218">
                <a:extLst>
                  <a:ext uri="{FF2B5EF4-FFF2-40B4-BE49-F238E27FC236}">
                    <a16:creationId xmlns:a16="http://schemas.microsoft.com/office/drawing/2014/main" id="{1423F4E3-3FAA-4747-8BBB-8C12F1C55025}"/>
                  </a:ext>
                </a:extLst>
              </p:cNvPr>
              <p:cNvSpPr/>
              <p:nvPr/>
            </p:nvSpPr>
            <p:spPr>
              <a:xfrm>
                <a:off x="9021662" y="5990866"/>
                <a:ext cx="1113659" cy="329199"/>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结构化数据</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31" name="矩形 218">
                <a:extLst>
                  <a:ext uri="{FF2B5EF4-FFF2-40B4-BE49-F238E27FC236}">
                    <a16:creationId xmlns:a16="http://schemas.microsoft.com/office/drawing/2014/main" id="{1423F4E3-3FAA-4747-8BBB-8C12F1C55025}"/>
                  </a:ext>
                </a:extLst>
              </p:cNvPr>
              <p:cNvSpPr/>
              <p:nvPr/>
            </p:nvSpPr>
            <p:spPr>
              <a:xfrm>
                <a:off x="2364354" y="6012223"/>
                <a:ext cx="1113659" cy="329199"/>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内部数据</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35" name="矩形 218">
                <a:extLst>
                  <a:ext uri="{FF2B5EF4-FFF2-40B4-BE49-F238E27FC236}">
                    <a16:creationId xmlns:a16="http://schemas.microsoft.com/office/drawing/2014/main" id="{1423F4E3-3FAA-4747-8BBB-8C12F1C55025}"/>
                  </a:ext>
                </a:extLst>
              </p:cNvPr>
              <p:cNvSpPr/>
              <p:nvPr/>
            </p:nvSpPr>
            <p:spPr>
              <a:xfrm>
                <a:off x="4583456" y="6012223"/>
                <a:ext cx="1113659" cy="329199"/>
              </a:xfrm>
              <a:prstGeom prst="rect">
                <a:avLst/>
              </a:prstGeom>
              <a:solidFill>
                <a:schemeClr val="bg1">
                  <a:lumMod val="85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外部数据</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36" name="矩形 35">
                <a:extLst>
                  <a:ext uri="{FF2B5EF4-FFF2-40B4-BE49-F238E27FC236}">
                    <a16:creationId xmlns:a16="http://schemas.microsoft.com/office/drawing/2014/main" id="{32B1D7B3-A07D-0E40-98E7-A68AE2301BB3}"/>
                  </a:ext>
                </a:extLst>
              </p:cNvPr>
              <p:cNvSpPr/>
              <p:nvPr/>
            </p:nvSpPr>
            <p:spPr>
              <a:xfrm>
                <a:off x="1075807" y="5981957"/>
                <a:ext cx="729713" cy="389729"/>
              </a:xfrm>
              <a:prstGeom prst="rect">
                <a:avLst/>
              </a:prstGeom>
              <a:noFill/>
              <a:ln w="19050" algn="ctr">
                <a:noFill/>
                <a:miter lim="800000"/>
                <a:headEnd/>
                <a:tailEnd/>
              </a:ln>
              <a:effectLst/>
            </p:spPr>
            <p:txBody>
              <a:bodyPr anchor="ctr"/>
              <a:lstStyle/>
              <a:p>
                <a:pPr algn="ctr">
                  <a:spcBef>
                    <a:spcPts val="600"/>
                  </a:spcBef>
                  <a:buSzPct val="100000"/>
                </a:pPr>
                <a:r>
                  <a:rPr lang="zh-CN" altLang="en-US" sz="1200" b="1" kern="0" dirty="0" smtClean="0">
                    <a:solidFill>
                      <a:prstClr val="black"/>
                    </a:solidFill>
                    <a:latin typeface="微软雅黑" panose="020B0503020204020204" pitchFamily="34" charset="-122"/>
                    <a:ea typeface="微软雅黑" panose="020B0503020204020204" pitchFamily="34" charset="-122"/>
                    <a:cs typeface="Arial" charset="0"/>
                  </a:rPr>
                  <a:t>数据源</a:t>
                </a:r>
                <a:endParaRPr lang="en-US" sz="12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37" name="矩形 173">
                <a:extLst>
                  <a:ext uri="{FF2B5EF4-FFF2-40B4-BE49-F238E27FC236}">
                    <a16:creationId xmlns:a16="http://schemas.microsoft.com/office/drawing/2014/main" id="{7933A1A6-6CCE-4557-B79D-AAE5421F2589}"/>
                  </a:ext>
                </a:extLst>
              </p:cNvPr>
              <p:cNvSpPr/>
              <p:nvPr/>
            </p:nvSpPr>
            <p:spPr>
              <a:xfrm>
                <a:off x="958407" y="5354252"/>
                <a:ext cx="9892472" cy="490206"/>
              </a:xfrm>
              <a:prstGeom prst="rect">
                <a:avLst/>
              </a:prstGeom>
              <a:solidFill>
                <a:schemeClr val="bg1">
                  <a:lumMod val="95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pic>
            <p:nvPicPr>
              <p:cNvPr id="23554" name="Picture 2" descr="https://timgsa.baidu.com/timg?image&amp;quality=80&amp;size=b9999_10000&amp;sec=1597932583664&amp;di=b4c932f15004903c017a7b5147351c78&amp;imgtype=0&amp;src=http%3A%2F%2Fstatic.open-open.com%2Fnews%2FuploadImg%2F20160525%2F20160525083516_270.png"/>
              <p:cNvPicPr>
                <a:picLocks noChangeAspect="1" noChangeArrowheads="1"/>
              </p:cNvPicPr>
              <p:nvPr/>
            </p:nvPicPr>
            <p:blipFill>
              <a:blip r:embed="rId3">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1266412" y="5418513"/>
                <a:ext cx="721283" cy="361684"/>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timgsa.baidu.com/timg?image&amp;quality=80&amp;size=b9999_10000&amp;sec=1597932693488&amp;di=791b05d7af7a6c197d0e0ddef12a4282&amp;imgtype=0&amp;src=http%3A%2F%2Fwww.esjhxxkj.com%2Fwp-content%2Fuploads%2F2018%2F01%2Fjh-oracle.jpg"/>
              <p:cNvPicPr>
                <a:picLocks noChangeAspect="1" noChangeArrowheads="1"/>
              </p:cNvPicPr>
              <p:nvPr/>
            </p:nvPicPr>
            <p:blipFill>
              <a:blip r:embed="rId4">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2777272" y="5457310"/>
                <a:ext cx="1330420" cy="284089"/>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timgsa.baidu.com/timg?image&amp;quality=80&amp;size=b9999_10000&amp;sec=1597932748652&amp;di=ba434e37916b43654127ae7178d31bb4&amp;imgtype=0&amp;src=http%3A%2F%2Fg.hiphotos.baidu.com%2Fbaike%2Fpic%2Fitem%2F83025aafa40f4bfb1527549d064f78f0f6361800.jpg"/>
              <p:cNvPicPr>
                <a:picLocks noChangeAspect="1" noChangeArrowheads="1"/>
              </p:cNvPicPr>
              <p:nvPr/>
            </p:nvPicPr>
            <p:blipFill>
              <a:blip r:embed="rId5">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4897268" y="5371683"/>
                <a:ext cx="628649" cy="45534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https://timgsa.baidu.com/timg?image&amp;quality=80&amp;size=b9999_10000&amp;sec=1597932770955&amp;di=892c27790c4660ae427ee57823b9be52&amp;imgtype=0&amp;src=http%3A%2F%2F5b0988e595225.cdn.sohucs.com%2Fimages%2F20180327%2F34adc98d775145f0b23c5fa67217af1d.png"/>
              <p:cNvPicPr>
                <a:picLocks noChangeAspect="1" noChangeArrowheads="1"/>
              </p:cNvPicPr>
              <p:nvPr/>
            </p:nvPicPr>
            <p:blipFill>
              <a:blip r:embed="rId6">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9484472" y="5384220"/>
                <a:ext cx="1203718" cy="430269"/>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https://ss2.bdstatic.com/70cFvnSh_Q1YnxGkpoWK1HF6hhy/it/u=370960796,3925594138&amp;fm=26&amp;gp=0.jpg"/>
              <p:cNvPicPr>
                <a:picLocks noChangeAspect="1" noChangeArrowheads="1"/>
              </p:cNvPicPr>
              <p:nvPr/>
            </p:nvPicPr>
            <p:blipFill>
              <a:blip r:embed="rId7">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8105963" y="5389241"/>
                <a:ext cx="588933" cy="420228"/>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descr="https://timgsa.baidu.com/timg?image&amp;quality=80&amp;size=b9999_10000&amp;sec=1597932928244&amp;di=15486f2ac676907fb999d3b9e97011e5&amp;imgtype=0&amp;src=http%3A%2F%2Fwww.cbdio.com%2Fimage%2Fattachement%2Fjpg%2Fsite2%2F20141230%2F3417eb9bbd59160c582e52.jpg"/>
              <p:cNvPicPr>
                <a:picLocks noChangeAspect="1" noChangeArrowheads="1"/>
              </p:cNvPicPr>
              <p:nvPr/>
            </p:nvPicPr>
            <p:blipFill>
              <a:blip r:embed="rId8">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6315494" y="5365644"/>
                <a:ext cx="1000892" cy="46742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173">
                <a:extLst>
                  <a:ext uri="{FF2B5EF4-FFF2-40B4-BE49-F238E27FC236}">
                    <a16:creationId xmlns:a16="http://schemas.microsoft.com/office/drawing/2014/main" id="{7933A1A6-6CCE-4557-B79D-AAE5421F2589}"/>
                  </a:ext>
                </a:extLst>
              </p:cNvPr>
              <p:cNvSpPr/>
              <p:nvPr/>
            </p:nvSpPr>
            <p:spPr>
              <a:xfrm>
                <a:off x="1987695" y="4185693"/>
                <a:ext cx="3755739" cy="1079215"/>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43" name="矩形 218">
                <a:extLst>
                  <a:ext uri="{FF2B5EF4-FFF2-40B4-BE49-F238E27FC236}">
                    <a16:creationId xmlns:a16="http://schemas.microsoft.com/office/drawing/2014/main" id="{1423F4E3-3FAA-4747-8BBB-8C12F1C55025}"/>
                  </a:ext>
                </a:extLst>
              </p:cNvPr>
              <p:cNvSpPr/>
              <p:nvPr/>
            </p:nvSpPr>
            <p:spPr>
              <a:xfrm>
                <a:off x="2098151" y="4883457"/>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异构网络</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44" name="文本框 267">
                <a:extLst>
                  <a:ext uri="{FF2B5EF4-FFF2-40B4-BE49-F238E27FC236}">
                    <a16:creationId xmlns:a16="http://schemas.microsoft.com/office/drawing/2014/main" id="{8FF50B66-75BF-4BAE-9347-BC740F7613C5}"/>
                  </a:ext>
                </a:extLst>
              </p:cNvPr>
              <p:cNvSpPr txBox="1"/>
              <p:nvPr/>
            </p:nvSpPr>
            <p:spPr>
              <a:xfrm>
                <a:off x="3235707" y="4225448"/>
                <a:ext cx="1259713" cy="257740"/>
              </a:xfrm>
              <a:prstGeom prst="rect">
                <a:avLst/>
              </a:prstGeom>
              <a:noFill/>
            </p:spPr>
            <p:txBody>
              <a:bodyPr wrap="square" rtlCol="0">
                <a:spAutoFit/>
              </a:bodyPr>
              <a:lstStyle/>
              <a:p>
                <a:pPr algn="ctr"/>
                <a:r>
                  <a:rPr kumimoji="1" lang="zh-CN" altLang="en-US" sz="1200" b="1" dirty="0" smtClean="0">
                    <a:latin typeface="微软雅黑" panose="020B0503020204020204" pitchFamily="34" charset="-122"/>
                    <a:ea typeface="微软雅黑" panose="020B0503020204020204" pitchFamily="34" charset="-122"/>
                    <a:cs typeface="+mn-ea"/>
                    <a:sym typeface=""/>
                  </a:rPr>
                  <a:t>数据汇聚</a:t>
                </a:r>
                <a:endParaRPr kumimoji="1" lang="en-US" altLang="zh-CN" sz="1200" b="1" dirty="0">
                  <a:latin typeface="微软雅黑" panose="020B0503020204020204" pitchFamily="34" charset="-122"/>
                  <a:ea typeface="微软雅黑" panose="020B0503020204020204" pitchFamily="34" charset="-122"/>
                  <a:cs typeface="+mn-ea"/>
                  <a:sym typeface=""/>
                </a:endParaRPr>
              </a:p>
            </p:txBody>
          </p:sp>
          <p:sp>
            <p:nvSpPr>
              <p:cNvPr id="46" name="矩形 173">
                <a:extLst>
                  <a:ext uri="{FF2B5EF4-FFF2-40B4-BE49-F238E27FC236}">
                    <a16:creationId xmlns:a16="http://schemas.microsoft.com/office/drawing/2014/main" id="{7933A1A6-6CCE-4557-B79D-AAE5421F2589}"/>
                  </a:ext>
                </a:extLst>
              </p:cNvPr>
              <p:cNvSpPr/>
              <p:nvPr/>
            </p:nvSpPr>
            <p:spPr>
              <a:xfrm>
                <a:off x="1476767" y="2563322"/>
                <a:ext cx="442705" cy="2702873"/>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r>
                  <a:rPr kumimoji="1" lang="zh-CN" altLang="en-US" sz="1200" dirty="0" smtClean="0">
                    <a:latin typeface="微软雅黑" panose="020B0503020204020204" pitchFamily="34" charset="-122"/>
                    <a:ea typeface="微软雅黑" panose="020B0503020204020204" pitchFamily="34" charset="-122"/>
                    <a:cs typeface="+mn-ea"/>
                    <a:sym typeface=""/>
                  </a:rPr>
                  <a:t>数据安全体系</a:t>
                </a:r>
                <a:endParaRPr kumimoji="1" lang="zh-CN" altLang="en-US" sz="1200" dirty="0">
                  <a:latin typeface="微软雅黑" panose="020B0503020204020204" pitchFamily="34" charset="-122"/>
                  <a:ea typeface="微软雅黑" panose="020B0503020204020204" pitchFamily="34" charset="-122"/>
                  <a:cs typeface="+mn-ea"/>
                  <a:sym typeface=""/>
                </a:endParaRPr>
              </a:p>
            </p:txBody>
          </p:sp>
          <p:sp>
            <p:nvSpPr>
              <p:cNvPr id="47" name="矩形 218">
                <a:extLst>
                  <a:ext uri="{FF2B5EF4-FFF2-40B4-BE49-F238E27FC236}">
                    <a16:creationId xmlns:a16="http://schemas.microsoft.com/office/drawing/2014/main" id="{1423F4E3-3FAA-4747-8BBB-8C12F1C55025}"/>
                  </a:ext>
                </a:extLst>
              </p:cNvPr>
              <p:cNvSpPr/>
              <p:nvPr/>
            </p:nvSpPr>
            <p:spPr>
              <a:xfrm>
                <a:off x="3321200" y="4883457"/>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异构</a:t>
                </a:r>
                <a:r>
                  <a:rPr kumimoji="1" lang="zh-CN" altLang="en-US" sz="1200" kern="0" dirty="0">
                    <a:latin typeface="微软雅黑" panose="020B0503020204020204" pitchFamily="34" charset="-122"/>
                    <a:ea typeface="微软雅黑" panose="020B0503020204020204" pitchFamily="34" charset="-122"/>
                    <a:cs typeface="+mn-ea"/>
                    <a:sym typeface=""/>
                  </a:rPr>
                  <a:t>数据源</a:t>
                </a:r>
              </a:p>
            </p:txBody>
          </p:sp>
          <p:sp>
            <p:nvSpPr>
              <p:cNvPr id="48" name="矩形 218">
                <a:extLst>
                  <a:ext uri="{FF2B5EF4-FFF2-40B4-BE49-F238E27FC236}">
                    <a16:creationId xmlns:a16="http://schemas.microsoft.com/office/drawing/2014/main" id="{1423F4E3-3FAA-4747-8BBB-8C12F1C55025}"/>
                  </a:ext>
                </a:extLst>
              </p:cNvPr>
              <p:cNvSpPr/>
              <p:nvPr/>
            </p:nvSpPr>
            <p:spPr>
              <a:xfrm>
                <a:off x="4544636" y="4883457"/>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en-US" altLang="zh-CN" sz="1200" kern="0" dirty="0" smtClean="0">
                    <a:latin typeface="微软雅黑" panose="020B0503020204020204" pitchFamily="34" charset="-122"/>
                    <a:ea typeface="微软雅黑" panose="020B0503020204020204" pitchFamily="34" charset="-122"/>
                    <a:cs typeface="+mn-ea"/>
                    <a:sym typeface=""/>
                  </a:rPr>
                  <a:t>...</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49" name="矩形 218">
                <a:extLst>
                  <a:ext uri="{FF2B5EF4-FFF2-40B4-BE49-F238E27FC236}">
                    <a16:creationId xmlns:a16="http://schemas.microsoft.com/office/drawing/2014/main" id="{1423F4E3-3FAA-4747-8BBB-8C12F1C55025}"/>
                  </a:ext>
                </a:extLst>
              </p:cNvPr>
              <p:cNvSpPr/>
              <p:nvPr/>
            </p:nvSpPr>
            <p:spPr>
              <a:xfrm>
                <a:off x="2098151" y="4503658"/>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实时接入</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0" name="矩形 218">
                <a:extLst>
                  <a:ext uri="{FF2B5EF4-FFF2-40B4-BE49-F238E27FC236}">
                    <a16:creationId xmlns:a16="http://schemas.microsoft.com/office/drawing/2014/main" id="{1423F4E3-3FAA-4747-8BBB-8C12F1C55025}"/>
                  </a:ext>
                </a:extLst>
              </p:cNvPr>
              <p:cNvSpPr/>
              <p:nvPr/>
            </p:nvSpPr>
            <p:spPr>
              <a:xfrm>
                <a:off x="3321200" y="449845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可视化配置</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1" name="矩形 218">
                <a:extLst>
                  <a:ext uri="{FF2B5EF4-FFF2-40B4-BE49-F238E27FC236}">
                    <a16:creationId xmlns:a16="http://schemas.microsoft.com/office/drawing/2014/main" id="{1423F4E3-3FAA-4747-8BBB-8C12F1C55025}"/>
                  </a:ext>
                </a:extLst>
              </p:cNvPr>
              <p:cNvSpPr/>
              <p:nvPr/>
            </p:nvSpPr>
            <p:spPr>
              <a:xfrm>
                <a:off x="4548207" y="449845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离线同步</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2" name="矩形 173">
                <a:extLst>
                  <a:ext uri="{FF2B5EF4-FFF2-40B4-BE49-F238E27FC236}">
                    <a16:creationId xmlns:a16="http://schemas.microsoft.com/office/drawing/2014/main" id="{7933A1A6-6CCE-4557-B79D-AAE5421F2589}"/>
                  </a:ext>
                </a:extLst>
              </p:cNvPr>
              <p:cNvSpPr/>
              <p:nvPr/>
            </p:nvSpPr>
            <p:spPr>
              <a:xfrm>
                <a:off x="5853889" y="4185693"/>
                <a:ext cx="4996991" cy="1079215"/>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53" name="矩形 218">
                <a:extLst>
                  <a:ext uri="{FF2B5EF4-FFF2-40B4-BE49-F238E27FC236}">
                    <a16:creationId xmlns:a16="http://schemas.microsoft.com/office/drawing/2014/main" id="{1423F4E3-3FAA-4747-8BBB-8C12F1C55025}"/>
                  </a:ext>
                </a:extLst>
              </p:cNvPr>
              <p:cNvSpPr/>
              <p:nvPr/>
            </p:nvSpPr>
            <p:spPr>
              <a:xfrm>
                <a:off x="5964346" y="4883457"/>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智能调度</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4" name="矩形 218">
                <a:extLst>
                  <a:ext uri="{FF2B5EF4-FFF2-40B4-BE49-F238E27FC236}">
                    <a16:creationId xmlns:a16="http://schemas.microsoft.com/office/drawing/2014/main" id="{1423F4E3-3FAA-4747-8BBB-8C12F1C55025}"/>
                  </a:ext>
                </a:extLst>
              </p:cNvPr>
              <p:cNvSpPr/>
              <p:nvPr/>
            </p:nvSpPr>
            <p:spPr>
              <a:xfrm>
                <a:off x="7187394" y="4883457"/>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智能运维</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5" name="矩形 218">
                <a:extLst>
                  <a:ext uri="{FF2B5EF4-FFF2-40B4-BE49-F238E27FC236}">
                    <a16:creationId xmlns:a16="http://schemas.microsoft.com/office/drawing/2014/main" id="{1423F4E3-3FAA-4747-8BBB-8C12F1C55025}"/>
                  </a:ext>
                </a:extLst>
              </p:cNvPr>
              <p:cNvSpPr/>
              <p:nvPr/>
            </p:nvSpPr>
            <p:spPr>
              <a:xfrm>
                <a:off x="8410830" y="4883457"/>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监控告警</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6" name="矩形 218">
                <a:extLst>
                  <a:ext uri="{FF2B5EF4-FFF2-40B4-BE49-F238E27FC236}">
                    <a16:creationId xmlns:a16="http://schemas.microsoft.com/office/drawing/2014/main" id="{1423F4E3-3FAA-4747-8BBB-8C12F1C55025}"/>
                  </a:ext>
                </a:extLst>
              </p:cNvPr>
              <p:cNvSpPr/>
              <p:nvPr/>
            </p:nvSpPr>
            <p:spPr>
              <a:xfrm>
                <a:off x="5964346" y="4503658"/>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离线开发</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7" name="矩形 218">
                <a:extLst>
                  <a:ext uri="{FF2B5EF4-FFF2-40B4-BE49-F238E27FC236}">
                    <a16:creationId xmlns:a16="http://schemas.microsoft.com/office/drawing/2014/main" id="{1423F4E3-3FAA-4747-8BBB-8C12F1C55025}"/>
                  </a:ext>
                </a:extLst>
              </p:cNvPr>
              <p:cNvSpPr/>
              <p:nvPr/>
            </p:nvSpPr>
            <p:spPr>
              <a:xfrm>
                <a:off x="7187394" y="449845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实时开发</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8" name="矩形 218">
                <a:extLst>
                  <a:ext uri="{FF2B5EF4-FFF2-40B4-BE49-F238E27FC236}">
                    <a16:creationId xmlns:a16="http://schemas.microsoft.com/office/drawing/2014/main" id="{1423F4E3-3FAA-4747-8BBB-8C12F1C55025}"/>
                  </a:ext>
                </a:extLst>
              </p:cNvPr>
              <p:cNvSpPr/>
              <p:nvPr/>
            </p:nvSpPr>
            <p:spPr>
              <a:xfrm>
                <a:off x="8414401" y="449845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算法开发</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59" name="矩形 218">
                <a:extLst>
                  <a:ext uri="{FF2B5EF4-FFF2-40B4-BE49-F238E27FC236}">
                    <a16:creationId xmlns:a16="http://schemas.microsoft.com/office/drawing/2014/main" id="{1423F4E3-3FAA-4747-8BBB-8C12F1C55025}"/>
                  </a:ext>
                </a:extLst>
              </p:cNvPr>
              <p:cNvSpPr/>
              <p:nvPr/>
            </p:nvSpPr>
            <p:spPr>
              <a:xfrm>
                <a:off x="9629922" y="4883457"/>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en-US" altLang="zh-CN" sz="1200" kern="0" dirty="0" smtClean="0">
                    <a:latin typeface="微软雅黑" panose="020B0503020204020204" pitchFamily="34" charset="-122"/>
                    <a:ea typeface="微软雅黑" panose="020B0503020204020204" pitchFamily="34" charset="-122"/>
                    <a:cs typeface="+mn-ea"/>
                    <a:sym typeface=""/>
                  </a:rPr>
                  <a:t>…</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0" name="矩形 218">
                <a:extLst>
                  <a:ext uri="{FF2B5EF4-FFF2-40B4-BE49-F238E27FC236}">
                    <a16:creationId xmlns:a16="http://schemas.microsoft.com/office/drawing/2014/main" id="{1423F4E3-3FAA-4747-8BBB-8C12F1C55025}"/>
                  </a:ext>
                </a:extLst>
              </p:cNvPr>
              <p:cNvSpPr/>
              <p:nvPr/>
            </p:nvSpPr>
            <p:spPr>
              <a:xfrm>
                <a:off x="9633493" y="449845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环境隔离</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1" name="文本框 267">
                <a:extLst>
                  <a:ext uri="{FF2B5EF4-FFF2-40B4-BE49-F238E27FC236}">
                    <a16:creationId xmlns:a16="http://schemas.microsoft.com/office/drawing/2014/main" id="{8FF50B66-75BF-4BAE-9347-BC740F7613C5}"/>
                  </a:ext>
                </a:extLst>
              </p:cNvPr>
              <p:cNvSpPr txBox="1"/>
              <p:nvPr/>
            </p:nvSpPr>
            <p:spPr>
              <a:xfrm>
                <a:off x="7722528" y="4225448"/>
                <a:ext cx="1259713" cy="257740"/>
              </a:xfrm>
              <a:prstGeom prst="rect">
                <a:avLst/>
              </a:prstGeom>
              <a:noFill/>
            </p:spPr>
            <p:txBody>
              <a:bodyPr wrap="square" rtlCol="0">
                <a:spAutoFit/>
              </a:bodyPr>
              <a:lstStyle/>
              <a:p>
                <a:pPr algn="ctr"/>
                <a:r>
                  <a:rPr kumimoji="1" lang="zh-CN" altLang="en-US" sz="1200" b="1" dirty="0" smtClean="0">
                    <a:latin typeface="微软雅黑" panose="020B0503020204020204" pitchFamily="34" charset="-122"/>
                    <a:ea typeface="微软雅黑" panose="020B0503020204020204" pitchFamily="34" charset="-122"/>
                    <a:cs typeface="+mn-ea"/>
                    <a:sym typeface=""/>
                  </a:rPr>
                  <a:t>数据开发</a:t>
                </a:r>
                <a:endParaRPr kumimoji="1" lang="en-US" altLang="zh-CN" sz="1200" b="1" dirty="0">
                  <a:latin typeface="微软雅黑" panose="020B0503020204020204" pitchFamily="34" charset="-122"/>
                  <a:ea typeface="微软雅黑" panose="020B0503020204020204" pitchFamily="34" charset="-122"/>
                  <a:cs typeface="+mn-ea"/>
                  <a:sym typeface=""/>
                </a:endParaRPr>
              </a:p>
            </p:txBody>
          </p:sp>
          <p:sp>
            <p:nvSpPr>
              <p:cNvPr id="62" name="矩形 173">
                <a:extLst>
                  <a:ext uri="{FF2B5EF4-FFF2-40B4-BE49-F238E27FC236}">
                    <a16:creationId xmlns:a16="http://schemas.microsoft.com/office/drawing/2014/main" id="{7933A1A6-6CCE-4557-B79D-AAE5421F2589}"/>
                  </a:ext>
                </a:extLst>
              </p:cNvPr>
              <p:cNvSpPr/>
              <p:nvPr/>
            </p:nvSpPr>
            <p:spPr>
              <a:xfrm>
                <a:off x="1995127" y="3385957"/>
                <a:ext cx="8855752" cy="736433"/>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63" name="文本框 267">
                <a:extLst>
                  <a:ext uri="{FF2B5EF4-FFF2-40B4-BE49-F238E27FC236}">
                    <a16:creationId xmlns:a16="http://schemas.microsoft.com/office/drawing/2014/main" id="{8FF50B66-75BF-4BAE-9347-BC740F7613C5}"/>
                  </a:ext>
                </a:extLst>
              </p:cNvPr>
              <p:cNvSpPr txBox="1"/>
              <p:nvPr/>
            </p:nvSpPr>
            <p:spPr>
              <a:xfrm>
                <a:off x="5904643" y="3410231"/>
                <a:ext cx="1259713" cy="257740"/>
              </a:xfrm>
              <a:prstGeom prst="rect">
                <a:avLst/>
              </a:prstGeom>
              <a:noFill/>
            </p:spPr>
            <p:txBody>
              <a:bodyPr wrap="square" rtlCol="0">
                <a:spAutoFit/>
              </a:bodyPr>
              <a:lstStyle/>
              <a:p>
                <a:pPr algn="ctr"/>
                <a:r>
                  <a:rPr kumimoji="1" lang="zh-CN" altLang="en-US" sz="1200" b="1" dirty="0" smtClean="0">
                    <a:latin typeface="微软雅黑" panose="020B0503020204020204" pitchFamily="34" charset="-122"/>
                    <a:ea typeface="微软雅黑" panose="020B0503020204020204" pitchFamily="34" charset="-122"/>
                    <a:cs typeface="+mn-ea"/>
                    <a:sym typeface=""/>
                  </a:rPr>
                  <a:t>数据资产管理</a:t>
                </a:r>
                <a:endParaRPr kumimoji="1" lang="en-US" altLang="zh-CN" sz="1200" b="1" dirty="0">
                  <a:latin typeface="微软雅黑" panose="020B0503020204020204" pitchFamily="34" charset="-122"/>
                  <a:ea typeface="微软雅黑" panose="020B0503020204020204" pitchFamily="34" charset="-122"/>
                  <a:cs typeface="+mn-ea"/>
                  <a:sym typeface=""/>
                </a:endParaRPr>
              </a:p>
            </p:txBody>
          </p:sp>
          <p:sp>
            <p:nvSpPr>
              <p:cNvPr id="64" name="矩形 218">
                <a:extLst>
                  <a:ext uri="{FF2B5EF4-FFF2-40B4-BE49-F238E27FC236}">
                    <a16:creationId xmlns:a16="http://schemas.microsoft.com/office/drawing/2014/main" id="{1423F4E3-3FAA-4747-8BBB-8C12F1C55025}"/>
                  </a:ext>
                </a:extLst>
              </p:cNvPr>
              <p:cNvSpPr/>
              <p:nvPr/>
            </p:nvSpPr>
            <p:spPr>
              <a:xfrm>
                <a:off x="2098151" y="368836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元数据</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5" name="矩形 218">
                <a:extLst>
                  <a:ext uri="{FF2B5EF4-FFF2-40B4-BE49-F238E27FC236}">
                    <a16:creationId xmlns:a16="http://schemas.microsoft.com/office/drawing/2014/main" id="{1423F4E3-3FAA-4747-8BBB-8C12F1C55025}"/>
                  </a:ext>
                </a:extLst>
              </p:cNvPr>
              <p:cNvSpPr/>
              <p:nvPr/>
            </p:nvSpPr>
            <p:spPr>
              <a:xfrm>
                <a:off x="3353446" y="368836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数据标准</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6" name="矩形 218">
                <a:extLst>
                  <a:ext uri="{FF2B5EF4-FFF2-40B4-BE49-F238E27FC236}">
                    <a16:creationId xmlns:a16="http://schemas.microsoft.com/office/drawing/2014/main" id="{1423F4E3-3FAA-4747-8BBB-8C12F1C55025}"/>
                  </a:ext>
                </a:extLst>
              </p:cNvPr>
              <p:cNvSpPr/>
              <p:nvPr/>
            </p:nvSpPr>
            <p:spPr>
              <a:xfrm>
                <a:off x="4608741" y="368686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数据质量</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7" name="矩形 218">
                <a:extLst>
                  <a:ext uri="{FF2B5EF4-FFF2-40B4-BE49-F238E27FC236}">
                    <a16:creationId xmlns:a16="http://schemas.microsoft.com/office/drawing/2014/main" id="{1423F4E3-3FAA-4747-8BBB-8C12F1C55025}"/>
                  </a:ext>
                </a:extLst>
              </p:cNvPr>
              <p:cNvSpPr/>
              <p:nvPr/>
            </p:nvSpPr>
            <p:spPr>
              <a:xfrm>
                <a:off x="5864036" y="368686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数据血缘</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8" name="矩形 218">
                <a:extLst>
                  <a:ext uri="{FF2B5EF4-FFF2-40B4-BE49-F238E27FC236}">
                    <a16:creationId xmlns:a16="http://schemas.microsoft.com/office/drawing/2014/main" id="{1423F4E3-3FAA-4747-8BBB-8C12F1C55025}"/>
                  </a:ext>
                </a:extLst>
              </p:cNvPr>
              <p:cNvSpPr/>
              <p:nvPr/>
            </p:nvSpPr>
            <p:spPr>
              <a:xfrm>
                <a:off x="7119331" y="3686869"/>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数据生命周期</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69" name="矩形 218">
                <a:extLst>
                  <a:ext uri="{FF2B5EF4-FFF2-40B4-BE49-F238E27FC236}">
                    <a16:creationId xmlns:a16="http://schemas.microsoft.com/office/drawing/2014/main" id="{1423F4E3-3FAA-4747-8BBB-8C12F1C55025}"/>
                  </a:ext>
                </a:extLst>
              </p:cNvPr>
              <p:cNvSpPr/>
              <p:nvPr/>
            </p:nvSpPr>
            <p:spPr>
              <a:xfrm>
                <a:off x="8374626" y="3675206"/>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数据安全</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70" name="矩形 218">
                <a:extLst>
                  <a:ext uri="{FF2B5EF4-FFF2-40B4-BE49-F238E27FC236}">
                    <a16:creationId xmlns:a16="http://schemas.microsoft.com/office/drawing/2014/main" id="{1423F4E3-3FAA-4747-8BBB-8C12F1C55025}"/>
                  </a:ext>
                </a:extLst>
              </p:cNvPr>
              <p:cNvSpPr/>
              <p:nvPr/>
            </p:nvSpPr>
            <p:spPr>
              <a:xfrm>
                <a:off x="9629922" y="3675206"/>
                <a:ext cx="1112593" cy="328271"/>
              </a:xfrm>
              <a:prstGeom prst="rect">
                <a:avLst/>
              </a:prstGeom>
              <a:solidFill>
                <a:schemeClr val="accent1">
                  <a:lumMod val="40000"/>
                  <a:lumOff val="60000"/>
                </a:schemeClr>
              </a:solidFill>
              <a:ln w="12700" cap="flat" cmpd="sng" algn="ctr">
                <a:solidFill>
                  <a:srgbClr val="002060"/>
                </a:solidFill>
                <a:prstDash val="dash"/>
              </a:ln>
              <a:effectLst/>
            </p:spPr>
            <p:txBody>
              <a:bodyPr lIns="80628" tIns="40313" rIns="80628" bIns="40313" anchor="ctr"/>
              <a:lstStyle/>
              <a:p>
                <a:pPr algn="ctr"/>
                <a:r>
                  <a:rPr kumimoji="1" lang="en-US" altLang="zh-CN" sz="1200" kern="0" dirty="0" smtClean="0">
                    <a:latin typeface="微软雅黑" panose="020B0503020204020204" pitchFamily="34" charset="-122"/>
                    <a:ea typeface="微软雅黑" panose="020B0503020204020204" pitchFamily="34" charset="-122"/>
                    <a:cs typeface="+mn-ea"/>
                    <a:sym typeface=""/>
                  </a:rPr>
                  <a:t>…</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71" name="矩形 173">
                <a:extLst>
                  <a:ext uri="{FF2B5EF4-FFF2-40B4-BE49-F238E27FC236}">
                    <a16:creationId xmlns:a16="http://schemas.microsoft.com/office/drawing/2014/main" id="{7933A1A6-6CCE-4557-B79D-AAE5421F2589}"/>
                  </a:ext>
                </a:extLst>
              </p:cNvPr>
              <p:cNvSpPr/>
              <p:nvPr/>
            </p:nvSpPr>
            <p:spPr>
              <a:xfrm>
                <a:off x="1995127" y="2563322"/>
                <a:ext cx="8855752" cy="736433"/>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72" name="文本框 267">
                <a:extLst>
                  <a:ext uri="{FF2B5EF4-FFF2-40B4-BE49-F238E27FC236}">
                    <a16:creationId xmlns:a16="http://schemas.microsoft.com/office/drawing/2014/main" id="{8FF50B66-75BF-4BAE-9347-BC740F7613C5}"/>
                  </a:ext>
                </a:extLst>
              </p:cNvPr>
              <p:cNvSpPr txBox="1"/>
              <p:nvPr/>
            </p:nvSpPr>
            <p:spPr>
              <a:xfrm>
                <a:off x="5904643" y="2587596"/>
                <a:ext cx="1259713" cy="257740"/>
              </a:xfrm>
              <a:prstGeom prst="rect">
                <a:avLst/>
              </a:prstGeom>
              <a:noFill/>
            </p:spPr>
            <p:txBody>
              <a:bodyPr wrap="square" rtlCol="0">
                <a:spAutoFit/>
              </a:bodyPr>
              <a:lstStyle/>
              <a:p>
                <a:pPr algn="ctr"/>
                <a:r>
                  <a:rPr kumimoji="1" lang="zh-CN" altLang="en-US" sz="1200" b="1" dirty="0" smtClean="0">
                    <a:latin typeface="微软雅黑" panose="020B0503020204020204" pitchFamily="34" charset="-122"/>
                    <a:ea typeface="微软雅黑" panose="020B0503020204020204" pitchFamily="34" charset="-122"/>
                    <a:cs typeface="+mn-ea"/>
                    <a:sym typeface=""/>
                  </a:rPr>
                  <a:t>数据服务体系</a:t>
                </a:r>
                <a:endParaRPr kumimoji="1" lang="en-US" altLang="zh-CN" sz="1200" b="1" dirty="0">
                  <a:latin typeface="微软雅黑" panose="020B0503020204020204" pitchFamily="34" charset="-122"/>
                  <a:ea typeface="微软雅黑" panose="020B0503020204020204" pitchFamily="34" charset="-122"/>
                  <a:cs typeface="+mn-ea"/>
                  <a:sym typeface=""/>
                </a:endParaRPr>
              </a:p>
            </p:txBody>
          </p:sp>
          <p:sp>
            <p:nvSpPr>
              <p:cNvPr id="73" name="矩形 218">
                <a:extLst>
                  <a:ext uri="{FF2B5EF4-FFF2-40B4-BE49-F238E27FC236}">
                    <a16:creationId xmlns:a16="http://schemas.microsoft.com/office/drawing/2014/main" id="{1423F4E3-3FAA-4747-8BBB-8C12F1C55025}"/>
                  </a:ext>
                </a:extLst>
              </p:cNvPr>
              <p:cNvSpPr/>
              <p:nvPr/>
            </p:nvSpPr>
            <p:spPr>
              <a:xfrm>
                <a:off x="2098151" y="2865734"/>
                <a:ext cx="1112593" cy="328271"/>
              </a:xfrm>
              <a:prstGeom prst="rect">
                <a:avLst/>
              </a:prstGeom>
              <a:solidFill>
                <a:schemeClr val="accent1">
                  <a:lumMod val="40000"/>
                  <a:lumOff val="60000"/>
                </a:schemeClr>
              </a:solidFill>
              <a:ln w="1270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200" dirty="0">
                    <a:latin typeface="微软雅黑" panose="020B0503020204020204" pitchFamily="34" charset="-122"/>
                    <a:ea typeface="微软雅黑" panose="020B0503020204020204" pitchFamily="34" charset="-122"/>
                    <a:sym typeface=""/>
                  </a:rPr>
                  <a:t>服务创建</a:t>
                </a:r>
              </a:p>
            </p:txBody>
          </p:sp>
          <p:sp>
            <p:nvSpPr>
              <p:cNvPr id="74" name="矩形 218">
                <a:extLst>
                  <a:ext uri="{FF2B5EF4-FFF2-40B4-BE49-F238E27FC236}">
                    <a16:creationId xmlns:a16="http://schemas.microsoft.com/office/drawing/2014/main" id="{1423F4E3-3FAA-4747-8BBB-8C12F1C55025}"/>
                  </a:ext>
                </a:extLst>
              </p:cNvPr>
              <p:cNvSpPr/>
              <p:nvPr/>
            </p:nvSpPr>
            <p:spPr>
              <a:xfrm>
                <a:off x="3353446" y="2865734"/>
                <a:ext cx="1112593" cy="328271"/>
              </a:xfrm>
              <a:prstGeom prst="rect">
                <a:avLst/>
              </a:prstGeom>
              <a:solidFill>
                <a:schemeClr val="accent1">
                  <a:lumMod val="40000"/>
                  <a:lumOff val="60000"/>
                </a:schemeClr>
              </a:solidFill>
              <a:ln w="1270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en-US" altLang="zh-CN" sz="1200" dirty="0">
                    <a:latin typeface="微软雅黑" panose="020B0503020204020204" pitchFamily="34" charset="-122"/>
                    <a:ea typeface="微软雅黑" panose="020B0503020204020204" pitchFamily="34" charset="-122"/>
                    <a:sym typeface=""/>
                  </a:rPr>
                  <a:t>API</a:t>
                </a:r>
                <a:r>
                  <a:rPr lang="zh-CN" altLang="en-US" sz="1200" dirty="0">
                    <a:latin typeface="微软雅黑" panose="020B0503020204020204" pitchFamily="34" charset="-122"/>
                    <a:ea typeface="微软雅黑" panose="020B0503020204020204" pitchFamily="34" charset="-122"/>
                    <a:sym typeface=""/>
                  </a:rPr>
                  <a:t>网关</a:t>
                </a:r>
              </a:p>
            </p:txBody>
          </p:sp>
          <p:sp>
            <p:nvSpPr>
              <p:cNvPr id="75" name="矩形 218">
                <a:extLst>
                  <a:ext uri="{FF2B5EF4-FFF2-40B4-BE49-F238E27FC236}">
                    <a16:creationId xmlns:a16="http://schemas.microsoft.com/office/drawing/2014/main" id="{1423F4E3-3FAA-4747-8BBB-8C12F1C55025}"/>
                  </a:ext>
                </a:extLst>
              </p:cNvPr>
              <p:cNvSpPr/>
              <p:nvPr/>
            </p:nvSpPr>
            <p:spPr>
              <a:xfrm>
                <a:off x="4608741" y="2864234"/>
                <a:ext cx="1112593" cy="328271"/>
              </a:xfrm>
              <a:prstGeom prst="rect">
                <a:avLst/>
              </a:prstGeom>
              <a:solidFill>
                <a:schemeClr val="accent1">
                  <a:lumMod val="40000"/>
                  <a:lumOff val="60000"/>
                </a:schemeClr>
              </a:solidFill>
              <a:ln w="1270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200" dirty="0">
                    <a:latin typeface="微软雅黑" panose="020B0503020204020204" pitchFamily="34" charset="-122"/>
                    <a:ea typeface="微软雅黑" panose="020B0503020204020204" pitchFamily="34" charset="-122"/>
                    <a:sym typeface=""/>
                  </a:rPr>
                  <a:t>服务授权</a:t>
                </a:r>
              </a:p>
            </p:txBody>
          </p:sp>
          <p:sp>
            <p:nvSpPr>
              <p:cNvPr id="76" name="矩形 218">
                <a:extLst>
                  <a:ext uri="{FF2B5EF4-FFF2-40B4-BE49-F238E27FC236}">
                    <a16:creationId xmlns:a16="http://schemas.microsoft.com/office/drawing/2014/main" id="{1423F4E3-3FAA-4747-8BBB-8C12F1C55025}"/>
                  </a:ext>
                </a:extLst>
              </p:cNvPr>
              <p:cNvSpPr/>
              <p:nvPr/>
            </p:nvSpPr>
            <p:spPr>
              <a:xfrm>
                <a:off x="5864036" y="2864234"/>
                <a:ext cx="1112593" cy="328271"/>
              </a:xfrm>
              <a:prstGeom prst="rect">
                <a:avLst/>
              </a:prstGeom>
              <a:solidFill>
                <a:schemeClr val="accent1">
                  <a:lumMod val="40000"/>
                  <a:lumOff val="60000"/>
                </a:schemeClr>
              </a:solidFill>
              <a:ln w="1270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200" dirty="0">
                    <a:latin typeface="微软雅黑" panose="020B0503020204020204" pitchFamily="34" charset="-122"/>
                    <a:ea typeface="微软雅黑" panose="020B0503020204020204" pitchFamily="34" charset="-122"/>
                    <a:sym typeface=""/>
                  </a:rPr>
                  <a:t>调用管理</a:t>
                </a:r>
              </a:p>
            </p:txBody>
          </p:sp>
          <p:sp>
            <p:nvSpPr>
              <p:cNvPr id="77" name="矩形 218">
                <a:extLst>
                  <a:ext uri="{FF2B5EF4-FFF2-40B4-BE49-F238E27FC236}">
                    <a16:creationId xmlns:a16="http://schemas.microsoft.com/office/drawing/2014/main" id="{1423F4E3-3FAA-4747-8BBB-8C12F1C55025}"/>
                  </a:ext>
                </a:extLst>
              </p:cNvPr>
              <p:cNvSpPr/>
              <p:nvPr/>
            </p:nvSpPr>
            <p:spPr>
              <a:xfrm>
                <a:off x="7119331" y="2864234"/>
                <a:ext cx="1112593" cy="328271"/>
              </a:xfrm>
              <a:prstGeom prst="rect">
                <a:avLst/>
              </a:prstGeom>
              <a:solidFill>
                <a:schemeClr val="accent1">
                  <a:lumMod val="40000"/>
                  <a:lumOff val="60000"/>
                </a:schemeClr>
              </a:solidFill>
              <a:ln w="1270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200" dirty="0">
                    <a:latin typeface="微软雅黑" panose="020B0503020204020204" pitchFamily="34" charset="-122"/>
                    <a:ea typeface="微软雅黑" panose="020B0503020204020204" pitchFamily="34" charset="-122"/>
                    <a:sym typeface=""/>
                  </a:rPr>
                  <a:t>服务限流</a:t>
                </a:r>
              </a:p>
            </p:txBody>
          </p:sp>
          <p:sp>
            <p:nvSpPr>
              <p:cNvPr id="78" name="矩形 218">
                <a:extLst>
                  <a:ext uri="{FF2B5EF4-FFF2-40B4-BE49-F238E27FC236}">
                    <a16:creationId xmlns:a16="http://schemas.microsoft.com/office/drawing/2014/main" id="{1423F4E3-3FAA-4747-8BBB-8C12F1C55025}"/>
                  </a:ext>
                </a:extLst>
              </p:cNvPr>
              <p:cNvSpPr/>
              <p:nvPr/>
            </p:nvSpPr>
            <p:spPr>
              <a:xfrm>
                <a:off x="8374626" y="2852572"/>
                <a:ext cx="1112593" cy="328271"/>
              </a:xfrm>
              <a:prstGeom prst="rect">
                <a:avLst/>
              </a:prstGeom>
              <a:solidFill>
                <a:schemeClr val="accent1">
                  <a:lumMod val="40000"/>
                  <a:lumOff val="60000"/>
                </a:schemeClr>
              </a:solidFill>
              <a:ln w="1270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200" dirty="0">
                    <a:latin typeface="微软雅黑" panose="020B0503020204020204" pitchFamily="34" charset="-122"/>
                    <a:ea typeface="微软雅黑" panose="020B0503020204020204" pitchFamily="34" charset="-122"/>
                    <a:sym typeface=""/>
                  </a:rPr>
                  <a:t>服务治理</a:t>
                </a:r>
              </a:p>
            </p:txBody>
          </p:sp>
          <p:sp>
            <p:nvSpPr>
              <p:cNvPr id="79" name="矩形 218">
                <a:extLst>
                  <a:ext uri="{FF2B5EF4-FFF2-40B4-BE49-F238E27FC236}">
                    <a16:creationId xmlns:a16="http://schemas.microsoft.com/office/drawing/2014/main" id="{1423F4E3-3FAA-4747-8BBB-8C12F1C55025}"/>
                  </a:ext>
                </a:extLst>
              </p:cNvPr>
              <p:cNvSpPr/>
              <p:nvPr/>
            </p:nvSpPr>
            <p:spPr>
              <a:xfrm>
                <a:off x="9629922" y="2852572"/>
                <a:ext cx="1112593" cy="328271"/>
              </a:xfrm>
              <a:prstGeom prst="rect">
                <a:avLst/>
              </a:prstGeom>
              <a:solidFill>
                <a:schemeClr val="accent1">
                  <a:lumMod val="40000"/>
                  <a:lumOff val="60000"/>
                </a:schemeClr>
              </a:solidFill>
              <a:ln w="1270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en-US" altLang="zh-CN" sz="1200" dirty="0">
                    <a:latin typeface="微软雅黑" panose="020B0503020204020204" pitchFamily="34" charset="-122"/>
                    <a:ea typeface="微软雅黑" panose="020B0503020204020204" pitchFamily="34" charset="-122"/>
                    <a:sym typeface=""/>
                  </a:rPr>
                  <a:t>…</a:t>
                </a:r>
                <a:endParaRPr lang="zh-CN" altLang="en-US" sz="1200" dirty="0">
                  <a:latin typeface="微软雅黑" panose="020B0503020204020204" pitchFamily="34" charset="-122"/>
                  <a:ea typeface="微软雅黑" panose="020B0503020204020204" pitchFamily="34" charset="-122"/>
                  <a:sym typeface=""/>
                </a:endParaRPr>
              </a:p>
            </p:txBody>
          </p:sp>
          <p:sp>
            <p:nvSpPr>
              <p:cNvPr id="80" name="矩形 173">
                <a:extLst>
                  <a:ext uri="{FF2B5EF4-FFF2-40B4-BE49-F238E27FC236}">
                    <a16:creationId xmlns:a16="http://schemas.microsoft.com/office/drawing/2014/main" id="{7933A1A6-6CCE-4557-B79D-AAE5421F2589}"/>
                  </a:ext>
                </a:extLst>
              </p:cNvPr>
              <p:cNvSpPr/>
              <p:nvPr/>
            </p:nvSpPr>
            <p:spPr>
              <a:xfrm>
                <a:off x="958408" y="1889760"/>
                <a:ext cx="4896000" cy="490206"/>
              </a:xfrm>
              <a:prstGeom prst="rect">
                <a:avLst/>
              </a:prstGeom>
              <a:solidFill>
                <a:schemeClr val="bg1">
                  <a:lumMod val="95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81" name="矩形 218">
                <a:extLst>
                  <a:ext uri="{FF2B5EF4-FFF2-40B4-BE49-F238E27FC236}">
                    <a16:creationId xmlns:a16="http://schemas.microsoft.com/office/drawing/2014/main" id="{1423F4E3-3FAA-4747-8BBB-8C12F1C55025}"/>
                  </a:ext>
                </a:extLst>
              </p:cNvPr>
              <p:cNvSpPr/>
              <p:nvPr/>
            </p:nvSpPr>
            <p:spPr>
              <a:xfrm>
                <a:off x="1627053" y="1969456"/>
                <a:ext cx="1210898"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en-US" altLang="zh-CN" sz="1200" kern="0" dirty="0" smtClean="0">
                    <a:latin typeface="微软雅黑" panose="020B0503020204020204" pitchFamily="34" charset="-122"/>
                    <a:ea typeface="微软雅黑" panose="020B0503020204020204" pitchFamily="34" charset="-122"/>
                    <a:cs typeface="+mn-ea"/>
                    <a:sym typeface=""/>
                  </a:rPr>
                  <a:t>BI</a:t>
                </a:r>
                <a:r>
                  <a:rPr kumimoji="1" lang="zh-CN" altLang="en-US" sz="1200" kern="0" dirty="0" smtClean="0">
                    <a:latin typeface="微软雅黑" panose="020B0503020204020204" pitchFamily="34" charset="-122"/>
                    <a:ea typeface="微软雅黑" panose="020B0503020204020204" pitchFamily="34" charset="-122"/>
                    <a:cs typeface="+mn-ea"/>
                    <a:sym typeface=""/>
                  </a:rPr>
                  <a:t>分析</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83" name="文本框 267">
                <a:extLst>
                  <a:ext uri="{FF2B5EF4-FFF2-40B4-BE49-F238E27FC236}">
                    <a16:creationId xmlns:a16="http://schemas.microsoft.com/office/drawing/2014/main" id="{8FF50B66-75BF-4BAE-9347-BC740F7613C5}"/>
                  </a:ext>
                </a:extLst>
              </p:cNvPr>
              <p:cNvSpPr txBox="1"/>
              <p:nvPr/>
            </p:nvSpPr>
            <p:spPr>
              <a:xfrm>
                <a:off x="986600" y="1918301"/>
                <a:ext cx="559623" cy="461665"/>
              </a:xfrm>
              <a:prstGeom prst="rect">
                <a:avLst/>
              </a:prstGeom>
              <a:noFill/>
            </p:spPr>
            <p:txBody>
              <a:bodyPr wrap="square" rtlCol="0">
                <a:spAutoFit/>
              </a:bodyPr>
              <a:lstStyle/>
              <a:p>
                <a:pPr algn="ctr"/>
                <a:r>
                  <a:rPr kumimoji="1" lang="zh-CN" altLang="en-US" sz="1200" b="1" dirty="0" smtClean="0">
                    <a:latin typeface="微软雅黑" panose="020B0503020204020204" pitchFamily="34" charset="-122"/>
                    <a:ea typeface="微软雅黑" panose="020B0503020204020204" pitchFamily="34" charset="-122"/>
                    <a:cs typeface="+mn-ea"/>
                    <a:sym typeface=""/>
                  </a:rPr>
                  <a:t>决策支持</a:t>
                </a:r>
                <a:endParaRPr kumimoji="1" lang="en-US" altLang="zh-CN" sz="1200" b="1" dirty="0">
                  <a:latin typeface="微软雅黑" panose="020B0503020204020204" pitchFamily="34" charset="-122"/>
                  <a:ea typeface="微软雅黑" panose="020B0503020204020204" pitchFamily="34" charset="-122"/>
                  <a:cs typeface="+mn-ea"/>
                  <a:sym typeface=""/>
                </a:endParaRPr>
              </a:p>
            </p:txBody>
          </p:sp>
          <p:sp>
            <p:nvSpPr>
              <p:cNvPr id="84" name="矩形 218">
                <a:extLst>
                  <a:ext uri="{FF2B5EF4-FFF2-40B4-BE49-F238E27FC236}">
                    <a16:creationId xmlns:a16="http://schemas.microsoft.com/office/drawing/2014/main" id="{1423F4E3-3FAA-4747-8BBB-8C12F1C55025}"/>
                  </a:ext>
                </a:extLst>
              </p:cNvPr>
              <p:cNvSpPr/>
              <p:nvPr/>
            </p:nvSpPr>
            <p:spPr>
              <a:xfrm>
                <a:off x="3072101" y="1969456"/>
                <a:ext cx="1210898"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运营大屏</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85" name="矩形 218">
                <a:extLst>
                  <a:ext uri="{FF2B5EF4-FFF2-40B4-BE49-F238E27FC236}">
                    <a16:creationId xmlns:a16="http://schemas.microsoft.com/office/drawing/2014/main" id="{1423F4E3-3FAA-4747-8BBB-8C12F1C55025}"/>
                  </a:ext>
                </a:extLst>
              </p:cNvPr>
              <p:cNvSpPr/>
              <p:nvPr/>
            </p:nvSpPr>
            <p:spPr>
              <a:xfrm>
                <a:off x="4517149" y="1969456"/>
                <a:ext cx="1210898"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业务中台</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86" name="矩形 173">
                <a:extLst>
                  <a:ext uri="{FF2B5EF4-FFF2-40B4-BE49-F238E27FC236}">
                    <a16:creationId xmlns:a16="http://schemas.microsoft.com/office/drawing/2014/main" id="{7933A1A6-6CCE-4557-B79D-AAE5421F2589}"/>
                  </a:ext>
                </a:extLst>
              </p:cNvPr>
              <p:cNvSpPr/>
              <p:nvPr/>
            </p:nvSpPr>
            <p:spPr>
              <a:xfrm>
                <a:off x="5964345" y="1889760"/>
                <a:ext cx="4886534" cy="490206"/>
              </a:xfrm>
              <a:prstGeom prst="rect">
                <a:avLst/>
              </a:prstGeom>
              <a:solidFill>
                <a:schemeClr val="bg1">
                  <a:lumMod val="95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87" name="矩形 218">
                <a:extLst>
                  <a:ext uri="{FF2B5EF4-FFF2-40B4-BE49-F238E27FC236}">
                    <a16:creationId xmlns:a16="http://schemas.microsoft.com/office/drawing/2014/main" id="{1423F4E3-3FAA-4747-8BBB-8C12F1C55025}"/>
                  </a:ext>
                </a:extLst>
              </p:cNvPr>
              <p:cNvSpPr/>
              <p:nvPr/>
            </p:nvSpPr>
            <p:spPr>
              <a:xfrm>
                <a:off x="6591897" y="1969456"/>
                <a:ext cx="1209600"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客户洞察</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88" name="文本框 267">
                <a:extLst>
                  <a:ext uri="{FF2B5EF4-FFF2-40B4-BE49-F238E27FC236}">
                    <a16:creationId xmlns:a16="http://schemas.microsoft.com/office/drawing/2014/main" id="{8FF50B66-75BF-4BAE-9347-BC740F7613C5}"/>
                  </a:ext>
                </a:extLst>
              </p:cNvPr>
              <p:cNvSpPr txBox="1"/>
              <p:nvPr/>
            </p:nvSpPr>
            <p:spPr>
              <a:xfrm>
                <a:off x="5935238" y="1918300"/>
                <a:ext cx="559623" cy="461665"/>
              </a:xfrm>
              <a:prstGeom prst="rect">
                <a:avLst/>
              </a:prstGeom>
              <a:noFill/>
            </p:spPr>
            <p:txBody>
              <a:bodyPr wrap="square" rtlCol="0">
                <a:spAutoFit/>
              </a:bodyPr>
              <a:lstStyle/>
              <a:p>
                <a:pPr algn="ctr"/>
                <a:r>
                  <a:rPr kumimoji="1" lang="zh-CN" altLang="en-US" sz="1200" b="1" dirty="0" smtClean="0">
                    <a:latin typeface="微软雅黑" panose="020B0503020204020204" pitchFamily="34" charset="-122"/>
                    <a:ea typeface="微软雅黑" panose="020B0503020204020204" pitchFamily="34" charset="-122"/>
                    <a:cs typeface="+mn-ea"/>
                    <a:sym typeface=""/>
                  </a:rPr>
                  <a:t>创新应用</a:t>
                </a:r>
                <a:endParaRPr kumimoji="1" lang="en-US" altLang="zh-CN" sz="1200" b="1" dirty="0">
                  <a:latin typeface="微软雅黑" panose="020B0503020204020204" pitchFamily="34" charset="-122"/>
                  <a:ea typeface="微软雅黑" panose="020B0503020204020204" pitchFamily="34" charset="-122"/>
                  <a:cs typeface="+mn-ea"/>
                  <a:sym typeface=""/>
                </a:endParaRPr>
              </a:p>
            </p:txBody>
          </p:sp>
          <p:sp>
            <p:nvSpPr>
              <p:cNvPr id="89" name="矩形 218">
                <a:extLst>
                  <a:ext uri="{FF2B5EF4-FFF2-40B4-BE49-F238E27FC236}">
                    <a16:creationId xmlns:a16="http://schemas.microsoft.com/office/drawing/2014/main" id="{1423F4E3-3FAA-4747-8BBB-8C12F1C55025}"/>
                  </a:ext>
                </a:extLst>
              </p:cNvPr>
              <p:cNvSpPr/>
              <p:nvPr/>
            </p:nvSpPr>
            <p:spPr>
              <a:xfrm>
                <a:off x="8062406" y="1969456"/>
                <a:ext cx="1209600"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满意度</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90" name="矩形 218">
                <a:extLst>
                  <a:ext uri="{FF2B5EF4-FFF2-40B4-BE49-F238E27FC236}">
                    <a16:creationId xmlns:a16="http://schemas.microsoft.com/office/drawing/2014/main" id="{1423F4E3-3FAA-4747-8BBB-8C12F1C55025}"/>
                  </a:ext>
                </a:extLst>
              </p:cNvPr>
              <p:cNvSpPr/>
              <p:nvPr/>
            </p:nvSpPr>
            <p:spPr>
              <a:xfrm>
                <a:off x="9532915" y="1969456"/>
                <a:ext cx="1209600"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精准营销</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91" name="矩形 173">
                <a:extLst>
                  <a:ext uri="{FF2B5EF4-FFF2-40B4-BE49-F238E27FC236}">
                    <a16:creationId xmlns:a16="http://schemas.microsoft.com/office/drawing/2014/main" id="{7933A1A6-6CCE-4557-B79D-AAE5421F2589}"/>
                  </a:ext>
                </a:extLst>
              </p:cNvPr>
              <p:cNvSpPr/>
              <p:nvPr/>
            </p:nvSpPr>
            <p:spPr>
              <a:xfrm>
                <a:off x="967355" y="1310210"/>
                <a:ext cx="9883524" cy="490206"/>
              </a:xfrm>
              <a:prstGeom prst="rect">
                <a:avLst/>
              </a:prstGeom>
              <a:solidFill>
                <a:schemeClr val="bg1">
                  <a:lumMod val="95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400" dirty="0">
                  <a:latin typeface="微软雅黑" panose="020B0503020204020204" pitchFamily="34" charset="-122"/>
                  <a:ea typeface="微软雅黑" panose="020B0503020204020204" pitchFamily="34" charset="-122"/>
                  <a:cs typeface="+mn-ea"/>
                  <a:sym typeface=""/>
                </a:endParaRPr>
              </a:p>
            </p:txBody>
          </p:sp>
          <p:sp>
            <p:nvSpPr>
              <p:cNvPr id="92" name="矩形 218">
                <a:extLst>
                  <a:ext uri="{FF2B5EF4-FFF2-40B4-BE49-F238E27FC236}">
                    <a16:creationId xmlns:a16="http://schemas.microsoft.com/office/drawing/2014/main" id="{1423F4E3-3FAA-4747-8BBB-8C12F1C55025}"/>
                  </a:ext>
                </a:extLst>
              </p:cNvPr>
              <p:cNvSpPr/>
              <p:nvPr/>
            </p:nvSpPr>
            <p:spPr>
              <a:xfrm>
                <a:off x="1628350" y="1390471"/>
                <a:ext cx="2268748"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面向内部</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93" name="文本框 267">
                <a:extLst>
                  <a:ext uri="{FF2B5EF4-FFF2-40B4-BE49-F238E27FC236}">
                    <a16:creationId xmlns:a16="http://schemas.microsoft.com/office/drawing/2014/main" id="{8FF50B66-75BF-4BAE-9347-BC740F7613C5}"/>
                  </a:ext>
                </a:extLst>
              </p:cNvPr>
              <p:cNvSpPr txBox="1"/>
              <p:nvPr/>
            </p:nvSpPr>
            <p:spPr>
              <a:xfrm>
                <a:off x="987920" y="1338751"/>
                <a:ext cx="559623" cy="461665"/>
              </a:xfrm>
              <a:prstGeom prst="rect">
                <a:avLst/>
              </a:prstGeom>
              <a:noFill/>
            </p:spPr>
            <p:txBody>
              <a:bodyPr wrap="square" rtlCol="0">
                <a:spAutoFit/>
              </a:bodyPr>
              <a:lstStyle/>
              <a:p>
                <a:pPr algn="ctr"/>
                <a:r>
                  <a:rPr kumimoji="1" lang="zh-CN" altLang="en-US" sz="1200" b="1" dirty="0" smtClean="0">
                    <a:latin typeface="微软雅黑" panose="020B0503020204020204" pitchFamily="34" charset="-122"/>
                    <a:ea typeface="微软雅黑" panose="020B0503020204020204" pitchFamily="34" charset="-122"/>
                    <a:cs typeface="+mn-ea"/>
                    <a:sym typeface=""/>
                  </a:rPr>
                  <a:t>身份认证</a:t>
                </a:r>
                <a:endParaRPr kumimoji="1" lang="en-US" altLang="zh-CN" sz="1200" b="1" dirty="0">
                  <a:latin typeface="微软雅黑" panose="020B0503020204020204" pitchFamily="34" charset="-122"/>
                  <a:ea typeface="微软雅黑" panose="020B0503020204020204" pitchFamily="34" charset="-122"/>
                  <a:cs typeface="+mn-ea"/>
                  <a:sym typeface=""/>
                </a:endParaRPr>
              </a:p>
            </p:txBody>
          </p:sp>
          <p:sp>
            <p:nvSpPr>
              <p:cNvPr id="94" name="矩形 218">
                <a:extLst>
                  <a:ext uri="{FF2B5EF4-FFF2-40B4-BE49-F238E27FC236}">
                    <a16:creationId xmlns:a16="http://schemas.microsoft.com/office/drawing/2014/main" id="{1423F4E3-3FAA-4747-8BBB-8C12F1C55025}"/>
                  </a:ext>
                </a:extLst>
              </p:cNvPr>
              <p:cNvSpPr/>
              <p:nvPr/>
            </p:nvSpPr>
            <p:spPr>
              <a:xfrm>
                <a:off x="5051058" y="1390471"/>
                <a:ext cx="2268748"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面向客户</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95" name="矩形 218">
                <a:extLst>
                  <a:ext uri="{FF2B5EF4-FFF2-40B4-BE49-F238E27FC236}">
                    <a16:creationId xmlns:a16="http://schemas.microsoft.com/office/drawing/2014/main" id="{1423F4E3-3FAA-4747-8BBB-8C12F1C55025}"/>
                  </a:ext>
                </a:extLst>
              </p:cNvPr>
              <p:cNvSpPr/>
              <p:nvPr/>
            </p:nvSpPr>
            <p:spPr>
              <a:xfrm>
                <a:off x="8473767" y="1390471"/>
                <a:ext cx="2268748" cy="329199"/>
              </a:xfrm>
              <a:prstGeom prst="rect">
                <a:avLst/>
              </a:prstGeom>
              <a:solidFill>
                <a:schemeClr val="bg1">
                  <a:lumMod val="85000"/>
                </a:schemeClr>
              </a:solidFill>
              <a:ln w="12700" cap="flat" cmpd="sng" algn="ctr">
                <a:solidFill>
                  <a:srgbClr val="002060"/>
                </a:solidFill>
                <a:prstDash val="dash"/>
              </a:ln>
              <a:effectLst/>
            </p:spPr>
            <p:txBody>
              <a:bodyPr lIns="80628" tIns="40313" rIns="80628" bIns="40313" anchor="ctr"/>
              <a:lstStyle/>
              <a:p>
                <a:pPr algn="ctr"/>
                <a:r>
                  <a:rPr kumimoji="1" lang="zh-CN" altLang="en-US" sz="1200" kern="0" dirty="0" smtClean="0">
                    <a:latin typeface="微软雅黑" panose="020B0503020204020204" pitchFamily="34" charset="-122"/>
                    <a:ea typeface="微软雅黑" panose="020B0503020204020204" pitchFamily="34" charset="-122"/>
                    <a:cs typeface="+mn-ea"/>
                    <a:sym typeface=""/>
                  </a:rPr>
                  <a:t>面向合作伙伴</a:t>
                </a:r>
                <a:endParaRPr kumimoji="1" lang="zh-CN" altLang="en-US" sz="1200" kern="0" dirty="0">
                  <a:latin typeface="微软雅黑" panose="020B0503020204020204" pitchFamily="34" charset="-122"/>
                  <a:ea typeface="微软雅黑" panose="020B0503020204020204" pitchFamily="34" charset="-122"/>
                  <a:cs typeface="+mn-ea"/>
                  <a:sym typeface=""/>
                </a:endParaRPr>
              </a:p>
            </p:txBody>
          </p:sp>
          <p:sp>
            <p:nvSpPr>
              <p:cNvPr id="97" name="下箭头 96"/>
              <p:cNvSpPr/>
              <p:nvPr/>
            </p:nvSpPr>
            <p:spPr bwMode="gray">
              <a:xfrm flipV="1">
                <a:off x="2126127" y="2396115"/>
                <a:ext cx="190353" cy="151300"/>
              </a:xfrm>
              <a:prstGeom prst="downArrow">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8" name="下箭头 97"/>
              <p:cNvSpPr/>
              <p:nvPr/>
            </p:nvSpPr>
            <p:spPr bwMode="gray">
              <a:xfrm flipV="1">
                <a:off x="3672214" y="2396115"/>
                <a:ext cx="190353" cy="151300"/>
              </a:xfrm>
              <a:prstGeom prst="downArrow">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9" name="下箭头 98"/>
              <p:cNvSpPr/>
              <p:nvPr/>
            </p:nvSpPr>
            <p:spPr bwMode="gray">
              <a:xfrm flipV="1">
                <a:off x="5218301" y="2396115"/>
                <a:ext cx="190353" cy="151300"/>
              </a:xfrm>
              <a:prstGeom prst="downArrow">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0" name="下箭头 99"/>
              <p:cNvSpPr/>
              <p:nvPr/>
            </p:nvSpPr>
            <p:spPr bwMode="gray">
              <a:xfrm flipV="1">
                <a:off x="8310475" y="2396115"/>
                <a:ext cx="190353" cy="151300"/>
              </a:xfrm>
              <a:prstGeom prst="downArrow">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1" name="下箭头 100"/>
              <p:cNvSpPr/>
              <p:nvPr/>
            </p:nvSpPr>
            <p:spPr bwMode="gray">
              <a:xfrm flipV="1">
                <a:off x="6764388" y="2396115"/>
                <a:ext cx="190353" cy="151300"/>
              </a:xfrm>
              <a:prstGeom prst="downArrow">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2" name="下箭头 101"/>
              <p:cNvSpPr/>
              <p:nvPr/>
            </p:nvSpPr>
            <p:spPr bwMode="gray">
              <a:xfrm flipV="1">
                <a:off x="9856564" y="2396115"/>
                <a:ext cx="190353" cy="151300"/>
              </a:xfrm>
              <a:prstGeom prst="downArrow">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sp>
          <p:nvSpPr>
            <p:cNvPr id="104" name="矩形 103">
              <a:extLst>
                <a:ext uri="{FF2B5EF4-FFF2-40B4-BE49-F238E27FC236}">
                  <a16:creationId xmlns:a16="http://schemas.microsoft.com/office/drawing/2014/main" id="{10C6C79D-CA96-D045-A132-4C93D7A61B73}"/>
                </a:ext>
              </a:extLst>
            </p:cNvPr>
            <p:cNvSpPr/>
            <p:nvPr/>
          </p:nvSpPr>
          <p:spPr>
            <a:xfrm>
              <a:off x="602996" y="5323772"/>
              <a:ext cx="853122" cy="1067676"/>
            </a:xfrm>
            <a:prstGeom prst="rect">
              <a:avLst/>
            </a:prstGeom>
            <a:solidFill>
              <a:srgbClr val="84C109"/>
            </a:solidFill>
            <a:ln w="19050" algn="ctr">
              <a:noFill/>
              <a:miter lim="800000"/>
              <a:headEnd/>
              <a:tailEnd/>
            </a:ln>
            <a:effectLst/>
          </p:spPr>
          <p:txBody>
            <a:bodyPr anchor="ctr"/>
            <a:lstStyle/>
            <a:p>
              <a:pPr algn="ctr" defTabSz="914400"/>
              <a:r>
                <a:rPr lang="zh-CN" altLang="en-US" sz="1400" b="1" kern="0" dirty="0" smtClean="0">
                  <a:solidFill>
                    <a:schemeClr val="bg1"/>
                  </a:solidFill>
                  <a:latin typeface="微软雅黑" panose="020B0503020204020204" pitchFamily="34" charset="-122"/>
                  <a:ea typeface="微软雅黑" panose="020B0503020204020204" pitchFamily="34" charset="-122"/>
                  <a:cs typeface="Arial" charset="0"/>
                </a:rPr>
                <a:t>基础</a:t>
              </a:r>
              <a:endParaRPr lang="en-US" altLang="zh-CN" sz="1400" b="1" kern="0" dirty="0" smtClean="0">
                <a:solidFill>
                  <a:schemeClr val="bg1"/>
                </a:solidFill>
                <a:latin typeface="微软雅黑" panose="020B0503020204020204" pitchFamily="34" charset="-122"/>
                <a:ea typeface="微软雅黑" panose="020B0503020204020204" pitchFamily="34" charset="-122"/>
                <a:cs typeface="Arial" charset="0"/>
              </a:endParaRPr>
            </a:p>
            <a:p>
              <a:pPr algn="ctr" defTabSz="914400"/>
              <a:r>
                <a:rPr lang="zh-CN" altLang="en-US" sz="1400" b="1" kern="0" dirty="0" smtClean="0">
                  <a:solidFill>
                    <a:schemeClr val="bg1"/>
                  </a:solidFill>
                  <a:latin typeface="微软雅黑" panose="020B0503020204020204" pitchFamily="34" charset="-122"/>
                  <a:ea typeface="微软雅黑" panose="020B0503020204020204" pitchFamily="34" charset="-122"/>
                  <a:cs typeface="Arial" charset="0"/>
                </a:rPr>
                <a:t>设施</a:t>
              </a:r>
              <a:endParaRPr lang="en-US" sz="1400" b="1" kern="0" dirty="0">
                <a:solidFill>
                  <a:schemeClr val="bg1"/>
                </a:solidFill>
                <a:latin typeface="微软雅黑" panose="020B0503020204020204" pitchFamily="34" charset="-122"/>
                <a:ea typeface="微软雅黑" panose="020B0503020204020204" pitchFamily="34" charset="-122"/>
                <a:cs typeface="Arial" charset="0"/>
              </a:endParaRPr>
            </a:p>
          </p:txBody>
        </p:sp>
        <p:sp>
          <p:nvSpPr>
            <p:cNvPr id="105" name="矩形 104">
              <a:extLst>
                <a:ext uri="{FF2B5EF4-FFF2-40B4-BE49-F238E27FC236}">
                  <a16:creationId xmlns:a16="http://schemas.microsoft.com/office/drawing/2014/main" id="{10C6C79D-CA96-D045-A132-4C93D7A61B73}"/>
                </a:ext>
              </a:extLst>
            </p:cNvPr>
            <p:cNvSpPr/>
            <p:nvPr/>
          </p:nvSpPr>
          <p:spPr>
            <a:xfrm>
              <a:off x="605665" y="2540072"/>
              <a:ext cx="853122" cy="2694356"/>
            </a:xfrm>
            <a:prstGeom prst="rect">
              <a:avLst/>
            </a:prstGeom>
            <a:solidFill>
              <a:srgbClr val="84C109"/>
            </a:solidFill>
            <a:ln w="19050" algn="ctr">
              <a:noFill/>
              <a:miter lim="800000"/>
              <a:headEnd/>
              <a:tailEnd/>
            </a:ln>
            <a:effectLst/>
          </p:spPr>
          <p:txBody>
            <a:bodyPr anchor="ctr"/>
            <a:lstStyle/>
            <a:p>
              <a:pPr algn="ctr" defTabSz="914400"/>
              <a:r>
                <a:rPr lang="zh-CN" altLang="en-US" sz="1400" b="1" kern="0" dirty="0" smtClean="0">
                  <a:solidFill>
                    <a:schemeClr val="bg1"/>
                  </a:solidFill>
                  <a:latin typeface="微软雅黑" panose="020B0503020204020204" pitchFamily="34" charset="-122"/>
                  <a:ea typeface="微软雅黑" panose="020B0503020204020204" pitchFamily="34" charset="-122"/>
                  <a:cs typeface="Arial" charset="0"/>
                </a:rPr>
                <a:t>数据</a:t>
              </a:r>
              <a:endParaRPr lang="en-US" altLang="zh-CN" sz="1400" b="1" kern="0" dirty="0" smtClean="0">
                <a:solidFill>
                  <a:schemeClr val="bg1"/>
                </a:solidFill>
                <a:latin typeface="微软雅黑" panose="020B0503020204020204" pitchFamily="34" charset="-122"/>
                <a:ea typeface="微软雅黑" panose="020B0503020204020204" pitchFamily="34" charset="-122"/>
                <a:cs typeface="Arial" charset="0"/>
              </a:endParaRPr>
            </a:p>
            <a:p>
              <a:pPr algn="ctr" defTabSz="914400"/>
              <a:r>
                <a:rPr lang="zh-CN" altLang="en-US" sz="1400" b="1" kern="0" dirty="0" smtClean="0">
                  <a:solidFill>
                    <a:schemeClr val="bg1"/>
                  </a:solidFill>
                  <a:latin typeface="微软雅黑" panose="020B0503020204020204" pitchFamily="34" charset="-122"/>
                  <a:ea typeface="微软雅黑" panose="020B0503020204020204" pitchFamily="34" charset="-122"/>
                  <a:cs typeface="Arial" charset="0"/>
                </a:rPr>
                <a:t>中台</a:t>
              </a:r>
              <a:endParaRPr lang="en-US" altLang="zh-CN" sz="1400" b="1" kern="0" dirty="0" smtClean="0">
                <a:solidFill>
                  <a:schemeClr val="bg1"/>
                </a:solidFill>
                <a:latin typeface="微软雅黑" panose="020B0503020204020204" pitchFamily="34" charset="-122"/>
                <a:ea typeface="微软雅黑" panose="020B0503020204020204" pitchFamily="34" charset="-122"/>
                <a:cs typeface="Arial" charset="0"/>
              </a:endParaRPr>
            </a:p>
          </p:txBody>
        </p:sp>
        <p:sp>
          <p:nvSpPr>
            <p:cNvPr id="106" name="矩形 105">
              <a:extLst>
                <a:ext uri="{FF2B5EF4-FFF2-40B4-BE49-F238E27FC236}">
                  <a16:creationId xmlns:a16="http://schemas.microsoft.com/office/drawing/2014/main" id="{10C6C79D-CA96-D045-A132-4C93D7A61B73}"/>
                </a:ext>
              </a:extLst>
            </p:cNvPr>
            <p:cNvSpPr/>
            <p:nvPr/>
          </p:nvSpPr>
          <p:spPr>
            <a:xfrm>
              <a:off x="602996" y="1279730"/>
              <a:ext cx="853122" cy="1067676"/>
            </a:xfrm>
            <a:prstGeom prst="rect">
              <a:avLst/>
            </a:prstGeom>
            <a:solidFill>
              <a:srgbClr val="84C109"/>
            </a:solidFill>
            <a:ln w="19050" algn="ctr">
              <a:noFill/>
              <a:miter lim="800000"/>
              <a:headEnd/>
              <a:tailEnd/>
            </a:ln>
            <a:effectLst/>
          </p:spPr>
          <p:txBody>
            <a:bodyPr anchor="ctr"/>
            <a:lstStyle/>
            <a:p>
              <a:pPr algn="ctr" defTabSz="914400"/>
              <a:r>
                <a:rPr lang="zh-CN" altLang="en-US" sz="1400" b="1" kern="0" dirty="0">
                  <a:solidFill>
                    <a:schemeClr val="bg1"/>
                  </a:solidFill>
                  <a:latin typeface="微软雅黑" panose="020B0503020204020204" pitchFamily="34" charset="-122"/>
                  <a:ea typeface="微软雅黑" panose="020B0503020204020204" pitchFamily="34" charset="-122"/>
                  <a:cs typeface="Arial" charset="0"/>
                </a:rPr>
                <a:t>应用</a:t>
              </a:r>
              <a:endParaRPr lang="en-US" altLang="zh-CN" sz="1400" b="1" kern="0" dirty="0" smtClean="0">
                <a:solidFill>
                  <a:schemeClr val="bg1"/>
                </a:solidFill>
                <a:latin typeface="微软雅黑" panose="020B0503020204020204" pitchFamily="34" charset="-122"/>
                <a:ea typeface="微软雅黑" panose="020B0503020204020204" pitchFamily="34" charset="-122"/>
                <a:cs typeface="Arial" charset="0"/>
              </a:endParaRPr>
            </a:p>
          </p:txBody>
        </p:sp>
      </p:grpSp>
      <p:grpSp>
        <p:nvGrpSpPr>
          <p:cNvPr id="82" name="Group 7"/>
          <p:cNvGrpSpPr/>
          <p:nvPr/>
        </p:nvGrpSpPr>
        <p:grpSpPr>
          <a:xfrm>
            <a:off x="10093741" y="401395"/>
            <a:ext cx="1567902" cy="264874"/>
            <a:chOff x="292101" y="403484"/>
            <a:chExt cx="14551023" cy="2704840"/>
          </a:xfrm>
          <a:solidFill>
            <a:schemeClr val="bg1"/>
          </a:solidFill>
        </p:grpSpPr>
        <p:sp>
          <p:nvSpPr>
            <p:cNvPr id="96"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03"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07"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08"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09"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10"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11"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12"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113"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4178840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900" y="280415"/>
            <a:ext cx="11252200" cy="542255"/>
          </a:xfrm>
        </p:spPr>
        <p:txBody>
          <a:bodyPr/>
          <a:lstStyle/>
          <a:p>
            <a:r>
              <a:rPr lang="zh-CN" altLang="en-US" sz="2800" dirty="0" smtClean="0">
                <a:latin typeface="Microsoft YaHei" charset="-122"/>
                <a:ea typeface="Microsoft YaHei" charset="-122"/>
                <a:cs typeface="Microsoft YaHei" charset="-122"/>
              </a:rPr>
              <a:t>数据中台是大数据的下一站</a:t>
            </a:r>
            <a:endParaRPr lang="en-US" sz="2800" b="1" dirty="0">
              <a:latin typeface="Microsoft YaHei" charset="-122"/>
              <a:ea typeface="Microsoft YaHei" charset="-122"/>
              <a:cs typeface="Microsoft YaHei" charset="-122"/>
            </a:endParaRPr>
          </a:p>
        </p:txBody>
      </p:sp>
      <p:sp>
        <p:nvSpPr>
          <p:cNvPr id="4" name="Text Placeholder 1"/>
          <p:cNvSpPr>
            <a:spLocks noGrp="1"/>
          </p:cNvSpPr>
          <p:nvPr>
            <p:ph type="body" sz="quarter" idx="13"/>
          </p:nvPr>
        </p:nvSpPr>
        <p:spPr>
          <a:xfrm>
            <a:off x="616835" y="822671"/>
            <a:ext cx="11252200" cy="535074"/>
          </a:xfrm>
        </p:spPr>
        <p:txBody>
          <a:bodyPr/>
          <a:lstStyle/>
          <a:p>
            <a:pPr marL="285750" indent="-285750">
              <a:lnSpc>
                <a:spcPct val="12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从</a:t>
            </a:r>
            <a:r>
              <a:rPr lang="en-US" altLang="zh-CN" dirty="0" smtClean="0">
                <a:latin typeface="微软雅黑" panose="020B0503020204020204" pitchFamily="34" charset="-122"/>
                <a:ea typeface="微软雅黑" panose="020B0503020204020204" pitchFamily="34" charset="-122"/>
              </a:rPr>
              <a:t>2018</a:t>
            </a:r>
            <a:r>
              <a:rPr lang="zh-CN" altLang="en-US" dirty="0" smtClean="0">
                <a:latin typeface="微软雅黑" panose="020B0503020204020204" pitchFamily="34" charset="-122"/>
                <a:ea typeface="微软雅黑" panose="020B0503020204020204" pitchFamily="34" charset="-122"/>
              </a:rPr>
              <a:t>年开始，企业大数据平台的需求越来越少，取而代之的是</a:t>
            </a:r>
            <a:r>
              <a:rPr lang="zh-CN" altLang="en-US" b="1" dirty="0" smtClean="0">
                <a:solidFill>
                  <a:schemeClr val="tx1"/>
                </a:solidFill>
                <a:latin typeface="微软雅黑" panose="020B0503020204020204" pitchFamily="34" charset="-122"/>
                <a:ea typeface="微软雅黑" panose="020B0503020204020204" pitchFamily="34" charset="-122"/>
              </a:rPr>
              <a:t>数据中台</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48915" y="1286922"/>
            <a:ext cx="10810625" cy="4547083"/>
            <a:chOff x="748915" y="1286922"/>
            <a:chExt cx="10810625" cy="4547083"/>
          </a:xfrm>
        </p:grpSpPr>
        <p:sp>
          <p:nvSpPr>
            <p:cNvPr id="2" name="燕尾形 1"/>
            <p:cNvSpPr/>
            <p:nvPr/>
          </p:nvSpPr>
          <p:spPr bwMode="gray">
            <a:xfrm>
              <a:off x="3440457" y="2288620"/>
              <a:ext cx="2736000" cy="361259"/>
            </a:xfrm>
            <a:prstGeom prst="chevron">
              <a:avLst>
                <a:gd name="adj" fmla="val 34615"/>
              </a:avLst>
            </a:prstGeom>
            <a:solidFill>
              <a:srgbClr val="84C10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 name="燕尾形 5"/>
            <p:cNvSpPr/>
            <p:nvPr/>
          </p:nvSpPr>
          <p:spPr bwMode="gray">
            <a:xfrm>
              <a:off x="6131999" y="2288620"/>
              <a:ext cx="2736000" cy="361259"/>
            </a:xfrm>
            <a:prstGeom prst="chevron">
              <a:avLst>
                <a:gd name="adj" fmla="val 34615"/>
              </a:avLst>
            </a:prstGeom>
            <a:solidFill>
              <a:srgbClr val="84C10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 name="燕尾形 6"/>
            <p:cNvSpPr/>
            <p:nvPr/>
          </p:nvSpPr>
          <p:spPr bwMode="gray">
            <a:xfrm>
              <a:off x="8823540" y="2288621"/>
              <a:ext cx="2736000" cy="361259"/>
            </a:xfrm>
            <a:prstGeom prst="chevron">
              <a:avLst>
                <a:gd name="adj" fmla="val 34615"/>
              </a:avLst>
            </a:prstGeom>
            <a:solidFill>
              <a:srgbClr val="84C10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 name="五边形 7"/>
            <p:cNvSpPr/>
            <p:nvPr/>
          </p:nvSpPr>
          <p:spPr bwMode="gray">
            <a:xfrm>
              <a:off x="748915" y="2288620"/>
              <a:ext cx="2736000" cy="361259"/>
            </a:xfrm>
            <a:prstGeom prst="homePlate">
              <a:avLst>
                <a:gd name="adj" fmla="val 29487"/>
              </a:avLst>
            </a:prstGeom>
            <a:solidFill>
              <a:srgbClr val="84C10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305" y="1300675"/>
              <a:ext cx="871220" cy="87122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522" y="1286922"/>
              <a:ext cx="871200" cy="87120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2857" y="1300675"/>
              <a:ext cx="871200" cy="871200"/>
            </a:xfrm>
            <a:prstGeom prst="rect">
              <a:avLst/>
            </a:prstGeom>
          </p:spPr>
        </p:pic>
        <p:cxnSp>
          <p:nvCxnSpPr>
            <p:cNvPr id="13" name="直接连接符 12"/>
            <p:cNvCxnSpPr/>
            <p:nvPr/>
          </p:nvCxnSpPr>
          <p:spPr>
            <a:xfrm>
              <a:off x="3440457" y="2750498"/>
              <a:ext cx="0" cy="27968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630" y="1337612"/>
              <a:ext cx="769820" cy="769820"/>
            </a:xfrm>
            <a:prstGeom prst="rect">
              <a:avLst/>
            </a:prstGeom>
          </p:spPr>
        </p:pic>
        <p:cxnSp>
          <p:nvCxnSpPr>
            <p:cNvPr id="17" name="直接连接符 16"/>
            <p:cNvCxnSpPr/>
            <p:nvPr/>
          </p:nvCxnSpPr>
          <p:spPr>
            <a:xfrm>
              <a:off x="6118056" y="2750498"/>
              <a:ext cx="0" cy="27968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783777" y="2750498"/>
              <a:ext cx="0" cy="27968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框 267">
              <a:extLst>
                <a:ext uri="{FF2B5EF4-FFF2-40B4-BE49-F238E27FC236}">
                  <a16:creationId xmlns:a16="http://schemas.microsoft.com/office/drawing/2014/main" id="{8FF50B66-75BF-4BAE-9347-BC740F7613C5}"/>
                </a:ext>
              </a:extLst>
            </p:cNvPr>
            <p:cNvSpPr txBox="1"/>
            <p:nvPr/>
          </p:nvSpPr>
          <p:spPr>
            <a:xfrm>
              <a:off x="1128146" y="2750498"/>
              <a:ext cx="1947025" cy="307777"/>
            </a:xfrm>
            <a:prstGeom prst="rect">
              <a:avLst/>
            </a:prstGeom>
            <a:noFill/>
          </p:spPr>
          <p:txBody>
            <a:bodyPr wrap="square" rtlCol="0">
              <a:spAutoFit/>
            </a:bodyPr>
            <a:lstStyle/>
            <a:p>
              <a:pPr algn="ctr"/>
              <a:r>
                <a:rPr kumimoji="1" lang="en-US" altLang="zh-CN" sz="1400" b="1" dirty="0" smtClean="0">
                  <a:latin typeface="微软雅黑" panose="020B0503020204020204" pitchFamily="34" charset="-122"/>
                  <a:ea typeface="微软雅黑" panose="020B0503020204020204" pitchFamily="34" charset="-122"/>
                  <a:cs typeface="+mn-ea"/>
                  <a:sym typeface=""/>
                </a:rPr>
                <a:t>1991</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20" name="文本框 267">
              <a:extLst>
                <a:ext uri="{FF2B5EF4-FFF2-40B4-BE49-F238E27FC236}">
                  <a16:creationId xmlns:a16="http://schemas.microsoft.com/office/drawing/2014/main" id="{8FF50B66-75BF-4BAE-9347-BC740F7613C5}"/>
                </a:ext>
              </a:extLst>
            </p:cNvPr>
            <p:cNvSpPr txBox="1"/>
            <p:nvPr/>
          </p:nvSpPr>
          <p:spPr>
            <a:xfrm>
              <a:off x="1128145" y="3021605"/>
              <a:ext cx="1947025" cy="307777"/>
            </a:xfrm>
            <a:prstGeom prst="rect">
              <a:avLst/>
            </a:prstGeom>
            <a:noFill/>
          </p:spPr>
          <p:txBody>
            <a:bodyPr wrap="square" rtlCol="0">
              <a:spAutoFit/>
            </a:bodyPr>
            <a:lstStyle/>
            <a:p>
              <a:pPr algn="ctr"/>
              <a:r>
                <a:rPr kumimoji="1" lang="en-US" altLang="zh-CN" sz="1400" b="1" dirty="0">
                  <a:latin typeface="微软雅黑" panose="020B0503020204020204" pitchFamily="34" charset="-122"/>
                  <a:ea typeface="微软雅黑" panose="020B0503020204020204" pitchFamily="34" charset="-122"/>
                  <a:cs typeface="+mn-ea"/>
                  <a:sym typeface=""/>
                </a:rPr>
                <a:t>Data Warehouse</a:t>
              </a:r>
            </a:p>
          </p:txBody>
        </p:sp>
        <p:sp>
          <p:nvSpPr>
            <p:cNvPr id="21" name="文本框 267">
              <a:extLst>
                <a:ext uri="{FF2B5EF4-FFF2-40B4-BE49-F238E27FC236}">
                  <a16:creationId xmlns:a16="http://schemas.microsoft.com/office/drawing/2014/main" id="{8FF50B66-75BF-4BAE-9347-BC740F7613C5}"/>
                </a:ext>
              </a:extLst>
            </p:cNvPr>
            <p:cNvSpPr txBox="1"/>
            <p:nvPr/>
          </p:nvSpPr>
          <p:spPr>
            <a:xfrm>
              <a:off x="3811684" y="2750498"/>
              <a:ext cx="1947025" cy="307777"/>
            </a:xfrm>
            <a:prstGeom prst="rect">
              <a:avLst/>
            </a:prstGeom>
            <a:noFill/>
          </p:spPr>
          <p:txBody>
            <a:bodyPr wrap="square" rtlCol="0">
              <a:spAutoFit/>
            </a:bodyPr>
            <a:lstStyle/>
            <a:p>
              <a:pPr algn="ctr"/>
              <a:r>
                <a:rPr kumimoji="1" lang="en-US" altLang="zh-CN" sz="1400" b="1" dirty="0" smtClean="0">
                  <a:latin typeface="微软雅黑" panose="020B0503020204020204" pitchFamily="34" charset="-122"/>
                  <a:ea typeface="微软雅黑" panose="020B0503020204020204" pitchFamily="34" charset="-122"/>
                  <a:cs typeface="+mn-ea"/>
                  <a:sym typeface=""/>
                </a:rPr>
                <a:t>2010</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22" name="文本框 267">
              <a:extLst>
                <a:ext uri="{FF2B5EF4-FFF2-40B4-BE49-F238E27FC236}">
                  <a16:creationId xmlns:a16="http://schemas.microsoft.com/office/drawing/2014/main" id="{8FF50B66-75BF-4BAE-9347-BC740F7613C5}"/>
                </a:ext>
              </a:extLst>
            </p:cNvPr>
            <p:cNvSpPr txBox="1"/>
            <p:nvPr/>
          </p:nvSpPr>
          <p:spPr>
            <a:xfrm>
              <a:off x="3811683" y="3021605"/>
              <a:ext cx="1947025" cy="307777"/>
            </a:xfrm>
            <a:prstGeom prst="rect">
              <a:avLst/>
            </a:prstGeom>
            <a:noFill/>
          </p:spPr>
          <p:txBody>
            <a:bodyPr wrap="square" rtlCol="0">
              <a:spAutoFit/>
            </a:bodyPr>
            <a:lstStyle/>
            <a:p>
              <a:pPr algn="ctr"/>
              <a:r>
                <a:rPr kumimoji="1" lang="en-US" altLang="zh-CN" sz="1400" b="1" dirty="0" smtClean="0">
                  <a:latin typeface="微软雅黑" panose="020B0503020204020204" pitchFamily="34" charset="-122"/>
                  <a:ea typeface="微软雅黑" panose="020B0503020204020204" pitchFamily="34" charset="-122"/>
                  <a:cs typeface="+mn-ea"/>
                  <a:sym typeface=""/>
                </a:rPr>
                <a:t>Data Lake</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23" name="文本框 267">
              <a:extLst>
                <a:ext uri="{FF2B5EF4-FFF2-40B4-BE49-F238E27FC236}">
                  <a16:creationId xmlns:a16="http://schemas.microsoft.com/office/drawing/2014/main" id="{8FF50B66-75BF-4BAE-9347-BC740F7613C5}"/>
                </a:ext>
              </a:extLst>
            </p:cNvPr>
            <p:cNvSpPr txBox="1"/>
            <p:nvPr/>
          </p:nvSpPr>
          <p:spPr>
            <a:xfrm>
              <a:off x="6477403" y="2750498"/>
              <a:ext cx="1947025" cy="307777"/>
            </a:xfrm>
            <a:prstGeom prst="rect">
              <a:avLst/>
            </a:prstGeom>
            <a:noFill/>
          </p:spPr>
          <p:txBody>
            <a:bodyPr wrap="square" rtlCol="0">
              <a:spAutoFit/>
            </a:bodyPr>
            <a:lstStyle/>
            <a:p>
              <a:pPr algn="ctr"/>
              <a:r>
                <a:rPr kumimoji="1" lang="en-US" altLang="zh-CN" sz="1400" b="1" dirty="0" smtClean="0">
                  <a:latin typeface="微软雅黑" panose="020B0503020204020204" pitchFamily="34" charset="-122"/>
                  <a:ea typeface="微软雅黑" panose="020B0503020204020204" pitchFamily="34" charset="-122"/>
                  <a:cs typeface="+mn-ea"/>
                  <a:sym typeface=""/>
                </a:rPr>
                <a:t>2011</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24" name="文本框 267">
              <a:extLst>
                <a:ext uri="{FF2B5EF4-FFF2-40B4-BE49-F238E27FC236}">
                  <a16:creationId xmlns:a16="http://schemas.microsoft.com/office/drawing/2014/main" id="{8FF50B66-75BF-4BAE-9347-BC740F7613C5}"/>
                </a:ext>
              </a:extLst>
            </p:cNvPr>
            <p:cNvSpPr txBox="1"/>
            <p:nvPr/>
          </p:nvSpPr>
          <p:spPr>
            <a:xfrm>
              <a:off x="6477402" y="3021605"/>
              <a:ext cx="1947025" cy="307777"/>
            </a:xfrm>
            <a:prstGeom prst="rect">
              <a:avLst/>
            </a:prstGeom>
            <a:noFill/>
          </p:spPr>
          <p:txBody>
            <a:bodyPr wrap="square" rtlCol="0">
              <a:spAutoFit/>
            </a:bodyPr>
            <a:lstStyle/>
            <a:p>
              <a:pPr algn="ctr"/>
              <a:r>
                <a:rPr kumimoji="1" lang="en-US" altLang="zh-CN" sz="1400" b="1" dirty="0">
                  <a:latin typeface="微软雅黑" panose="020B0503020204020204" pitchFamily="34" charset="-122"/>
                  <a:ea typeface="微软雅黑" panose="020B0503020204020204" pitchFamily="34" charset="-122"/>
                  <a:cs typeface="+mn-ea"/>
                  <a:sym typeface=""/>
                </a:rPr>
                <a:t>Big Data </a:t>
              </a:r>
              <a:r>
                <a:rPr kumimoji="1" lang="en-US" altLang="zh-CN" sz="1400" b="1" dirty="0" smtClean="0">
                  <a:latin typeface="微软雅黑" panose="020B0503020204020204" pitchFamily="34" charset="-122"/>
                  <a:ea typeface="微软雅黑" panose="020B0503020204020204" pitchFamily="34" charset="-122"/>
                  <a:cs typeface="+mn-ea"/>
                  <a:sym typeface=""/>
                </a:rPr>
                <a:t>Platform</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25" name="文本框 267">
              <a:extLst>
                <a:ext uri="{FF2B5EF4-FFF2-40B4-BE49-F238E27FC236}">
                  <a16:creationId xmlns:a16="http://schemas.microsoft.com/office/drawing/2014/main" id="{8FF50B66-75BF-4BAE-9347-BC740F7613C5}"/>
                </a:ext>
              </a:extLst>
            </p:cNvPr>
            <p:cNvSpPr txBox="1"/>
            <p:nvPr/>
          </p:nvSpPr>
          <p:spPr>
            <a:xfrm>
              <a:off x="9143128" y="2750498"/>
              <a:ext cx="1947025" cy="307777"/>
            </a:xfrm>
            <a:prstGeom prst="rect">
              <a:avLst/>
            </a:prstGeom>
            <a:noFill/>
          </p:spPr>
          <p:txBody>
            <a:bodyPr wrap="square" rtlCol="0">
              <a:spAutoFit/>
            </a:bodyPr>
            <a:lstStyle/>
            <a:p>
              <a:pPr algn="ctr"/>
              <a:r>
                <a:rPr kumimoji="1" lang="en-US" altLang="zh-CN" sz="1400" b="1" dirty="0" smtClean="0">
                  <a:latin typeface="微软雅黑" panose="020B0503020204020204" pitchFamily="34" charset="-122"/>
                  <a:ea typeface="微软雅黑" panose="020B0503020204020204" pitchFamily="34" charset="-122"/>
                  <a:cs typeface="+mn-ea"/>
                  <a:sym typeface=""/>
                </a:rPr>
                <a:t>2016</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26" name="文本框 267">
              <a:extLst>
                <a:ext uri="{FF2B5EF4-FFF2-40B4-BE49-F238E27FC236}">
                  <a16:creationId xmlns:a16="http://schemas.microsoft.com/office/drawing/2014/main" id="{8FF50B66-75BF-4BAE-9347-BC740F7613C5}"/>
                </a:ext>
              </a:extLst>
            </p:cNvPr>
            <p:cNvSpPr txBox="1"/>
            <p:nvPr/>
          </p:nvSpPr>
          <p:spPr>
            <a:xfrm>
              <a:off x="9143127" y="3021605"/>
              <a:ext cx="1947025"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数据</a:t>
              </a:r>
              <a:r>
                <a:rPr kumimoji="1" lang="zh-CN" altLang="en-US" sz="1400" b="1" dirty="0">
                  <a:latin typeface="微软雅黑" panose="020B0503020204020204" pitchFamily="34" charset="-122"/>
                  <a:ea typeface="微软雅黑" panose="020B0503020204020204" pitchFamily="34" charset="-122"/>
                  <a:cs typeface="+mn-ea"/>
                  <a:sym typeface=""/>
                </a:rPr>
                <a:t>中台</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28" name="文本框 267">
              <a:extLst>
                <a:ext uri="{FF2B5EF4-FFF2-40B4-BE49-F238E27FC236}">
                  <a16:creationId xmlns:a16="http://schemas.microsoft.com/office/drawing/2014/main" id="{8FF50B66-75BF-4BAE-9347-BC740F7613C5}"/>
                </a:ext>
              </a:extLst>
            </p:cNvPr>
            <p:cNvSpPr txBox="1"/>
            <p:nvPr/>
          </p:nvSpPr>
          <p:spPr>
            <a:xfrm>
              <a:off x="896374" y="3456431"/>
              <a:ext cx="2361439" cy="2123658"/>
            </a:xfrm>
            <a:prstGeom prst="rect">
              <a:avLst/>
            </a:prstGeom>
            <a:noFill/>
            <a:ln>
              <a:noFill/>
            </a:ln>
          </p:spPr>
          <p:txBody>
            <a:bodyPr wrap="square" rtlCol="0">
              <a:spAutoFit/>
            </a:bodyPr>
            <a:lstStyle/>
            <a:p>
              <a:pPr algn="ctr">
                <a:lnSpc>
                  <a:spcPct val="150000"/>
                </a:lnSpc>
              </a:pPr>
              <a:r>
                <a:rPr kumimoji="1" lang="zh-CN" altLang="en-US" sz="1100" dirty="0">
                  <a:latin typeface="微软雅黑" panose="020B0503020204020204" pitchFamily="34" charset="-122"/>
                  <a:ea typeface="微软雅黑" panose="020B0503020204020204" pitchFamily="34" charset="-122"/>
                  <a:cs typeface="+mn-ea"/>
                  <a:sym typeface=""/>
                </a:rPr>
                <a:t>数据仓库是在企业管理和决策中面向主题的、集成的、与时间相关的，不可修改的数据</a:t>
              </a:r>
              <a:r>
                <a:rPr kumimoji="1" lang="zh-CN" altLang="en-US" sz="1100" dirty="0" smtClean="0">
                  <a:latin typeface="微软雅黑" panose="020B0503020204020204" pitchFamily="34" charset="-122"/>
                  <a:ea typeface="微软雅黑" panose="020B0503020204020204" pitchFamily="34" charset="-122"/>
                  <a:cs typeface="+mn-ea"/>
                  <a:sym typeface=""/>
                </a:rPr>
                <a:t>集合</a:t>
              </a:r>
              <a:endParaRPr kumimoji="1" lang="en-US" altLang="zh-CN" sz="1100" dirty="0" smtClean="0">
                <a:latin typeface="微软雅黑" panose="020B0503020204020204" pitchFamily="34" charset="-122"/>
                <a:ea typeface="微软雅黑" panose="020B0503020204020204" pitchFamily="34" charset="-122"/>
                <a:cs typeface="+mn-ea"/>
                <a:sym typeface=""/>
              </a:endParaRPr>
            </a:p>
            <a:p>
              <a:pPr algn="ctr">
                <a:lnSpc>
                  <a:spcPct val="150000"/>
                </a:lnSpc>
              </a:pPr>
              <a:endParaRPr kumimoji="1" lang="en-US" altLang="zh-CN" sz="1100" dirty="0">
                <a:latin typeface="微软雅黑" panose="020B0503020204020204" pitchFamily="34" charset="-122"/>
                <a:ea typeface="微软雅黑" panose="020B0503020204020204" pitchFamily="34" charset="-122"/>
                <a:cs typeface="+mn-ea"/>
                <a:sym typeface=""/>
              </a:endParaRPr>
            </a:p>
            <a:p>
              <a:pPr algn="ctr">
                <a:lnSpc>
                  <a:spcPct val="150000"/>
                </a:lnSpc>
              </a:pPr>
              <a:r>
                <a:rPr kumimoji="1" lang="zh-CN" altLang="en-US" sz="1100" dirty="0" smtClean="0">
                  <a:latin typeface="微软雅黑" panose="020B0503020204020204" pitchFamily="34" charset="-122"/>
                  <a:ea typeface="微软雅黑" panose="020B0503020204020204" pitchFamily="34" charset="-122"/>
                  <a:cs typeface="+mn-ea"/>
                  <a:sym typeface=""/>
                </a:rPr>
                <a:t>但是随着数据规模的不断增大和数据类型异构的</a:t>
              </a:r>
              <a:r>
                <a:rPr kumimoji="1" lang="zh-CN" altLang="en-US" sz="1100" dirty="0">
                  <a:latin typeface="微软雅黑" panose="020B0503020204020204" pitchFamily="34" charset="-122"/>
                  <a:ea typeface="微软雅黑" panose="020B0503020204020204" pitchFamily="34" charset="-122"/>
                  <a:cs typeface="+mn-ea"/>
                  <a:sym typeface=""/>
                </a:rPr>
                <a:t>限制，导致传统数据仓库无法支撑互联网时代的商业智能</a:t>
              </a:r>
              <a:endParaRPr kumimoji="1" lang="en-US" altLang="zh-CN" sz="1100" dirty="0">
                <a:latin typeface="微软雅黑" panose="020B0503020204020204" pitchFamily="34" charset="-122"/>
                <a:ea typeface="微软雅黑" panose="020B0503020204020204" pitchFamily="34" charset="-122"/>
                <a:cs typeface="+mn-ea"/>
                <a:sym typeface=""/>
              </a:endParaRPr>
            </a:p>
          </p:txBody>
        </p:sp>
        <p:sp>
          <p:nvSpPr>
            <p:cNvPr id="32" name="文本框 267">
              <a:extLst>
                <a:ext uri="{FF2B5EF4-FFF2-40B4-BE49-F238E27FC236}">
                  <a16:creationId xmlns:a16="http://schemas.microsoft.com/office/drawing/2014/main" id="{8FF50B66-75BF-4BAE-9347-BC740F7613C5}"/>
                </a:ext>
              </a:extLst>
            </p:cNvPr>
            <p:cNvSpPr txBox="1"/>
            <p:nvPr/>
          </p:nvSpPr>
          <p:spPr>
            <a:xfrm>
              <a:off x="3604477" y="3456431"/>
              <a:ext cx="2361439" cy="2308324"/>
            </a:xfrm>
            <a:prstGeom prst="rect">
              <a:avLst/>
            </a:prstGeom>
            <a:noFill/>
            <a:ln>
              <a:noFill/>
            </a:ln>
          </p:spPr>
          <p:txBody>
            <a:bodyPr wrap="square" rtlCol="0">
              <a:spAutoFit/>
            </a:bodyPr>
            <a:lstStyle/>
            <a:p>
              <a:pPr algn="ctr">
                <a:lnSpc>
                  <a:spcPct val="150000"/>
                </a:lnSpc>
              </a:pPr>
              <a:r>
                <a:rPr kumimoji="1" lang="zh-CN" altLang="en-US" sz="1200" dirty="0">
                  <a:latin typeface="微软雅黑" panose="020B0503020204020204" pitchFamily="34" charset="-122"/>
                  <a:ea typeface="微软雅黑" panose="020B0503020204020204" pitchFamily="34" charset="-122"/>
                  <a:cs typeface="+mn-ea"/>
                  <a:sym typeface=""/>
                </a:rPr>
                <a:t>数据</a:t>
              </a:r>
              <a:r>
                <a:rPr kumimoji="1" lang="zh-CN" altLang="en-US" sz="1200" dirty="0" smtClean="0">
                  <a:latin typeface="微软雅黑" panose="020B0503020204020204" pitchFamily="34" charset="-122"/>
                  <a:ea typeface="微软雅黑" panose="020B0503020204020204" pitchFamily="34" charset="-122"/>
                  <a:cs typeface="+mn-ea"/>
                  <a:sym typeface=""/>
                </a:rPr>
                <a:t>湖是</a:t>
              </a:r>
              <a:r>
                <a:rPr kumimoji="1" lang="zh-CN" altLang="en-US" sz="1200" dirty="0">
                  <a:latin typeface="微软雅黑" panose="020B0503020204020204" pitchFamily="34" charset="-122"/>
                  <a:ea typeface="微软雅黑" panose="020B0503020204020204" pitchFamily="34" charset="-122"/>
                  <a:cs typeface="+mn-ea"/>
                  <a:sym typeface=""/>
                </a:rPr>
                <a:t>一</a:t>
              </a:r>
              <a:r>
                <a:rPr kumimoji="1" lang="zh-CN" altLang="en-US" sz="1200" dirty="0" smtClean="0">
                  <a:latin typeface="微软雅黑" panose="020B0503020204020204" pitchFamily="34" charset="-122"/>
                  <a:ea typeface="微软雅黑" panose="020B0503020204020204" pitchFamily="34" charset="-122"/>
                  <a:cs typeface="+mn-ea"/>
                  <a:sym typeface=""/>
                </a:rPr>
                <a:t>个基于大数据底层技术，以</a:t>
              </a:r>
              <a:r>
                <a:rPr kumimoji="1" lang="zh-CN" altLang="en-US" sz="1200" dirty="0">
                  <a:latin typeface="微软雅黑" panose="020B0503020204020204" pitchFamily="34" charset="-122"/>
                  <a:ea typeface="微软雅黑" panose="020B0503020204020204" pitchFamily="34" charset="-122"/>
                  <a:cs typeface="+mn-ea"/>
                  <a:sym typeface=""/>
                </a:rPr>
                <a:t>原始格式存储数据的存储库或</a:t>
              </a:r>
              <a:r>
                <a:rPr kumimoji="1" lang="zh-CN" altLang="en-US" sz="1200" dirty="0" smtClean="0">
                  <a:latin typeface="微软雅黑" panose="020B0503020204020204" pitchFamily="34" charset="-122"/>
                  <a:ea typeface="微软雅黑" panose="020B0503020204020204" pitchFamily="34" charset="-122"/>
                  <a:cs typeface="+mn-ea"/>
                  <a:sym typeface=""/>
                </a:rPr>
                <a:t>系统</a:t>
              </a:r>
              <a:endParaRPr kumimoji="1" lang="en-US" altLang="zh-CN" sz="1200" dirty="0" smtClean="0">
                <a:latin typeface="微软雅黑" panose="020B0503020204020204" pitchFamily="34" charset="-122"/>
                <a:ea typeface="微软雅黑" panose="020B0503020204020204" pitchFamily="34" charset="-122"/>
                <a:cs typeface="+mn-ea"/>
                <a:sym typeface=""/>
              </a:endParaRPr>
            </a:p>
            <a:p>
              <a:pPr algn="ctr">
                <a:lnSpc>
                  <a:spcPct val="150000"/>
                </a:lnSpc>
              </a:pPr>
              <a:endParaRPr kumimoji="1" lang="en-US" altLang="zh-CN" sz="1200" dirty="0">
                <a:latin typeface="微软雅黑" panose="020B0503020204020204" pitchFamily="34" charset="-122"/>
                <a:ea typeface="微软雅黑" panose="020B0503020204020204" pitchFamily="34" charset="-122"/>
                <a:cs typeface="+mn-ea"/>
                <a:sym typeface=""/>
              </a:endParaRPr>
            </a:p>
            <a:p>
              <a:pPr algn="ctr">
                <a:lnSpc>
                  <a:spcPct val="150000"/>
                </a:lnSpc>
              </a:pPr>
              <a:r>
                <a:rPr kumimoji="1" lang="zh-CN" altLang="en-US" sz="1200" dirty="0">
                  <a:latin typeface="微软雅黑" panose="020B0503020204020204" pitchFamily="34" charset="-122"/>
                  <a:ea typeface="微软雅黑" panose="020B0503020204020204" pitchFamily="34" charset="-122"/>
                  <a:cs typeface="+mn-ea"/>
                  <a:sym typeface=""/>
                </a:rPr>
                <a:t>数据湖拉开了 </a:t>
              </a:r>
              <a:r>
                <a:rPr kumimoji="1" lang="en-US" altLang="zh-CN" sz="1200" dirty="0">
                  <a:latin typeface="微软雅黑" panose="020B0503020204020204" pitchFamily="34" charset="-122"/>
                  <a:ea typeface="微软雅黑" panose="020B0503020204020204" pitchFamily="34" charset="-122"/>
                  <a:cs typeface="+mn-ea"/>
                  <a:sym typeface=""/>
                </a:rPr>
                <a:t>Hadoop </a:t>
              </a:r>
              <a:r>
                <a:rPr kumimoji="1" lang="zh-CN" altLang="en-US" sz="1200" dirty="0">
                  <a:latin typeface="微软雅黑" panose="020B0503020204020204" pitchFamily="34" charset="-122"/>
                  <a:ea typeface="微软雅黑" panose="020B0503020204020204" pitchFamily="34" charset="-122"/>
                  <a:cs typeface="+mn-ea"/>
                  <a:sym typeface=""/>
                </a:rPr>
                <a:t>商用化的大幕</a:t>
              </a:r>
              <a:r>
                <a:rPr kumimoji="1" lang="zh-CN" altLang="en-US" sz="1200" dirty="0" smtClean="0">
                  <a:latin typeface="微软雅黑" panose="020B0503020204020204" pitchFamily="34" charset="-122"/>
                  <a:ea typeface="微软雅黑" panose="020B0503020204020204" pitchFamily="34" charset="-122"/>
                  <a:cs typeface="+mn-ea"/>
                  <a:sym typeface=""/>
                </a:rPr>
                <a:t>，但是数据</a:t>
              </a:r>
              <a:r>
                <a:rPr kumimoji="1" lang="zh-CN" altLang="en-US" sz="1200" dirty="0">
                  <a:latin typeface="微软雅黑" panose="020B0503020204020204" pitchFamily="34" charset="-122"/>
                  <a:ea typeface="微软雅黑" panose="020B0503020204020204" pitchFamily="34" charset="-122"/>
                  <a:cs typeface="+mn-ea"/>
                  <a:sym typeface=""/>
                </a:rPr>
                <a:t>研发涉及流程非常多</a:t>
              </a:r>
              <a:r>
                <a:rPr kumimoji="1" lang="zh-CN" altLang="en-US" sz="1200" dirty="0" smtClean="0">
                  <a:latin typeface="微软雅黑" panose="020B0503020204020204" pitchFamily="34" charset="-122"/>
                  <a:ea typeface="微软雅黑" panose="020B0503020204020204" pitchFamily="34" charset="-122"/>
                  <a:cs typeface="+mn-ea"/>
                  <a:sym typeface=""/>
                </a:rPr>
                <a:t>，我们需要一条数据加工的流水线</a:t>
              </a:r>
              <a:endParaRPr kumimoji="1" lang="en-US" altLang="zh-CN" sz="1200" dirty="0">
                <a:latin typeface="微软雅黑" panose="020B0503020204020204" pitchFamily="34" charset="-122"/>
                <a:ea typeface="微软雅黑" panose="020B0503020204020204" pitchFamily="34" charset="-122"/>
                <a:cs typeface="+mn-ea"/>
                <a:sym typeface=""/>
              </a:endParaRPr>
            </a:p>
          </p:txBody>
        </p:sp>
        <p:sp>
          <p:nvSpPr>
            <p:cNvPr id="33" name="文本框 267">
              <a:extLst>
                <a:ext uri="{FF2B5EF4-FFF2-40B4-BE49-F238E27FC236}">
                  <a16:creationId xmlns:a16="http://schemas.microsoft.com/office/drawing/2014/main" id="{8FF50B66-75BF-4BAE-9347-BC740F7613C5}"/>
                </a:ext>
              </a:extLst>
            </p:cNvPr>
            <p:cNvSpPr txBox="1"/>
            <p:nvPr/>
          </p:nvSpPr>
          <p:spPr>
            <a:xfrm>
              <a:off x="6312402" y="3456431"/>
              <a:ext cx="2361439" cy="2377574"/>
            </a:xfrm>
            <a:prstGeom prst="rect">
              <a:avLst/>
            </a:prstGeom>
            <a:noFill/>
            <a:ln>
              <a:noFill/>
            </a:ln>
          </p:spPr>
          <p:txBody>
            <a:bodyPr wrap="square" rtlCol="0">
              <a:spAutoFit/>
            </a:bodyPr>
            <a:lstStyle/>
            <a:p>
              <a:pPr algn="ctr">
                <a:lnSpc>
                  <a:spcPct val="150000"/>
                </a:lnSpc>
              </a:pPr>
              <a:r>
                <a:rPr kumimoji="1" lang="zh-CN" altLang="en-US" sz="1100" dirty="0">
                  <a:latin typeface="微软雅黑" panose="020B0503020204020204" pitchFamily="34" charset="-122"/>
                  <a:ea typeface="微软雅黑" panose="020B0503020204020204" pitchFamily="34" charset="-122"/>
                  <a:cs typeface="+mn-ea"/>
                  <a:sym typeface=""/>
                </a:rPr>
                <a:t>大数据平台是面向数据研发场景的，覆盖数据研发的完整链路的数据</a:t>
              </a:r>
              <a:r>
                <a:rPr kumimoji="1" lang="zh-CN" altLang="en-US" sz="1100" dirty="0" smtClean="0">
                  <a:latin typeface="微软雅黑" panose="020B0503020204020204" pitchFamily="34" charset="-122"/>
                  <a:ea typeface="微软雅黑" panose="020B0503020204020204" pitchFamily="34" charset="-122"/>
                  <a:cs typeface="+mn-ea"/>
                  <a:sym typeface=""/>
                </a:rPr>
                <a:t>工作台</a:t>
              </a:r>
              <a:endParaRPr kumimoji="1" lang="en-US" altLang="zh-CN" sz="1100" dirty="0" smtClean="0">
                <a:latin typeface="微软雅黑" panose="020B0503020204020204" pitchFamily="34" charset="-122"/>
                <a:ea typeface="微软雅黑" panose="020B0503020204020204" pitchFamily="34" charset="-122"/>
                <a:cs typeface="+mn-ea"/>
                <a:sym typeface=""/>
              </a:endParaRPr>
            </a:p>
            <a:p>
              <a:pPr algn="ctr">
                <a:lnSpc>
                  <a:spcPct val="150000"/>
                </a:lnSpc>
              </a:pPr>
              <a:endParaRPr kumimoji="1" lang="en-US" altLang="zh-CN" sz="1100" dirty="0">
                <a:latin typeface="微软雅黑" panose="020B0503020204020204" pitchFamily="34" charset="-122"/>
                <a:ea typeface="微软雅黑" panose="020B0503020204020204" pitchFamily="34" charset="-122"/>
                <a:cs typeface="+mn-ea"/>
                <a:sym typeface=""/>
              </a:endParaRPr>
            </a:p>
            <a:p>
              <a:pPr algn="ctr">
                <a:lnSpc>
                  <a:spcPct val="150000"/>
                </a:lnSpc>
              </a:pPr>
              <a:r>
                <a:rPr kumimoji="1" lang="zh-CN" altLang="en-US" sz="1100" dirty="0">
                  <a:latin typeface="微软雅黑" panose="020B0503020204020204" pitchFamily="34" charset="-122"/>
                  <a:ea typeface="微软雅黑" panose="020B0503020204020204" pitchFamily="34" charset="-122"/>
                  <a:cs typeface="+mn-ea"/>
                  <a:sym typeface=""/>
                </a:rPr>
                <a:t>随着数据需求的快速增长，报表、指标、数据模型越来越多，找不到数据，数据不好用，数据需求响应速度慢等问题日益尖锐，成为阻塞数据产生价值的绊脚石</a:t>
              </a:r>
              <a:endParaRPr kumimoji="1" lang="en-US" altLang="zh-CN" sz="1100" dirty="0" smtClean="0">
                <a:latin typeface="微软雅黑" panose="020B0503020204020204" pitchFamily="34" charset="-122"/>
                <a:ea typeface="微软雅黑" panose="020B0503020204020204" pitchFamily="34" charset="-122"/>
                <a:cs typeface="+mn-ea"/>
                <a:sym typeface=""/>
              </a:endParaRPr>
            </a:p>
          </p:txBody>
        </p:sp>
        <p:sp>
          <p:nvSpPr>
            <p:cNvPr id="34" name="文本框 267">
              <a:extLst>
                <a:ext uri="{FF2B5EF4-FFF2-40B4-BE49-F238E27FC236}">
                  <a16:creationId xmlns:a16="http://schemas.microsoft.com/office/drawing/2014/main" id="{8FF50B66-75BF-4BAE-9347-BC740F7613C5}"/>
                </a:ext>
              </a:extLst>
            </p:cNvPr>
            <p:cNvSpPr txBox="1"/>
            <p:nvPr/>
          </p:nvSpPr>
          <p:spPr>
            <a:xfrm>
              <a:off x="8978122" y="3456431"/>
              <a:ext cx="2361439" cy="2377574"/>
            </a:xfrm>
            <a:prstGeom prst="rect">
              <a:avLst/>
            </a:prstGeom>
            <a:noFill/>
            <a:ln>
              <a:noFill/>
            </a:ln>
          </p:spPr>
          <p:txBody>
            <a:bodyPr wrap="square" rtlCol="0">
              <a:spAutoFit/>
            </a:bodyPr>
            <a:lstStyle/>
            <a:p>
              <a:pPr algn="ctr">
                <a:lnSpc>
                  <a:spcPct val="150000"/>
                </a:lnSpc>
              </a:pPr>
              <a:r>
                <a:rPr kumimoji="1" lang="zh-CN" altLang="en-US" sz="1100" dirty="0">
                  <a:latin typeface="微软雅黑" panose="020B0503020204020204" pitchFamily="34" charset="-122"/>
                  <a:ea typeface="微软雅黑" panose="020B0503020204020204" pitchFamily="34" charset="-122"/>
                  <a:cs typeface="+mn-ea"/>
                  <a:sym typeface=""/>
                </a:rPr>
                <a:t>数据中台构建于数据湖之上</a:t>
              </a:r>
              <a:r>
                <a:rPr kumimoji="1" lang="zh-CN" altLang="en-US" sz="1100" dirty="0" smtClean="0">
                  <a:latin typeface="微软雅黑" panose="020B0503020204020204" pitchFamily="34" charset="-122"/>
                  <a:ea typeface="微软雅黑" panose="020B0503020204020204" pitchFamily="34" charset="-122"/>
                  <a:cs typeface="+mn-ea"/>
                  <a:sym typeface=""/>
                </a:rPr>
                <a:t>，同时通过</a:t>
              </a:r>
              <a:r>
                <a:rPr kumimoji="1" lang="zh-CN" altLang="en-US" sz="1100" dirty="0">
                  <a:latin typeface="微软雅黑" panose="020B0503020204020204" pitchFamily="34" charset="-122"/>
                  <a:ea typeface="微软雅黑" panose="020B0503020204020204" pitchFamily="34" charset="-122"/>
                  <a:cs typeface="+mn-ea"/>
                  <a:sym typeface=""/>
                </a:rPr>
                <a:t>规范化的方式</a:t>
              </a:r>
              <a:r>
                <a:rPr kumimoji="1" lang="zh-CN" altLang="en-US" sz="1100" dirty="0" smtClean="0">
                  <a:latin typeface="微软雅黑" panose="020B0503020204020204" pitchFamily="34" charset="-122"/>
                  <a:ea typeface="微软雅黑" panose="020B0503020204020204" pitchFamily="34" charset="-122"/>
                  <a:cs typeface="+mn-ea"/>
                  <a:sym typeface=""/>
                </a:rPr>
                <a:t>管理</a:t>
              </a:r>
              <a:r>
                <a:rPr kumimoji="1" lang="zh-CN" altLang="en-US" sz="1100" dirty="0">
                  <a:latin typeface="微软雅黑" panose="020B0503020204020204" pitchFamily="34" charset="-122"/>
                  <a:ea typeface="微软雅黑" panose="020B0503020204020204" pitchFamily="34" charset="-122"/>
                  <a:cs typeface="+mn-ea"/>
                  <a:sym typeface=""/>
                </a:rPr>
                <a:t>数据</a:t>
              </a:r>
              <a:endParaRPr kumimoji="1" lang="en-US" altLang="zh-CN" sz="1100" dirty="0" smtClean="0">
                <a:latin typeface="微软雅黑" panose="020B0503020204020204" pitchFamily="34" charset="-122"/>
                <a:ea typeface="微软雅黑" panose="020B0503020204020204" pitchFamily="34" charset="-122"/>
                <a:cs typeface="+mn-ea"/>
                <a:sym typeface=""/>
              </a:endParaRPr>
            </a:p>
            <a:p>
              <a:pPr algn="ctr">
                <a:lnSpc>
                  <a:spcPct val="150000"/>
                </a:lnSpc>
              </a:pPr>
              <a:endParaRPr kumimoji="1" lang="en-US" altLang="zh-CN" sz="1100" dirty="0" smtClean="0">
                <a:latin typeface="微软雅黑" panose="020B0503020204020204" pitchFamily="34" charset="-122"/>
                <a:ea typeface="微软雅黑" panose="020B0503020204020204" pitchFamily="34" charset="-122"/>
                <a:cs typeface="+mn-ea"/>
                <a:sym typeface=""/>
              </a:endParaRPr>
            </a:p>
            <a:p>
              <a:pPr algn="ctr">
                <a:lnSpc>
                  <a:spcPct val="150000"/>
                </a:lnSpc>
              </a:pPr>
              <a:r>
                <a:rPr kumimoji="1" lang="zh-CN" altLang="en-US" sz="1100" dirty="0">
                  <a:latin typeface="微软雅黑" panose="020B0503020204020204" pitchFamily="34" charset="-122"/>
                  <a:ea typeface="微软雅黑" panose="020B0503020204020204" pitchFamily="34" charset="-122"/>
                  <a:cs typeface="+mn-ea"/>
                  <a:sym typeface=""/>
                </a:rPr>
                <a:t>数据中台需要依赖大数据平台</a:t>
              </a:r>
              <a:r>
                <a:rPr kumimoji="1" lang="zh-CN" altLang="en-US" sz="1100" dirty="0" smtClean="0">
                  <a:latin typeface="微软雅黑" panose="020B0503020204020204" pitchFamily="34" charset="-122"/>
                  <a:ea typeface="微软雅黑" panose="020B0503020204020204" pitchFamily="34" charset="-122"/>
                  <a:cs typeface="+mn-ea"/>
                  <a:sym typeface=""/>
                </a:rPr>
                <a:t>，完成数据</a:t>
              </a:r>
              <a:r>
                <a:rPr kumimoji="1" lang="zh-CN" altLang="en-US" sz="1100" dirty="0">
                  <a:latin typeface="微软雅黑" panose="020B0503020204020204" pitchFamily="34" charset="-122"/>
                  <a:ea typeface="微软雅黑" panose="020B0503020204020204" pitchFamily="34" charset="-122"/>
                  <a:cs typeface="+mn-ea"/>
                  <a:sym typeface=""/>
                </a:rPr>
                <a:t>研发的全流程</a:t>
              </a:r>
              <a:r>
                <a:rPr kumimoji="1" lang="zh-CN" altLang="en-US" sz="1100" dirty="0" smtClean="0">
                  <a:latin typeface="微软雅黑" panose="020B0503020204020204" pitchFamily="34" charset="-122"/>
                  <a:ea typeface="微软雅黑" panose="020B0503020204020204" pitchFamily="34" charset="-122"/>
                  <a:cs typeface="+mn-ea"/>
                  <a:sym typeface=""/>
                </a:rPr>
                <a:t>覆盖</a:t>
              </a:r>
              <a:endParaRPr kumimoji="1" lang="en-US" altLang="zh-CN" sz="1100" dirty="0" smtClean="0">
                <a:latin typeface="微软雅黑" panose="020B0503020204020204" pitchFamily="34" charset="-122"/>
                <a:ea typeface="微软雅黑" panose="020B0503020204020204" pitchFamily="34" charset="-122"/>
                <a:cs typeface="+mn-ea"/>
                <a:sym typeface=""/>
              </a:endParaRPr>
            </a:p>
            <a:p>
              <a:pPr algn="ctr">
                <a:lnSpc>
                  <a:spcPct val="150000"/>
                </a:lnSpc>
              </a:pPr>
              <a:endParaRPr kumimoji="1" lang="en-US" altLang="zh-CN" sz="1100" dirty="0" smtClean="0">
                <a:latin typeface="微软雅黑" panose="020B0503020204020204" pitchFamily="34" charset="-122"/>
                <a:ea typeface="微软雅黑" panose="020B0503020204020204" pitchFamily="34" charset="-122"/>
                <a:cs typeface="+mn-ea"/>
                <a:sym typeface=""/>
              </a:endParaRPr>
            </a:p>
            <a:p>
              <a:pPr algn="ctr">
                <a:lnSpc>
                  <a:spcPct val="150000"/>
                </a:lnSpc>
              </a:pPr>
              <a:r>
                <a:rPr kumimoji="1" lang="zh-CN" altLang="en-US" sz="1100" dirty="0">
                  <a:latin typeface="微软雅黑" panose="020B0503020204020204" pitchFamily="34" charset="-122"/>
                  <a:ea typeface="微软雅黑" panose="020B0503020204020204" pitchFamily="34" charset="-122"/>
                  <a:cs typeface="+mn-ea"/>
                  <a:sym typeface=""/>
                </a:rPr>
                <a:t>数据中台借鉴了传统数据仓库面向主题域的数据组织模式，基于维度建模的理论，构建统一</a:t>
              </a:r>
              <a:r>
                <a:rPr kumimoji="1" lang="zh-CN" altLang="en-US" sz="1100" dirty="0" smtClean="0">
                  <a:latin typeface="微软雅黑" panose="020B0503020204020204" pitchFamily="34" charset="-122"/>
                  <a:ea typeface="微软雅黑" panose="020B0503020204020204" pitchFamily="34" charset="-122"/>
                  <a:cs typeface="+mn-ea"/>
                  <a:sym typeface=""/>
                </a:rPr>
                <a:t>的公共数据</a:t>
              </a:r>
              <a:endParaRPr kumimoji="1" lang="en-US" altLang="zh-CN" sz="1100" dirty="0">
                <a:latin typeface="微软雅黑" panose="020B0503020204020204" pitchFamily="34" charset="-122"/>
                <a:ea typeface="微软雅黑" panose="020B0503020204020204" pitchFamily="34" charset="-122"/>
                <a:cs typeface="+mn-ea"/>
                <a:sym typeface=""/>
              </a:endParaRPr>
            </a:p>
          </p:txBody>
        </p:sp>
      </p:grpSp>
      <p:grpSp>
        <p:nvGrpSpPr>
          <p:cNvPr id="29" name="Group 7"/>
          <p:cNvGrpSpPr/>
          <p:nvPr/>
        </p:nvGrpSpPr>
        <p:grpSpPr>
          <a:xfrm>
            <a:off x="10093741" y="401395"/>
            <a:ext cx="1567902" cy="264874"/>
            <a:chOff x="292101" y="403484"/>
            <a:chExt cx="14551023" cy="2704840"/>
          </a:xfrm>
          <a:solidFill>
            <a:schemeClr val="bg1"/>
          </a:solidFill>
        </p:grpSpPr>
        <p:sp>
          <p:nvSpPr>
            <p:cNvPr id="30"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1"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5"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6"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7"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8"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9"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0"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1"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24369779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900" y="280416"/>
            <a:ext cx="11252200" cy="334102"/>
          </a:xfrm>
        </p:spPr>
        <p:txBody>
          <a:bodyPr/>
          <a:lstStyle/>
          <a:p>
            <a:r>
              <a:rPr lang="zh-CN" altLang="en-US" sz="2800" dirty="0">
                <a:latin typeface="Microsoft YaHei" charset="-122"/>
                <a:ea typeface="Microsoft YaHei" charset="-122"/>
                <a:cs typeface="Microsoft YaHei" charset="-122"/>
              </a:rPr>
              <a:t>数据中台的作用</a:t>
            </a:r>
            <a:endParaRPr lang="en-US" sz="2800" b="1" dirty="0">
              <a:latin typeface="Microsoft YaHei" charset="-122"/>
              <a:ea typeface="Microsoft YaHei" charset="-122"/>
              <a:cs typeface="Microsoft YaHei" charset="-122"/>
            </a:endParaRPr>
          </a:p>
        </p:txBody>
      </p:sp>
      <p:grpSp>
        <p:nvGrpSpPr>
          <p:cNvPr id="6" name="组合 5"/>
          <p:cNvGrpSpPr/>
          <p:nvPr/>
        </p:nvGrpSpPr>
        <p:grpSpPr>
          <a:xfrm>
            <a:off x="479425" y="975360"/>
            <a:ext cx="11233151" cy="5226704"/>
            <a:chOff x="479425" y="1056640"/>
            <a:chExt cx="11233151" cy="5145424"/>
          </a:xfrm>
        </p:grpSpPr>
        <p:sp>
          <p:nvSpPr>
            <p:cNvPr id="88" name="矩形 7"/>
            <p:cNvSpPr/>
            <p:nvPr/>
          </p:nvSpPr>
          <p:spPr>
            <a:xfrm>
              <a:off x="2787481" y="2173355"/>
              <a:ext cx="4033751" cy="773742"/>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dirty="0" smtClean="0">
                  <a:solidFill>
                    <a:srgbClr val="000000">
                      <a:lumMod val="65000"/>
                      <a:lumOff val="35000"/>
                    </a:srgbClr>
                  </a:solidFill>
                  <a:latin typeface="微软雅黑" panose="020B0503020204020204" pitchFamily="34" charset="-122"/>
                  <a:ea typeface="微软雅黑" panose="020B0503020204020204" pitchFamily="34" charset="-122"/>
                </a:rPr>
                <a:t>通过构建指标系统，来管理公司全域的指标。通过对指标的分主题域，分级的管理，从而确保</a:t>
              </a:r>
              <a:r>
                <a:rPr lang="zh-CN" altLang="en-US" sz="1000" kern="0" dirty="0">
                  <a:solidFill>
                    <a:srgbClr val="000000">
                      <a:lumMod val="65000"/>
                      <a:lumOff val="35000"/>
                    </a:srgbClr>
                  </a:solidFill>
                  <a:latin typeface="微软雅黑" panose="020B0503020204020204" pitchFamily="34" charset="-122"/>
                  <a:ea typeface="微软雅黑" panose="020B0503020204020204" pitchFamily="34" charset="-122"/>
                </a:rPr>
                <a:t>对同一个指标，只有一个业务口径，只加工一次</a:t>
              </a:r>
              <a:r>
                <a:rPr lang="zh-CN" altLang="en-US" sz="1000" kern="0" dirty="0" smtClean="0">
                  <a:solidFill>
                    <a:srgbClr val="000000">
                      <a:lumMod val="65000"/>
                      <a:lumOff val="35000"/>
                    </a:srgbClr>
                  </a:solidFill>
                  <a:latin typeface="微软雅黑" panose="020B0503020204020204" pitchFamily="34" charset="-122"/>
                  <a:ea typeface="微软雅黑" panose="020B0503020204020204" pitchFamily="34" charset="-122"/>
                </a:rPr>
                <a:t>，且数据来源相同。确保数据只加工一次，避免了重复建设，实现了数据共享，从而解决了需求响应时间长的问题</a:t>
              </a:r>
              <a:endParaRPr kumimoji="0" lang="zh-CN" altLang="en-US" sz="10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p:cNvGrpSpPr/>
            <p:nvPr/>
          </p:nvGrpSpPr>
          <p:grpSpPr>
            <a:xfrm>
              <a:off x="479425" y="1056640"/>
              <a:ext cx="11233151" cy="5145424"/>
              <a:chOff x="479425" y="1103682"/>
              <a:chExt cx="11233151" cy="5098382"/>
            </a:xfrm>
          </p:grpSpPr>
          <p:grpSp>
            <p:nvGrpSpPr>
              <p:cNvPr id="47" name="组合 46"/>
              <p:cNvGrpSpPr/>
              <p:nvPr/>
            </p:nvGrpSpPr>
            <p:grpSpPr>
              <a:xfrm>
                <a:off x="479425" y="1103682"/>
                <a:ext cx="11233151" cy="5098382"/>
                <a:chOff x="479425" y="879205"/>
                <a:chExt cx="11233151" cy="5098382"/>
              </a:xfrm>
            </p:grpSpPr>
            <p:sp>
              <p:nvSpPr>
                <p:cNvPr id="48" name="Rectangle 6"/>
                <p:cNvSpPr/>
                <p:nvPr/>
              </p:nvSpPr>
              <p:spPr>
                <a:xfrm>
                  <a:off x="479425" y="1035422"/>
                  <a:ext cx="6480671" cy="4932970"/>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1219170" rtl="0" eaLnBrk="1" fontAlgn="auto" latinLnBrk="0" hangingPunct="1">
                    <a:lnSpc>
                      <a:spcPct val="12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49" name="Rectangle 5"/>
                <p:cNvSpPr/>
                <p:nvPr/>
              </p:nvSpPr>
              <p:spPr>
                <a:xfrm>
                  <a:off x="2495600" y="879205"/>
                  <a:ext cx="3114346" cy="238904"/>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1219170" rtl="0" eaLnBrk="1" fontAlgn="auto" latinLnBrk="0" hangingPunct="1">
                    <a:lnSpc>
                      <a:spcPct val="120000"/>
                    </a:lnSpc>
                    <a:spcBef>
                      <a:spcPts val="0"/>
                    </a:spcBef>
                    <a:spcAft>
                      <a:spcPts val="0"/>
                    </a:spcAft>
                    <a:buClrTx/>
                    <a:buSzTx/>
                    <a:buFontTx/>
                    <a:buNone/>
                    <a:tabLst/>
                    <a:defRPr/>
                  </a:pPr>
                  <a:r>
                    <a:rPr kumimoji="1" lang="zh-CN" altLang="en-US" sz="1400" b="1" i="1" u="none" strike="noStrike" kern="1200" cap="none" spc="0" normalizeH="0" baseline="0" noProof="0" dirty="0" smtClean="0">
                      <a:ln>
                        <a:noFill/>
                      </a:ln>
                      <a:solidFill>
                        <a:schemeClr val="tx1">
                          <a:lumMod val="65000"/>
                          <a:lumOff val="35000"/>
                        </a:schemeClr>
                      </a:solidFill>
                      <a:effectLst/>
                      <a:uLnTx/>
                      <a:uFillTx/>
                      <a:latin typeface="微软雅黑"/>
                      <a:ea typeface="微软雅黑"/>
                      <a:cs typeface="+mn-cs"/>
                    </a:rPr>
                    <a:t>数据中台能解决什么问题？</a:t>
                  </a:r>
                  <a:endParaRPr kumimoji="1" lang="zh-CN" altLang="en-US" sz="1400" b="1" i="1"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77" name="Oval 2"/>
                <p:cNvSpPr>
                  <a:spLocks noChangeArrowheads="1"/>
                </p:cNvSpPr>
                <p:nvPr/>
              </p:nvSpPr>
              <p:spPr bwMode="auto">
                <a:xfrm>
                  <a:off x="2787483" y="1253835"/>
                  <a:ext cx="4033754" cy="423054"/>
                </a:xfrm>
                <a:prstGeom prst="roundRect">
                  <a:avLst>
                    <a:gd name="adj" fmla="val 0"/>
                  </a:avLst>
                </a:prstGeom>
                <a:solidFill>
                  <a:schemeClr val="tx1"/>
                </a:solidFill>
                <a:ln w="12700">
                  <a:noFill/>
                  <a:round/>
                  <a:headEnd/>
                  <a:tailEnd/>
                </a:ln>
              </p:spPr>
              <p:txBody>
                <a:bodyPr lIns="88900" tIns="88900" rIns="88900" bIns="88900" anchor="ctr"/>
                <a:lstStyle/>
                <a:p>
                  <a:pPr marL="0" marR="0" lvl="0" indent="0" algn="ctr" defTabSz="954088" rtl="0" eaLnBrk="1" fontAlgn="auto" latinLnBrk="0" hangingPunct="1">
                    <a:lnSpc>
                      <a:spcPct val="95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解决方案</a:t>
                  </a:r>
                  <a:endParaRPr kumimoji="0" lang="zh-CN" altLang="en-US" sz="1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1" name="Rectangle 58"/>
                <p:cNvSpPr/>
                <p:nvPr/>
              </p:nvSpPr>
              <p:spPr>
                <a:xfrm>
                  <a:off x="592357" y="1830538"/>
                  <a:ext cx="2085199" cy="39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171450" lvl="0" indent="-171450">
                    <a:lnSpc>
                      <a:spcPct val="120000"/>
                    </a:lnSpc>
                    <a:buFont typeface="Arial" panose="020B0604020202020204" pitchFamily="34" charset="0"/>
                    <a:buChar char="•"/>
                    <a:defRPr/>
                  </a:pPr>
                  <a:r>
                    <a:rPr kumimoji="1" lang="zh-CN" altLang="en-US" sz="1200" dirty="0">
                      <a:solidFill>
                        <a:schemeClr val="tx1"/>
                      </a:solidFill>
                      <a:latin typeface="微软雅黑"/>
                      <a:ea typeface="微软雅黑"/>
                    </a:rPr>
                    <a:t>指标口径不</a:t>
                  </a:r>
                  <a:r>
                    <a:rPr kumimoji="1" lang="zh-CN" altLang="en-US" sz="1200" dirty="0" smtClean="0">
                      <a:solidFill>
                        <a:schemeClr val="tx1"/>
                      </a:solidFill>
                      <a:latin typeface="微软雅黑"/>
                      <a:ea typeface="微软雅黑"/>
                    </a:rPr>
                    <a:t>一致，相同的指标，不同的结果</a:t>
                  </a:r>
                  <a:endParaRPr kumimoji="1" lang="en-US" altLang="zh-CN" sz="1200" b="0" i="0" u="none" strike="noStrike" kern="1200" cap="none" spc="0" normalizeH="0" baseline="0" noProof="0" dirty="0">
                    <a:ln>
                      <a:noFill/>
                    </a:ln>
                    <a:solidFill>
                      <a:schemeClr val="tx1"/>
                    </a:solidFill>
                    <a:effectLst/>
                    <a:uLnTx/>
                    <a:uFillTx/>
                    <a:latin typeface="微软雅黑"/>
                    <a:ea typeface="微软雅黑"/>
                  </a:endParaRPr>
                </a:p>
              </p:txBody>
            </p:sp>
            <p:sp>
              <p:nvSpPr>
                <p:cNvPr id="52" name="Rectangle 79"/>
                <p:cNvSpPr/>
                <p:nvPr/>
              </p:nvSpPr>
              <p:spPr>
                <a:xfrm>
                  <a:off x="592357" y="2411689"/>
                  <a:ext cx="2085199" cy="39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171450" lvl="0" indent="-171450">
                    <a:lnSpc>
                      <a:spcPct val="120000"/>
                    </a:lnSpc>
                    <a:buFont typeface="Arial" panose="020B0604020202020204" pitchFamily="34" charset="0"/>
                    <a:buChar char="•"/>
                    <a:defRPr/>
                  </a:pPr>
                  <a:r>
                    <a:rPr kumimoji="1" lang="zh-CN" altLang="en-US" sz="1200" dirty="0" smtClean="0">
                      <a:solidFill>
                        <a:schemeClr val="tx1"/>
                      </a:solidFill>
                      <a:latin typeface="微软雅黑"/>
                      <a:ea typeface="微软雅黑"/>
                    </a:rPr>
                    <a:t>烟囱式开发，数据</a:t>
                  </a:r>
                  <a:r>
                    <a:rPr kumimoji="1" lang="zh-CN" altLang="en-US" sz="1200" dirty="0">
                      <a:solidFill>
                        <a:schemeClr val="tx1"/>
                      </a:solidFill>
                      <a:latin typeface="微软雅黑"/>
                      <a:ea typeface="微软雅黑"/>
                    </a:rPr>
                    <a:t>重复建设，需求响应时间</a:t>
                  </a:r>
                  <a:r>
                    <a:rPr kumimoji="1" lang="zh-CN" altLang="en-US" sz="1200" dirty="0" smtClean="0">
                      <a:solidFill>
                        <a:schemeClr val="tx1"/>
                      </a:solidFill>
                      <a:latin typeface="微软雅黑"/>
                      <a:ea typeface="微软雅黑"/>
                    </a:rPr>
                    <a:t>长</a:t>
                  </a:r>
                  <a:endParaRPr kumimoji="1" lang="en-US" sz="1200" b="0" i="0" u="none" strike="noStrike" kern="1200" cap="none" spc="0" normalizeH="0" baseline="0" noProof="0" dirty="0">
                    <a:ln>
                      <a:noFill/>
                    </a:ln>
                    <a:solidFill>
                      <a:schemeClr val="tx1"/>
                    </a:solidFill>
                    <a:effectLst/>
                    <a:uLnTx/>
                    <a:uFillTx/>
                    <a:latin typeface="微软雅黑"/>
                    <a:ea typeface="微软雅黑"/>
                  </a:endParaRPr>
                </a:p>
              </p:txBody>
            </p:sp>
            <p:sp>
              <p:nvSpPr>
                <p:cNvPr id="53" name="Oval 2"/>
                <p:cNvSpPr>
                  <a:spLocks noChangeArrowheads="1"/>
                </p:cNvSpPr>
                <p:nvPr/>
              </p:nvSpPr>
              <p:spPr bwMode="auto">
                <a:xfrm>
                  <a:off x="551384" y="1254745"/>
                  <a:ext cx="2126173" cy="423054"/>
                </a:xfrm>
                <a:prstGeom prst="roundRect">
                  <a:avLst>
                    <a:gd name="adj" fmla="val 0"/>
                  </a:avLst>
                </a:prstGeom>
                <a:solidFill>
                  <a:schemeClr val="tx1"/>
                </a:solidFill>
                <a:ln w="12700">
                  <a:noFill/>
                  <a:round/>
                  <a:headEnd/>
                  <a:tailEnd/>
                </a:ln>
              </p:spPr>
              <p:txBody>
                <a:bodyPr lIns="88900" tIns="88900" rIns="88900" bIns="88900" anchor="ctr"/>
                <a:lstStyle/>
                <a:p>
                  <a:pPr marL="0" marR="0" lvl="0" indent="0" algn="ctr" defTabSz="954088" rtl="0" eaLnBrk="1" fontAlgn="auto" latinLnBrk="0" hangingPunct="1">
                    <a:lnSpc>
                      <a:spcPct val="95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问题</a:t>
                  </a:r>
                </a:p>
              </p:txBody>
            </p:sp>
            <p:sp>
              <p:nvSpPr>
                <p:cNvPr id="54" name="Rectangle 90"/>
                <p:cNvSpPr/>
                <p:nvPr/>
              </p:nvSpPr>
              <p:spPr>
                <a:xfrm>
                  <a:off x="7071092" y="1035422"/>
                  <a:ext cx="4641484" cy="4942165"/>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1219170" rtl="0" eaLnBrk="1" fontAlgn="auto" latinLnBrk="0" hangingPunct="1">
                    <a:lnSpc>
                      <a:spcPct val="12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55" name="Rectangle 92"/>
                <p:cNvSpPr/>
                <p:nvPr/>
              </p:nvSpPr>
              <p:spPr>
                <a:xfrm>
                  <a:off x="8315559" y="905971"/>
                  <a:ext cx="2340260" cy="238904"/>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1219170" rtl="0" eaLnBrk="1" fontAlgn="auto" latinLnBrk="0" hangingPunct="1">
                    <a:lnSpc>
                      <a:spcPct val="120000"/>
                    </a:lnSpc>
                    <a:spcBef>
                      <a:spcPts val="0"/>
                    </a:spcBef>
                    <a:spcAft>
                      <a:spcPts val="0"/>
                    </a:spcAft>
                    <a:buClrTx/>
                    <a:buSzTx/>
                    <a:buFontTx/>
                    <a:buNone/>
                    <a:tabLst/>
                    <a:defRPr/>
                  </a:pPr>
                  <a:r>
                    <a:rPr kumimoji="1" lang="zh-CN" altLang="en-US" sz="1400" b="1" i="1" u="none" strike="noStrike" kern="1200" cap="none" spc="0" normalizeH="0" baseline="0" noProof="0" dirty="0" smtClean="0">
                      <a:ln>
                        <a:noFill/>
                      </a:ln>
                      <a:solidFill>
                        <a:schemeClr val="tx1">
                          <a:lumMod val="65000"/>
                          <a:lumOff val="35000"/>
                        </a:schemeClr>
                      </a:solidFill>
                      <a:effectLst/>
                      <a:uLnTx/>
                      <a:uFillTx/>
                      <a:latin typeface="微软雅黑"/>
                      <a:ea typeface="微软雅黑"/>
                      <a:cs typeface="+mn-cs"/>
                    </a:rPr>
                    <a:t>什么样的企业需要数据中台？</a:t>
                  </a:r>
                  <a:endParaRPr kumimoji="1" lang="zh-CN" altLang="en-US" sz="1400" b="1" i="1"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grpSp>
              <p:nvGrpSpPr>
                <p:cNvPr id="56" name="Group 91"/>
                <p:cNvGrpSpPr/>
                <p:nvPr/>
              </p:nvGrpSpPr>
              <p:grpSpPr>
                <a:xfrm>
                  <a:off x="7199029" y="1374099"/>
                  <a:ext cx="4356000" cy="972000"/>
                  <a:chOff x="1899393" y="1519750"/>
                  <a:chExt cx="2803511" cy="1233436"/>
                </a:xfrm>
              </p:grpSpPr>
              <p:sp>
                <p:nvSpPr>
                  <p:cNvPr id="75" name="矩形 7"/>
                  <p:cNvSpPr/>
                  <p:nvPr/>
                </p:nvSpPr>
                <p:spPr>
                  <a:xfrm>
                    <a:off x="1899393" y="1836772"/>
                    <a:ext cx="2793600" cy="916414"/>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dirty="0">
                        <a:latin typeface="微软雅黑" panose="020B0503020204020204" pitchFamily="34" charset="-122"/>
                        <a:ea typeface="微软雅黑" panose="020B0503020204020204" pitchFamily="34" charset="-122"/>
                      </a:rPr>
                      <a:t>数据中台本身并不能直接产生业务价值，数据中台的本质是支撑快速地孵化数据应用。</a:t>
                    </a:r>
                    <a:r>
                      <a:rPr lang="zh-CN" altLang="en-US" sz="1000" kern="0" dirty="0" smtClean="0">
                        <a:latin typeface="微软雅黑" panose="020B0503020204020204" pitchFamily="34" charset="-122"/>
                        <a:ea typeface="微软雅黑" panose="020B0503020204020204" pitchFamily="34" charset="-122"/>
                      </a:rPr>
                      <a:t>所以如果企业</a:t>
                    </a:r>
                    <a:r>
                      <a:rPr lang="zh-CN" altLang="en-US" sz="1000" kern="0" dirty="0">
                        <a:latin typeface="微软雅黑" panose="020B0503020204020204" pitchFamily="34" charset="-122"/>
                        <a:ea typeface="微软雅黑" panose="020B0503020204020204" pitchFamily="34" charset="-122"/>
                      </a:rPr>
                      <a:t>有较多数据应用的场景时（一般有 </a:t>
                    </a:r>
                    <a:r>
                      <a:rPr lang="en-US" altLang="zh-CN" sz="1000" kern="0" dirty="0">
                        <a:latin typeface="微软雅黑" panose="020B0503020204020204" pitchFamily="34" charset="-122"/>
                        <a:ea typeface="微软雅黑" panose="020B0503020204020204" pitchFamily="34" charset="-122"/>
                      </a:rPr>
                      <a:t>3 </a:t>
                    </a:r>
                    <a:r>
                      <a:rPr lang="zh-CN" altLang="en-US" sz="1000" kern="0" dirty="0">
                        <a:latin typeface="微软雅黑" panose="020B0503020204020204" pitchFamily="34" charset="-122"/>
                        <a:ea typeface="微软雅黑" panose="020B0503020204020204" pitchFamily="34" charset="-122"/>
                      </a:rPr>
                      <a:t>个以上就可以考虑）</a:t>
                    </a:r>
                    <a:r>
                      <a:rPr lang="zh-CN" altLang="en-US" sz="1000" kern="0" dirty="0" smtClean="0">
                        <a:latin typeface="微软雅黑" panose="020B0503020204020204" pitchFamily="34" charset="-122"/>
                        <a:ea typeface="微软雅黑" panose="020B0503020204020204" pitchFamily="34" charset="-122"/>
                      </a:rPr>
                      <a:t>此时就应该考虑</a:t>
                    </a:r>
                    <a:r>
                      <a:rPr lang="zh-CN" altLang="en-US" sz="1000" kern="0" dirty="0">
                        <a:latin typeface="微软雅黑" panose="020B0503020204020204" pitchFamily="34" charset="-122"/>
                        <a:ea typeface="微软雅黑" panose="020B0503020204020204" pitchFamily="34" charset="-122"/>
                      </a:rPr>
                      <a:t>构建一个数据中</a:t>
                    </a:r>
                    <a:r>
                      <a:rPr lang="zh-CN" altLang="en-US" sz="1000" kern="0" dirty="0" smtClean="0">
                        <a:latin typeface="微软雅黑" panose="020B0503020204020204" pitchFamily="34" charset="-122"/>
                        <a:ea typeface="微软雅黑" panose="020B0503020204020204" pitchFamily="34" charset="-122"/>
                      </a:rPr>
                      <a:t>台。</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76" name="矩形 9"/>
                  <p:cNvSpPr/>
                  <p:nvPr/>
                </p:nvSpPr>
                <p:spPr>
                  <a:xfrm>
                    <a:off x="1909306" y="1519750"/>
                    <a:ext cx="2793598" cy="337228"/>
                  </a:xfrm>
                  <a:prstGeom prst="rect">
                    <a:avLst/>
                  </a:prstGeom>
                  <a:solidFill>
                    <a:srgbClr val="84C109"/>
                  </a:solidFill>
                  <a:ln w="25400" cap="flat" cmpd="sng" algn="ctr">
                    <a:noFill/>
                    <a:prstDash val="solid"/>
                  </a:ln>
                  <a:effectLst/>
                </p:spPr>
                <p:txBody>
                  <a:bodyPr anchor="ctr"/>
                  <a:lstStyle/>
                  <a:p>
                    <a:pPr lvl="0" algn="ctr" defTabSz="685709">
                      <a:defRPr/>
                    </a:pPr>
                    <a:r>
                      <a:rPr lang="zh-CN" altLang="en-US" sz="1100" b="1" kern="0" dirty="0" smtClean="0">
                        <a:latin typeface="微软雅黑" panose="020B0503020204020204" pitchFamily="34" charset="-122"/>
                        <a:ea typeface="微软雅黑" panose="020B0503020204020204" pitchFamily="34" charset="-122"/>
                      </a:rPr>
                      <a:t>企业有</a:t>
                    </a:r>
                    <a:r>
                      <a:rPr lang="zh-CN" altLang="en-US" sz="1100" b="1" kern="0" dirty="0">
                        <a:latin typeface="微软雅黑" panose="020B0503020204020204" pitchFamily="34" charset="-122"/>
                        <a:ea typeface="微软雅黑" panose="020B0503020204020204" pitchFamily="34" charset="-122"/>
                      </a:rPr>
                      <a:t>大量的数据应用场景</a:t>
                    </a:r>
                    <a:endParaRPr kumimoji="0" lang="zh-CN" altLang="en-US" sz="11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57" name="Group 108"/>
                <p:cNvGrpSpPr/>
                <p:nvPr/>
              </p:nvGrpSpPr>
              <p:grpSpPr>
                <a:xfrm>
                  <a:off x="7199029" y="2514994"/>
                  <a:ext cx="4356000" cy="972000"/>
                  <a:chOff x="9656520" y="2398978"/>
                  <a:chExt cx="3049334" cy="1252532"/>
                </a:xfrm>
              </p:grpSpPr>
              <p:sp>
                <p:nvSpPr>
                  <p:cNvPr id="73" name="矩形 6"/>
                  <p:cNvSpPr/>
                  <p:nvPr/>
                </p:nvSpPr>
                <p:spPr>
                  <a:xfrm>
                    <a:off x="9656520" y="2735096"/>
                    <a:ext cx="3049334" cy="916414"/>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dirty="0" smtClean="0">
                        <a:latin typeface="微软雅黑" panose="020B0503020204020204" pitchFamily="34" charset="-122"/>
                        <a:ea typeface="微软雅黑" panose="020B0503020204020204" pitchFamily="34" charset="-122"/>
                      </a:rPr>
                      <a:t>经过</a:t>
                    </a:r>
                    <a:r>
                      <a:rPr lang="zh-CN" altLang="en-US" sz="1000" kern="0" dirty="0">
                        <a:latin typeface="微软雅黑" panose="020B0503020204020204" pitchFamily="34" charset="-122"/>
                        <a:ea typeface="微软雅黑" panose="020B0503020204020204" pitchFamily="34" charset="-122"/>
                      </a:rPr>
                      <a:t>了快速的信息化建设</a:t>
                    </a:r>
                    <a:r>
                      <a:rPr lang="zh-CN" altLang="en-US" sz="1000" kern="0" dirty="0" smtClean="0">
                        <a:latin typeface="微软雅黑" panose="020B0503020204020204" pitchFamily="34" charset="-122"/>
                        <a:ea typeface="微软雅黑" panose="020B0503020204020204" pitchFamily="34" charset="-122"/>
                      </a:rPr>
                      <a:t>，企业往往构建了很多的业务系统，如果基于这些约为系统做数据分析，需要</a:t>
                    </a:r>
                    <a:r>
                      <a:rPr lang="zh-CN" altLang="en-US" sz="1000" kern="0" dirty="0">
                        <a:latin typeface="微软雅黑" panose="020B0503020204020204" pitchFamily="34" charset="-122"/>
                        <a:ea typeface="微软雅黑" panose="020B0503020204020204" pitchFamily="34" charset="-122"/>
                      </a:rPr>
                      <a:t>整合各个业务系统的数据，进行关联的</a:t>
                    </a:r>
                    <a:r>
                      <a:rPr lang="zh-CN" altLang="en-US" sz="1000" kern="0" dirty="0" smtClean="0">
                        <a:latin typeface="微软雅黑" panose="020B0503020204020204" pitchFamily="34" charset="-122"/>
                        <a:ea typeface="微软雅黑" panose="020B0503020204020204" pitchFamily="34" charset="-122"/>
                      </a:rPr>
                      <a:t>分析。为了消除这些数据孤岛，此时，需要</a:t>
                    </a:r>
                    <a:r>
                      <a:rPr lang="zh-CN" altLang="en-US" sz="1000" kern="0" dirty="0">
                        <a:latin typeface="微软雅黑" panose="020B0503020204020204" pitchFamily="34" charset="-122"/>
                        <a:ea typeface="微软雅黑" panose="020B0503020204020204" pitchFamily="34" charset="-122"/>
                      </a:rPr>
                      <a:t>构建一个数据中台</a:t>
                    </a:r>
                    <a:r>
                      <a:rPr lang="zh-CN" altLang="en-US" sz="1000" kern="0" dirty="0" smtClean="0">
                        <a:latin typeface="微软雅黑" panose="020B0503020204020204" pitchFamily="34" charset="-122"/>
                        <a:ea typeface="微软雅黑" panose="020B0503020204020204" pitchFamily="34" charset="-122"/>
                      </a:rPr>
                      <a:t>。</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74" name="矩形 10"/>
                  <p:cNvSpPr/>
                  <p:nvPr/>
                </p:nvSpPr>
                <p:spPr>
                  <a:xfrm>
                    <a:off x="9656520" y="2398978"/>
                    <a:ext cx="3049334" cy="337228"/>
                  </a:xfrm>
                  <a:prstGeom prst="rect">
                    <a:avLst/>
                  </a:prstGeom>
                  <a:solidFill>
                    <a:srgbClr val="84C109"/>
                  </a:solidFill>
                  <a:ln w="25400" cap="flat" cmpd="sng" algn="ctr">
                    <a:noFill/>
                    <a:prstDash val="solid"/>
                  </a:ln>
                  <a:effectLst/>
                </p:spPr>
                <p:txBody>
                  <a:bodyPr anchor="ctr"/>
                  <a:lstStyle/>
                  <a:p>
                    <a:pPr lvl="0" algn="ctr" defTabSz="685709">
                      <a:defRPr/>
                    </a:pPr>
                    <a:r>
                      <a:rPr lang="zh-CN" altLang="en-US" sz="1100" b="1" kern="0" dirty="0">
                        <a:latin typeface="微软雅黑" panose="020B0503020204020204" pitchFamily="34" charset="-122"/>
                        <a:ea typeface="微软雅黑" panose="020B0503020204020204" pitchFamily="34" charset="-122"/>
                      </a:rPr>
                      <a:t>企业存在较多的业务</a:t>
                    </a:r>
                    <a:r>
                      <a:rPr lang="zh-CN" altLang="en-US" sz="1100" b="1" kern="0" dirty="0" smtClean="0">
                        <a:latin typeface="微软雅黑" panose="020B0503020204020204" pitchFamily="34" charset="-122"/>
                        <a:ea typeface="微软雅黑" panose="020B0503020204020204" pitchFamily="34" charset="-122"/>
                      </a:rPr>
                      <a:t>数据孤岛</a:t>
                    </a:r>
                    <a:endParaRPr kumimoji="0" lang="zh-CN" altLang="en-US" sz="11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58" name="Group 109"/>
                <p:cNvGrpSpPr/>
                <p:nvPr/>
              </p:nvGrpSpPr>
              <p:grpSpPr>
                <a:xfrm>
                  <a:off x="7199029" y="3655886"/>
                  <a:ext cx="4356000" cy="932095"/>
                  <a:chOff x="4883444" y="4076772"/>
                  <a:chExt cx="2795079" cy="1198670"/>
                </a:xfrm>
              </p:grpSpPr>
              <p:sp>
                <p:nvSpPr>
                  <p:cNvPr id="71" name="矩形 5"/>
                  <p:cNvSpPr/>
                  <p:nvPr/>
                </p:nvSpPr>
                <p:spPr>
                  <a:xfrm>
                    <a:off x="4883444" y="4410347"/>
                    <a:ext cx="2795079" cy="865095"/>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dirty="0">
                        <a:latin typeface="微软雅黑" panose="020B0503020204020204" pitchFamily="34" charset="-122"/>
                        <a:ea typeface="微软雅黑" panose="020B0503020204020204" pitchFamily="34" charset="-122"/>
                      </a:rPr>
                      <a:t>当你的团队正在面临效率、质量和成本的苦恼时，面对大量的开发，却不知道如何提高效能，数据经常出问题而束手无策，老板还要求你控制数据的成本，这个时候，数据中台可以帮助你</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72" name="矩形 11"/>
                  <p:cNvSpPr/>
                  <p:nvPr/>
                </p:nvSpPr>
                <p:spPr>
                  <a:xfrm>
                    <a:off x="4883444" y="4076772"/>
                    <a:ext cx="2793600" cy="337228"/>
                  </a:xfrm>
                  <a:prstGeom prst="rect">
                    <a:avLst/>
                  </a:prstGeom>
                  <a:solidFill>
                    <a:srgbClr val="84C109"/>
                  </a:solidFill>
                  <a:ln w="25400" cap="flat" cmpd="sng" algn="ctr">
                    <a:noFill/>
                    <a:prstDash val="solid"/>
                  </a:ln>
                  <a:effectLst/>
                </p:spPr>
                <p:txBody>
                  <a:bodyPr anchor="ctr"/>
                  <a:lstStyle/>
                  <a:p>
                    <a:pPr lvl="0" algn="ctr" defTabSz="685709">
                      <a:defRPr/>
                    </a:pPr>
                    <a:r>
                      <a:rPr lang="zh-CN" altLang="en-US" sz="1100" b="1" kern="0" dirty="0">
                        <a:latin typeface="微软雅黑" panose="020B0503020204020204" pitchFamily="34" charset="-122"/>
                        <a:ea typeface="微软雅黑" panose="020B0503020204020204" pitchFamily="34" charset="-122"/>
                      </a:rPr>
                      <a:t>数据</a:t>
                    </a:r>
                    <a:r>
                      <a:rPr lang="zh-CN" altLang="en-US" sz="1100" b="1" kern="0" dirty="0" smtClean="0">
                        <a:latin typeface="微软雅黑" panose="020B0503020204020204" pitchFamily="34" charset="-122"/>
                        <a:ea typeface="微软雅黑" panose="020B0503020204020204" pitchFamily="34" charset="-122"/>
                      </a:rPr>
                      <a:t>研发存在效率</a:t>
                    </a:r>
                    <a:r>
                      <a:rPr lang="zh-CN" altLang="en-US" sz="1100" b="1" kern="0" dirty="0">
                        <a:latin typeface="微软雅黑" panose="020B0503020204020204" pitchFamily="34" charset="-122"/>
                        <a:ea typeface="微软雅黑" panose="020B0503020204020204" pitchFamily="34" charset="-122"/>
                      </a:rPr>
                      <a:t>、质量和</a:t>
                    </a:r>
                    <a:r>
                      <a:rPr lang="zh-CN" altLang="en-US" sz="1100" b="1" kern="0" dirty="0" smtClean="0">
                        <a:latin typeface="微软雅黑" panose="020B0503020204020204" pitchFamily="34" charset="-122"/>
                        <a:ea typeface="微软雅黑" panose="020B0503020204020204" pitchFamily="34" charset="-122"/>
                      </a:rPr>
                      <a:t>成本问题</a:t>
                    </a:r>
                    <a:endParaRPr kumimoji="0" lang="zh-CN" altLang="en-US" sz="11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59" name="Group 110"/>
                <p:cNvGrpSpPr/>
                <p:nvPr/>
              </p:nvGrpSpPr>
              <p:grpSpPr>
                <a:xfrm>
                  <a:off x="7199029" y="4796785"/>
                  <a:ext cx="4356000" cy="972000"/>
                  <a:chOff x="8315558" y="3863507"/>
                  <a:chExt cx="3023301" cy="1361009"/>
                </a:xfrm>
              </p:grpSpPr>
              <p:sp>
                <p:nvSpPr>
                  <p:cNvPr id="69" name="矩形 3"/>
                  <p:cNvSpPr/>
                  <p:nvPr/>
                </p:nvSpPr>
                <p:spPr>
                  <a:xfrm>
                    <a:off x="8315558" y="4202616"/>
                    <a:ext cx="3023301" cy="1021900"/>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dirty="0" smtClean="0">
                        <a:latin typeface="微软雅黑" panose="020B0503020204020204" pitchFamily="34" charset="-122"/>
                        <a:ea typeface="微软雅黑" panose="020B0503020204020204" pitchFamily="34" charset="-122"/>
                      </a:rPr>
                      <a:t>企业需要</a:t>
                    </a:r>
                    <a:r>
                      <a:rPr lang="zh-CN" altLang="en-US" sz="1000" kern="0" dirty="0">
                        <a:latin typeface="微软雅黑" panose="020B0503020204020204" pitchFamily="34" charset="-122"/>
                        <a:ea typeface="微软雅黑" panose="020B0503020204020204" pitchFamily="34" charset="-122"/>
                      </a:rPr>
                      <a:t>通过数据实现精益运营，提高企业的运营效率的时候，你需要构建一个数据中台，同时结合可视化的 </a:t>
                    </a:r>
                    <a:r>
                      <a:rPr lang="en-US" altLang="zh-CN" sz="1000" kern="0" dirty="0">
                        <a:latin typeface="微软雅黑" panose="020B0503020204020204" pitchFamily="34" charset="-122"/>
                        <a:ea typeface="微软雅黑" panose="020B0503020204020204" pitchFamily="34" charset="-122"/>
                      </a:rPr>
                      <a:t>BI </a:t>
                    </a:r>
                    <a:r>
                      <a:rPr lang="zh-CN" altLang="en-US" sz="1000" kern="0" dirty="0">
                        <a:latin typeface="微软雅黑" panose="020B0503020204020204" pitchFamily="34" charset="-122"/>
                        <a:ea typeface="微软雅黑" panose="020B0503020204020204" pitchFamily="34" charset="-122"/>
                      </a:rPr>
                      <a:t>数据产品，实现数据从应用到中台的完整构建</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70" name="矩形 12"/>
                  <p:cNvSpPr/>
                  <p:nvPr/>
                </p:nvSpPr>
                <p:spPr>
                  <a:xfrm>
                    <a:off x="8315558" y="3863507"/>
                    <a:ext cx="3023301" cy="337228"/>
                  </a:xfrm>
                  <a:prstGeom prst="rect">
                    <a:avLst/>
                  </a:prstGeom>
                  <a:solidFill>
                    <a:srgbClr val="84C109"/>
                  </a:solidFill>
                  <a:ln w="25400" cap="flat" cmpd="sng" algn="ctr">
                    <a:noFill/>
                    <a:prstDash val="solid"/>
                  </a:ln>
                  <a:effectLst/>
                </p:spPr>
                <p:txBody>
                  <a:bodyPr anchor="ctr"/>
                  <a:lstStyle/>
                  <a:p>
                    <a:pPr marL="0" marR="0" lvl="0" indent="0" algn="ctr" defTabSz="685709"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rPr>
                      <a:t>企业需要通过数据分析提高经营效率</a:t>
                    </a:r>
                    <a:endParaRPr kumimoji="0" lang="zh-CN" altLang="en-US" sz="11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grpSp>
            <p:sp>
              <p:nvSpPr>
                <p:cNvPr id="60" name="矩形 59"/>
                <p:cNvSpPr/>
                <p:nvPr/>
              </p:nvSpPr>
              <p:spPr>
                <a:xfrm>
                  <a:off x="2787483" y="1708240"/>
                  <a:ext cx="4033751" cy="280906"/>
                </a:xfrm>
                <a:prstGeom prst="rect">
                  <a:avLst/>
                </a:prstGeom>
                <a:solidFill>
                  <a:srgbClr val="84C109"/>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zh-CN" altLang="en-US" sz="1200" b="1" i="0" u="none" strike="noStrike" kern="1200" cap="none" spc="0" normalizeH="0" baseline="0" noProof="0" dirty="0" smtClean="0">
                      <a:ln>
                        <a:noFill/>
                      </a:ln>
                      <a:solidFill>
                        <a:schemeClr val="tx1"/>
                      </a:solidFill>
                      <a:effectLst/>
                      <a:uLnTx/>
                      <a:uFillTx/>
                      <a:latin typeface="微软雅黑"/>
                      <a:ea typeface="微软雅黑"/>
                      <a:cs typeface="+mn-cs"/>
                    </a:rPr>
                    <a:t>指标系统</a:t>
                  </a:r>
                  <a:endParaRPr kumimoji="1" lang="en-US" sz="12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66" name="Rectangle 58"/>
                <p:cNvSpPr/>
                <p:nvPr/>
              </p:nvSpPr>
              <p:spPr>
                <a:xfrm>
                  <a:off x="592357" y="2992840"/>
                  <a:ext cx="2085199" cy="39599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171450" lvl="0" indent="-171450">
                    <a:lnSpc>
                      <a:spcPct val="120000"/>
                    </a:lnSpc>
                    <a:buFont typeface="Arial" panose="020B0604020202020204" pitchFamily="34" charset="0"/>
                    <a:buChar char="•"/>
                    <a:defRPr/>
                  </a:pPr>
                  <a:r>
                    <a:rPr kumimoji="1" lang="zh-CN" altLang="en-US" sz="1200" dirty="0">
                      <a:solidFill>
                        <a:schemeClr val="tx1"/>
                      </a:solidFill>
                      <a:latin typeface="微软雅黑"/>
                      <a:ea typeface="微软雅黑"/>
                    </a:rPr>
                    <a:t>取数效率</a:t>
                  </a:r>
                  <a:r>
                    <a:rPr kumimoji="1" lang="zh-CN" altLang="en-US" sz="1200" dirty="0" smtClean="0">
                      <a:solidFill>
                        <a:schemeClr val="tx1"/>
                      </a:solidFill>
                      <a:latin typeface="微软雅黑"/>
                      <a:ea typeface="微软雅黑"/>
                    </a:rPr>
                    <a:t>低，找不到数，或者取不到数</a:t>
                  </a:r>
                  <a:endParaRPr kumimoji="1" lang="en-US" altLang="zh-CN" sz="1200" b="0" i="0" u="none" strike="noStrike" kern="1200" cap="none" spc="0" normalizeH="0" baseline="0" noProof="0" dirty="0">
                    <a:ln>
                      <a:noFill/>
                    </a:ln>
                    <a:solidFill>
                      <a:schemeClr val="tx1"/>
                    </a:solidFill>
                    <a:effectLst/>
                    <a:uLnTx/>
                    <a:uFillTx/>
                    <a:latin typeface="微软雅黑"/>
                    <a:ea typeface="微软雅黑"/>
                  </a:endParaRPr>
                </a:p>
              </p:txBody>
            </p:sp>
            <p:sp>
              <p:nvSpPr>
                <p:cNvPr id="67" name="Rectangle 72"/>
                <p:cNvSpPr/>
                <p:nvPr/>
              </p:nvSpPr>
              <p:spPr>
                <a:xfrm>
                  <a:off x="592357" y="3573988"/>
                  <a:ext cx="2085199" cy="5479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171450" lvl="0" indent="-171450">
                    <a:lnSpc>
                      <a:spcPct val="120000"/>
                    </a:lnSpc>
                    <a:buFont typeface="Arial" panose="020B0604020202020204" pitchFamily="34" charset="0"/>
                    <a:buChar char="•"/>
                    <a:defRPr/>
                  </a:pPr>
                  <a:r>
                    <a:rPr kumimoji="1" lang="zh-CN" altLang="en-US" sz="1200" dirty="0">
                      <a:solidFill>
                        <a:schemeClr val="tx1"/>
                      </a:solidFill>
                      <a:latin typeface="微软雅黑"/>
                      <a:ea typeface="微软雅黑"/>
                    </a:rPr>
                    <a:t>数据质量差，数据经常因为 </a:t>
                  </a:r>
                  <a:r>
                    <a:rPr kumimoji="1" lang="en-US" altLang="zh-CN" sz="1200" dirty="0">
                      <a:solidFill>
                        <a:schemeClr val="tx1"/>
                      </a:solidFill>
                      <a:latin typeface="微软雅黑"/>
                      <a:ea typeface="微软雅黑"/>
                    </a:rPr>
                    <a:t>BUG </a:t>
                  </a:r>
                  <a:r>
                    <a:rPr kumimoji="1" lang="zh-CN" altLang="en-US" sz="1200" dirty="0">
                      <a:solidFill>
                        <a:schemeClr val="tx1"/>
                      </a:solidFill>
                      <a:latin typeface="微软雅黑"/>
                      <a:ea typeface="微软雅黑"/>
                    </a:rPr>
                    <a:t>导致计算结果</a:t>
                  </a:r>
                  <a:r>
                    <a:rPr kumimoji="1" lang="zh-CN" altLang="en-US" sz="1200" dirty="0" smtClean="0">
                      <a:solidFill>
                        <a:schemeClr val="tx1"/>
                      </a:solidFill>
                      <a:latin typeface="微软雅黑"/>
                      <a:ea typeface="微软雅黑"/>
                    </a:rPr>
                    <a:t>错</a:t>
                  </a:r>
                  <a:endParaRPr kumimoji="1" lang="en-US" sz="1200" b="0" i="0" u="none" strike="noStrike" kern="1200" cap="none" spc="0" normalizeH="0" baseline="0" noProof="0" dirty="0">
                    <a:ln>
                      <a:noFill/>
                    </a:ln>
                    <a:solidFill>
                      <a:schemeClr val="tx1"/>
                    </a:solidFill>
                    <a:effectLst/>
                    <a:uLnTx/>
                    <a:uFillTx/>
                    <a:latin typeface="微软雅黑"/>
                    <a:ea typeface="微软雅黑"/>
                  </a:endParaRPr>
                </a:p>
              </p:txBody>
            </p:sp>
            <p:sp>
              <p:nvSpPr>
                <p:cNvPr id="68" name="Rectangle 79"/>
                <p:cNvSpPr/>
                <p:nvPr/>
              </p:nvSpPr>
              <p:spPr>
                <a:xfrm>
                  <a:off x="592356" y="4271449"/>
                  <a:ext cx="2085199" cy="60986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171450" marR="0" lvl="0" indent="-171450" algn="l" defTabSz="121917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1" lang="zh-CN" altLang="en-US" sz="1200" dirty="0" smtClean="0">
                      <a:solidFill>
                        <a:schemeClr val="tx1"/>
                      </a:solidFill>
                      <a:latin typeface="微软雅黑"/>
                      <a:ea typeface="微软雅黑"/>
                    </a:rPr>
                    <a:t>数据成本高，使用率低的应用无法下线，新应用重复建设，占用资源</a:t>
                  </a:r>
                  <a:endParaRPr kumimoji="1" lang="en-US" sz="1200" b="0" i="0" u="none" strike="noStrike" kern="1200" cap="none" spc="0" normalizeH="0" baseline="0" noProof="0" dirty="0">
                    <a:ln>
                      <a:noFill/>
                    </a:ln>
                    <a:solidFill>
                      <a:schemeClr val="tx1"/>
                    </a:solidFill>
                    <a:effectLst/>
                    <a:uLnTx/>
                    <a:uFillTx/>
                    <a:latin typeface="微软雅黑"/>
                    <a:ea typeface="微软雅黑"/>
                  </a:endParaRPr>
                </a:p>
              </p:txBody>
            </p:sp>
          </p:grpSp>
          <p:sp>
            <p:nvSpPr>
              <p:cNvPr id="89" name="矩形 88"/>
              <p:cNvSpPr/>
              <p:nvPr/>
            </p:nvSpPr>
            <p:spPr>
              <a:xfrm>
                <a:off x="2787481" y="3079482"/>
                <a:ext cx="4033751" cy="280906"/>
              </a:xfrm>
              <a:prstGeom prst="rect">
                <a:avLst/>
              </a:prstGeom>
              <a:solidFill>
                <a:srgbClr val="84C109"/>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zh-CN" altLang="en-US" sz="1200" b="1" i="0" u="none" strike="noStrike" kern="1200" cap="none" spc="0" normalizeH="0" baseline="0" noProof="0" dirty="0" smtClean="0">
                    <a:ln>
                      <a:noFill/>
                    </a:ln>
                    <a:solidFill>
                      <a:schemeClr val="tx1"/>
                    </a:solidFill>
                    <a:effectLst/>
                    <a:uLnTx/>
                    <a:uFillTx/>
                    <a:latin typeface="微软雅黑"/>
                    <a:ea typeface="微软雅黑"/>
                    <a:cs typeface="+mn-cs"/>
                  </a:rPr>
                  <a:t>数据地图、自助取数</a:t>
                </a:r>
                <a:endParaRPr kumimoji="1" lang="en-US" sz="12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90" name="矩形 7"/>
              <p:cNvSpPr/>
              <p:nvPr/>
            </p:nvSpPr>
            <p:spPr>
              <a:xfrm>
                <a:off x="2787481" y="3356680"/>
                <a:ext cx="4033751" cy="649089"/>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dirty="0" smtClean="0">
                    <a:solidFill>
                      <a:srgbClr val="000000">
                        <a:lumMod val="65000"/>
                        <a:lumOff val="35000"/>
                      </a:srgbClr>
                    </a:solidFill>
                    <a:latin typeface="微软雅黑" panose="020B0503020204020204" pitchFamily="34" charset="-122"/>
                    <a:ea typeface="微软雅黑" panose="020B0503020204020204" pitchFamily="34" charset="-122"/>
                  </a:rPr>
                  <a:t>通过数据地图构建</a:t>
                </a:r>
                <a:r>
                  <a:rPr lang="zh-CN" altLang="en-US" sz="1000" kern="0" dirty="0">
                    <a:solidFill>
                      <a:srgbClr val="000000">
                        <a:lumMod val="65000"/>
                        <a:lumOff val="35000"/>
                      </a:srgbClr>
                    </a:solidFill>
                    <a:latin typeface="微软雅黑" panose="020B0503020204020204" pitchFamily="34" charset="-122"/>
                    <a:ea typeface="微软雅黑" panose="020B0503020204020204" pitchFamily="34" charset="-122"/>
                  </a:rPr>
                  <a:t>一个全局的企业数据资产目录，实现数据地图的功能，快速找到数据。通过自助取数功能，</a:t>
                </a:r>
                <a:r>
                  <a:rPr lang="zh-CN" altLang="en-US" sz="1000" kern="0" dirty="0" smtClean="0">
                    <a:solidFill>
                      <a:srgbClr val="000000">
                        <a:lumMod val="65000"/>
                        <a:lumOff val="35000"/>
                      </a:srgbClr>
                    </a:solidFill>
                    <a:latin typeface="微软雅黑" panose="020B0503020204020204" pitchFamily="34" charset="-122"/>
                    <a:ea typeface="微软雅黑" panose="020B0503020204020204" pitchFamily="34" charset="-122"/>
                  </a:rPr>
                  <a:t>为业务人员提供</a:t>
                </a:r>
                <a:r>
                  <a:rPr lang="zh-CN" altLang="en-US" sz="1000" kern="0" dirty="0">
                    <a:solidFill>
                      <a:srgbClr val="000000">
                        <a:lumMod val="65000"/>
                        <a:lumOff val="35000"/>
                      </a:srgbClr>
                    </a:solidFill>
                    <a:latin typeface="微软雅黑" panose="020B0503020204020204" pitchFamily="34" charset="-122"/>
                    <a:ea typeface="微软雅黑" panose="020B0503020204020204" pitchFamily="34" charset="-122"/>
                  </a:rPr>
                  <a:t>可视化的查询平台，通过勾选一些</a:t>
                </a:r>
                <a:r>
                  <a:rPr lang="zh-CN" altLang="en-US" sz="1000" kern="0" dirty="0" smtClean="0">
                    <a:solidFill>
                      <a:srgbClr val="000000">
                        <a:lumMod val="65000"/>
                        <a:lumOff val="35000"/>
                      </a:srgbClr>
                    </a:solidFill>
                    <a:latin typeface="微软雅黑" panose="020B0503020204020204" pitchFamily="34" charset="-122"/>
                    <a:ea typeface="微软雅黑" panose="020B0503020204020204" pitchFamily="34" charset="-122"/>
                  </a:rPr>
                  <a:t>参数方便的查询自己想要的数据</a:t>
                </a:r>
                <a:endParaRPr kumimoji="0" lang="zh-CN" altLang="en-US" sz="10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p:txBody>
          </p:sp>
          <p:sp>
            <p:nvSpPr>
              <p:cNvPr id="91" name="矩形 90"/>
              <p:cNvSpPr/>
              <p:nvPr/>
            </p:nvSpPr>
            <p:spPr>
              <a:xfrm>
                <a:off x="2787481" y="4097183"/>
                <a:ext cx="4033751" cy="280906"/>
              </a:xfrm>
              <a:prstGeom prst="rect">
                <a:avLst/>
              </a:prstGeom>
              <a:solidFill>
                <a:srgbClr val="84C109"/>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zh-CN" altLang="en-US" sz="1200" b="1" i="0" u="none" strike="noStrike" kern="1200" cap="none" spc="0" normalizeH="0" baseline="0" noProof="0" dirty="0" smtClean="0">
                    <a:ln>
                      <a:noFill/>
                    </a:ln>
                    <a:solidFill>
                      <a:schemeClr val="tx1"/>
                    </a:solidFill>
                    <a:effectLst/>
                    <a:uLnTx/>
                    <a:uFillTx/>
                    <a:latin typeface="微软雅黑"/>
                    <a:ea typeface="微软雅黑"/>
                    <a:cs typeface="+mn-cs"/>
                  </a:rPr>
                  <a:t>数据质量管理、血缘分析</a:t>
                </a:r>
                <a:endParaRPr kumimoji="1" lang="en-US" sz="12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92" name="矩形 7"/>
              <p:cNvSpPr/>
              <p:nvPr/>
            </p:nvSpPr>
            <p:spPr>
              <a:xfrm>
                <a:off x="2787481" y="4374381"/>
                <a:ext cx="4033751" cy="646881"/>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dirty="0">
                    <a:solidFill>
                      <a:srgbClr val="000000">
                        <a:lumMod val="65000"/>
                        <a:lumOff val="35000"/>
                      </a:srgbClr>
                    </a:solidFill>
                    <a:latin typeface="微软雅黑" panose="020B0503020204020204" pitchFamily="34" charset="-122"/>
                    <a:ea typeface="微软雅黑" panose="020B0503020204020204" pitchFamily="34" charset="-122"/>
                  </a:rPr>
                  <a:t>数据质量差的背后其实是数据问题很难被</a:t>
                </a:r>
                <a:r>
                  <a:rPr lang="zh-CN" altLang="en-US" sz="1000" kern="0" dirty="0" smtClean="0">
                    <a:solidFill>
                      <a:srgbClr val="000000">
                        <a:lumMod val="65000"/>
                        <a:lumOff val="35000"/>
                      </a:srgbClr>
                    </a:solidFill>
                    <a:latin typeface="微软雅黑" panose="020B0503020204020204" pitchFamily="34" charset="-122"/>
                    <a:ea typeface="微软雅黑" panose="020B0503020204020204" pitchFamily="34" charset="-122"/>
                  </a:rPr>
                  <a:t>发现。通过</a:t>
                </a:r>
                <a:r>
                  <a:rPr lang="zh-CN" altLang="en-US" sz="1000" kern="0" noProof="0" dirty="0" smtClean="0">
                    <a:solidFill>
                      <a:srgbClr val="000000">
                        <a:lumMod val="65000"/>
                        <a:lumOff val="35000"/>
                      </a:srgbClr>
                    </a:solidFill>
                    <a:latin typeface="微软雅黑" panose="020B0503020204020204" pitchFamily="34" charset="-122"/>
                    <a:ea typeface="微软雅黑" panose="020B0503020204020204" pitchFamily="34" charset="-122"/>
                  </a:rPr>
                  <a:t>构建数据质量管理系统，数据血缘分析系统。使得我们在出现数据质量问题的时候能够快速的发现问题，并恢复数据</a:t>
                </a:r>
                <a:endParaRPr kumimoji="0" lang="zh-CN" altLang="en-US" sz="10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p:txBody>
          </p:sp>
          <p:sp>
            <p:nvSpPr>
              <p:cNvPr id="93" name="矩形 92"/>
              <p:cNvSpPr/>
              <p:nvPr/>
            </p:nvSpPr>
            <p:spPr>
              <a:xfrm>
                <a:off x="2787481" y="5121596"/>
                <a:ext cx="4033751" cy="280906"/>
              </a:xfrm>
              <a:prstGeom prst="rect">
                <a:avLst/>
              </a:prstGeom>
              <a:solidFill>
                <a:srgbClr val="84C109"/>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zh-CN" altLang="en-US" sz="1200" b="1" i="0" u="none" strike="noStrike" kern="1200" cap="none" spc="0" normalizeH="0" baseline="0" noProof="0" dirty="0" smtClean="0">
                    <a:ln>
                      <a:noFill/>
                    </a:ln>
                    <a:solidFill>
                      <a:schemeClr val="tx1"/>
                    </a:solidFill>
                    <a:effectLst/>
                    <a:uLnTx/>
                    <a:uFillTx/>
                    <a:latin typeface="微软雅黑"/>
                    <a:ea typeface="微软雅黑"/>
                    <a:cs typeface="+mn-cs"/>
                  </a:rPr>
                  <a:t>数据服务</a:t>
                </a:r>
                <a:endParaRPr kumimoji="1" lang="en-US" sz="1200" b="1" i="0" u="none" strike="noStrike" kern="1200" cap="none" spc="0" normalizeH="0" baseline="0" noProof="0" dirty="0">
                  <a:ln>
                    <a:noFill/>
                  </a:ln>
                  <a:solidFill>
                    <a:schemeClr val="tx1"/>
                  </a:solidFill>
                  <a:effectLst/>
                  <a:uLnTx/>
                  <a:uFillTx/>
                  <a:latin typeface="微软雅黑"/>
                  <a:ea typeface="微软雅黑"/>
                  <a:cs typeface="+mn-cs"/>
                </a:endParaRPr>
              </a:p>
            </p:txBody>
          </p:sp>
          <p:sp>
            <p:nvSpPr>
              <p:cNvPr id="94" name="矩形 7"/>
              <p:cNvSpPr/>
              <p:nvPr/>
            </p:nvSpPr>
            <p:spPr>
              <a:xfrm>
                <a:off x="2787481" y="5411315"/>
                <a:ext cx="4033751" cy="687289"/>
              </a:xfrm>
              <a:prstGeom prst="rect">
                <a:avLst/>
              </a:prstGeom>
              <a:solidFill>
                <a:srgbClr val="FFFFFF">
                  <a:lumMod val="95000"/>
                </a:srgbClr>
              </a:solidFill>
              <a:ln w="25400" cap="flat" cmpd="sng" algn="ctr">
                <a:noFill/>
                <a:prstDash val="solid"/>
              </a:ln>
              <a:effectLst/>
            </p:spPr>
            <p:txBody>
              <a:bodyPr anchor="ctr"/>
              <a:lstStyle/>
              <a:p>
                <a:pPr lvl="0" defTabSz="685709">
                  <a:defRPr/>
                </a:pPr>
                <a:r>
                  <a:rPr lang="zh-CN" altLang="en-US" sz="1000" kern="0" noProof="0" dirty="0" smtClean="0">
                    <a:solidFill>
                      <a:srgbClr val="000000">
                        <a:lumMod val="65000"/>
                        <a:lumOff val="35000"/>
                      </a:srgbClr>
                    </a:solidFill>
                    <a:latin typeface="微软雅黑" panose="020B0503020204020204" pitchFamily="34" charset="-122"/>
                    <a:ea typeface="微软雅黑" panose="020B0503020204020204" pitchFamily="34" charset="-122"/>
                  </a:rPr>
                  <a:t>通过构建数据服务，我们能清楚的知道哪些报表没有被</a:t>
                </a:r>
                <a:r>
                  <a:rPr lang="zh-CN" altLang="en-US" sz="1000" kern="0" dirty="0">
                    <a:solidFill>
                      <a:srgbClr val="000000">
                        <a:lumMod val="65000"/>
                        <a:lumOff val="35000"/>
                      </a:srgbClr>
                    </a:solidFill>
                    <a:latin typeface="微软雅黑" panose="020B0503020204020204" pitchFamily="34" charset="-122"/>
                    <a:ea typeface="微软雅黑" panose="020B0503020204020204" pitchFamily="34" charset="-122"/>
                  </a:rPr>
                  <a:t>访问。然后结合这个报表产出的所有上游表以及上游表的产出任务，我们可以计算加工这张表的成本，有了价值和成本，我们就能计算 </a:t>
                </a:r>
                <a:r>
                  <a:rPr lang="en-US" altLang="zh-CN" sz="1000" kern="0" dirty="0">
                    <a:solidFill>
                      <a:srgbClr val="000000">
                        <a:lumMod val="65000"/>
                        <a:lumOff val="35000"/>
                      </a:srgbClr>
                    </a:solidFill>
                    <a:latin typeface="微软雅黑" panose="020B0503020204020204" pitchFamily="34" charset="-122"/>
                    <a:ea typeface="微软雅黑" panose="020B0503020204020204" pitchFamily="34" charset="-122"/>
                  </a:rPr>
                  <a:t>ROI</a:t>
                </a:r>
                <a:r>
                  <a:rPr lang="zh-CN" altLang="en-US" sz="1000" kern="0" dirty="0">
                    <a:solidFill>
                      <a:srgbClr val="000000">
                        <a:lumMod val="65000"/>
                        <a:lumOff val="35000"/>
                      </a:srgbClr>
                    </a:solidFill>
                    <a:latin typeface="微软雅黑" panose="020B0503020204020204" pitchFamily="34" charset="-122"/>
                    <a:ea typeface="微软雅黑" panose="020B0503020204020204" pitchFamily="34" charset="-122"/>
                  </a:rPr>
                  <a:t>，根据 </a:t>
                </a:r>
                <a:r>
                  <a:rPr lang="en-US" altLang="zh-CN" sz="1000" kern="0" dirty="0">
                    <a:solidFill>
                      <a:srgbClr val="000000">
                        <a:lumMod val="65000"/>
                        <a:lumOff val="35000"/>
                      </a:srgbClr>
                    </a:solidFill>
                    <a:latin typeface="微软雅黑" panose="020B0503020204020204" pitchFamily="34" charset="-122"/>
                    <a:ea typeface="微软雅黑" panose="020B0503020204020204" pitchFamily="34" charset="-122"/>
                  </a:rPr>
                  <a:t>ROI </a:t>
                </a:r>
                <a:r>
                  <a:rPr lang="zh-CN" altLang="en-US" sz="1000" kern="0" dirty="0">
                    <a:solidFill>
                      <a:srgbClr val="000000">
                        <a:lumMod val="65000"/>
                        <a:lumOff val="35000"/>
                      </a:srgbClr>
                    </a:solidFill>
                    <a:latin typeface="微软雅黑" panose="020B0503020204020204" pitchFamily="34" charset="-122"/>
                    <a:ea typeface="微软雅黑" panose="020B0503020204020204" pitchFamily="34" charset="-122"/>
                  </a:rPr>
                  <a:t>就可以实现将低价值的报表下线的功能</a:t>
                </a:r>
                <a:endParaRPr kumimoji="0" lang="zh-CN" altLang="en-US" sz="10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37" name="Group 7"/>
          <p:cNvGrpSpPr/>
          <p:nvPr/>
        </p:nvGrpSpPr>
        <p:grpSpPr>
          <a:xfrm>
            <a:off x="10093741" y="401395"/>
            <a:ext cx="1567902" cy="264874"/>
            <a:chOff x="292101" y="403484"/>
            <a:chExt cx="14551023" cy="2704840"/>
          </a:xfrm>
          <a:solidFill>
            <a:schemeClr val="bg1"/>
          </a:solidFill>
        </p:grpSpPr>
        <p:sp>
          <p:nvSpPr>
            <p:cNvPr id="38"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39"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0"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1"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2"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3"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4"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5"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46"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17726696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827478" y="1383995"/>
            <a:ext cx="11252200" cy="334102"/>
          </a:xfrm>
          <a:prstGeom prst="rect">
            <a:avLst/>
          </a:prstGeom>
        </p:spPr>
        <p:txBody>
          <a:bodyPr/>
          <a:lstStyle>
            <a:lvl1pPr algn="l" defTabSz="914400" rtl="0" eaLnBrk="1" latinLnBrk="0" hangingPunct="1">
              <a:spcBef>
                <a:spcPct val="0"/>
              </a:spcBef>
              <a:buNone/>
              <a:defRPr sz="2000" b="0" kern="1200">
                <a:solidFill>
                  <a:schemeClr val="tx1"/>
                </a:solidFill>
                <a:latin typeface="+mj-lt"/>
                <a:ea typeface="+mj-ea"/>
                <a:cs typeface="+mj-cs"/>
              </a:defRPr>
            </a:lvl1pPr>
          </a:lstStyle>
          <a:p>
            <a:r>
              <a:rPr lang="zh-CN" altLang="en-US" sz="2800" b="1" dirty="0" smtClean="0">
                <a:solidFill>
                  <a:schemeClr val="accent1">
                    <a:lumMod val="60000"/>
                    <a:lumOff val="40000"/>
                  </a:schemeClr>
                </a:solidFill>
              </a:rPr>
              <a:t>目  录</a:t>
            </a:r>
            <a:endParaRPr lang="en-US" sz="2800" dirty="0">
              <a:solidFill>
                <a:schemeClr val="accent1">
                  <a:lumMod val="60000"/>
                  <a:lumOff val="40000"/>
                </a:schemeClr>
              </a:solidFill>
            </a:endParaRPr>
          </a:p>
        </p:txBody>
      </p:sp>
      <p:sp>
        <p:nvSpPr>
          <p:cNvPr id="3" name="Text Placeholder 5"/>
          <p:cNvSpPr txBox="1">
            <a:spLocks/>
          </p:cNvSpPr>
          <p:nvPr/>
        </p:nvSpPr>
        <p:spPr>
          <a:xfrm>
            <a:off x="939213" y="2217474"/>
            <a:ext cx="6602879" cy="214891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gn="just">
              <a:lnSpc>
                <a:spcPct val="150000"/>
              </a:lnSpc>
            </a:pPr>
            <a:r>
              <a:rPr lang="zh-CN" altLang="en-US" sz="2400" b="1" dirty="0">
                <a:solidFill>
                  <a:schemeClr val="tx1">
                    <a:lumMod val="50000"/>
                    <a:lumOff val="50000"/>
                  </a:schemeClr>
                </a:solidFill>
                <a:latin typeface="Microsoft YaHei" charset="-122"/>
                <a:ea typeface="Microsoft YaHei" charset="-122"/>
                <a:cs typeface="Microsoft YaHei" charset="-122"/>
              </a:rPr>
              <a:t>一、什么是数据中台</a:t>
            </a:r>
            <a:endParaRPr lang="en-US" altLang="zh-CN" sz="2400" b="1" dirty="0">
              <a:solidFill>
                <a:schemeClr val="tx1">
                  <a:lumMod val="50000"/>
                  <a:lumOff val="50000"/>
                </a:schemeClr>
              </a:solidFill>
              <a:latin typeface="Microsoft YaHei" charset="-122"/>
              <a:ea typeface="Microsoft YaHei" charset="-122"/>
              <a:cs typeface="Microsoft YaHei" charset="-122"/>
            </a:endParaRPr>
          </a:p>
          <a:p>
            <a:pPr algn="just">
              <a:lnSpc>
                <a:spcPct val="150000"/>
              </a:lnSpc>
            </a:pPr>
            <a:r>
              <a:rPr lang="zh-CN" altLang="en-US" sz="2400" b="1" dirty="0">
                <a:solidFill>
                  <a:schemeClr val="bg1"/>
                </a:solidFill>
                <a:latin typeface="Microsoft YaHei" charset="-122"/>
                <a:ea typeface="Microsoft YaHei" charset="-122"/>
                <a:cs typeface="Microsoft YaHei" charset="-122"/>
              </a:rPr>
              <a:t>二、数据中台的建设</a:t>
            </a:r>
            <a:endParaRPr lang="en-US" altLang="zh-CN" sz="2400" b="1" dirty="0">
              <a:solidFill>
                <a:schemeClr val="bg1"/>
              </a:solidFill>
              <a:latin typeface="Microsoft YaHei" charset="-122"/>
              <a:ea typeface="Microsoft YaHei" charset="-122"/>
              <a:cs typeface="Microsoft YaHei" charset="-122"/>
            </a:endParaRPr>
          </a:p>
          <a:p>
            <a:pPr algn="just">
              <a:lnSpc>
                <a:spcPct val="150000"/>
              </a:lnSpc>
            </a:pPr>
            <a:r>
              <a:rPr lang="zh-CN" altLang="en-US" sz="2400" b="1" dirty="0" smtClean="0">
                <a:solidFill>
                  <a:schemeClr val="tx1">
                    <a:lumMod val="50000"/>
                    <a:lumOff val="50000"/>
                  </a:schemeClr>
                </a:solidFill>
                <a:latin typeface="Microsoft YaHei" charset="-122"/>
                <a:ea typeface="Microsoft YaHei" charset="-122"/>
                <a:cs typeface="Microsoft YaHei" charset="-122"/>
              </a:rPr>
              <a:t>三、</a:t>
            </a:r>
            <a:r>
              <a:rPr lang="zh-CN" altLang="en-US" sz="2400" b="1" dirty="0">
                <a:solidFill>
                  <a:schemeClr val="tx1">
                    <a:lumMod val="50000"/>
                    <a:lumOff val="50000"/>
                  </a:schemeClr>
                </a:solidFill>
                <a:latin typeface="Microsoft YaHei" charset="-122"/>
                <a:ea typeface="Microsoft YaHei" charset="-122"/>
                <a:cs typeface="Microsoft YaHei" charset="-122"/>
              </a:rPr>
              <a:t>数据</a:t>
            </a:r>
            <a:r>
              <a:rPr lang="zh-CN" altLang="en-US" sz="2400" b="1" dirty="0" smtClean="0">
                <a:solidFill>
                  <a:schemeClr val="tx1">
                    <a:lumMod val="50000"/>
                    <a:lumOff val="50000"/>
                  </a:schemeClr>
                </a:solidFill>
                <a:latin typeface="Microsoft YaHei" charset="-122"/>
                <a:ea typeface="Microsoft YaHei" charset="-122"/>
                <a:cs typeface="Microsoft YaHei" charset="-122"/>
              </a:rPr>
              <a:t>中台的核心模块</a:t>
            </a:r>
            <a:endParaRPr lang="en-US" altLang="zh-CN" sz="2400" b="1" dirty="0" smtClean="0">
              <a:solidFill>
                <a:schemeClr val="tx1">
                  <a:lumMod val="50000"/>
                  <a:lumOff val="50000"/>
                </a:schemeClr>
              </a:solidFill>
              <a:latin typeface="Microsoft YaHei" charset="-122"/>
              <a:ea typeface="Microsoft YaHei" charset="-122"/>
              <a:cs typeface="Microsoft YaHei" charset="-122"/>
            </a:endParaRPr>
          </a:p>
          <a:p>
            <a:pPr algn="just">
              <a:lnSpc>
                <a:spcPct val="150000"/>
              </a:lnSpc>
            </a:pPr>
            <a:endParaRPr lang="en-US" altLang="zh-CN" sz="2400" b="1" dirty="0">
              <a:solidFill>
                <a:schemeClr val="tx1">
                  <a:lumMod val="50000"/>
                  <a:lumOff val="50000"/>
                </a:schemeClr>
              </a:solidFill>
              <a:latin typeface="Microsoft YaHei" charset="-122"/>
              <a:ea typeface="Microsoft YaHei" charset="-122"/>
              <a:cs typeface="Microsoft YaHei" charset="-122"/>
            </a:endParaRPr>
          </a:p>
          <a:p>
            <a:pPr algn="just"/>
            <a:r>
              <a:rPr lang="zh-CN" altLang="en-US" sz="2400" b="1" dirty="0" smtClean="0">
                <a:solidFill>
                  <a:schemeClr val="bg1"/>
                </a:solidFill>
                <a:latin typeface="+mn-ea"/>
              </a:rPr>
              <a:t>	</a:t>
            </a:r>
            <a:endParaRPr lang="en-US" altLang="zh-CN" sz="2400" b="1" dirty="0" smtClean="0">
              <a:solidFill>
                <a:schemeClr val="bg1"/>
              </a:solidFill>
            </a:endParaRPr>
          </a:p>
        </p:txBody>
      </p:sp>
    </p:spTree>
    <p:extLst>
      <p:ext uri="{BB962C8B-B14F-4D97-AF65-F5344CB8AC3E}">
        <p14:creationId xmlns:p14="http://schemas.microsoft.com/office/powerpoint/2010/main" val="2279424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
          <p:cNvSpPr/>
          <p:nvPr/>
        </p:nvSpPr>
        <p:spPr bwMode="gray">
          <a:xfrm>
            <a:off x="616835" y="3724051"/>
            <a:ext cx="10985885" cy="2268223"/>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latin typeface="微软雅黑" panose="020B0503020204020204" pitchFamily="34" charset="-122"/>
              <a:ea typeface="微软雅黑" panose="020B0503020204020204" pitchFamily="34" charset="-122"/>
            </a:endParaRPr>
          </a:p>
        </p:txBody>
      </p:sp>
      <p:sp>
        <p:nvSpPr>
          <p:cNvPr id="46" name="Rectangle 3"/>
          <p:cNvSpPr/>
          <p:nvPr/>
        </p:nvSpPr>
        <p:spPr bwMode="gray">
          <a:xfrm>
            <a:off x="616835" y="1204859"/>
            <a:ext cx="10985885" cy="2268223"/>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469900" y="280415"/>
            <a:ext cx="11252200" cy="519953"/>
          </a:xfrm>
        </p:spPr>
        <p:txBody>
          <a:bodyPr/>
          <a:lstStyle/>
          <a:p>
            <a:r>
              <a:rPr lang="zh-CN" altLang="en-US" sz="2800" dirty="0" smtClean="0">
                <a:latin typeface="Microsoft YaHei" charset="-122"/>
                <a:ea typeface="Microsoft YaHei" charset="-122"/>
                <a:cs typeface="Microsoft YaHei" charset="-122"/>
              </a:rPr>
              <a:t>数据中台建设方法论</a:t>
            </a:r>
            <a:endParaRPr lang="en-US" sz="2800" b="1" dirty="0">
              <a:latin typeface="Microsoft YaHei" charset="-122"/>
              <a:ea typeface="Microsoft YaHei" charset="-122"/>
              <a:cs typeface="Microsoft YaHei" charset="-122"/>
            </a:endParaRPr>
          </a:p>
        </p:txBody>
      </p:sp>
      <p:sp>
        <p:nvSpPr>
          <p:cNvPr id="4" name="Text Placeholder 1"/>
          <p:cNvSpPr>
            <a:spLocks noGrp="1"/>
          </p:cNvSpPr>
          <p:nvPr>
            <p:ph type="body" sz="quarter" idx="13"/>
          </p:nvPr>
        </p:nvSpPr>
        <p:spPr>
          <a:xfrm>
            <a:off x="616835" y="800369"/>
            <a:ext cx="11252200" cy="353173"/>
          </a:xfrm>
        </p:spPr>
        <p:txBody>
          <a:bodyPr vert="horz" lIns="0" tIns="0" rIns="0" bIns="0" rtlCol="0">
            <a:noAutofit/>
          </a:bodyPr>
          <a:lstStyle/>
          <a:p>
            <a:pPr marL="285750" indent="-285750">
              <a:lnSpc>
                <a:spcPct val="120000"/>
              </a:lnSpc>
              <a:buChar char="•"/>
            </a:pPr>
            <a:r>
              <a:rPr lang="zh-CN" altLang="en-US" sz="1600" dirty="0">
                <a:latin typeface="微软雅黑" panose="020B0503020204020204" pitchFamily="34" charset="-122"/>
                <a:ea typeface="微软雅黑" panose="020B0503020204020204" pitchFamily="34" charset="-122"/>
              </a:rPr>
              <a:t>德勤数据中台建设的核心方法论：</a:t>
            </a:r>
            <a:r>
              <a:rPr lang="en-US" altLang="zh-CN" sz="1600" dirty="0">
                <a:latin typeface="微软雅黑" panose="020B0503020204020204" pitchFamily="34" charset="-122"/>
                <a:ea typeface="微软雅黑" panose="020B0503020204020204" pitchFamily="34" charset="-122"/>
              </a:rPr>
              <a:t>OneData </a:t>
            </a:r>
            <a:r>
              <a:rPr lang="zh-CN" altLang="en-US" sz="1600" dirty="0">
                <a:latin typeface="微软雅黑" panose="020B0503020204020204" pitchFamily="34" charset="-122"/>
                <a:ea typeface="微软雅黑" panose="020B0503020204020204" pitchFamily="34" charset="-122"/>
              </a:rPr>
              <a:t>和 </a:t>
            </a:r>
            <a:r>
              <a:rPr lang="en-US" altLang="zh-CN" sz="1600" dirty="0" err="1">
                <a:latin typeface="微软雅黑" panose="020B0503020204020204" pitchFamily="34" charset="-122"/>
                <a:ea typeface="微软雅黑" panose="020B0503020204020204" pitchFamily="34" charset="-122"/>
              </a:rPr>
              <a:t>OneService</a:t>
            </a:r>
            <a:endParaRPr lang="zh-CN" altLang="en-US" sz="1600" dirty="0">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0FA0325B-4413-314E-A788-1FDD6F8C94B1}"/>
              </a:ext>
            </a:extLst>
          </p:cNvPr>
          <p:cNvGrpSpPr/>
          <p:nvPr/>
        </p:nvGrpSpPr>
        <p:grpSpPr>
          <a:xfrm>
            <a:off x="805180" y="1342481"/>
            <a:ext cx="10655300" cy="1979839"/>
            <a:chOff x="713308" y="4711320"/>
            <a:chExt cx="10655300" cy="1979839"/>
          </a:xfrm>
        </p:grpSpPr>
        <p:sp>
          <p:nvSpPr>
            <p:cNvPr id="15" name="矩形 14">
              <a:extLst>
                <a:ext uri="{FF2B5EF4-FFF2-40B4-BE49-F238E27FC236}">
                  <a16:creationId xmlns:a16="http://schemas.microsoft.com/office/drawing/2014/main" id="{10C6C79D-CA96-D045-A132-4C93D7A61B73}"/>
                </a:ext>
              </a:extLst>
            </p:cNvPr>
            <p:cNvSpPr/>
            <p:nvPr/>
          </p:nvSpPr>
          <p:spPr>
            <a:xfrm>
              <a:off x="713308" y="4712590"/>
              <a:ext cx="1399540" cy="1978569"/>
            </a:xfrm>
            <a:prstGeom prst="rect">
              <a:avLst/>
            </a:prstGeom>
            <a:solidFill>
              <a:schemeClr val="tx1"/>
            </a:solidFill>
            <a:ln w="19050" algn="ctr">
              <a:solidFill>
                <a:schemeClr val="tx1"/>
              </a:solidFill>
              <a:miter lim="800000"/>
              <a:headEnd/>
              <a:tailEnd/>
            </a:ln>
            <a:effectLst/>
          </p:spPr>
          <p:txBody>
            <a:bodyPr anchor="ctr"/>
            <a:lstStyle/>
            <a:p>
              <a:pPr algn="ctr" defTabSz="914400"/>
              <a:r>
                <a:rPr lang="en-US" sz="1400" b="1" kern="0" dirty="0">
                  <a:solidFill>
                    <a:schemeClr val="bg1"/>
                  </a:solidFill>
                  <a:latin typeface="微软雅黑" panose="020B0503020204020204" pitchFamily="34" charset="-122"/>
                  <a:ea typeface="微软雅黑" panose="020B0503020204020204" pitchFamily="34" charset="-122"/>
                  <a:cs typeface="Arial" charset="0"/>
                </a:rPr>
                <a:t>O</a:t>
              </a:r>
              <a:r>
                <a:rPr lang="en-US" altLang="zh-CN" sz="1400" b="1" kern="0" dirty="0">
                  <a:solidFill>
                    <a:schemeClr val="bg1"/>
                  </a:solidFill>
                  <a:latin typeface="微软雅黑" panose="020B0503020204020204" pitchFamily="34" charset="-122"/>
                  <a:ea typeface="微软雅黑" panose="020B0503020204020204" pitchFamily="34" charset="-122"/>
                  <a:cs typeface="Arial" charset="0"/>
                </a:rPr>
                <a:t>neData</a:t>
              </a:r>
              <a:endParaRPr lang="en-US" sz="1400" b="1" kern="0" dirty="0">
                <a:solidFill>
                  <a:schemeClr val="bg1"/>
                </a:solidFill>
                <a:latin typeface="微软雅黑" panose="020B0503020204020204" pitchFamily="34" charset="-122"/>
                <a:ea typeface="微软雅黑" panose="020B0503020204020204" pitchFamily="34" charset="-122"/>
                <a:cs typeface="Arial" charset="0"/>
              </a:endParaRPr>
            </a:p>
          </p:txBody>
        </p:sp>
        <p:grpSp>
          <p:nvGrpSpPr>
            <p:cNvPr id="16" name="组合 15">
              <a:extLst>
                <a:ext uri="{FF2B5EF4-FFF2-40B4-BE49-F238E27FC236}">
                  <a16:creationId xmlns:a16="http://schemas.microsoft.com/office/drawing/2014/main" id="{2BC91AEB-8471-E74E-8334-820D494E46EC}"/>
                </a:ext>
              </a:extLst>
            </p:cNvPr>
            <p:cNvGrpSpPr/>
            <p:nvPr/>
          </p:nvGrpSpPr>
          <p:grpSpPr>
            <a:xfrm>
              <a:off x="2253281" y="4711320"/>
              <a:ext cx="9115327" cy="449873"/>
              <a:chOff x="2217715" y="3788459"/>
              <a:chExt cx="8525399" cy="549846"/>
            </a:xfrm>
          </p:grpSpPr>
          <p:sp>
            <p:nvSpPr>
              <p:cNvPr id="20" name="矩形 19">
                <a:extLst>
                  <a:ext uri="{FF2B5EF4-FFF2-40B4-BE49-F238E27FC236}">
                    <a16:creationId xmlns:a16="http://schemas.microsoft.com/office/drawing/2014/main" id="{32B1D7B3-A07D-0E40-98E7-A68AE2301BB3}"/>
                  </a:ext>
                </a:extLst>
              </p:cNvPr>
              <p:cNvSpPr/>
              <p:nvPr/>
            </p:nvSpPr>
            <p:spPr>
              <a:xfrm>
                <a:off x="2217715" y="3788459"/>
                <a:ext cx="1290699" cy="549845"/>
              </a:xfrm>
              <a:prstGeom prst="rect">
                <a:avLst/>
              </a:prstGeom>
              <a:solidFill>
                <a:srgbClr val="92D050"/>
              </a:solidFill>
              <a:ln w="19050" algn="ctr">
                <a:solidFill>
                  <a:srgbClr val="92D050"/>
                </a:solidFill>
                <a:miter lim="800000"/>
                <a:headEnd/>
                <a:tailEnd/>
              </a:ln>
              <a:effectLst/>
            </p:spPr>
            <p:txBody>
              <a:bodyPr anchor="ctr"/>
              <a:lstStyle/>
              <a:p>
                <a:pPr algn="ctr" defTabSz="914400"/>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定义</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21" name="矩形 20">
                <a:extLst>
                  <a:ext uri="{FF2B5EF4-FFF2-40B4-BE49-F238E27FC236}">
                    <a16:creationId xmlns:a16="http://schemas.microsoft.com/office/drawing/2014/main" id="{21DD11BB-203D-DE49-BA51-D09F322037B8}"/>
                  </a:ext>
                </a:extLst>
              </p:cNvPr>
              <p:cNvSpPr/>
              <p:nvPr/>
            </p:nvSpPr>
            <p:spPr>
              <a:xfrm>
                <a:off x="3508413" y="3788460"/>
                <a:ext cx="7234701" cy="549845"/>
              </a:xfrm>
              <a:prstGeom prst="rect">
                <a:avLst/>
              </a:prstGeom>
              <a:solidFill>
                <a:schemeClr val="bg1"/>
              </a:solidFill>
              <a:ln w="19050" algn="ctr">
                <a:solidFill>
                  <a:srgbClr val="92D050"/>
                </a:solidFill>
                <a:prstDash val="solid"/>
                <a:miter lim="800000"/>
                <a:headEnd/>
                <a:tailEnd/>
              </a:ln>
              <a:effectLst/>
            </p:spPr>
            <p:txBody>
              <a:bodyPr anchor="ctr"/>
              <a:lstStyle/>
              <a:p>
                <a:pPr algn="ctr" defTabSz="914400"/>
                <a:r>
                  <a:rPr lang="zh-CN" altLang="en-US" sz="1400" kern="0" dirty="0">
                    <a:solidFill>
                      <a:prstClr val="black"/>
                    </a:solidFill>
                    <a:latin typeface="微软雅黑" panose="020B0503020204020204" pitchFamily="34" charset="-122"/>
                    <a:ea typeface="微软雅黑" panose="020B0503020204020204" pitchFamily="34" charset="-122"/>
                    <a:cs typeface="Arial" charset="0"/>
                  </a:rPr>
                  <a:t>所有数据只加工一次</a:t>
                </a:r>
                <a:endParaRPr lang="en-US" altLang="zh-CN" sz="1400" kern="0" dirty="0">
                  <a:solidFill>
                    <a:prstClr val="black"/>
                  </a:solidFill>
                  <a:latin typeface="微软雅黑" panose="020B0503020204020204" pitchFamily="34" charset="-122"/>
                  <a:ea typeface="微软雅黑" panose="020B0503020204020204" pitchFamily="34" charset="-122"/>
                  <a:cs typeface="Arial" charset="0"/>
                </a:endParaRPr>
              </a:p>
            </p:txBody>
          </p:sp>
        </p:grpSp>
        <p:grpSp>
          <p:nvGrpSpPr>
            <p:cNvPr id="17" name="组合 16">
              <a:extLst>
                <a:ext uri="{FF2B5EF4-FFF2-40B4-BE49-F238E27FC236}">
                  <a16:creationId xmlns:a16="http://schemas.microsoft.com/office/drawing/2014/main" id="{03F7636F-622B-0841-850C-9BB572998B18}"/>
                </a:ext>
              </a:extLst>
            </p:cNvPr>
            <p:cNvGrpSpPr/>
            <p:nvPr/>
          </p:nvGrpSpPr>
          <p:grpSpPr>
            <a:xfrm>
              <a:off x="2253282" y="5248175"/>
              <a:ext cx="9115325" cy="458647"/>
              <a:chOff x="2217715" y="4441418"/>
              <a:chExt cx="8525398" cy="560571"/>
            </a:xfrm>
          </p:grpSpPr>
          <p:sp>
            <p:nvSpPr>
              <p:cNvPr id="18" name="矩形 17">
                <a:extLst>
                  <a:ext uri="{FF2B5EF4-FFF2-40B4-BE49-F238E27FC236}">
                    <a16:creationId xmlns:a16="http://schemas.microsoft.com/office/drawing/2014/main" id="{53DDDE58-E8AE-7148-BDFF-B1B63D009D98}"/>
                  </a:ext>
                </a:extLst>
              </p:cNvPr>
              <p:cNvSpPr/>
              <p:nvPr/>
            </p:nvSpPr>
            <p:spPr>
              <a:xfrm>
                <a:off x="2217715" y="4445852"/>
                <a:ext cx="1290699" cy="556137"/>
              </a:xfrm>
              <a:prstGeom prst="rect">
                <a:avLst/>
              </a:prstGeom>
              <a:solidFill>
                <a:srgbClr val="92D050"/>
              </a:solidFill>
              <a:ln w="19050" algn="ctr">
                <a:solidFill>
                  <a:srgbClr val="92D050"/>
                </a:solidFill>
                <a:miter lim="800000"/>
                <a:headEnd/>
                <a:tailEnd/>
              </a:ln>
              <a:effectLst/>
            </p:spPr>
            <p:txBody>
              <a:bodyPr anchor="ctr"/>
              <a:lstStyle/>
              <a:p>
                <a:pPr algn="ctr" defTabSz="914400"/>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目标</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19" name="矩形 18">
                <a:extLst>
                  <a:ext uri="{FF2B5EF4-FFF2-40B4-BE49-F238E27FC236}">
                    <a16:creationId xmlns:a16="http://schemas.microsoft.com/office/drawing/2014/main" id="{941479D0-4CC2-CE4E-8823-8660AD251647}"/>
                  </a:ext>
                </a:extLst>
              </p:cNvPr>
              <p:cNvSpPr/>
              <p:nvPr/>
            </p:nvSpPr>
            <p:spPr>
              <a:xfrm>
                <a:off x="3508413" y="4441418"/>
                <a:ext cx="7234700" cy="556137"/>
              </a:xfrm>
              <a:prstGeom prst="rect">
                <a:avLst/>
              </a:prstGeom>
              <a:solidFill>
                <a:schemeClr val="bg1"/>
              </a:solidFill>
              <a:ln w="19050" algn="ctr">
                <a:solidFill>
                  <a:srgbClr val="92D050"/>
                </a:solidFill>
                <a:prstDash val="solid"/>
                <a:miter lim="800000"/>
                <a:headEnd/>
                <a:tailEnd/>
              </a:ln>
              <a:effectLst/>
            </p:spPr>
            <p:txBody>
              <a:bodyPr anchor="ctr"/>
              <a:lstStyle/>
              <a:p>
                <a:pPr algn="ctr" defTabSz="914400"/>
                <a:r>
                  <a:rPr lang="zh-CN" altLang="en-US" sz="1400" kern="0" dirty="0">
                    <a:solidFill>
                      <a:prstClr val="black"/>
                    </a:solidFill>
                    <a:latin typeface="微软雅黑" panose="020B0503020204020204" pitchFamily="34" charset="-122"/>
                    <a:ea typeface="微软雅黑" panose="020B0503020204020204" pitchFamily="34" charset="-122"/>
                    <a:cs typeface="Arial" charset="0"/>
                  </a:rPr>
                  <a:t>构建统一的数据规范标准，让数据成为一种资产，而不是成本</a:t>
                </a:r>
                <a:endParaRPr lang="en-US" altLang="zh-CN" sz="1400" kern="0" dirty="0">
                  <a:solidFill>
                    <a:prstClr val="black"/>
                  </a:solidFill>
                  <a:latin typeface="微软雅黑" panose="020B0503020204020204" pitchFamily="34" charset="-122"/>
                  <a:ea typeface="微软雅黑" panose="020B0503020204020204" pitchFamily="34" charset="-122"/>
                  <a:cs typeface="Arial" charset="0"/>
                </a:endParaRPr>
              </a:p>
            </p:txBody>
          </p:sp>
        </p:grpSp>
      </p:grpSp>
      <p:sp>
        <p:nvSpPr>
          <p:cNvPr id="22" name="矩形 21">
            <a:extLst>
              <a:ext uri="{FF2B5EF4-FFF2-40B4-BE49-F238E27FC236}">
                <a16:creationId xmlns:a16="http://schemas.microsoft.com/office/drawing/2014/main" id="{53DDDE58-E8AE-7148-BDFF-B1B63D009D98}"/>
              </a:ext>
            </a:extLst>
          </p:cNvPr>
          <p:cNvSpPr/>
          <p:nvPr/>
        </p:nvSpPr>
        <p:spPr>
          <a:xfrm>
            <a:off x="2345153" y="2435862"/>
            <a:ext cx="1380011" cy="886458"/>
          </a:xfrm>
          <a:prstGeom prst="rect">
            <a:avLst/>
          </a:prstGeom>
          <a:solidFill>
            <a:srgbClr val="92D050"/>
          </a:solidFill>
          <a:ln w="19050" algn="ctr">
            <a:solidFill>
              <a:srgbClr val="92D050"/>
            </a:solidFill>
            <a:miter lim="800000"/>
            <a:headEnd/>
            <a:tailEnd/>
          </a:ln>
          <a:effectLst/>
        </p:spPr>
        <p:txBody>
          <a:bodyPr anchor="ctr"/>
          <a:lstStyle/>
          <a:p>
            <a:pPr algn="ctr" defTabSz="914400"/>
            <a:r>
              <a:rPr lang="zh-CN" altLang="en-US" sz="1400" b="1" kern="0" dirty="0" smtClean="0">
                <a:solidFill>
                  <a:prstClr val="black"/>
                </a:solidFill>
                <a:latin typeface="微软雅黑" panose="020B0503020204020204" pitchFamily="34" charset="-122"/>
                <a:ea typeface="微软雅黑" panose="020B0503020204020204" pitchFamily="34" charset="-122"/>
                <a:cs typeface="Arial" charset="0"/>
              </a:rPr>
              <a:t>实现</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23" name="矩形 22">
            <a:extLst>
              <a:ext uri="{FF2B5EF4-FFF2-40B4-BE49-F238E27FC236}">
                <a16:creationId xmlns:a16="http://schemas.microsoft.com/office/drawing/2014/main" id="{941479D0-4CC2-CE4E-8823-8660AD251647}"/>
              </a:ext>
            </a:extLst>
          </p:cNvPr>
          <p:cNvSpPr/>
          <p:nvPr/>
        </p:nvSpPr>
        <p:spPr>
          <a:xfrm>
            <a:off x="3725162" y="2443124"/>
            <a:ext cx="7735318" cy="879196"/>
          </a:xfrm>
          <a:prstGeom prst="rect">
            <a:avLst/>
          </a:prstGeom>
          <a:solidFill>
            <a:schemeClr val="bg1"/>
          </a:solidFill>
          <a:ln w="19050" algn="ctr">
            <a:solidFill>
              <a:srgbClr val="92D050"/>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altLang="zh-CN" sz="1400" kern="0" dirty="0">
              <a:solidFill>
                <a:schemeClr val="tx1"/>
              </a:solidFill>
              <a:latin typeface="微软雅黑" panose="020B0503020204020204" pitchFamily="34" charset="-122"/>
              <a:ea typeface="微软雅黑" panose="020B0503020204020204" pitchFamily="34" charset="-122"/>
              <a:cs typeface="Verdana"/>
            </a:endParaRPr>
          </a:p>
        </p:txBody>
      </p:sp>
      <p:sp>
        <p:nvSpPr>
          <p:cNvPr id="26" name="矩形 218">
            <a:extLst>
              <a:ext uri="{FF2B5EF4-FFF2-40B4-BE49-F238E27FC236}">
                <a16:creationId xmlns:a16="http://schemas.microsoft.com/office/drawing/2014/main" id="{1423F4E3-3FAA-4747-8BBB-8C12F1C55025}"/>
              </a:ext>
            </a:extLst>
          </p:cNvPr>
          <p:cNvSpPr/>
          <p:nvPr/>
        </p:nvSpPr>
        <p:spPr>
          <a:xfrm>
            <a:off x="3865597" y="2628672"/>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分主题域管理</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27" name="矩形 218">
            <a:extLst>
              <a:ext uri="{FF2B5EF4-FFF2-40B4-BE49-F238E27FC236}">
                <a16:creationId xmlns:a16="http://schemas.microsoft.com/office/drawing/2014/main" id="{1423F4E3-3FAA-4747-8BBB-8C12F1C55025}"/>
              </a:ext>
            </a:extLst>
          </p:cNvPr>
          <p:cNvSpPr/>
          <p:nvPr/>
        </p:nvSpPr>
        <p:spPr>
          <a:xfrm>
            <a:off x="5385622" y="2628672"/>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命名规范管理</a:t>
            </a:r>
          </a:p>
        </p:txBody>
      </p:sp>
      <p:sp>
        <p:nvSpPr>
          <p:cNvPr id="28" name="矩形 218">
            <a:extLst>
              <a:ext uri="{FF2B5EF4-FFF2-40B4-BE49-F238E27FC236}">
                <a16:creationId xmlns:a16="http://schemas.microsoft.com/office/drawing/2014/main" id="{1423F4E3-3FAA-4747-8BBB-8C12F1C55025}"/>
              </a:ext>
            </a:extLst>
          </p:cNvPr>
          <p:cNvSpPr/>
          <p:nvPr/>
        </p:nvSpPr>
        <p:spPr>
          <a:xfrm>
            <a:off x="6905647" y="2628672"/>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指标一致</a:t>
            </a:r>
          </a:p>
        </p:txBody>
      </p:sp>
      <p:sp>
        <p:nvSpPr>
          <p:cNvPr id="29" name="矩形 218">
            <a:extLst>
              <a:ext uri="{FF2B5EF4-FFF2-40B4-BE49-F238E27FC236}">
                <a16:creationId xmlns:a16="http://schemas.microsoft.com/office/drawing/2014/main" id="{1423F4E3-3FAA-4747-8BBB-8C12F1C55025}"/>
              </a:ext>
            </a:extLst>
          </p:cNvPr>
          <p:cNvSpPr/>
          <p:nvPr/>
        </p:nvSpPr>
        <p:spPr>
          <a:xfrm>
            <a:off x="8425672" y="2628672"/>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数据模型复用</a:t>
            </a:r>
          </a:p>
        </p:txBody>
      </p:sp>
      <p:sp>
        <p:nvSpPr>
          <p:cNvPr id="30" name="矩形 218">
            <a:extLst>
              <a:ext uri="{FF2B5EF4-FFF2-40B4-BE49-F238E27FC236}">
                <a16:creationId xmlns:a16="http://schemas.microsoft.com/office/drawing/2014/main" id="{1423F4E3-3FAA-4747-8BBB-8C12F1C55025}"/>
              </a:ext>
            </a:extLst>
          </p:cNvPr>
          <p:cNvSpPr/>
          <p:nvPr/>
        </p:nvSpPr>
        <p:spPr>
          <a:xfrm>
            <a:off x="9945697" y="2628672"/>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数据完善</a:t>
            </a:r>
          </a:p>
        </p:txBody>
      </p:sp>
      <p:grpSp>
        <p:nvGrpSpPr>
          <p:cNvPr id="31" name="组合 30">
            <a:extLst>
              <a:ext uri="{FF2B5EF4-FFF2-40B4-BE49-F238E27FC236}">
                <a16:creationId xmlns:a16="http://schemas.microsoft.com/office/drawing/2014/main" id="{0FA0325B-4413-314E-A788-1FDD6F8C94B1}"/>
              </a:ext>
            </a:extLst>
          </p:cNvPr>
          <p:cNvGrpSpPr/>
          <p:nvPr/>
        </p:nvGrpSpPr>
        <p:grpSpPr>
          <a:xfrm>
            <a:off x="805179" y="3866897"/>
            <a:ext cx="10655300" cy="1981266"/>
            <a:chOff x="713308" y="4711323"/>
            <a:chExt cx="10655300" cy="1981266"/>
          </a:xfrm>
        </p:grpSpPr>
        <p:sp>
          <p:nvSpPr>
            <p:cNvPr id="32" name="矩形 31">
              <a:extLst>
                <a:ext uri="{FF2B5EF4-FFF2-40B4-BE49-F238E27FC236}">
                  <a16:creationId xmlns:a16="http://schemas.microsoft.com/office/drawing/2014/main" id="{10C6C79D-CA96-D045-A132-4C93D7A61B73}"/>
                </a:ext>
              </a:extLst>
            </p:cNvPr>
            <p:cNvSpPr/>
            <p:nvPr/>
          </p:nvSpPr>
          <p:spPr>
            <a:xfrm>
              <a:off x="713308" y="4712589"/>
              <a:ext cx="1399540" cy="1980000"/>
            </a:xfrm>
            <a:prstGeom prst="rect">
              <a:avLst/>
            </a:prstGeom>
            <a:solidFill>
              <a:schemeClr val="tx1"/>
            </a:solidFill>
            <a:ln w="19050" algn="ctr">
              <a:solidFill>
                <a:schemeClr val="tx1"/>
              </a:solidFill>
              <a:miter lim="800000"/>
              <a:headEnd/>
              <a:tailEnd/>
            </a:ln>
            <a:effectLst/>
          </p:spPr>
          <p:txBody>
            <a:bodyPr anchor="ctr"/>
            <a:lstStyle/>
            <a:p>
              <a:pPr algn="ctr" defTabSz="914400"/>
              <a:r>
                <a:rPr lang="en-US" sz="1400" b="1" kern="0" dirty="0" err="1" smtClean="0">
                  <a:solidFill>
                    <a:schemeClr val="bg1"/>
                  </a:solidFill>
                  <a:latin typeface="微软雅黑" panose="020B0503020204020204" pitchFamily="34" charset="-122"/>
                  <a:ea typeface="微软雅黑" panose="020B0503020204020204" pitchFamily="34" charset="-122"/>
                  <a:cs typeface="Arial" charset="0"/>
                </a:rPr>
                <a:t>O</a:t>
              </a:r>
              <a:r>
                <a:rPr lang="en-US" altLang="zh-CN" sz="1400" b="1" kern="0" dirty="0" err="1" smtClean="0">
                  <a:solidFill>
                    <a:schemeClr val="bg1"/>
                  </a:solidFill>
                  <a:latin typeface="微软雅黑" panose="020B0503020204020204" pitchFamily="34" charset="-122"/>
                  <a:ea typeface="微软雅黑" panose="020B0503020204020204" pitchFamily="34" charset="-122"/>
                  <a:cs typeface="Arial" charset="0"/>
                </a:rPr>
                <a:t>neService</a:t>
              </a:r>
              <a:endParaRPr lang="en-US" sz="1400" b="1" kern="0" dirty="0">
                <a:solidFill>
                  <a:schemeClr val="bg1"/>
                </a:solidFill>
                <a:latin typeface="微软雅黑" panose="020B0503020204020204" pitchFamily="34" charset="-122"/>
                <a:ea typeface="微软雅黑" panose="020B0503020204020204" pitchFamily="34" charset="-122"/>
                <a:cs typeface="Arial" charset="0"/>
              </a:endParaRPr>
            </a:p>
          </p:txBody>
        </p:sp>
        <p:grpSp>
          <p:nvGrpSpPr>
            <p:cNvPr id="33" name="组合 32">
              <a:extLst>
                <a:ext uri="{FF2B5EF4-FFF2-40B4-BE49-F238E27FC236}">
                  <a16:creationId xmlns:a16="http://schemas.microsoft.com/office/drawing/2014/main" id="{2BC91AEB-8471-E74E-8334-820D494E46EC}"/>
                </a:ext>
              </a:extLst>
            </p:cNvPr>
            <p:cNvGrpSpPr/>
            <p:nvPr/>
          </p:nvGrpSpPr>
          <p:grpSpPr>
            <a:xfrm>
              <a:off x="2253281" y="4711323"/>
              <a:ext cx="9115327" cy="450000"/>
              <a:chOff x="2217715" y="3788459"/>
              <a:chExt cx="8525399" cy="550001"/>
            </a:xfrm>
          </p:grpSpPr>
          <p:sp>
            <p:nvSpPr>
              <p:cNvPr id="37" name="矩形 36">
                <a:extLst>
                  <a:ext uri="{FF2B5EF4-FFF2-40B4-BE49-F238E27FC236}">
                    <a16:creationId xmlns:a16="http://schemas.microsoft.com/office/drawing/2014/main" id="{32B1D7B3-A07D-0E40-98E7-A68AE2301BB3}"/>
                  </a:ext>
                </a:extLst>
              </p:cNvPr>
              <p:cNvSpPr/>
              <p:nvPr/>
            </p:nvSpPr>
            <p:spPr>
              <a:xfrm>
                <a:off x="2217715" y="3788459"/>
                <a:ext cx="1290699" cy="550001"/>
              </a:xfrm>
              <a:prstGeom prst="rect">
                <a:avLst/>
              </a:prstGeom>
              <a:solidFill>
                <a:srgbClr val="92D050"/>
              </a:solidFill>
              <a:ln w="19050" algn="ctr">
                <a:solidFill>
                  <a:srgbClr val="92D050"/>
                </a:solidFill>
                <a:miter lim="800000"/>
                <a:headEnd/>
                <a:tailEnd/>
              </a:ln>
              <a:effectLst/>
            </p:spPr>
            <p:txBody>
              <a:bodyPr anchor="ctr"/>
              <a:lstStyle/>
              <a:p>
                <a:pPr algn="ctr" defTabSz="914400"/>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定义</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38" name="矩形 37">
                <a:extLst>
                  <a:ext uri="{FF2B5EF4-FFF2-40B4-BE49-F238E27FC236}">
                    <a16:creationId xmlns:a16="http://schemas.microsoft.com/office/drawing/2014/main" id="{21DD11BB-203D-DE49-BA51-D09F322037B8}"/>
                  </a:ext>
                </a:extLst>
              </p:cNvPr>
              <p:cNvSpPr/>
              <p:nvPr/>
            </p:nvSpPr>
            <p:spPr>
              <a:xfrm>
                <a:off x="3508413" y="3788459"/>
                <a:ext cx="7234701" cy="550001"/>
              </a:xfrm>
              <a:prstGeom prst="rect">
                <a:avLst/>
              </a:prstGeom>
              <a:solidFill>
                <a:schemeClr val="bg1"/>
              </a:solidFill>
              <a:ln w="19050" algn="ctr">
                <a:solidFill>
                  <a:srgbClr val="92D050"/>
                </a:solidFill>
                <a:prstDash val="solid"/>
                <a:miter lim="800000"/>
                <a:headEnd/>
                <a:tailEnd/>
              </a:ln>
              <a:effectLst/>
            </p:spPr>
            <p:txBody>
              <a:bodyPr anchor="ctr"/>
              <a:lstStyle/>
              <a:p>
                <a:pPr algn="ctr" defTabSz="914400"/>
                <a:r>
                  <a:rPr lang="zh-CN" altLang="en-US" sz="1400" kern="0" dirty="0" smtClean="0">
                    <a:solidFill>
                      <a:prstClr val="black"/>
                    </a:solidFill>
                    <a:latin typeface="微软雅黑" panose="020B0503020204020204" pitchFamily="34" charset="-122"/>
                    <a:ea typeface="微软雅黑" panose="020B0503020204020204" pitchFamily="34" charset="-122"/>
                    <a:cs typeface="Arial" charset="0"/>
                  </a:rPr>
                  <a:t>数据</a:t>
                </a:r>
                <a:r>
                  <a:rPr lang="zh-CN" altLang="en-US" sz="1400" kern="0" dirty="0">
                    <a:solidFill>
                      <a:prstClr val="black"/>
                    </a:solidFill>
                    <a:latin typeface="微软雅黑" panose="020B0503020204020204" pitchFamily="34" charset="-122"/>
                    <a:ea typeface="微软雅黑" panose="020B0503020204020204" pitchFamily="34" charset="-122"/>
                    <a:cs typeface="Arial" charset="0"/>
                  </a:rPr>
                  <a:t>服务化，数据中台中的数据应该是通过 </a:t>
                </a:r>
                <a:r>
                  <a:rPr lang="en-US" altLang="zh-CN" sz="1400" kern="0" dirty="0">
                    <a:solidFill>
                      <a:prstClr val="black"/>
                    </a:solidFill>
                    <a:latin typeface="微软雅黑" panose="020B0503020204020204" pitchFamily="34" charset="-122"/>
                    <a:ea typeface="微软雅黑" panose="020B0503020204020204" pitchFamily="34" charset="-122"/>
                    <a:cs typeface="Arial" charset="0"/>
                  </a:rPr>
                  <a:t>API </a:t>
                </a:r>
                <a:r>
                  <a:rPr lang="zh-CN" altLang="en-US" sz="1400" kern="0" dirty="0">
                    <a:solidFill>
                      <a:prstClr val="black"/>
                    </a:solidFill>
                    <a:latin typeface="微软雅黑" panose="020B0503020204020204" pitchFamily="34" charset="-122"/>
                    <a:ea typeface="微软雅黑" panose="020B0503020204020204" pitchFamily="34" charset="-122"/>
                    <a:cs typeface="Arial" charset="0"/>
                  </a:rPr>
                  <a:t>接口的方式被访问</a:t>
                </a:r>
                <a:endParaRPr lang="en-US" altLang="zh-CN" sz="1400" kern="0" dirty="0">
                  <a:solidFill>
                    <a:prstClr val="black"/>
                  </a:solidFill>
                  <a:latin typeface="微软雅黑" panose="020B0503020204020204" pitchFamily="34" charset="-122"/>
                  <a:ea typeface="微软雅黑" panose="020B0503020204020204" pitchFamily="34" charset="-122"/>
                  <a:cs typeface="Arial" charset="0"/>
                </a:endParaRPr>
              </a:p>
            </p:txBody>
          </p:sp>
        </p:grpSp>
        <p:grpSp>
          <p:nvGrpSpPr>
            <p:cNvPr id="34" name="组合 33">
              <a:extLst>
                <a:ext uri="{FF2B5EF4-FFF2-40B4-BE49-F238E27FC236}">
                  <a16:creationId xmlns:a16="http://schemas.microsoft.com/office/drawing/2014/main" id="{03F7636F-622B-0841-850C-9BB572998B18}"/>
                </a:ext>
              </a:extLst>
            </p:cNvPr>
            <p:cNvGrpSpPr/>
            <p:nvPr/>
          </p:nvGrpSpPr>
          <p:grpSpPr>
            <a:xfrm>
              <a:off x="2253282" y="5253281"/>
              <a:ext cx="9115325" cy="453632"/>
              <a:chOff x="2217715" y="4447646"/>
              <a:chExt cx="8525398" cy="554440"/>
            </a:xfrm>
          </p:grpSpPr>
          <p:sp>
            <p:nvSpPr>
              <p:cNvPr id="35" name="矩形 34">
                <a:extLst>
                  <a:ext uri="{FF2B5EF4-FFF2-40B4-BE49-F238E27FC236}">
                    <a16:creationId xmlns:a16="http://schemas.microsoft.com/office/drawing/2014/main" id="{53DDDE58-E8AE-7148-BDFF-B1B63D009D98}"/>
                  </a:ext>
                </a:extLst>
              </p:cNvPr>
              <p:cNvSpPr/>
              <p:nvPr/>
            </p:nvSpPr>
            <p:spPr>
              <a:xfrm>
                <a:off x="2217715" y="4452085"/>
                <a:ext cx="1290699" cy="550001"/>
              </a:xfrm>
              <a:prstGeom prst="rect">
                <a:avLst/>
              </a:prstGeom>
              <a:solidFill>
                <a:srgbClr val="92D050"/>
              </a:solidFill>
              <a:ln w="19050" algn="ctr">
                <a:solidFill>
                  <a:srgbClr val="92D050"/>
                </a:solidFill>
                <a:miter lim="800000"/>
                <a:headEnd/>
                <a:tailEnd/>
              </a:ln>
              <a:effectLst/>
            </p:spPr>
            <p:txBody>
              <a:bodyPr anchor="ctr"/>
              <a:lstStyle/>
              <a:p>
                <a:pPr algn="ctr" defTabSz="914400"/>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目标</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36" name="矩形 35">
                <a:extLst>
                  <a:ext uri="{FF2B5EF4-FFF2-40B4-BE49-F238E27FC236}">
                    <a16:creationId xmlns:a16="http://schemas.microsoft.com/office/drawing/2014/main" id="{941479D0-4CC2-CE4E-8823-8660AD251647}"/>
                  </a:ext>
                </a:extLst>
              </p:cNvPr>
              <p:cNvSpPr/>
              <p:nvPr/>
            </p:nvSpPr>
            <p:spPr>
              <a:xfrm>
                <a:off x="3508413" y="4447646"/>
                <a:ext cx="7234700" cy="550001"/>
              </a:xfrm>
              <a:prstGeom prst="rect">
                <a:avLst/>
              </a:prstGeom>
              <a:solidFill>
                <a:schemeClr val="bg1"/>
              </a:solidFill>
              <a:ln w="19050" algn="ctr">
                <a:solidFill>
                  <a:srgbClr val="92D050"/>
                </a:solidFill>
                <a:prstDash val="solid"/>
                <a:miter lim="800000"/>
                <a:headEnd/>
                <a:tailEnd/>
              </a:ln>
              <a:effectLst/>
            </p:spPr>
            <p:txBody>
              <a:bodyPr anchor="ctr"/>
              <a:lstStyle/>
              <a:p>
                <a:pPr algn="ctr" defTabSz="914400"/>
                <a:r>
                  <a:rPr lang="zh-CN" altLang="en-US" sz="1400" kern="0" dirty="0">
                    <a:solidFill>
                      <a:prstClr val="black"/>
                    </a:solidFill>
                    <a:latin typeface="微软雅黑" panose="020B0503020204020204" pitchFamily="34" charset="-122"/>
                    <a:ea typeface="微软雅黑" panose="020B0503020204020204" pitchFamily="34" charset="-122"/>
                    <a:cs typeface="Arial" charset="0"/>
                  </a:rPr>
                  <a:t>提高数据的共享能力，让数据可以被用得好，用得爽</a:t>
                </a:r>
                <a:endParaRPr lang="en-US" altLang="zh-CN" sz="1400" kern="0" dirty="0">
                  <a:solidFill>
                    <a:prstClr val="black"/>
                  </a:solidFill>
                  <a:latin typeface="微软雅黑" panose="020B0503020204020204" pitchFamily="34" charset="-122"/>
                  <a:ea typeface="微软雅黑" panose="020B0503020204020204" pitchFamily="34" charset="-122"/>
                  <a:cs typeface="Arial" charset="0"/>
                </a:endParaRPr>
              </a:p>
            </p:txBody>
          </p:sp>
        </p:grpSp>
      </p:grpSp>
      <p:sp>
        <p:nvSpPr>
          <p:cNvPr id="39" name="矩形 38">
            <a:extLst>
              <a:ext uri="{FF2B5EF4-FFF2-40B4-BE49-F238E27FC236}">
                <a16:creationId xmlns:a16="http://schemas.microsoft.com/office/drawing/2014/main" id="{53DDDE58-E8AE-7148-BDFF-B1B63D009D98}"/>
              </a:ext>
            </a:extLst>
          </p:cNvPr>
          <p:cNvSpPr/>
          <p:nvPr/>
        </p:nvSpPr>
        <p:spPr>
          <a:xfrm>
            <a:off x="2345152" y="4961705"/>
            <a:ext cx="1380011" cy="886458"/>
          </a:xfrm>
          <a:prstGeom prst="rect">
            <a:avLst/>
          </a:prstGeom>
          <a:solidFill>
            <a:srgbClr val="92D050"/>
          </a:solidFill>
          <a:ln w="19050" algn="ctr">
            <a:solidFill>
              <a:srgbClr val="92D050"/>
            </a:solidFill>
            <a:miter lim="800000"/>
            <a:headEnd/>
            <a:tailEnd/>
          </a:ln>
          <a:effectLst/>
        </p:spPr>
        <p:txBody>
          <a:bodyPr anchor="ctr"/>
          <a:lstStyle/>
          <a:p>
            <a:pPr algn="ctr" defTabSz="914400"/>
            <a:r>
              <a:rPr lang="zh-CN" altLang="en-US" sz="1400" b="1" kern="0" dirty="0" smtClean="0">
                <a:solidFill>
                  <a:prstClr val="black"/>
                </a:solidFill>
                <a:latin typeface="微软雅黑" panose="020B0503020204020204" pitchFamily="34" charset="-122"/>
                <a:ea typeface="微软雅黑" panose="020B0503020204020204" pitchFamily="34" charset="-122"/>
                <a:cs typeface="Arial" charset="0"/>
              </a:rPr>
              <a:t>实现</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40" name="矩形 39">
            <a:extLst>
              <a:ext uri="{FF2B5EF4-FFF2-40B4-BE49-F238E27FC236}">
                <a16:creationId xmlns:a16="http://schemas.microsoft.com/office/drawing/2014/main" id="{941479D0-4CC2-CE4E-8823-8660AD251647}"/>
              </a:ext>
            </a:extLst>
          </p:cNvPr>
          <p:cNvSpPr/>
          <p:nvPr/>
        </p:nvSpPr>
        <p:spPr>
          <a:xfrm>
            <a:off x="3725161" y="4968967"/>
            <a:ext cx="7735318" cy="879196"/>
          </a:xfrm>
          <a:prstGeom prst="rect">
            <a:avLst/>
          </a:prstGeom>
          <a:solidFill>
            <a:schemeClr val="bg1"/>
          </a:solidFill>
          <a:ln w="19050" algn="ctr">
            <a:solidFill>
              <a:srgbClr val="92D05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altLang="zh-CN" sz="1400" kern="0" dirty="0">
              <a:solidFill>
                <a:schemeClr val="tx1"/>
              </a:solidFill>
              <a:latin typeface="微软雅黑" panose="020B0503020204020204" pitchFamily="34" charset="-122"/>
              <a:ea typeface="微软雅黑" panose="020B0503020204020204" pitchFamily="34" charset="-122"/>
              <a:cs typeface="Verdana"/>
            </a:endParaRPr>
          </a:p>
        </p:txBody>
      </p:sp>
      <p:sp>
        <p:nvSpPr>
          <p:cNvPr id="41" name="矩形 218">
            <a:extLst>
              <a:ext uri="{FF2B5EF4-FFF2-40B4-BE49-F238E27FC236}">
                <a16:creationId xmlns:a16="http://schemas.microsoft.com/office/drawing/2014/main" id="{1423F4E3-3FAA-4747-8BBB-8C12F1C55025}"/>
              </a:ext>
            </a:extLst>
          </p:cNvPr>
          <p:cNvSpPr/>
          <p:nvPr/>
        </p:nvSpPr>
        <p:spPr>
          <a:xfrm>
            <a:off x="3865596" y="5154515"/>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异构数据源</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42" name="矩形 218">
            <a:extLst>
              <a:ext uri="{FF2B5EF4-FFF2-40B4-BE49-F238E27FC236}">
                <a16:creationId xmlns:a16="http://schemas.microsoft.com/office/drawing/2014/main" id="{1423F4E3-3FAA-4747-8BBB-8C12F1C55025}"/>
              </a:ext>
            </a:extLst>
          </p:cNvPr>
          <p:cNvSpPr/>
          <p:nvPr/>
        </p:nvSpPr>
        <p:spPr>
          <a:xfrm>
            <a:off x="5385621" y="5154515"/>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构建数据网关</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43" name="矩形 218">
            <a:extLst>
              <a:ext uri="{FF2B5EF4-FFF2-40B4-BE49-F238E27FC236}">
                <a16:creationId xmlns:a16="http://schemas.microsoft.com/office/drawing/2014/main" id="{1423F4E3-3FAA-4747-8BBB-8C12F1C55025}"/>
              </a:ext>
            </a:extLst>
          </p:cNvPr>
          <p:cNvSpPr/>
          <p:nvPr/>
        </p:nvSpPr>
        <p:spPr>
          <a:xfrm>
            <a:off x="6905646" y="5154515"/>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定义逻辑模型</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44" name="矩形 218">
            <a:extLst>
              <a:ext uri="{FF2B5EF4-FFF2-40B4-BE49-F238E27FC236}">
                <a16:creationId xmlns:a16="http://schemas.microsoft.com/office/drawing/2014/main" id="{1423F4E3-3FAA-4747-8BBB-8C12F1C55025}"/>
              </a:ext>
            </a:extLst>
          </p:cNvPr>
          <p:cNvSpPr/>
          <p:nvPr/>
        </p:nvSpPr>
        <p:spPr>
          <a:xfrm>
            <a:off x="8425671" y="5154515"/>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提升服务性能</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45" name="矩形 218">
            <a:extLst>
              <a:ext uri="{FF2B5EF4-FFF2-40B4-BE49-F238E27FC236}">
                <a16:creationId xmlns:a16="http://schemas.microsoft.com/office/drawing/2014/main" id="{1423F4E3-3FAA-4747-8BBB-8C12F1C55025}"/>
              </a:ext>
            </a:extLst>
          </p:cNvPr>
          <p:cNvSpPr/>
          <p:nvPr/>
        </p:nvSpPr>
        <p:spPr>
          <a:xfrm>
            <a:off x="9945696" y="5154515"/>
            <a:ext cx="1379592" cy="500837"/>
          </a:xfrm>
          <a:prstGeom prst="rect">
            <a:avLst/>
          </a:prstGeom>
          <a:solidFill>
            <a:srgbClr val="92D050"/>
          </a:solidFill>
          <a:ln w="12700" cap="flat" cmpd="sng" algn="ctr">
            <a:no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服务稳定性</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grpSp>
        <p:nvGrpSpPr>
          <p:cNvPr id="48" name="Group 7"/>
          <p:cNvGrpSpPr/>
          <p:nvPr/>
        </p:nvGrpSpPr>
        <p:grpSpPr>
          <a:xfrm>
            <a:off x="10093741" y="401395"/>
            <a:ext cx="1567902" cy="264874"/>
            <a:chOff x="292101" y="403484"/>
            <a:chExt cx="14551023" cy="2704840"/>
          </a:xfrm>
          <a:solidFill>
            <a:schemeClr val="bg1"/>
          </a:solidFill>
        </p:grpSpPr>
        <p:sp>
          <p:nvSpPr>
            <p:cNvPr id="49"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0"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1"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2"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3"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4"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5"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6"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7"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36627919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900" y="280415"/>
            <a:ext cx="11252200" cy="519953"/>
          </a:xfrm>
        </p:spPr>
        <p:txBody>
          <a:bodyPr/>
          <a:lstStyle/>
          <a:p>
            <a:r>
              <a:rPr lang="zh-CN" altLang="en-US" sz="2800" dirty="0" smtClean="0">
                <a:latin typeface="Microsoft YaHei" charset="-122"/>
                <a:ea typeface="Microsoft YaHei" charset="-122"/>
                <a:cs typeface="Microsoft YaHei" charset="-122"/>
              </a:rPr>
              <a:t>数据中台技术架构</a:t>
            </a:r>
            <a:endParaRPr lang="en-US" sz="2800" b="1" dirty="0">
              <a:latin typeface="Microsoft YaHei" charset="-122"/>
              <a:ea typeface="Microsoft YaHei" charset="-122"/>
              <a:cs typeface="Microsoft YaHei" charset="-122"/>
            </a:endParaRPr>
          </a:p>
        </p:txBody>
      </p:sp>
      <p:sp>
        <p:nvSpPr>
          <p:cNvPr id="6" name="Text Placeholder 1"/>
          <p:cNvSpPr txBox="1">
            <a:spLocks/>
          </p:cNvSpPr>
          <p:nvPr/>
        </p:nvSpPr>
        <p:spPr>
          <a:xfrm>
            <a:off x="616835" y="811521"/>
            <a:ext cx="11252200" cy="3460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800" b="0" kern="1200">
                <a:solidFill>
                  <a:srgbClr val="575757"/>
                </a:solidFill>
                <a:latin typeface="+mj-lt"/>
                <a:ea typeface="华文细黑" panose="02010600040101010101" pitchFamily="2" charset="-122"/>
                <a:cs typeface="+mn-cs"/>
              </a:defRPr>
            </a:lvl1pPr>
            <a:lvl2pPr marL="0" indent="0" algn="l" defTabSz="914400" rtl="0" eaLnBrk="1" latinLnBrk="0" hangingPunct="1">
              <a:spcBef>
                <a:spcPts val="0"/>
              </a:spcBef>
              <a:spcAft>
                <a:spcPts val="1000"/>
              </a:spcAft>
              <a:buClrTx/>
              <a:buSzPct val="100000"/>
              <a:buFont typeface="Arial"/>
              <a:buNone/>
              <a:defRPr lang="en-US" sz="1400" b="1" kern="1200" dirty="0" smtClean="0">
                <a:solidFill>
                  <a:schemeClr val="tx1"/>
                </a:solidFill>
                <a:latin typeface="华文细黑" panose="02010600040101010101" pitchFamily="2" charset="-122"/>
                <a:ea typeface="华文细黑" panose="02010600040101010101" pitchFamily="2" charset="-122"/>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400" kern="1200" dirty="0" smtClean="0">
                <a:solidFill>
                  <a:schemeClr val="tx1"/>
                </a:solidFill>
                <a:latin typeface="华文细黑" panose="02010600040101010101" pitchFamily="2" charset="-122"/>
                <a:ea typeface="华文细黑" panose="02010600040101010101" pitchFamily="2" charset="-122"/>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400" kern="1200" baseline="0" dirty="0" smtClean="0">
                <a:solidFill>
                  <a:schemeClr val="tx1"/>
                </a:solidFill>
                <a:latin typeface="华文细黑" panose="02010600040101010101" pitchFamily="2" charset="-122"/>
                <a:ea typeface="华文细黑" panose="02010600040101010101" pitchFamily="2" charset="-122"/>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400" kern="1200" baseline="0" dirty="0" smtClean="0">
                <a:solidFill>
                  <a:schemeClr val="tx1"/>
                </a:solidFill>
                <a:latin typeface="华文细黑" panose="02010600040101010101" pitchFamily="2" charset="-122"/>
                <a:ea typeface="华文细黑" panose="02010600040101010101" pitchFamily="2" charset="-122"/>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285750" indent="-285750">
              <a:lnSpc>
                <a:spcPct val="12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按照德勤的数据中台技术模型，给企业搭建完整的数据中台架构体系</a:t>
            </a:r>
            <a:endParaRPr lang="zh-CN" altLang="en-US" sz="1600"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743705" y="1278194"/>
            <a:ext cx="10704589" cy="5020463"/>
            <a:chOff x="917140" y="1318104"/>
            <a:chExt cx="10130311" cy="4980553"/>
          </a:xfrm>
        </p:grpSpPr>
        <p:grpSp>
          <p:nvGrpSpPr>
            <p:cNvPr id="36" name="Group 20"/>
            <p:cNvGrpSpPr/>
            <p:nvPr/>
          </p:nvGrpSpPr>
          <p:grpSpPr>
            <a:xfrm>
              <a:off x="917140" y="1318104"/>
              <a:ext cx="10130311" cy="4980553"/>
              <a:chOff x="606934" y="1272015"/>
              <a:chExt cx="10736598" cy="5341621"/>
            </a:xfrm>
          </p:grpSpPr>
          <p:sp>
            <p:nvSpPr>
              <p:cNvPr id="64" name="矩形 178">
                <a:extLst>
                  <a:ext uri="{FF2B5EF4-FFF2-40B4-BE49-F238E27FC236}">
                    <a16:creationId xmlns:a16="http://schemas.microsoft.com/office/drawing/2014/main" id="{2F18545C-559B-4E26-B489-1EFD6A8CBEBB}"/>
                  </a:ext>
                </a:extLst>
              </p:cNvPr>
              <p:cNvSpPr/>
              <p:nvPr/>
            </p:nvSpPr>
            <p:spPr>
              <a:xfrm rot="10800000" flipV="1">
                <a:off x="606935" y="5946990"/>
                <a:ext cx="10736596" cy="666646"/>
              </a:xfrm>
              <a:prstGeom prst="rect">
                <a:avLst/>
              </a:prstGeom>
              <a:solidFill>
                <a:schemeClr val="accent4">
                  <a:lumMod val="20000"/>
                  <a:lumOff val="80000"/>
                </a:schemeClr>
              </a:solidFill>
              <a:ln w="12700" cap="flat" cmpd="sng" algn="ctr">
                <a:solidFill>
                  <a:srgbClr val="002060"/>
                </a:solidFill>
                <a:prstDash val="solid"/>
              </a:ln>
              <a:effectLst/>
            </p:spPr>
            <p:txBody>
              <a:bodyPr lIns="80628" tIns="40313" rIns="80628" bIns="40313" anchor="ctr"/>
              <a:lstStyle/>
              <a:p>
                <a:pPr algn="ctr"/>
                <a:r>
                  <a:rPr kumimoji="1" lang="en-US" altLang="zh-CN" sz="2000" dirty="0" smtClean="0">
                    <a:latin typeface="微软雅黑" panose="020B0503020204020204" pitchFamily="34" charset="-122"/>
                    <a:ea typeface="微软雅黑" panose="020B0503020204020204" pitchFamily="34" charset="-122"/>
                    <a:cs typeface="+mn-ea"/>
                    <a:sym typeface=""/>
                  </a:rPr>
                  <a:t>Hadoop</a:t>
                </a:r>
                <a:endParaRPr kumimoji="1" lang="en-US" altLang="zh-CN" dirty="0">
                  <a:latin typeface="微软雅黑" panose="020B0503020204020204" pitchFamily="34" charset="-122"/>
                  <a:ea typeface="微软雅黑" panose="020B0503020204020204" pitchFamily="34" charset="-122"/>
                  <a:cs typeface="+mn-ea"/>
                  <a:sym typeface=""/>
                </a:endParaRPr>
              </a:p>
            </p:txBody>
          </p:sp>
          <p:sp>
            <p:nvSpPr>
              <p:cNvPr id="65" name="矩形 172">
                <a:extLst>
                  <a:ext uri="{FF2B5EF4-FFF2-40B4-BE49-F238E27FC236}">
                    <a16:creationId xmlns:a16="http://schemas.microsoft.com/office/drawing/2014/main" id="{81604900-2B44-45C7-8DB4-70832F5D7FF3}"/>
                  </a:ext>
                </a:extLst>
              </p:cNvPr>
              <p:cNvSpPr/>
              <p:nvPr/>
            </p:nvSpPr>
            <p:spPr>
              <a:xfrm>
                <a:off x="606935" y="1272015"/>
                <a:ext cx="8299483" cy="1216671"/>
              </a:xfrm>
              <a:prstGeom prst="rect">
                <a:avLst/>
              </a:prstGeom>
              <a:solidFill>
                <a:schemeClr val="tx2">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000" kern="0" dirty="0">
                  <a:solidFill>
                    <a:schemeClr val="tx1"/>
                  </a:solidFill>
                  <a:latin typeface="微软雅黑" panose="020B0503020204020204" pitchFamily="34" charset="-122"/>
                  <a:ea typeface="微软雅黑" panose="020B0503020204020204" pitchFamily="34" charset="-122"/>
                  <a:cs typeface="+mn-ea"/>
                  <a:sym typeface=""/>
                </a:endParaRPr>
              </a:p>
            </p:txBody>
          </p:sp>
          <p:sp>
            <p:nvSpPr>
              <p:cNvPr id="67" name="矩形 173">
                <a:extLst>
                  <a:ext uri="{FF2B5EF4-FFF2-40B4-BE49-F238E27FC236}">
                    <a16:creationId xmlns:a16="http://schemas.microsoft.com/office/drawing/2014/main" id="{7933A1A6-6CCE-4557-B79D-AAE5421F2589}"/>
                  </a:ext>
                </a:extLst>
              </p:cNvPr>
              <p:cNvSpPr/>
              <p:nvPr/>
            </p:nvSpPr>
            <p:spPr>
              <a:xfrm>
                <a:off x="606934" y="2631949"/>
                <a:ext cx="8299484" cy="537248"/>
              </a:xfrm>
              <a:prstGeom prst="rect">
                <a:avLst/>
              </a:prstGeom>
              <a:solidFill>
                <a:schemeClr val="accent3">
                  <a:lumMod val="20000"/>
                  <a:lumOff val="80000"/>
                </a:schemeClr>
              </a:solidFill>
              <a:ln w="12700" cap="flat" cmpd="sng" algn="ctr">
                <a:solidFill>
                  <a:srgbClr val="002060"/>
                </a:solidFill>
                <a:prstDash val="solid"/>
              </a:ln>
              <a:effectLst/>
            </p:spPr>
            <p:txBody>
              <a:bodyPr lIns="80628" tIns="40313" rIns="80628" bIns="40313" anchor="ctr"/>
              <a:lstStyle/>
              <a:p>
                <a:pPr algn="ctr"/>
                <a:r>
                  <a:rPr kumimoji="1" lang="zh-CN" altLang="en-US" sz="1400" dirty="0">
                    <a:latin typeface="微软雅黑" panose="020B0503020204020204" pitchFamily="34" charset="-122"/>
                    <a:ea typeface="微软雅黑" panose="020B0503020204020204" pitchFamily="34" charset="-122"/>
                    <a:cs typeface="+mn-ea"/>
                    <a:sym typeface=""/>
                  </a:rPr>
                  <a:t>数据服务</a:t>
                </a:r>
              </a:p>
            </p:txBody>
          </p:sp>
          <p:sp>
            <p:nvSpPr>
              <p:cNvPr id="68" name="矩形 174">
                <a:extLst>
                  <a:ext uri="{FF2B5EF4-FFF2-40B4-BE49-F238E27FC236}">
                    <a16:creationId xmlns:a16="http://schemas.microsoft.com/office/drawing/2014/main" id="{3E4DCFE9-DF37-4481-844F-2CB8BA348AC9}"/>
                  </a:ext>
                </a:extLst>
              </p:cNvPr>
              <p:cNvSpPr/>
              <p:nvPr/>
            </p:nvSpPr>
            <p:spPr>
              <a:xfrm>
                <a:off x="606937" y="3319898"/>
                <a:ext cx="8299483" cy="2519499"/>
              </a:xfrm>
              <a:prstGeom prst="rect">
                <a:avLst/>
              </a:prstGeom>
              <a:solidFill>
                <a:schemeClr val="accent1">
                  <a:lumMod val="20000"/>
                  <a:lumOff val="80000"/>
                </a:schemeClr>
              </a:solidFill>
              <a:ln w="12700" cap="flat" cmpd="sng" algn="ctr">
                <a:solidFill>
                  <a:srgbClr val="002060"/>
                </a:solidFill>
                <a:prstDash val="solid"/>
              </a:ln>
              <a:effectLst/>
            </p:spPr>
            <p:txBody>
              <a:bodyPr lIns="80628" tIns="40313" rIns="80628" bIns="40313" anchor="ctr"/>
              <a:lstStyle/>
              <a:p>
                <a:pPr algn="ctr"/>
                <a:endParaRPr kumimoji="1" lang="zh-CN" altLang="en-US" sz="1000" kern="0" dirty="0">
                  <a:solidFill>
                    <a:schemeClr val="tx1"/>
                  </a:solidFill>
                  <a:latin typeface="微软雅黑" panose="020B0503020204020204" pitchFamily="34" charset="-122"/>
                  <a:ea typeface="微软雅黑" panose="020B0503020204020204" pitchFamily="34" charset="-122"/>
                  <a:cs typeface="+mn-ea"/>
                  <a:sym typeface=""/>
                </a:endParaRPr>
              </a:p>
            </p:txBody>
          </p:sp>
          <p:sp>
            <p:nvSpPr>
              <p:cNvPr id="69" name="矩形 182">
                <a:extLst>
                  <a:ext uri="{FF2B5EF4-FFF2-40B4-BE49-F238E27FC236}">
                    <a16:creationId xmlns:a16="http://schemas.microsoft.com/office/drawing/2014/main" id="{22107882-FD3E-4108-B3F1-94FDD3CDDAD5}"/>
                  </a:ext>
                </a:extLst>
              </p:cNvPr>
              <p:cNvSpPr/>
              <p:nvPr/>
            </p:nvSpPr>
            <p:spPr>
              <a:xfrm>
                <a:off x="9046791" y="1275579"/>
                <a:ext cx="2296741" cy="4563818"/>
              </a:xfrm>
              <a:prstGeom prst="rect">
                <a:avLst/>
              </a:prstGeom>
              <a:solidFill>
                <a:srgbClr val="DDEFE8"/>
              </a:solidFill>
              <a:ln w="12700" cap="flat" cmpd="sng" algn="ctr">
                <a:solidFill>
                  <a:srgbClr val="002060"/>
                </a:solidFill>
                <a:prstDash val="solid"/>
              </a:ln>
              <a:effectLst/>
            </p:spPr>
            <p:txBody>
              <a:bodyPr lIns="80628" tIns="40313" rIns="80628" bIns="40313" anchor="ctr"/>
              <a:lstStyle/>
              <a:p>
                <a:pPr algn="ctr"/>
                <a:endParaRPr kumimoji="1" lang="zh-CN" altLang="en-US" sz="1000" kern="0" dirty="0">
                  <a:solidFill>
                    <a:schemeClr val="tx1"/>
                  </a:solidFill>
                  <a:latin typeface="微软雅黑" panose="020B0503020204020204" pitchFamily="34" charset="-122"/>
                  <a:ea typeface="微软雅黑" panose="020B0503020204020204" pitchFamily="34" charset="-122"/>
                  <a:cs typeface="+mn-ea"/>
                  <a:sym typeface=""/>
                </a:endParaRPr>
              </a:p>
            </p:txBody>
          </p:sp>
        </p:grpSp>
        <p:sp>
          <p:nvSpPr>
            <p:cNvPr id="37" name="矩形 218">
              <a:extLst>
                <a:ext uri="{FF2B5EF4-FFF2-40B4-BE49-F238E27FC236}">
                  <a16:creationId xmlns:a16="http://schemas.microsoft.com/office/drawing/2014/main" id="{1423F4E3-3FAA-4747-8BBB-8C12F1C55025}"/>
                </a:ext>
              </a:extLst>
            </p:cNvPr>
            <p:cNvSpPr/>
            <p:nvPr/>
          </p:nvSpPr>
          <p:spPr>
            <a:xfrm>
              <a:off x="3610092" y="4956208"/>
              <a:ext cx="2376000"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权限访问控制系统</a:t>
              </a:r>
            </a:p>
          </p:txBody>
        </p:sp>
        <p:sp>
          <p:nvSpPr>
            <p:cNvPr id="38" name="矩形 218">
              <a:extLst>
                <a:ext uri="{FF2B5EF4-FFF2-40B4-BE49-F238E27FC236}">
                  <a16:creationId xmlns:a16="http://schemas.microsoft.com/office/drawing/2014/main" id="{1423F4E3-3FAA-4747-8BBB-8C12F1C55025}"/>
                </a:ext>
              </a:extLst>
            </p:cNvPr>
            <p:cNvSpPr/>
            <p:nvPr/>
          </p:nvSpPr>
          <p:spPr>
            <a:xfrm>
              <a:off x="6158530" y="4956208"/>
              <a:ext cx="2376000"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项目用户管理系统</a:t>
              </a:r>
            </a:p>
          </p:txBody>
        </p:sp>
        <p:sp>
          <p:nvSpPr>
            <p:cNvPr id="39" name="矩形 218">
              <a:extLst>
                <a:ext uri="{FF2B5EF4-FFF2-40B4-BE49-F238E27FC236}">
                  <a16:creationId xmlns:a16="http://schemas.microsoft.com/office/drawing/2014/main" id="{1423F4E3-3FAA-4747-8BBB-8C12F1C55025}"/>
                </a:ext>
              </a:extLst>
            </p:cNvPr>
            <p:cNvSpPr/>
            <p:nvPr/>
          </p:nvSpPr>
          <p:spPr>
            <a:xfrm>
              <a:off x="1049835" y="4300890"/>
              <a:ext cx="7482203"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流程协作与通知中心</a:t>
              </a:r>
            </a:p>
          </p:txBody>
        </p:sp>
        <p:sp>
          <p:nvSpPr>
            <p:cNvPr id="40" name="矩形 218">
              <a:extLst>
                <a:ext uri="{FF2B5EF4-FFF2-40B4-BE49-F238E27FC236}">
                  <a16:creationId xmlns:a16="http://schemas.microsoft.com/office/drawing/2014/main" id="{1423F4E3-3FAA-4747-8BBB-8C12F1C55025}"/>
                </a:ext>
              </a:extLst>
            </p:cNvPr>
            <p:cNvSpPr/>
            <p:nvPr/>
          </p:nvSpPr>
          <p:spPr>
            <a:xfrm>
              <a:off x="1061654" y="3645572"/>
              <a:ext cx="1379592"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数据传输中心</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41" name="矩形 218">
              <a:extLst>
                <a:ext uri="{FF2B5EF4-FFF2-40B4-BE49-F238E27FC236}">
                  <a16:creationId xmlns:a16="http://schemas.microsoft.com/office/drawing/2014/main" id="{1423F4E3-3FAA-4747-8BBB-8C12F1C55025}"/>
                </a:ext>
              </a:extLst>
            </p:cNvPr>
            <p:cNvSpPr/>
            <p:nvPr/>
          </p:nvSpPr>
          <p:spPr>
            <a:xfrm>
              <a:off x="2585757" y="3637957"/>
              <a:ext cx="1379592"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离线开发中心</a:t>
              </a:r>
            </a:p>
          </p:txBody>
        </p:sp>
        <p:sp>
          <p:nvSpPr>
            <p:cNvPr id="42" name="矩形 218">
              <a:extLst>
                <a:ext uri="{FF2B5EF4-FFF2-40B4-BE49-F238E27FC236}">
                  <a16:creationId xmlns:a16="http://schemas.microsoft.com/office/drawing/2014/main" id="{1423F4E3-3FAA-4747-8BBB-8C12F1C55025}"/>
                </a:ext>
              </a:extLst>
            </p:cNvPr>
            <p:cNvSpPr/>
            <p:nvPr/>
          </p:nvSpPr>
          <p:spPr>
            <a:xfrm>
              <a:off x="4109860" y="3645571"/>
              <a:ext cx="1379592"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实时开发中心</a:t>
              </a:r>
            </a:p>
          </p:txBody>
        </p:sp>
        <p:sp>
          <p:nvSpPr>
            <p:cNvPr id="43" name="矩形 218">
              <a:extLst>
                <a:ext uri="{FF2B5EF4-FFF2-40B4-BE49-F238E27FC236}">
                  <a16:creationId xmlns:a16="http://schemas.microsoft.com/office/drawing/2014/main" id="{1423F4E3-3FAA-4747-8BBB-8C12F1C55025}"/>
                </a:ext>
              </a:extLst>
            </p:cNvPr>
            <p:cNvSpPr/>
            <p:nvPr/>
          </p:nvSpPr>
          <p:spPr>
            <a:xfrm>
              <a:off x="5633963" y="3640478"/>
              <a:ext cx="1379592"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数据测试中心</a:t>
              </a:r>
            </a:p>
          </p:txBody>
        </p:sp>
        <p:sp>
          <p:nvSpPr>
            <p:cNvPr id="44" name="矩形 218">
              <a:extLst>
                <a:ext uri="{FF2B5EF4-FFF2-40B4-BE49-F238E27FC236}">
                  <a16:creationId xmlns:a16="http://schemas.microsoft.com/office/drawing/2014/main" id="{1423F4E3-3FAA-4747-8BBB-8C12F1C55025}"/>
                </a:ext>
              </a:extLst>
            </p:cNvPr>
            <p:cNvSpPr/>
            <p:nvPr/>
          </p:nvSpPr>
          <p:spPr>
            <a:xfrm>
              <a:off x="7152447" y="3645570"/>
              <a:ext cx="1379592"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任务</a:t>
              </a:r>
              <a:r>
                <a:rPr kumimoji="1" lang="zh-CN" altLang="en-US" sz="1400" kern="0" dirty="0">
                  <a:latin typeface="微软雅黑" panose="020B0503020204020204" pitchFamily="34" charset="-122"/>
                  <a:ea typeface="微软雅黑" panose="020B0503020204020204" pitchFamily="34" charset="-122"/>
                  <a:cs typeface="+mn-ea"/>
                  <a:sym typeface=""/>
                </a:rPr>
                <a:t>运维中心</a:t>
              </a:r>
            </a:p>
          </p:txBody>
        </p:sp>
        <p:sp>
          <p:nvSpPr>
            <p:cNvPr id="45" name="文本框 267">
              <a:extLst>
                <a:ext uri="{FF2B5EF4-FFF2-40B4-BE49-F238E27FC236}">
                  <a16:creationId xmlns:a16="http://schemas.microsoft.com/office/drawing/2014/main" id="{8FF50B66-75BF-4BAE-9347-BC740F7613C5}"/>
                </a:ext>
              </a:extLst>
            </p:cNvPr>
            <p:cNvSpPr txBox="1"/>
            <p:nvPr/>
          </p:nvSpPr>
          <p:spPr>
            <a:xfrm>
              <a:off x="3859039" y="3276552"/>
              <a:ext cx="1947025"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大数据平台</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46" name="文本框 267">
              <a:extLst>
                <a:ext uri="{FF2B5EF4-FFF2-40B4-BE49-F238E27FC236}">
                  <a16:creationId xmlns:a16="http://schemas.microsoft.com/office/drawing/2014/main" id="{8FF50B66-75BF-4BAE-9347-BC740F7613C5}"/>
                </a:ext>
              </a:extLst>
            </p:cNvPr>
            <p:cNvSpPr txBox="1"/>
            <p:nvPr/>
          </p:nvSpPr>
          <p:spPr>
            <a:xfrm>
              <a:off x="8990414" y="1390863"/>
              <a:ext cx="1947025"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数据治理</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sp>
          <p:nvSpPr>
            <p:cNvPr id="47" name="矩形 218">
              <a:extLst>
                <a:ext uri="{FF2B5EF4-FFF2-40B4-BE49-F238E27FC236}">
                  <a16:creationId xmlns:a16="http://schemas.microsoft.com/office/drawing/2014/main" id="{1423F4E3-3FAA-4747-8BBB-8C12F1C55025}"/>
                </a:ext>
              </a:extLst>
            </p:cNvPr>
            <p:cNvSpPr/>
            <p:nvPr/>
          </p:nvSpPr>
          <p:spPr>
            <a:xfrm>
              <a:off x="9274130" y="1770077"/>
              <a:ext cx="1379592" cy="500837"/>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指标系统</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48" name="矩形 218">
              <a:extLst>
                <a:ext uri="{FF2B5EF4-FFF2-40B4-BE49-F238E27FC236}">
                  <a16:creationId xmlns:a16="http://schemas.microsoft.com/office/drawing/2014/main" id="{1423F4E3-3FAA-4747-8BBB-8C12F1C55025}"/>
                </a:ext>
              </a:extLst>
            </p:cNvPr>
            <p:cNvSpPr/>
            <p:nvPr/>
          </p:nvSpPr>
          <p:spPr>
            <a:xfrm>
              <a:off x="9274131" y="2405618"/>
              <a:ext cx="1379592" cy="500837"/>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数据质量</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49" name="矩形 218">
              <a:extLst>
                <a:ext uri="{FF2B5EF4-FFF2-40B4-BE49-F238E27FC236}">
                  <a16:creationId xmlns:a16="http://schemas.microsoft.com/office/drawing/2014/main" id="{1423F4E3-3FAA-4747-8BBB-8C12F1C55025}"/>
                </a:ext>
              </a:extLst>
            </p:cNvPr>
            <p:cNvSpPr/>
            <p:nvPr/>
          </p:nvSpPr>
          <p:spPr>
            <a:xfrm>
              <a:off x="9279519" y="3041159"/>
              <a:ext cx="1379592" cy="500837"/>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成本优化</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0" name="矩形 218">
              <a:extLst>
                <a:ext uri="{FF2B5EF4-FFF2-40B4-BE49-F238E27FC236}">
                  <a16:creationId xmlns:a16="http://schemas.microsoft.com/office/drawing/2014/main" id="{1423F4E3-3FAA-4747-8BBB-8C12F1C55025}"/>
                </a:ext>
              </a:extLst>
            </p:cNvPr>
            <p:cNvSpPr/>
            <p:nvPr/>
          </p:nvSpPr>
          <p:spPr>
            <a:xfrm>
              <a:off x="9274131" y="3676700"/>
              <a:ext cx="1379592" cy="500837"/>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数据地图</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1" name="矩形 218">
              <a:extLst>
                <a:ext uri="{FF2B5EF4-FFF2-40B4-BE49-F238E27FC236}">
                  <a16:creationId xmlns:a16="http://schemas.microsoft.com/office/drawing/2014/main" id="{1423F4E3-3FAA-4747-8BBB-8C12F1C55025}"/>
                </a:ext>
              </a:extLst>
            </p:cNvPr>
            <p:cNvSpPr/>
            <p:nvPr/>
          </p:nvSpPr>
          <p:spPr>
            <a:xfrm>
              <a:off x="9274131" y="4312241"/>
              <a:ext cx="1379592" cy="500837"/>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数仓设计</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2" name="矩形 218">
              <a:extLst>
                <a:ext uri="{FF2B5EF4-FFF2-40B4-BE49-F238E27FC236}">
                  <a16:creationId xmlns:a16="http://schemas.microsoft.com/office/drawing/2014/main" id="{1423F4E3-3FAA-4747-8BBB-8C12F1C55025}"/>
                </a:ext>
              </a:extLst>
            </p:cNvPr>
            <p:cNvSpPr/>
            <p:nvPr/>
          </p:nvSpPr>
          <p:spPr>
            <a:xfrm>
              <a:off x="9274131" y="4947784"/>
              <a:ext cx="1379592" cy="500837"/>
            </a:xfrm>
            <a:prstGeom prst="rect">
              <a:avLst/>
            </a:prstGeom>
            <a:solidFill>
              <a:srgbClr val="C0E2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元数据中心</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3" name="矩形 218">
              <a:extLst>
                <a:ext uri="{FF2B5EF4-FFF2-40B4-BE49-F238E27FC236}">
                  <a16:creationId xmlns:a16="http://schemas.microsoft.com/office/drawing/2014/main" id="{1423F4E3-3FAA-4747-8BBB-8C12F1C55025}"/>
                </a:ext>
              </a:extLst>
            </p:cNvPr>
            <p:cNvSpPr/>
            <p:nvPr/>
          </p:nvSpPr>
          <p:spPr>
            <a:xfrm>
              <a:off x="1069650" y="1799267"/>
              <a:ext cx="1404000" cy="500837"/>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自助取数</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4" name="矩形 218">
              <a:extLst>
                <a:ext uri="{FF2B5EF4-FFF2-40B4-BE49-F238E27FC236}">
                  <a16:creationId xmlns:a16="http://schemas.microsoft.com/office/drawing/2014/main" id="{1423F4E3-3FAA-4747-8BBB-8C12F1C55025}"/>
                </a:ext>
              </a:extLst>
            </p:cNvPr>
            <p:cNvSpPr/>
            <p:nvPr/>
          </p:nvSpPr>
          <p:spPr>
            <a:xfrm>
              <a:off x="2608221" y="1799267"/>
              <a:ext cx="1404000" cy="500837"/>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自助分析</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5" name="矩形 218">
              <a:extLst>
                <a:ext uri="{FF2B5EF4-FFF2-40B4-BE49-F238E27FC236}">
                  <a16:creationId xmlns:a16="http://schemas.microsoft.com/office/drawing/2014/main" id="{1423F4E3-3FAA-4747-8BBB-8C12F1C55025}"/>
                </a:ext>
              </a:extLst>
            </p:cNvPr>
            <p:cNvSpPr/>
            <p:nvPr/>
          </p:nvSpPr>
          <p:spPr>
            <a:xfrm>
              <a:off x="4146792" y="1799267"/>
              <a:ext cx="1404000" cy="500837"/>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报表平台</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59" name="矩形 218">
              <a:extLst>
                <a:ext uri="{FF2B5EF4-FFF2-40B4-BE49-F238E27FC236}">
                  <a16:creationId xmlns:a16="http://schemas.microsoft.com/office/drawing/2014/main" id="{1423F4E3-3FAA-4747-8BBB-8C12F1C55025}"/>
                </a:ext>
              </a:extLst>
            </p:cNvPr>
            <p:cNvSpPr/>
            <p:nvPr/>
          </p:nvSpPr>
          <p:spPr>
            <a:xfrm>
              <a:off x="5685363" y="1799267"/>
              <a:ext cx="1404000" cy="500837"/>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数据大屏</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60" name="矩形 218">
              <a:extLst>
                <a:ext uri="{FF2B5EF4-FFF2-40B4-BE49-F238E27FC236}">
                  <a16:creationId xmlns:a16="http://schemas.microsoft.com/office/drawing/2014/main" id="{1423F4E3-3FAA-4747-8BBB-8C12F1C55025}"/>
                </a:ext>
              </a:extLst>
            </p:cNvPr>
            <p:cNvSpPr/>
            <p:nvPr/>
          </p:nvSpPr>
          <p:spPr>
            <a:xfrm>
              <a:off x="7223935" y="1799267"/>
              <a:ext cx="1404000" cy="500837"/>
            </a:xfrm>
            <a:prstGeom prst="rect">
              <a:avLst/>
            </a:prstGeom>
            <a:solidFill>
              <a:srgbClr val="BDC7D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smtClean="0">
                  <a:latin typeface="微软雅黑" panose="020B0503020204020204" pitchFamily="34" charset="-122"/>
                  <a:ea typeface="微软雅黑" panose="020B0503020204020204" pitchFamily="34" charset="-122"/>
                  <a:cs typeface="+mn-ea"/>
                  <a:sym typeface=""/>
                </a:rPr>
                <a:t>标签工厂</a:t>
              </a:r>
              <a:endParaRPr kumimoji="1" lang="zh-CN" altLang="en-US" sz="1400" kern="0" dirty="0">
                <a:latin typeface="微软雅黑" panose="020B0503020204020204" pitchFamily="34" charset="-122"/>
                <a:ea typeface="微软雅黑" panose="020B0503020204020204" pitchFamily="34" charset="-122"/>
                <a:cs typeface="+mn-ea"/>
                <a:sym typeface=""/>
              </a:endParaRPr>
            </a:p>
          </p:txBody>
        </p:sp>
        <p:sp>
          <p:nvSpPr>
            <p:cNvPr id="61" name="矩形 218">
              <a:extLst>
                <a:ext uri="{FF2B5EF4-FFF2-40B4-BE49-F238E27FC236}">
                  <a16:creationId xmlns:a16="http://schemas.microsoft.com/office/drawing/2014/main" id="{1423F4E3-3FAA-4747-8BBB-8C12F1C55025}"/>
                </a:ext>
              </a:extLst>
            </p:cNvPr>
            <p:cNvSpPr/>
            <p:nvPr/>
          </p:nvSpPr>
          <p:spPr>
            <a:xfrm>
              <a:off x="1061654" y="4956208"/>
              <a:ext cx="2376000" cy="500837"/>
            </a:xfrm>
            <a:prstGeom prst="rect">
              <a:avLst/>
            </a:prstGeom>
            <a:solidFill>
              <a:srgbClr val="BEE395"/>
            </a:solidFill>
            <a:ln w="12700" cap="flat" cmpd="sng" algn="ctr">
              <a:solidFill>
                <a:srgbClr val="002060"/>
              </a:solidFill>
              <a:prstDash val="solid"/>
            </a:ln>
            <a:effectLst/>
          </p:spPr>
          <p:txBody>
            <a:bodyPr lIns="80628" tIns="40313" rIns="80628" bIns="40313" anchor="ctr"/>
            <a:lstStyle/>
            <a:p>
              <a:pPr algn="ctr"/>
              <a:r>
                <a:rPr kumimoji="1" lang="zh-CN" altLang="en-US" sz="1400" kern="0" dirty="0">
                  <a:latin typeface="微软雅黑" panose="020B0503020204020204" pitchFamily="34" charset="-122"/>
                  <a:ea typeface="微软雅黑" panose="020B0503020204020204" pitchFamily="34" charset="-122"/>
                  <a:cs typeface="+mn-ea"/>
                  <a:sym typeface=""/>
                </a:rPr>
                <a:t>权限访问控制系统</a:t>
              </a:r>
            </a:p>
          </p:txBody>
        </p:sp>
        <p:sp>
          <p:nvSpPr>
            <p:cNvPr id="63" name="文本框 267">
              <a:extLst>
                <a:ext uri="{FF2B5EF4-FFF2-40B4-BE49-F238E27FC236}">
                  <a16:creationId xmlns:a16="http://schemas.microsoft.com/office/drawing/2014/main" id="{8FF50B66-75BF-4BAE-9347-BC740F7613C5}"/>
                </a:ext>
              </a:extLst>
            </p:cNvPr>
            <p:cNvSpPr txBox="1"/>
            <p:nvPr/>
          </p:nvSpPr>
          <p:spPr>
            <a:xfrm>
              <a:off x="3817423" y="1371782"/>
              <a:ext cx="1947025" cy="307777"/>
            </a:xfrm>
            <a:prstGeom prst="rect">
              <a:avLst/>
            </a:prstGeom>
            <a:noFill/>
          </p:spPr>
          <p:txBody>
            <a:bodyPr wrap="square" rtlCol="0">
              <a:spAutoFit/>
            </a:bodyPr>
            <a:lstStyle/>
            <a:p>
              <a:pPr algn="ctr"/>
              <a:r>
                <a:rPr kumimoji="1" lang="zh-CN" altLang="en-US" sz="1400" b="1" dirty="0" smtClean="0">
                  <a:latin typeface="微软雅黑" panose="020B0503020204020204" pitchFamily="34" charset="-122"/>
                  <a:ea typeface="微软雅黑" panose="020B0503020204020204" pitchFamily="34" charset="-122"/>
                  <a:cs typeface="+mn-ea"/>
                  <a:sym typeface=""/>
                </a:rPr>
                <a:t>数据应用</a:t>
              </a:r>
              <a:endParaRPr kumimoji="1" lang="en-US" altLang="zh-CN" sz="1400" b="1" dirty="0">
                <a:latin typeface="微软雅黑" panose="020B0503020204020204" pitchFamily="34" charset="-122"/>
                <a:ea typeface="微软雅黑" panose="020B0503020204020204" pitchFamily="34" charset="-122"/>
                <a:cs typeface="+mn-ea"/>
                <a:sym typeface=""/>
              </a:endParaRPr>
            </a:p>
          </p:txBody>
        </p:sp>
      </p:grpSp>
      <p:grpSp>
        <p:nvGrpSpPr>
          <p:cNvPr id="34" name="Group 7"/>
          <p:cNvGrpSpPr/>
          <p:nvPr/>
        </p:nvGrpSpPr>
        <p:grpSpPr>
          <a:xfrm>
            <a:off x="10093741" y="401395"/>
            <a:ext cx="1567902" cy="264874"/>
            <a:chOff x="292101" y="403484"/>
            <a:chExt cx="14551023" cy="2704840"/>
          </a:xfrm>
          <a:solidFill>
            <a:schemeClr val="bg1"/>
          </a:solidFill>
        </p:grpSpPr>
        <p:sp>
          <p:nvSpPr>
            <p:cNvPr id="56"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7"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58"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62"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66"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70"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71"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72"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73"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11437878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900" y="280415"/>
            <a:ext cx="11252200" cy="519953"/>
          </a:xfrm>
        </p:spPr>
        <p:txBody>
          <a:bodyPr/>
          <a:lstStyle/>
          <a:p>
            <a:r>
              <a:rPr lang="zh-CN" altLang="en-US" sz="2800" dirty="0" smtClean="0">
                <a:latin typeface="Microsoft YaHei" charset="-122"/>
                <a:ea typeface="Microsoft YaHei" charset="-122"/>
                <a:cs typeface="Microsoft YaHei" charset="-122"/>
              </a:rPr>
              <a:t>数据中台组织架构</a:t>
            </a:r>
            <a:endParaRPr lang="en-US" sz="2800" b="1" dirty="0">
              <a:latin typeface="Microsoft YaHei" charset="-122"/>
              <a:ea typeface="Microsoft YaHei" charset="-122"/>
              <a:cs typeface="Microsoft YaHei" charset="-122"/>
            </a:endParaRPr>
          </a:p>
        </p:txBody>
      </p:sp>
      <p:sp>
        <p:nvSpPr>
          <p:cNvPr id="6" name="Text Placeholder 1"/>
          <p:cNvSpPr txBox="1">
            <a:spLocks/>
          </p:cNvSpPr>
          <p:nvPr/>
        </p:nvSpPr>
        <p:spPr>
          <a:xfrm>
            <a:off x="616835" y="811521"/>
            <a:ext cx="11252200" cy="42486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800" b="0" kern="1200">
                <a:solidFill>
                  <a:srgbClr val="575757"/>
                </a:solidFill>
                <a:latin typeface="+mj-lt"/>
                <a:ea typeface="华文细黑" panose="02010600040101010101" pitchFamily="2" charset="-122"/>
                <a:cs typeface="+mn-cs"/>
              </a:defRPr>
            </a:lvl1pPr>
            <a:lvl2pPr marL="0" indent="0" algn="l" defTabSz="914400" rtl="0" eaLnBrk="1" latinLnBrk="0" hangingPunct="1">
              <a:spcBef>
                <a:spcPts val="0"/>
              </a:spcBef>
              <a:spcAft>
                <a:spcPts val="1000"/>
              </a:spcAft>
              <a:buClrTx/>
              <a:buSzPct val="100000"/>
              <a:buFont typeface="Arial"/>
              <a:buNone/>
              <a:defRPr lang="en-US" sz="1400" b="1" kern="1200" dirty="0" smtClean="0">
                <a:solidFill>
                  <a:schemeClr val="tx1"/>
                </a:solidFill>
                <a:latin typeface="华文细黑" panose="02010600040101010101" pitchFamily="2" charset="-122"/>
                <a:ea typeface="华文细黑" panose="02010600040101010101" pitchFamily="2" charset="-122"/>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400" kern="1200" dirty="0" smtClean="0">
                <a:solidFill>
                  <a:schemeClr val="tx1"/>
                </a:solidFill>
                <a:latin typeface="华文细黑" panose="02010600040101010101" pitchFamily="2" charset="-122"/>
                <a:ea typeface="华文细黑" panose="02010600040101010101" pitchFamily="2" charset="-122"/>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400" kern="1200" baseline="0" dirty="0" smtClean="0">
                <a:solidFill>
                  <a:schemeClr val="tx1"/>
                </a:solidFill>
                <a:latin typeface="华文细黑" panose="02010600040101010101" pitchFamily="2" charset="-122"/>
                <a:ea typeface="华文细黑" panose="02010600040101010101" pitchFamily="2" charset="-122"/>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400" kern="1200" baseline="0" dirty="0" smtClean="0">
                <a:solidFill>
                  <a:schemeClr val="tx1"/>
                </a:solidFill>
                <a:latin typeface="华文细黑" panose="02010600040101010101" pitchFamily="2" charset="-122"/>
                <a:ea typeface="华文细黑" panose="02010600040101010101" pitchFamily="2" charset="-122"/>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285750" indent="-285750">
              <a:lnSpc>
                <a:spcPct val="12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建设数据中台，单纯</a:t>
            </a:r>
            <a:r>
              <a:rPr lang="zh-CN" altLang="en-US" sz="1600" dirty="0">
                <a:latin typeface="微软雅黑" panose="020B0503020204020204" pitchFamily="34" charset="-122"/>
                <a:ea typeface="微软雅黑" panose="020B0503020204020204" pitchFamily="34" charset="-122"/>
              </a:rPr>
              <a:t>有方法论和支撑技术还不够，还必须要有一个独立于业务部门的中台团队</a:t>
            </a:r>
          </a:p>
        </p:txBody>
      </p:sp>
      <p:sp>
        <p:nvSpPr>
          <p:cNvPr id="41" name="矩形 40">
            <a:extLst>
              <a:ext uri="{FF2B5EF4-FFF2-40B4-BE49-F238E27FC236}">
                <a16:creationId xmlns:a16="http://schemas.microsoft.com/office/drawing/2014/main" id="{941479D0-4CC2-CE4E-8823-8660AD251647}"/>
              </a:ext>
            </a:extLst>
          </p:cNvPr>
          <p:cNvSpPr/>
          <p:nvPr/>
        </p:nvSpPr>
        <p:spPr>
          <a:xfrm>
            <a:off x="469900" y="1442006"/>
            <a:ext cx="2628000" cy="4054554"/>
          </a:xfrm>
          <a:prstGeom prst="rect">
            <a:avLst/>
          </a:prstGeom>
          <a:solidFill>
            <a:schemeClr val="bg1"/>
          </a:solidFill>
          <a:ln w="9525" algn="ctr">
            <a:solidFill>
              <a:srgbClr val="92D050"/>
            </a:solidFill>
            <a:prstDash val="solid"/>
            <a:miter lim="800000"/>
            <a:headEnd/>
            <a:tailEnd/>
          </a:ln>
        </p:spPr>
        <p:txBody>
          <a:bodyPr wrap="square" lIns="88900" tIns="88900" rIns="88900" bIns="88900" rtlCol="0" anchor="ctr"/>
          <a:lstStyle/>
          <a:p>
            <a:pP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r>
              <a:rPr lang="zh-CN" altLang="en-US" sz="1400" kern="0" dirty="0" smtClean="0">
                <a:latin typeface="微软雅黑" panose="020B0503020204020204" pitchFamily="34" charset="-122"/>
                <a:ea typeface="微软雅黑" panose="020B0503020204020204" pitchFamily="34" charset="-122"/>
                <a:cs typeface="Verdana"/>
              </a:rPr>
              <a:t>负责</a:t>
            </a:r>
            <a:r>
              <a:rPr lang="zh-CN" altLang="en-US" sz="1400" kern="0" dirty="0">
                <a:latin typeface="微软雅黑" panose="020B0503020204020204" pitchFamily="34" charset="-122"/>
                <a:ea typeface="微软雅黑" panose="020B0503020204020204" pitchFamily="34" charset="-122"/>
                <a:cs typeface="Verdana"/>
              </a:rPr>
              <a:t>数据中台、数据产品的体系规划、产品设计、规范制定、应用效果跟进，指标口径的定义和</a:t>
            </a:r>
            <a:r>
              <a:rPr lang="zh-CN" altLang="en-US" sz="1400" kern="0" dirty="0" smtClean="0">
                <a:latin typeface="微软雅黑" panose="020B0503020204020204" pitchFamily="34" charset="-122"/>
                <a:ea typeface="微软雅黑" panose="020B0503020204020204" pitchFamily="34" charset="-122"/>
                <a:cs typeface="Verdana"/>
              </a:rPr>
              <a:t>维护</a:t>
            </a:r>
            <a:endParaRPr lang="en-US" altLang="zh-CN" sz="1400" kern="0" dirty="0">
              <a:solidFill>
                <a:schemeClr val="tx1"/>
              </a:solidFill>
              <a:latin typeface="微软雅黑" panose="020B0503020204020204" pitchFamily="34" charset="-122"/>
              <a:ea typeface="微软雅黑" panose="020B0503020204020204" pitchFamily="34" charset="-122"/>
              <a:cs typeface="Verdana"/>
            </a:endParaRPr>
          </a:p>
        </p:txBody>
      </p:sp>
      <p:sp>
        <p:nvSpPr>
          <p:cNvPr id="42" name="矩形 41">
            <a:extLst>
              <a:ext uri="{FF2B5EF4-FFF2-40B4-BE49-F238E27FC236}">
                <a16:creationId xmlns:a16="http://schemas.microsoft.com/office/drawing/2014/main" id="{941479D0-4CC2-CE4E-8823-8660AD251647}"/>
              </a:ext>
            </a:extLst>
          </p:cNvPr>
          <p:cNvSpPr/>
          <p:nvPr/>
        </p:nvSpPr>
        <p:spPr>
          <a:xfrm>
            <a:off x="8930276" y="1442006"/>
            <a:ext cx="2628000" cy="4054553"/>
          </a:xfrm>
          <a:prstGeom prst="rect">
            <a:avLst/>
          </a:prstGeom>
          <a:solidFill>
            <a:schemeClr val="bg1"/>
          </a:solidFill>
          <a:ln w="12700" algn="ctr">
            <a:solidFill>
              <a:srgbClr val="92D050"/>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r>
              <a:rPr lang="zh-CN" altLang="en-US" sz="1400" kern="0" dirty="0" smtClean="0">
                <a:latin typeface="微软雅黑" panose="020B0503020204020204" pitchFamily="34" charset="-122"/>
                <a:ea typeface="微软雅黑" panose="020B0503020204020204" pitchFamily="34" charset="-122"/>
                <a:cs typeface="Verdana"/>
              </a:rPr>
              <a:t>负责</a:t>
            </a:r>
            <a:r>
              <a:rPr lang="zh-CN" altLang="en-US" sz="1400" kern="0" dirty="0">
                <a:latin typeface="微软雅黑" panose="020B0503020204020204" pitchFamily="34" charset="-122"/>
                <a:ea typeface="微软雅黑" panose="020B0503020204020204" pitchFamily="34" charset="-122"/>
                <a:cs typeface="Verdana"/>
              </a:rPr>
              <a:t>研发支撑数据中台构建的产品，例如指标系统、元数据中心、数据地图等。</a:t>
            </a:r>
            <a:endParaRPr lang="en-US" altLang="zh-CN" sz="1400" kern="0" dirty="0">
              <a:solidFill>
                <a:schemeClr val="tx1"/>
              </a:solidFill>
              <a:latin typeface="微软雅黑" panose="020B0503020204020204" pitchFamily="34" charset="-122"/>
              <a:ea typeface="微软雅黑" panose="020B0503020204020204" pitchFamily="34" charset="-122"/>
              <a:cs typeface="Verdana"/>
            </a:endParaRPr>
          </a:p>
        </p:txBody>
      </p:sp>
      <p:sp>
        <p:nvSpPr>
          <p:cNvPr id="43" name="矩形 42">
            <a:extLst>
              <a:ext uri="{FF2B5EF4-FFF2-40B4-BE49-F238E27FC236}">
                <a16:creationId xmlns:a16="http://schemas.microsoft.com/office/drawing/2014/main" id="{941479D0-4CC2-CE4E-8823-8660AD251647}"/>
              </a:ext>
            </a:extLst>
          </p:cNvPr>
          <p:cNvSpPr/>
          <p:nvPr/>
        </p:nvSpPr>
        <p:spPr>
          <a:xfrm>
            <a:off x="3290026" y="1442006"/>
            <a:ext cx="2628000" cy="4054553"/>
          </a:xfrm>
          <a:prstGeom prst="rect">
            <a:avLst/>
          </a:prstGeom>
          <a:solidFill>
            <a:schemeClr val="bg1"/>
          </a:solidFill>
          <a:ln w="12700" algn="ctr">
            <a:solidFill>
              <a:srgbClr val="92D050"/>
            </a:solidFill>
            <a:prstDash val="solid"/>
            <a:miter lim="800000"/>
            <a:headEnd/>
            <a:tailEnd/>
          </a:ln>
        </p:spPr>
        <p:txBody>
          <a:bodyPr wrap="square" lIns="88900" tIns="88900" rIns="88900" bIns="88900" rtlCol="0" anchor="ctr"/>
          <a:lstStyle/>
          <a:p>
            <a:pP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r>
              <a:rPr lang="zh-CN" altLang="en-US" sz="1400" kern="0" dirty="0" smtClean="0">
                <a:latin typeface="微软雅黑" panose="020B0503020204020204" pitchFamily="34" charset="-122"/>
                <a:ea typeface="微软雅黑" panose="020B0503020204020204" pitchFamily="34" charset="-122"/>
                <a:cs typeface="Verdana"/>
              </a:rPr>
              <a:t>负责</a:t>
            </a:r>
            <a:r>
              <a:rPr lang="zh-CN" altLang="en-US" sz="1400" kern="0" dirty="0">
                <a:latin typeface="微软雅黑" panose="020B0503020204020204" pitchFamily="34" charset="-122"/>
                <a:ea typeface="微软雅黑" panose="020B0503020204020204" pitchFamily="34" charset="-122"/>
                <a:cs typeface="Verdana"/>
              </a:rPr>
              <a:t>维护数据中台的公共数据层，满足数据产品制定的数据需求。</a:t>
            </a:r>
            <a:endParaRPr lang="en-US" altLang="zh-CN" sz="1400" kern="0" dirty="0">
              <a:solidFill>
                <a:schemeClr val="tx1"/>
              </a:solidFill>
              <a:latin typeface="微软雅黑" panose="020B0503020204020204" pitchFamily="34" charset="-122"/>
              <a:ea typeface="微软雅黑" panose="020B0503020204020204" pitchFamily="34" charset="-122"/>
              <a:cs typeface="Verdana"/>
            </a:endParaRPr>
          </a:p>
        </p:txBody>
      </p:sp>
      <p:sp>
        <p:nvSpPr>
          <p:cNvPr id="44" name="矩形 43">
            <a:extLst>
              <a:ext uri="{FF2B5EF4-FFF2-40B4-BE49-F238E27FC236}">
                <a16:creationId xmlns:a16="http://schemas.microsoft.com/office/drawing/2014/main" id="{941479D0-4CC2-CE4E-8823-8660AD251647}"/>
              </a:ext>
            </a:extLst>
          </p:cNvPr>
          <p:cNvSpPr/>
          <p:nvPr/>
        </p:nvSpPr>
        <p:spPr>
          <a:xfrm>
            <a:off x="6110152" y="1442006"/>
            <a:ext cx="2628000" cy="4054553"/>
          </a:xfrm>
          <a:prstGeom prst="rect">
            <a:avLst/>
          </a:prstGeom>
          <a:solidFill>
            <a:schemeClr val="bg1"/>
          </a:solidFill>
          <a:ln w="12700" algn="ctr">
            <a:solidFill>
              <a:srgbClr val="92D050"/>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endParaRPr lang="en-US" altLang="zh-CN" sz="1400" kern="0" dirty="0" smtClean="0">
              <a:latin typeface="微软雅黑" panose="020B0503020204020204" pitchFamily="34" charset="-122"/>
              <a:ea typeface="微软雅黑" panose="020B0503020204020204" pitchFamily="34" charset="-122"/>
              <a:cs typeface="Verdana"/>
            </a:endParaRPr>
          </a:p>
          <a:p>
            <a:pPr algn="ctr">
              <a:lnSpc>
                <a:spcPct val="106000"/>
              </a:lnSpc>
              <a:buFont typeface="Wingdings 2" pitchFamily="18" charset="2"/>
              <a:buNone/>
            </a:pPr>
            <a:r>
              <a:rPr lang="zh-CN" altLang="en-US" sz="1400" kern="0" dirty="0" smtClean="0">
                <a:latin typeface="微软雅黑" panose="020B0503020204020204" pitchFamily="34" charset="-122"/>
                <a:ea typeface="微软雅黑" panose="020B0503020204020204" pitchFamily="34" charset="-122"/>
                <a:cs typeface="Verdana"/>
              </a:rPr>
              <a:t>负责</a:t>
            </a:r>
            <a:r>
              <a:rPr lang="zh-CN" altLang="en-US" sz="1400" kern="0" dirty="0">
                <a:latin typeface="微软雅黑" panose="020B0503020204020204" pitchFamily="34" charset="-122"/>
                <a:ea typeface="微软雅黑" panose="020B0503020204020204" pitchFamily="34" charset="-122"/>
                <a:cs typeface="Verdana"/>
              </a:rPr>
              <a:t>开发数据应用产品，比如报表系统</a:t>
            </a:r>
            <a:r>
              <a:rPr lang="zh-CN" altLang="en-US" sz="1400" kern="0" dirty="0" smtClean="0">
                <a:latin typeface="微软雅黑" panose="020B0503020204020204" pitchFamily="34" charset="-122"/>
                <a:ea typeface="微软雅黑" panose="020B0503020204020204" pitchFamily="34" charset="-122"/>
                <a:cs typeface="Verdana"/>
              </a:rPr>
              <a:t>、分销场景的</a:t>
            </a:r>
            <a:r>
              <a:rPr lang="zh-CN" altLang="en-US" sz="1400" kern="0" dirty="0">
                <a:latin typeface="微软雅黑" panose="020B0503020204020204" pitchFamily="34" charset="-122"/>
                <a:ea typeface="微软雅黑" panose="020B0503020204020204" pitchFamily="34" charset="-122"/>
                <a:cs typeface="Verdana"/>
              </a:rPr>
              <a:t>供应链系统、高层看板、经营分析。</a:t>
            </a:r>
            <a:endParaRPr lang="en-US" altLang="zh-CN" sz="1400" kern="0" dirty="0">
              <a:solidFill>
                <a:schemeClr val="tx1"/>
              </a:solidFill>
              <a:latin typeface="微软雅黑" panose="020B0503020204020204" pitchFamily="34" charset="-122"/>
              <a:ea typeface="微软雅黑" panose="020B0503020204020204" pitchFamily="34" charset="-122"/>
              <a:cs typeface="Verdana"/>
            </a:endParaRPr>
          </a:p>
        </p:txBody>
      </p:sp>
      <p:cxnSp>
        <p:nvCxnSpPr>
          <p:cNvPr id="33" name="直接连接符 32"/>
          <p:cNvCxnSpPr/>
          <p:nvPr/>
        </p:nvCxnSpPr>
        <p:spPr>
          <a:xfrm flipV="1">
            <a:off x="843280" y="3302000"/>
            <a:ext cx="1889760" cy="10160"/>
          </a:xfrm>
          <a:prstGeom prst="line">
            <a:avLst/>
          </a:prstGeom>
          <a:ln>
            <a:solidFill>
              <a:srgbClr val="84C109"/>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376" y="1603652"/>
            <a:ext cx="966645" cy="966645"/>
          </a:xfrm>
          <a:prstGeom prst="rect">
            <a:avLst/>
          </a:prstGeom>
        </p:spPr>
      </p:pic>
      <p:sp>
        <p:nvSpPr>
          <p:cNvPr id="79" name="矩形 78">
            <a:extLst>
              <a:ext uri="{FF2B5EF4-FFF2-40B4-BE49-F238E27FC236}">
                <a16:creationId xmlns:a16="http://schemas.microsoft.com/office/drawing/2014/main" id="{32B1D7B3-A07D-0E40-98E7-A68AE2301BB3}"/>
              </a:ext>
            </a:extLst>
          </p:cNvPr>
          <p:cNvSpPr/>
          <p:nvPr/>
        </p:nvSpPr>
        <p:spPr>
          <a:xfrm>
            <a:off x="945034" y="2748645"/>
            <a:ext cx="1677731" cy="418850"/>
          </a:xfrm>
          <a:prstGeom prst="rect">
            <a:avLst/>
          </a:prstGeom>
          <a:noFill/>
          <a:ln w="19050" algn="ctr">
            <a:noFill/>
            <a:miter lim="800000"/>
            <a:headEnd/>
            <a:tailEnd/>
          </a:ln>
          <a:effectLst/>
        </p:spPr>
        <p:txBody>
          <a:bodyPr anchor="ctr"/>
          <a:lstStyle/>
          <a:p>
            <a:pPr algn="ctr">
              <a:spcBef>
                <a:spcPts val="600"/>
              </a:spcBef>
              <a:buSzPct val="100000"/>
            </a:pPr>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数据产品团队</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80" name="矩形 79">
            <a:extLst>
              <a:ext uri="{FF2B5EF4-FFF2-40B4-BE49-F238E27FC236}">
                <a16:creationId xmlns:a16="http://schemas.microsoft.com/office/drawing/2014/main" id="{32B1D7B3-A07D-0E40-98E7-A68AE2301BB3}"/>
              </a:ext>
            </a:extLst>
          </p:cNvPr>
          <p:cNvSpPr/>
          <p:nvPr/>
        </p:nvSpPr>
        <p:spPr>
          <a:xfrm>
            <a:off x="3765160" y="2748645"/>
            <a:ext cx="1677731" cy="418850"/>
          </a:xfrm>
          <a:prstGeom prst="rect">
            <a:avLst/>
          </a:prstGeom>
          <a:noFill/>
          <a:ln w="19050" algn="ctr">
            <a:noFill/>
            <a:miter lim="800000"/>
            <a:headEnd/>
            <a:tailEnd/>
          </a:ln>
          <a:effectLst/>
        </p:spPr>
        <p:txBody>
          <a:bodyPr anchor="ctr"/>
          <a:lstStyle/>
          <a:p>
            <a:pPr algn="ctr" defTabSz="914400"/>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数据开发团队</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cxnSp>
        <p:nvCxnSpPr>
          <p:cNvPr id="81" name="直接连接符 80"/>
          <p:cNvCxnSpPr/>
          <p:nvPr/>
        </p:nvCxnSpPr>
        <p:spPr>
          <a:xfrm flipV="1">
            <a:off x="3659146" y="3312160"/>
            <a:ext cx="1889760" cy="10160"/>
          </a:xfrm>
          <a:prstGeom prst="line">
            <a:avLst/>
          </a:prstGeom>
          <a:ln>
            <a:solidFill>
              <a:srgbClr val="84C109"/>
            </a:solidFill>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32B1D7B3-A07D-0E40-98E7-A68AE2301BB3}"/>
              </a:ext>
            </a:extLst>
          </p:cNvPr>
          <p:cNvSpPr/>
          <p:nvPr/>
        </p:nvSpPr>
        <p:spPr>
          <a:xfrm>
            <a:off x="6585286" y="2754090"/>
            <a:ext cx="1677731" cy="418850"/>
          </a:xfrm>
          <a:prstGeom prst="rect">
            <a:avLst/>
          </a:prstGeom>
          <a:noFill/>
          <a:ln w="19050" algn="ctr">
            <a:noFill/>
            <a:miter lim="800000"/>
            <a:headEnd/>
            <a:tailEnd/>
          </a:ln>
          <a:effectLst/>
        </p:spPr>
        <p:txBody>
          <a:bodyPr anchor="ctr"/>
          <a:lstStyle/>
          <a:p>
            <a:pPr algn="ctr" defTabSz="914400"/>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应用开发团队</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sp>
        <p:nvSpPr>
          <p:cNvPr id="83" name="矩形 82">
            <a:extLst>
              <a:ext uri="{FF2B5EF4-FFF2-40B4-BE49-F238E27FC236}">
                <a16:creationId xmlns:a16="http://schemas.microsoft.com/office/drawing/2014/main" id="{32B1D7B3-A07D-0E40-98E7-A68AE2301BB3}"/>
              </a:ext>
            </a:extLst>
          </p:cNvPr>
          <p:cNvSpPr/>
          <p:nvPr/>
        </p:nvSpPr>
        <p:spPr>
          <a:xfrm>
            <a:off x="9405410" y="2748645"/>
            <a:ext cx="1677731" cy="418850"/>
          </a:xfrm>
          <a:prstGeom prst="rect">
            <a:avLst/>
          </a:prstGeom>
          <a:noFill/>
          <a:ln w="19050" algn="ctr">
            <a:noFill/>
            <a:miter lim="800000"/>
            <a:headEnd/>
            <a:tailEnd/>
          </a:ln>
          <a:effectLst/>
        </p:spPr>
        <p:txBody>
          <a:bodyPr anchor="ctr"/>
          <a:lstStyle/>
          <a:p>
            <a:pPr algn="ctr" defTabSz="914400"/>
            <a:r>
              <a:rPr lang="zh-CN" altLang="en-US" sz="1400" b="1" kern="0" dirty="0">
                <a:solidFill>
                  <a:prstClr val="black"/>
                </a:solidFill>
                <a:latin typeface="微软雅黑" panose="020B0503020204020204" pitchFamily="34" charset="-122"/>
                <a:ea typeface="微软雅黑" panose="020B0503020204020204" pitchFamily="34" charset="-122"/>
                <a:cs typeface="Arial" charset="0"/>
              </a:rPr>
              <a:t>数据平台团队</a:t>
            </a:r>
            <a:endParaRPr lang="en-US" sz="1400" b="1" kern="0" dirty="0">
              <a:solidFill>
                <a:prstClr val="black"/>
              </a:solidFill>
              <a:latin typeface="微软雅黑" panose="020B0503020204020204" pitchFamily="34" charset="-122"/>
              <a:ea typeface="微软雅黑" panose="020B0503020204020204" pitchFamily="34" charset="-122"/>
              <a:cs typeface="Arial" charset="0"/>
            </a:endParaRPr>
          </a:p>
        </p:txBody>
      </p:sp>
      <p:cxnSp>
        <p:nvCxnSpPr>
          <p:cNvPr id="84" name="直接连接符 83"/>
          <p:cNvCxnSpPr/>
          <p:nvPr/>
        </p:nvCxnSpPr>
        <p:spPr>
          <a:xfrm flipV="1">
            <a:off x="6479271" y="3291840"/>
            <a:ext cx="1889760" cy="10160"/>
          </a:xfrm>
          <a:prstGeom prst="line">
            <a:avLst/>
          </a:prstGeom>
          <a:ln>
            <a:solidFill>
              <a:srgbClr val="84C10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9299396" y="3281680"/>
            <a:ext cx="1889760" cy="10160"/>
          </a:xfrm>
          <a:prstGeom prst="line">
            <a:avLst/>
          </a:prstGeom>
          <a:ln>
            <a:solidFill>
              <a:srgbClr val="84C109"/>
            </a:solidFill>
          </a:ln>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576" y="1719397"/>
            <a:ext cx="850900" cy="850900"/>
          </a:xfrm>
          <a:prstGeom prst="rect">
            <a:avLst/>
          </a:prstGeom>
        </p:spPr>
      </p:pic>
      <p:pic>
        <p:nvPicPr>
          <p:cNvPr id="46" name="图片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2426" y="1795839"/>
            <a:ext cx="774458" cy="774458"/>
          </a:xfrm>
          <a:prstGeom prst="rect">
            <a:avLst/>
          </a:prstGeom>
        </p:spPr>
      </p:pic>
      <p:pic>
        <p:nvPicPr>
          <p:cNvPr id="47" name="图片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0245" y="1582237"/>
            <a:ext cx="988060" cy="988060"/>
          </a:xfrm>
          <a:prstGeom prst="rect">
            <a:avLst/>
          </a:prstGeom>
        </p:spPr>
      </p:pic>
      <p:grpSp>
        <p:nvGrpSpPr>
          <p:cNvPr id="20" name="Group 7"/>
          <p:cNvGrpSpPr/>
          <p:nvPr/>
        </p:nvGrpSpPr>
        <p:grpSpPr>
          <a:xfrm>
            <a:off x="10093741" y="401395"/>
            <a:ext cx="1567902" cy="264874"/>
            <a:chOff x="292101" y="403484"/>
            <a:chExt cx="14551023" cy="2704840"/>
          </a:xfrm>
          <a:solidFill>
            <a:schemeClr val="bg1"/>
          </a:solidFill>
        </p:grpSpPr>
        <p:sp>
          <p:nvSpPr>
            <p:cNvPr id="21" name="Chord 11"/>
            <p:cNvSpPr/>
            <p:nvPr/>
          </p:nvSpPr>
          <p:spPr>
            <a:xfrm rot="5400000">
              <a:off x="2716039" y="1178702"/>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2"/>
                  </a:lnTo>
                  <a:cubicBezTo>
                    <a:pt x="1629623" y="1117450"/>
                    <a:pt x="1549582" y="547709"/>
                    <a:pt x="1448204" y="212686"/>
                  </a:cubicBezTo>
                  <a:lnTo>
                    <a:pt x="1891117" y="113864"/>
                  </a:lnTo>
                  <a:cubicBezTo>
                    <a:pt x="2014942" y="349607"/>
                    <a:pt x="2067329" y="923489"/>
                    <a:pt x="1948267" y="1228288"/>
                  </a:cubicBezTo>
                  <a:cubicBezTo>
                    <a:pt x="1863064" y="1438925"/>
                    <a:pt x="1688476" y="1750713"/>
                    <a:pt x="1206984" y="1819346"/>
                  </a:cubicBezTo>
                  <a:cubicBezTo>
                    <a:pt x="1206980" y="1819903"/>
                    <a:pt x="1206981" y="1820461"/>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2" name="Chord 33"/>
            <p:cNvSpPr/>
            <p:nvPr/>
          </p:nvSpPr>
          <p:spPr>
            <a:xfrm rot="5400000">
              <a:off x="11986650" y="1178703"/>
              <a:ext cx="2015271" cy="1833887"/>
            </a:xfrm>
            <a:custGeom>
              <a:avLst/>
              <a:gdLst/>
              <a:ahLst/>
              <a:cxnLst/>
              <a:rect l="l" t="t" r="r" b="b"/>
              <a:pathLst>
                <a:path w="2015271" h="1833887">
                  <a:moveTo>
                    <a:pt x="448084" y="908145"/>
                  </a:moveTo>
                  <a:cubicBezTo>
                    <a:pt x="448859" y="1081287"/>
                    <a:pt x="597996" y="1221235"/>
                    <a:pt x="781634" y="1221143"/>
                  </a:cubicBezTo>
                  <a:lnTo>
                    <a:pt x="779132" y="592501"/>
                  </a:lnTo>
                  <a:cubicBezTo>
                    <a:pt x="595377" y="593709"/>
                    <a:pt x="447308" y="734887"/>
                    <a:pt x="448084" y="908145"/>
                  </a:cubicBezTo>
                  <a:close/>
                  <a:moveTo>
                    <a:pt x="688" y="925900"/>
                  </a:moveTo>
                  <a:cubicBezTo>
                    <a:pt x="-5101" y="764959"/>
                    <a:pt x="25537" y="597862"/>
                    <a:pt x="95275" y="449416"/>
                  </a:cubicBezTo>
                  <a:cubicBezTo>
                    <a:pt x="254876" y="169694"/>
                    <a:pt x="541635" y="-74260"/>
                    <a:pt x="1210088" y="20990"/>
                  </a:cubicBezTo>
                  <a:lnTo>
                    <a:pt x="1208037" y="1209601"/>
                  </a:lnTo>
                  <a:cubicBezTo>
                    <a:pt x="1629623" y="1117450"/>
                    <a:pt x="1549582" y="547709"/>
                    <a:pt x="1448204" y="212685"/>
                  </a:cubicBezTo>
                  <a:lnTo>
                    <a:pt x="1891117" y="113863"/>
                  </a:lnTo>
                  <a:cubicBezTo>
                    <a:pt x="2014942" y="349606"/>
                    <a:pt x="2067329" y="923488"/>
                    <a:pt x="1948267" y="1228287"/>
                  </a:cubicBezTo>
                  <a:cubicBezTo>
                    <a:pt x="1863064" y="1438925"/>
                    <a:pt x="1688476" y="1750713"/>
                    <a:pt x="1206984" y="1819345"/>
                  </a:cubicBezTo>
                  <a:cubicBezTo>
                    <a:pt x="1206980" y="1819903"/>
                    <a:pt x="1206981" y="1820460"/>
                    <a:pt x="1206981" y="1821018"/>
                  </a:cubicBezTo>
                  <a:cubicBezTo>
                    <a:pt x="633772" y="1897814"/>
                    <a:pt x="278555" y="1616265"/>
                    <a:pt x="124668" y="1365452"/>
                  </a:cubicBezTo>
                  <a:cubicBezTo>
                    <a:pt x="48695" y="1241627"/>
                    <a:pt x="6478" y="1086841"/>
                    <a:pt x="688" y="9259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3" name="Flowchart: Delay 6"/>
            <p:cNvSpPr/>
            <p:nvPr/>
          </p:nvSpPr>
          <p:spPr>
            <a:xfrm>
              <a:off x="292101" y="403484"/>
              <a:ext cx="2312176" cy="2664625"/>
            </a:xfrm>
            <a:custGeom>
              <a:avLst/>
              <a:gdLst/>
              <a:ahLst/>
              <a:cxnLst/>
              <a:rect l="l" t="t" r="r" b="b"/>
              <a:pathLst>
                <a:path w="2312176" h="2664625">
                  <a:moveTo>
                    <a:pt x="780846" y="528280"/>
                  </a:moveTo>
                  <a:cubicBezTo>
                    <a:pt x="748373" y="527880"/>
                    <a:pt x="740552" y="529395"/>
                    <a:pt x="638176" y="540320"/>
                  </a:cubicBezTo>
                  <a:lnTo>
                    <a:pt x="638176" y="2146626"/>
                  </a:lnTo>
                  <a:cubicBezTo>
                    <a:pt x="763911" y="2146626"/>
                    <a:pt x="796472" y="2152453"/>
                    <a:pt x="920130" y="2146626"/>
                  </a:cubicBezTo>
                  <a:cubicBezTo>
                    <a:pt x="1347903" y="2114577"/>
                    <a:pt x="1636355" y="1808265"/>
                    <a:pt x="1645900" y="1343474"/>
                  </a:cubicBezTo>
                  <a:cubicBezTo>
                    <a:pt x="1655445" y="878682"/>
                    <a:pt x="1304910" y="509056"/>
                    <a:pt x="891672" y="529450"/>
                  </a:cubicBezTo>
                  <a:cubicBezTo>
                    <a:pt x="828690" y="529450"/>
                    <a:pt x="800330" y="528520"/>
                    <a:pt x="780846" y="528280"/>
                  </a:cubicBezTo>
                  <a:close/>
                  <a:moveTo>
                    <a:pt x="788988" y="1328"/>
                  </a:moveTo>
                  <a:cubicBezTo>
                    <a:pt x="1736825" y="-32009"/>
                    <a:pt x="2336800" y="566214"/>
                    <a:pt x="2311400" y="1347529"/>
                  </a:cubicBezTo>
                  <a:cubicBezTo>
                    <a:pt x="2286000" y="2128844"/>
                    <a:pt x="1846362" y="2608004"/>
                    <a:pt x="865187" y="2660392"/>
                  </a:cubicBezTo>
                  <a:cubicBezTo>
                    <a:pt x="581554" y="2669917"/>
                    <a:pt x="288396" y="2660391"/>
                    <a:pt x="0" y="2660391"/>
                  </a:cubicBezTo>
                  <a:lnTo>
                    <a:pt x="0" y="34666"/>
                  </a:lnTo>
                  <a:cubicBezTo>
                    <a:pt x="375708" y="6091"/>
                    <a:pt x="403755" y="1328"/>
                    <a:pt x="788988" y="13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4" name="Rectangle 19"/>
            <p:cNvSpPr/>
            <p:nvPr/>
          </p:nvSpPr>
          <p:spPr>
            <a:xfrm>
              <a:off x="4933950" y="447675"/>
              <a:ext cx="644525" cy="2628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5" name="Oval 15"/>
            <p:cNvSpPr/>
            <p:nvPr/>
          </p:nvSpPr>
          <p:spPr>
            <a:xfrm>
              <a:off x="5879163" y="1090512"/>
              <a:ext cx="2017064" cy="2014640"/>
            </a:xfrm>
            <a:custGeom>
              <a:avLst/>
              <a:gdLst/>
              <a:ahLst/>
              <a:cxnLst/>
              <a:rect l="l" t="t" r="r" b="b"/>
              <a:pathLst>
                <a:path w="2017064" h="2014640">
                  <a:moveTo>
                    <a:pt x="1003000" y="481862"/>
                  </a:moveTo>
                  <a:cubicBezTo>
                    <a:pt x="808426" y="485634"/>
                    <a:pt x="661325" y="672196"/>
                    <a:pt x="658068" y="1013697"/>
                  </a:cubicBezTo>
                  <a:cubicBezTo>
                    <a:pt x="654809" y="1355198"/>
                    <a:pt x="812499" y="1545532"/>
                    <a:pt x="1003000" y="1545532"/>
                  </a:cubicBezTo>
                  <a:cubicBezTo>
                    <a:pt x="1193501" y="1545532"/>
                    <a:pt x="1342231" y="1342626"/>
                    <a:pt x="1347932" y="1013697"/>
                  </a:cubicBezTo>
                  <a:cubicBezTo>
                    <a:pt x="1347118" y="672196"/>
                    <a:pt x="1197573" y="478090"/>
                    <a:pt x="1003000" y="481862"/>
                  </a:cubicBezTo>
                  <a:close/>
                  <a:moveTo>
                    <a:pt x="1008604" y="102"/>
                  </a:moveTo>
                  <a:cubicBezTo>
                    <a:pt x="1577468" y="-7042"/>
                    <a:pt x="2014683" y="360584"/>
                    <a:pt x="2017064" y="1007371"/>
                  </a:cubicBezTo>
                  <a:cubicBezTo>
                    <a:pt x="2000395" y="1630345"/>
                    <a:pt x="1565561" y="2014640"/>
                    <a:pt x="1008604" y="2014640"/>
                  </a:cubicBezTo>
                  <a:cubicBezTo>
                    <a:pt x="451647" y="2014640"/>
                    <a:pt x="-9381" y="1654157"/>
                    <a:pt x="144" y="1007371"/>
                  </a:cubicBezTo>
                  <a:cubicBezTo>
                    <a:pt x="9669" y="360585"/>
                    <a:pt x="439740" y="7246"/>
                    <a:pt x="1008604" y="10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6" name="Rectangle 19"/>
            <p:cNvSpPr/>
            <p:nvPr/>
          </p:nvSpPr>
          <p:spPr>
            <a:xfrm>
              <a:off x="8165782" y="442912"/>
              <a:ext cx="658812" cy="2633662"/>
            </a:xfrm>
            <a:custGeom>
              <a:avLst/>
              <a:gdLst/>
              <a:ahLst/>
              <a:cxnLst/>
              <a:rect l="l" t="t" r="r" b="b"/>
              <a:pathLst>
                <a:path w="658812" h="2633662">
                  <a:moveTo>
                    <a:pt x="14287" y="685800"/>
                  </a:moveTo>
                  <a:lnTo>
                    <a:pt x="658812" y="685800"/>
                  </a:lnTo>
                  <a:lnTo>
                    <a:pt x="658812" y="2633662"/>
                  </a:lnTo>
                  <a:lnTo>
                    <a:pt x="14287" y="2633662"/>
                  </a:lnTo>
                  <a:close/>
                  <a:moveTo>
                    <a:pt x="0" y="0"/>
                  </a:moveTo>
                  <a:lnTo>
                    <a:pt x="644525" y="0"/>
                  </a:lnTo>
                  <a:lnTo>
                    <a:pt x="644525" y="509587"/>
                  </a:lnTo>
                  <a:lnTo>
                    <a:pt x="0" y="509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7" name="Trapezoid 16"/>
            <p:cNvSpPr/>
            <p:nvPr/>
          </p:nvSpPr>
          <p:spPr>
            <a:xfrm rot="16200000">
              <a:off x="998003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8" name="Trapezoid 27"/>
            <p:cNvSpPr/>
            <p:nvPr/>
          </p:nvSpPr>
          <p:spPr>
            <a:xfrm rot="16200000">
              <a:off x="8488487" y="1134939"/>
              <a:ext cx="2573089" cy="1363663"/>
            </a:xfrm>
            <a:custGeom>
              <a:avLst/>
              <a:gdLst/>
              <a:ahLst/>
              <a:cxnLst/>
              <a:rect l="l" t="t" r="r" b="b"/>
              <a:pathLst>
                <a:path w="2573089" h="1363663">
                  <a:moveTo>
                    <a:pt x="2573089" y="883350"/>
                  </a:moveTo>
                  <a:lnTo>
                    <a:pt x="1975489" y="883350"/>
                  </a:lnTo>
                  <a:lnTo>
                    <a:pt x="1975489" y="1302450"/>
                  </a:lnTo>
                  <a:lnTo>
                    <a:pt x="1491208" y="1302450"/>
                  </a:lnTo>
                  <a:lnTo>
                    <a:pt x="1491208" y="883350"/>
                  </a:lnTo>
                  <a:lnTo>
                    <a:pt x="1214189" y="883350"/>
                  </a:lnTo>
                  <a:lnTo>
                    <a:pt x="1214343" y="881950"/>
                  </a:lnTo>
                  <a:lnTo>
                    <a:pt x="774018" y="881950"/>
                  </a:lnTo>
                  <a:cubicBezTo>
                    <a:pt x="682343" y="886155"/>
                    <a:pt x="596183" y="923122"/>
                    <a:pt x="550612" y="1011945"/>
                  </a:cubicBezTo>
                  <a:cubicBezTo>
                    <a:pt x="510130" y="1176813"/>
                    <a:pt x="536325" y="1236901"/>
                    <a:pt x="564901" y="1363663"/>
                  </a:cubicBezTo>
                  <a:lnTo>
                    <a:pt x="59189" y="1363663"/>
                  </a:lnTo>
                  <a:cubicBezTo>
                    <a:pt x="20590" y="1209912"/>
                    <a:pt x="-53726" y="791836"/>
                    <a:pt x="62457" y="569026"/>
                  </a:cubicBezTo>
                  <a:cubicBezTo>
                    <a:pt x="159791" y="354718"/>
                    <a:pt x="397621" y="266612"/>
                    <a:pt x="640213" y="247560"/>
                  </a:cubicBezTo>
                  <a:lnTo>
                    <a:pt x="640390" y="248350"/>
                  </a:lnTo>
                  <a:lnTo>
                    <a:pt x="1284039" y="248350"/>
                  </a:lnTo>
                  <a:lnTo>
                    <a:pt x="1491208" y="248350"/>
                  </a:lnTo>
                  <a:lnTo>
                    <a:pt x="1491208" y="0"/>
                  </a:lnTo>
                  <a:lnTo>
                    <a:pt x="1975489" y="0"/>
                  </a:lnTo>
                  <a:lnTo>
                    <a:pt x="1975489" y="248350"/>
                  </a:lnTo>
                  <a:lnTo>
                    <a:pt x="2503239" y="248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prstClr val="white"/>
                </a:solidFill>
              </a:endParaRPr>
            </a:p>
          </p:txBody>
        </p:sp>
        <p:sp>
          <p:nvSpPr>
            <p:cNvPr id="29" name="Oval 24"/>
            <p:cNvSpPr/>
            <p:nvPr/>
          </p:nvSpPr>
          <p:spPr>
            <a:xfrm>
              <a:off x="14128749" y="2393949"/>
              <a:ext cx="714375" cy="714375"/>
            </a:xfrm>
            <a:prstGeom prst="ellips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solidFill>
                  <a:srgbClr val="92D400"/>
                </a:solidFill>
              </a:endParaRPr>
            </a:p>
          </p:txBody>
        </p:sp>
      </p:grpSp>
    </p:spTree>
    <p:extLst>
      <p:ext uri="{BB962C8B-B14F-4D97-AF65-F5344CB8AC3E}">
        <p14:creationId xmlns:p14="http://schemas.microsoft.com/office/powerpoint/2010/main" val="133610905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2016 Deloitte_4_3_Onscreen_SC_0612.pptx" id="{911DD1BE-D66C-47CA-8D8D-D2E98DC76668}" vid="{40F9B59C-D1ED-4031-AD4F-8EAE1281C8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翰林汇电商&amp;ERP交流方案_201805_v0.1</Template>
  <TotalTime>34450</TotalTime>
  <Words>2157</Words>
  <Application>Microsoft Office PowerPoint</Application>
  <PresentationFormat>宽屏</PresentationFormat>
  <Paragraphs>323</Paragraphs>
  <Slides>15</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7" baseType="lpstr">
      <vt:lpstr>Open Sans</vt:lpstr>
      <vt:lpstr>宋体</vt:lpstr>
      <vt:lpstr>Arial</vt:lpstr>
      <vt:lpstr>Arial Unicode MS</vt:lpstr>
      <vt:lpstr>Calibri</vt:lpstr>
      <vt:lpstr>Verdana</vt:lpstr>
      <vt:lpstr>Wingdings 2</vt:lpstr>
      <vt:lpstr>华文细黑</vt:lpstr>
      <vt:lpstr>微软雅黑</vt:lpstr>
      <vt:lpstr>微软雅黑</vt:lpstr>
      <vt:lpstr>Deloitte_US_Onscreen</vt:lpstr>
      <vt:lpstr>think-cell Slide</vt:lpstr>
      <vt:lpstr>PowerPoint 演示文稿</vt:lpstr>
      <vt:lpstr>过渡页</vt:lpstr>
      <vt:lpstr>什么是数据中台</vt:lpstr>
      <vt:lpstr>数据中台是大数据的下一站</vt:lpstr>
      <vt:lpstr>数据中台的作用</vt:lpstr>
      <vt:lpstr>PowerPoint 演示文稿</vt:lpstr>
      <vt:lpstr>数据中台建设方法论</vt:lpstr>
      <vt:lpstr>数据中台技术架构</vt:lpstr>
      <vt:lpstr>数据中台组织架构</vt:lpstr>
      <vt:lpstr>PowerPoint 演示文稿</vt:lpstr>
      <vt:lpstr>元数据中心</vt:lpstr>
      <vt:lpstr>指标管理</vt:lpstr>
      <vt:lpstr>数据质量管理</vt:lpstr>
      <vt:lpstr>未来已来·唯变不变</vt:lpstr>
      <vt:lpstr>PowerPoint 演示文稿</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 Yulian (CN - Beijing)</dc:creator>
  <cp:lastModifiedBy>LiXin</cp:lastModifiedBy>
  <cp:revision>1881</cp:revision>
  <cp:lastPrinted>2014-06-25T02:16:22Z</cp:lastPrinted>
  <dcterms:created xsi:type="dcterms:W3CDTF">2018-04-28T01:56:21Z</dcterms:created>
  <dcterms:modified xsi:type="dcterms:W3CDTF">2022-05-25T15:22:18Z</dcterms:modified>
</cp:coreProperties>
</file>