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43" r:id="rId2"/>
    <p:sldId id="344" r:id="rId3"/>
    <p:sldId id="361" r:id="rId4"/>
    <p:sldId id="257" r:id="rId5"/>
    <p:sldId id="348" r:id="rId6"/>
    <p:sldId id="338" r:id="rId7"/>
    <p:sldId id="358" r:id="rId8"/>
    <p:sldId id="323" r:id="rId9"/>
    <p:sldId id="356" r:id="rId10"/>
    <p:sldId id="357" r:id="rId11"/>
    <p:sldId id="349" r:id="rId12"/>
    <p:sldId id="351" r:id="rId13"/>
    <p:sldId id="352" r:id="rId14"/>
    <p:sldId id="353" r:id="rId15"/>
    <p:sldId id="360" r:id="rId16"/>
    <p:sldId id="331" r:id="rId17"/>
    <p:sldId id="301" r:id="rId18"/>
  </p:sldIdLst>
  <p:sldSz cx="11520488" cy="6480175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31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6423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9603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72783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59635" algn="l" defTabSz="8642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592070" algn="l" defTabSz="8642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023870" algn="l" defTabSz="8642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455670" algn="l" defTabSz="8642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557AE"/>
    <a:srgbClr val="0066CC"/>
    <a:srgbClr val="0000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44" y="72"/>
      </p:cViewPr>
      <p:guideLst>
        <p:guide orient="horz" pos="2200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4BEA77D2-31BA-45F2-8C2A-4D149D6B0E6F}" type="datetime1">
              <a:rPr lang="zh-CN" altLang="en-US"/>
              <a:t>2022/12/10</a:t>
            </a:fld>
            <a:endParaRPr lang="zh-CN" altLang="en-US" sz="1200"/>
          </a:p>
        </p:txBody>
      </p:sp>
      <p:sp>
        <p:nvSpPr>
          <p:cNvPr id="716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68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zh-CN" sz="1200"/>
              <a:t>单击此处编辑母版文本样式</a:t>
            </a:r>
          </a:p>
          <a:p>
            <a:pPr>
              <a:spcBef>
                <a:spcPct val="30000"/>
              </a:spcBef>
            </a:pPr>
            <a:r>
              <a:rPr lang="zh-CN" altLang="zh-CN" sz="1200"/>
              <a:t>第二级</a:t>
            </a:r>
          </a:p>
          <a:p>
            <a:pPr>
              <a:spcBef>
                <a:spcPct val="30000"/>
              </a:spcBef>
            </a:pPr>
            <a:r>
              <a:rPr lang="zh-CN" altLang="zh-CN" sz="1200"/>
              <a:t>第三级</a:t>
            </a:r>
          </a:p>
          <a:p>
            <a:pPr>
              <a:spcBef>
                <a:spcPct val="30000"/>
              </a:spcBef>
            </a:pPr>
            <a:r>
              <a:rPr lang="zh-CN" altLang="zh-CN" sz="1200"/>
              <a:t>第四级</a:t>
            </a:r>
          </a:p>
          <a:p>
            <a:pPr>
              <a:spcBef>
                <a:spcPct val="30000"/>
              </a:spcBef>
            </a:pPr>
            <a:r>
              <a:rPr lang="zh-CN" altLang="zh-CN" sz="120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4AC6BF3C-37ED-4868-8C8C-07B54E59A2F4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31800" algn="l" defTabSz="0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64235" algn="l" defTabSz="0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96035" algn="l" defTabSz="0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727835" algn="l" defTabSz="0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59635" algn="l" defTabSz="864235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7pPr>
    <a:lvl8pPr marL="3023870" algn="l" defTabSz="864235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8pPr>
    <a:lvl9pPr marL="3455670" algn="l" defTabSz="864235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FE6A6-164E-45E6-8E80-C7A23301ED7E}" type="slidenum">
              <a:rPr lang="zh-CN" altLang="en-US">
                <a:solidFill>
                  <a:srgbClr val="000000"/>
                </a:solidFill>
              </a:rPr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FE6A6-164E-45E6-8E80-C7A23301ED7E}" type="slidenum">
              <a:rPr lang="zh-CN" altLang="en-US">
                <a:solidFill>
                  <a:srgbClr val="000000"/>
                </a:solidFill>
              </a:rPr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FE6A6-164E-45E6-8E80-C7A23301ED7E}" type="slidenum">
              <a:rPr lang="zh-CN" altLang="en-US">
                <a:solidFill>
                  <a:srgbClr val="000000"/>
                </a:solidFill>
              </a:rPr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FE6A6-164E-45E6-8E80-C7A23301ED7E}" type="slidenum">
              <a:rPr lang="zh-CN" altLang="en-US">
                <a:solidFill>
                  <a:srgbClr val="000000"/>
                </a:solidFill>
              </a:rPr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FE6A6-164E-45E6-8E80-C7A23301ED7E}" type="slidenum">
              <a:rPr lang="zh-CN" altLang="en-US">
                <a:solidFill>
                  <a:srgbClr val="000000"/>
                </a:solidFill>
              </a:rPr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C5546E-985B-404C-BDB0-D15CE47801B1}" type="slidenum">
              <a:rPr lang="zh-CN" altLang="en-US">
                <a:solidFill>
                  <a:srgbClr val="000000"/>
                </a:solidFill>
              </a:r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BF3C-37ED-4868-8C8C-07B54E59A2F4}" type="slidenum">
              <a:rPr lang="zh-CN" altLang="en-US" smtClean="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BF3C-37ED-4868-8C8C-07B54E59A2F4}" type="slidenum">
              <a:rPr lang="zh-CN" altLang="en-US" smtClean="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CD64D-B72C-4FF8-85BB-4AA899BC1DF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591352-EF2D-4012-B9EB-C44608C46CF8}" type="slidenum">
              <a:rPr lang="zh-CN" altLang="en-US">
                <a:solidFill>
                  <a:srgbClr val="000000"/>
                </a:solidFill>
              </a:rPr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7D100A-EE09-40DE-BCF0-B4EA8FA3C2C9}" type="slidenum">
              <a:rPr lang="zh-CN" altLang="en-US">
                <a:solidFill>
                  <a:srgbClr val="000000"/>
                </a:solidFill>
              </a:rPr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7C5546E-985B-404C-BDB0-D15CE47801B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68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7C5546E-985B-404C-BDB0-D15CE47801B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11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FE6A6-164E-45E6-8E80-C7A23301ED7E}" type="slidenum">
              <a:rPr lang="zh-CN" altLang="en-US">
                <a:solidFill>
                  <a:srgbClr val="000000"/>
                </a:solidFill>
              </a:rPr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FE6A6-164E-45E6-8E80-C7A23301ED7E}" type="slidenum">
              <a:rPr lang="zh-CN" altLang="en-US">
                <a:solidFill>
                  <a:srgbClr val="000000"/>
                </a:solidFill>
              </a:rPr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FE6A6-164E-45E6-8E80-C7A23301ED7E}" type="slidenum">
              <a:rPr lang="zh-CN" altLang="en-US">
                <a:solidFill>
                  <a:srgbClr val="000000"/>
                </a:solidFill>
              </a:rPr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7" y="2013055"/>
            <a:ext cx="9792415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/>
          <a:lstStyle>
            <a:lvl1pPr marL="0" indent="0" algn="ctr">
              <a:buNone/>
              <a:defRPr/>
            </a:lvl1pPr>
            <a:lvl2pPr marL="431800" indent="0" algn="ctr">
              <a:buNone/>
              <a:defRPr/>
            </a:lvl2pPr>
            <a:lvl3pPr marL="864235" indent="0" algn="ctr">
              <a:buNone/>
              <a:defRPr/>
            </a:lvl3pPr>
            <a:lvl4pPr marL="1296035" indent="0" algn="ctr">
              <a:buNone/>
              <a:defRPr/>
            </a:lvl4pPr>
            <a:lvl5pPr marL="1727835" indent="0" algn="ctr">
              <a:buNone/>
              <a:defRPr/>
            </a:lvl5pPr>
            <a:lvl6pPr marL="2160270" indent="0" algn="ctr">
              <a:buNone/>
              <a:defRPr/>
            </a:lvl6pPr>
            <a:lvl7pPr marL="2592070" indent="0" algn="ctr">
              <a:buNone/>
              <a:defRPr/>
            </a:lvl7pPr>
            <a:lvl8pPr marL="3023870" indent="0" algn="ctr">
              <a:buNone/>
              <a:defRPr/>
            </a:lvl8pPr>
            <a:lvl9pPr marL="345630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11F5E-D749-4137-B756-9AAD8C886D7E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C35A-5682-4F17-A5AB-C9E9AF6953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77360-1DB7-4EDE-A4F0-73DF19AF951D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0EA6-541C-440E-9F91-7FD6A3344A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59A9-847B-4C54-BF37-D0CA150EED2E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98AF1-EBD8-49B5-A0CF-DCFA712BE9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10211637" y="917482"/>
            <a:ext cx="916538" cy="45719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 flipH="1" flipV="1">
            <a:off x="9310099" y="917482"/>
            <a:ext cx="1023043" cy="45719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04034" y="932118"/>
            <a:ext cx="8095845" cy="19854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26"/>
          <p:cNvGrpSpPr/>
          <p:nvPr userDrawn="1"/>
        </p:nvGrpSpPr>
        <p:grpSpPr bwMode="auto">
          <a:xfrm flipH="1">
            <a:off x="-12000" y="519014"/>
            <a:ext cx="780033" cy="415512"/>
            <a:chOff x="0" y="0"/>
            <a:chExt cx="1787532" cy="1257300"/>
          </a:xfrm>
        </p:grpSpPr>
        <p:sp>
          <p:nvSpPr>
            <p:cNvPr id="10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4382" cy="1257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矩形 128"/>
            <p:cNvSpPr>
              <a:spLocks noChangeArrowheads="1"/>
            </p:cNvSpPr>
            <p:nvPr/>
          </p:nvSpPr>
          <p:spPr bwMode="auto">
            <a:xfrm>
              <a:off x="446883" y="0"/>
              <a:ext cx="577510" cy="1257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129"/>
            <p:cNvSpPr>
              <a:spLocks noChangeArrowheads="1"/>
            </p:cNvSpPr>
            <p:nvPr/>
          </p:nvSpPr>
          <p:spPr bwMode="auto">
            <a:xfrm>
              <a:off x="1106895" y="0"/>
              <a:ext cx="680637" cy="125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49" y="355164"/>
            <a:ext cx="1995168" cy="59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>
            <a:off x="10090928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矩形 3"/>
          <p:cNvSpPr/>
          <p:nvPr userDrawn="1"/>
        </p:nvSpPr>
        <p:spPr>
          <a:xfrm flipH="1" flipV="1">
            <a:off x="9189391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26"/>
          <p:cNvSpPr txBox="1">
            <a:spLocks noChangeArrowheads="1"/>
          </p:cNvSpPr>
          <p:nvPr userDrawn="1"/>
        </p:nvSpPr>
        <p:spPr bwMode="auto">
          <a:xfrm>
            <a:off x="745533" y="519014"/>
            <a:ext cx="1193084" cy="45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360">
                <a:latin typeface="Calibri" panose="020F0502020204030204" pitchFamily="34" charset="0"/>
              </a:rPr>
              <a:t>PARK 02</a:t>
            </a:r>
            <a:endParaRPr lang="zh-CN" altLang="en-US" sz="2360">
              <a:latin typeface="Calibri" panose="020F0502020204030204" pitchFamily="34" charset="0"/>
            </a:endParaRPr>
          </a:p>
        </p:txBody>
      </p:sp>
      <p:sp>
        <p:nvSpPr>
          <p:cNvPr id="5" name="文本框 27"/>
          <p:cNvSpPr txBox="1">
            <a:spLocks noChangeArrowheads="1"/>
          </p:cNvSpPr>
          <p:nvPr userDrawn="1"/>
        </p:nvSpPr>
        <p:spPr bwMode="auto">
          <a:xfrm>
            <a:off x="9271895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6" name="文本框 28"/>
          <p:cNvSpPr txBox="1">
            <a:spLocks noChangeArrowheads="1"/>
          </p:cNvSpPr>
          <p:nvPr userDrawn="1"/>
        </p:nvSpPr>
        <p:spPr bwMode="auto">
          <a:xfrm>
            <a:off x="10260434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006672" y="789021"/>
            <a:ext cx="4893207" cy="1200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26"/>
          <p:cNvGrpSpPr/>
          <p:nvPr userDrawn="1"/>
        </p:nvGrpSpPr>
        <p:grpSpPr bwMode="auto">
          <a:xfrm flipH="1">
            <a:off x="-12000" y="519014"/>
            <a:ext cx="780033" cy="415512"/>
            <a:chOff x="0" y="0"/>
            <a:chExt cx="1787532" cy="1257300"/>
          </a:xfrm>
        </p:grpSpPr>
        <p:sp>
          <p:nvSpPr>
            <p:cNvPr id="9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4382" cy="1257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矩形 128"/>
            <p:cNvSpPr>
              <a:spLocks noChangeArrowheads="1"/>
            </p:cNvSpPr>
            <p:nvPr/>
          </p:nvSpPr>
          <p:spPr bwMode="auto">
            <a:xfrm>
              <a:off x="446883" y="0"/>
              <a:ext cx="577510" cy="1257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矩形 129"/>
            <p:cNvSpPr>
              <a:spLocks noChangeArrowheads="1"/>
            </p:cNvSpPr>
            <p:nvPr/>
          </p:nvSpPr>
          <p:spPr bwMode="auto">
            <a:xfrm>
              <a:off x="1106895" y="0"/>
              <a:ext cx="680637" cy="125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10090928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 flipH="1" flipV="1">
            <a:off x="9189391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 userDrawn="1"/>
        </p:nvSpPr>
        <p:spPr bwMode="auto">
          <a:xfrm>
            <a:off x="745533" y="519014"/>
            <a:ext cx="1193084" cy="45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360">
                <a:latin typeface="Calibri" panose="020F0502020204030204" pitchFamily="34" charset="0"/>
              </a:rPr>
              <a:t>PARK 03</a:t>
            </a:r>
            <a:endParaRPr lang="zh-CN" altLang="en-US" sz="2360">
              <a:latin typeface="Calibri" panose="020F0502020204030204" pitchFamily="34" charset="0"/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 userDrawn="1"/>
        </p:nvSpPr>
        <p:spPr bwMode="auto">
          <a:xfrm>
            <a:off x="9271895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7" name="文本框 28"/>
          <p:cNvSpPr txBox="1">
            <a:spLocks noChangeArrowheads="1"/>
          </p:cNvSpPr>
          <p:nvPr userDrawn="1"/>
        </p:nvSpPr>
        <p:spPr bwMode="auto">
          <a:xfrm>
            <a:off x="10260434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006672" y="789021"/>
            <a:ext cx="4893207" cy="1200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26"/>
          <p:cNvGrpSpPr/>
          <p:nvPr userDrawn="1"/>
        </p:nvGrpSpPr>
        <p:grpSpPr bwMode="auto">
          <a:xfrm flipH="1">
            <a:off x="-12000" y="519014"/>
            <a:ext cx="780033" cy="415512"/>
            <a:chOff x="0" y="0"/>
            <a:chExt cx="1787532" cy="1257300"/>
          </a:xfrm>
        </p:grpSpPr>
        <p:sp>
          <p:nvSpPr>
            <p:cNvPr id="10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4382" cy="1257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矩形 128"/>
            <p:cNvSpPr>
              <a:spLocks noChangeArrowheads="1"/>
            </p:cNvSpPr>
            <p:nvPr/>
          </p:nvSpPr>
          <p:spPr bwMode="auto">
            <a:xfrm>
              <a:off x="446883" y="0"/>
              <a:ext cx="577510" cy="1257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129"/>
            <p:cNvSpPr>
              <a:spLocks noChangeArrowheads="1"/>
            </p:cNvSpPr>
            <p:nvPr/>
          </p:nvSpPr>
          <p:spPr bwMode="auto">
            <a:xfrm>
              <a:off x="1106895" y="0"/>
              <a:ext cx="680637" cy="125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10090928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 flipH="1" flipV="1">
            <a:off x="9189391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 userDrawn="1"/>
        </p:nvSpPr>
        <p:spPr bwMode="auto">
          <a:xfrm>
            <a:off x="745533" y="519014"/>
            <a:ext cx="1193084" cy="45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360">
                <a:latin typeface="Calibri" panose="020F0502020204030204" pitchFamily="34" charset="0"/>
              </a:rPr>
              <a:t>PARK 04</a:t>
            </a:r>
            <a:endParaRPr lang="zh-CN" altLang="en-US" sz="2360">
              <a:latin typeface="Calibri" panose="020F0502020204030204" pitchFamily="34" charset="0"/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 userDrawn="1"/>
        </p:nvSpPr>
        <p:spPr bwMode="auto">
          <a:xfrm>
            <a:off x="9271895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7" name="文本框 28"/>
          <p:cNvSpPr txBox="1">
            <a:spLocks noChangeArrowheads="1"/>
          </p:cNvSpPr>
          <p:nvPr userDrawn="1"/>
        </p:nvSpPr>
        <p:spPr bwMode="auto">
          <a:xfrm>
            <a:off x="10260434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006672" y="789021"/>
            <a:ext cx="4893207" cy="1200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26"/>
          <p:cNvGrpSpPr/>
          <p:nvPr userDrawn="1"/>
        </p:nvGrpSpPr>
        <p:grpSpPr bwMode="auto">
          <a:xfrm flipH="1">
            <a:off x="-12000" y="519014"/>
            <a:ext cx="780033" cy="415512"/>
            <a:chOff x="0" y="0"/>
            <a:chExt cx="1787532" cy="1257300"/>
          </a:xfrm>
        </p:grpSpPr>
        <p:sp>
          <p:nvSpPr>
            <p:cNvPr id="10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4382" cy="1257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矩形 128"/>
            <p:cNvSpPr>
              <a:spLocks noChangeArrowheads="1"/>
            </p:cNvSpPr>
            <p:nvPr/>
          </p:nvSpPr>
          <p:spPr bwMode="auto">
            <a:xfrm>
              <a:off x="446883" y="0"/>
              <a:ext cx="577510" cy="1257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129"/>
            <p:cNvSpPr>
              <a:spLocks noChangeArrowheads="1"/>
            </p:cNvSpPr>
            <p:nvPr/>
          </p:nvSpPr>
          <p:spPr bwMode="auto">
            <a:xfrm>
              <a:off x="1106895" y="0"/>
              <a:ext cx="680637" cy="125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319514" y="-25501"/>
            <a:ext cx="850536" cy="790216"/>
            <a:chOff x="2506532" y="465192"/>
            <a:chExt cx="675190" cy="626330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971" cy="626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535" dirty="0">
                  <a:solidFill>
                    <a:srgbClr val="005292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1</a:t>
              </a:r>
              <a:endParaRPr lang="zh-CN" altLang="en-US" sz="4535" dirty="0">
                <a:solidFill>
                  <a:srgbClr val="005292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2722069" y="599543"/>
              <a:ext cx="459653" cy="458932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 userDrawn="1"/>
        </p:nvSpPr>
        <p:spPr>
          <a:xfrm>
            <a:off x="1" y="721521"/>
            <a:ext cx="11512988" cy="4200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56" tIns="57577" rIns="115156" bIns="5757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319514" y="-25501"/>
            <a:ext cx="850536" cy="790216"/>
            <a:chOff x="2506532" y="465192"/>
            <a:chExt cx="675190" cy="626330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971" cy="626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535" dirty="0">
                  <a:solidFill>
                    <a:srgbClr val="005292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1</a:t>
              </a:r>
              <a:endParaRPr lang="zh-CN" altLang="en-US" sz="4535" dirty="0">
                <a:solidFill>
                  <a:srgbClr val="005292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2722069" y="599543"/>
              <a:ext cx="459653" cy="458932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 userDrawn="1"/>
        </p:nvSpPr>
        <p:spPr>
          <a:xfrm>
            <a:off x="1" y="721521"/>
            <a:ext cx="11512988" cy="4200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56" tIns="57577" rIns="115156" bIns="5757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4D55F-C23B-40AB-BAAB-38C4B654E624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A5CE9-ECEE-46DA-AF75-4E9A5D9FF5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26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01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27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28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540" y="4164114"/>
            <a:ext cx="9792415" cy="1287035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540" y="2746575"/>
            <a:ext cx="9792415" cy="1417538"/>
          </a:xfrm>
        </p:spPr>
        <p:txBody>
          <a:bodyPr anchor="b"/>
          <a:lstStyle>
            <a:lvl1pPr marL="0" indent="0">
              <a:buNone/>
              <a:defRPr sz="1890"/>
            </a:lvl1pPr>
            <a:lvl2pPr marL="431800" indent="0">
              <a:buNone/>
              <a:defRPr sz="1700"/>
            </a:lvl2pPr>
            <a:lvl3pPr marL="864235" indent="0">
              <a:buNone/>
              <a:defRPr sz="1510"/>
            </a:lvl3pPr>
            <a:lvl4pPr marL="1296035" indent="0">
              <a:buNone/>
              <a:defRPr sz="1325"/>
            </a:lvl4pPr>
            <a:lvl5pPr marL="1727835" indent="0">
              <a:buNone/>
              <a:defRPr sz="1325"/>
            </a:lvl5pPr>
            <a:lvl6pPr marL="2160270" indent="0">
              <a:buNone/>
              <a:defRPr sz="1325"/>
            </a:lvl6pPr>
            <a:lvl7pPr marL="2592070" indent="0">
              <a:buNone/>
              <a:defRPr sz="1325"/>
            </a:lvl7pPr>
            <a:lvl8pPr marL="3023870" indent="0">
              <a:buNone/>
              <a:defRPr sz="1325"/>
            </a:lvl8pPr>
            <a:lvl9pPr marL="3456305" indent="0">
              <a:buNone/>
              <a:defRPr sz="13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E3082-D925-431A-8259-3815CAF33930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E075C-E9B8-4F62-BA85-8B5FA56C8C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035" y="1725046"/>
            <a:ext cx="4896207" cy="411161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5F8CD-82AB-442A-820D-3BE2658FF08E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68BDB-6830-4116-AA9A-DB8303DEB5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26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01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27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28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1520488" cy="6480175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/>
          <p:nvPr userDrawn="1"/>
        </p:nvGrpSpPr>
        <p:grpSpPr bwMode="auto">
          <a:xfrm>
            <a:off x="1" y="547515"/>
            <a:ext cx="1285555" cy="346509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-1" fmla="*/ 0 w 1205865"/>
                <a:gd name="connsiteY0-2" fmla="*/ 7620 h 371604"/>
                <a:gd name="connsiteX1-3" fmla="*/ 1205865 w 1205865"/>
                <a:gd name="connsiteY1-4" fmla="*/ 0 h 371604"/>
                <a:gd name="connsiteX2-5" fmla="*/ 1116330 w 1205865"/>
                <a:gd name="connsiteY2-6" fmla="*/ 371604 h 371604"/>
                <a:gd name="connsiteX3-7" fmla="*/ 0 w 1205865"/>
                <a:gd name="connsiteY3-8" fmla="*/ 371604 h 371604"/>
                <a:gd name="connsiteX4-9" fmla="*/ 0 w 1205865"/>
                <a:gd name="connsiteY4-10" fmla="*/ 7620 h 371604"/>
                <a:gd name="connsiteX0-11" fmla="*/ 0 w 1203960"/>
                <a:gd name="connsiteY0-12" fmla="*/ 3810 h 367794"/>
                <a:gd name="connsiteX1-13" fmla="*/ 1203960 w 1203960"/>
                <a:gd name="connsiteY1-14" fmla="*/ 0 h 367794"/>
                <a:gd name="connsiteX2-15" fmla="*/ 1116330 w 1203960"/>
                <a:gd name="connsiteY2-16" fmla="*/ 367794 h 367794"/>
                <a:gd name="connsiteX3-17" fmla="*/ 0 w 1203960"/>
                <a:gd name="connsiteY3-18" fmla="*/ 367794 h 367794"/>
                <a:gd name="connsiteX4-19" fmla="*/ 0 w 1203960"/>
                <a:gd name="connsiteY4-20" fmla="*/ 3810 h 3677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 userDrawn="1"/>
        </p:nvSpPr>
        <p:spPr>
          <a:xfrm>
            <a:off x="9688911" y="625517"/>
            <a:ext cx="916538" cy="1905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 userDrawn="1"/>
        </p:nvSpPr>
        <p:spPr>
          <a:xfrm flipH="1" flipV="1">
            <a:off x="8787374" y="627018"/>
            <a:ext cx="1023043" cy="18900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-1" fmla="*/ 0 w 1205865"/>
              <a:gd name="connsiteY0-2" fmla="*/ 7620 h 371604"/>
              <a:gd name="connsiteX1-3" fmla="*/ 1205865 w 1205865"/>
              <a:gd name="connsiteY1-4" fmla="*/ 0 h 371604"/>
              <a:gd name="connsiteX2-5" fmla="*/ 1116330 w 1205865"/>
              <a:gd name="connsiteY2-6" fmla="*/ 371604 h 371604"/>
              <a:gd name="connsiteX3-7" fmla="*/ 0 w 1205865"/>
              <a:gd name="connsiteY3-8" fmla="*/ 371604 h 371604"/>
              <a:gd name="connsiteX4-9" fmla="*/ 0 w 1205865"/>
              <a:gd name="connsiteY4-10" fmla="*/ 7620 h 371604"/>
              <a:gd name="connsiteX0-11" fmla="*/ 0 w 1203960"/>
              <a:gd name="connsiteY0-12" fmla="*/ 3810 h 367794"/>
              <a:gd name="connsiteX1-13" fmla="*/ 1203960 w 1203960"/>
              <a:gd name="connsiteY1-14" fmla="*/ 0 h 367794"/>
              <a:gd name="connsiteX2-15" fmla="*/ 1116330 w 1203960"/>
              <a:gd name="connsiteY2-16" fmla="*/ 367794 h 367794"/>
              <a:gd name="connsiteX3-17" fmla="*/ 0 w 1203960"/>
              <a:gd name="connsiteY3-18" fmla="*/ 367794 h 367794"/>
              <a:gd name="connsiteX4-19" fmla="*/ 0 w 1203960"/>
              <a:gd name="connsiteY4-20" fmla="*/ 3810 h 367794"/>
              <a:gd name="connsiteX0-21" fmla="*/ 0 w 1203960"/>
              <a:gd name="connsiteY0-22" fmla="*/ 6423 h 370407"/>
              <a:gd name="connsiteX1-23" fmla="*/ 145383 w 1203960"/>
              <a:gd name="connsiteY1-24" fmla="*/ 0 h 370407"/>
              <a:gd name="connsiteX2-25" fmla="*/ 1203960 w 1203960"/>
              <a:gd name="connsiteY2-26" fmla="*/ 2613 h 370407"/>
              <a:gd name="connsiteX3-27" fmla="*/ 1116330 w 1203960"/>
              <a:gd name="connsiteY3-28" fmla="*/ 370407 h 370407"/>
              <a:gd name="connsiteX4-29" fmla="*/ 0 w 1203960"/>
              <a:gd name="connsiteY4-30" fmla="*/ 370407 h 370407"/>
              <a:gd name="connsiteX5" fmla="*/ 0 w 1203960"/>
              <a:gd name="connsiteY5" fmla="*/ 6423 h 370407"/>
              <a:gd name="connsiteX0-31" fmla="*/ 0 w 1203960"/>
              <a:gd name="connsiteY0-32" fmla="*/ 370407 h 370407"/>
              <a:gd name="connsiteX1-33" fmla="*/ 145383 w 1203960"/>
              <a:gd name="connsiteY1-34" fmla="*/ 0 h 370407"/>
              <a:gd name="connsiteX2-35" fmla="*/ 1203960 w 1203960"/>
              <a:gd name="connsiteY2-36" fmla="*/ 2613 h 370407"/>
              <a:gd name="connsiteX3-37" fmla="*/ 1116330 w 1203960"/>
              <a:gd name="connsiteY3-38" fmla="*/ 370407 h 370407"/>
              <a:gd name="connsiteX4-39" fmla="*/ 0 w 1203960"/>
              <a:gd name="connsiteY4-40" fmla="*/ 370407 h 370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 userDrawn="1"/>
        </p:nvSpPr>
        <p:spPr bwMode="auto">
          <a:xfrm>
            <a:off x="-33000" y="502517"/>
            <a:ext cx="1152303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7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27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 userDrawn="1"/>
        </p:nvSpPr>
        <p:spPr bwMode="auto">
          <a:xfrm>
            <a:off x="8869878" y="582016"/>
            <a:ext cx="813043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 userDrawn="1"/>
        </p:nvSpPr>
        <p:spPr bwMode="auto">
          <a:xfrm>
            <a:off x="9858417" y="601517"/>
            <a:ext cx="678968" cy="28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3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23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96156" y="816022"/>
            <a:ext cx="5173720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319514" y="-25501"/>
            <a:ext cx="850536" cy="790216"/>
            <a:chOff x="2506532" y="465192"/>
            <a:chExt cx="675190" cy="626330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971" cy="626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535" dirty="0">
                  <a:solidFill>
                    <a:srgbClr val="005292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1</a:t>
              </a:r>
              <a:endParaRPr lang="zh-CN" altLang="en-US" sz="4535" dirty="0">
                <a:solidFill>
                  <a:srgbClr val="005292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2722069" y="599543"/>
              <a:ext cx="459653" cy="458932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 userDrawn="1"/>
        </p:nvSpPr>
        <p:spPr>
          <a:xfrm>
            <a:off x="1" y="721521"/>
            <a:ext cx="11512988" cy="4200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56" tIns="57577" rIns="115156" bIns="5757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319514" y="-25501"/>
            <a:ext cx="850536" cy="790216"/>
            <a:chOff x="2506532" y="465192"/>
            <a:chExt cx="675190" cy="626330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971" cy="626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535" dirty="0">
                  <a:solidFill>
                    <a:srgbClr val="005292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1</a:t>
              </a:r>
              <a:endParaRPr lang="zh-CN" altLang="en-US" sz="4535" dirty="0">
                <a:solidFill>
                  <a:srgbClr val="005292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2722069" y="599543"/>
              <a:ext cx="459653" cy="458932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 userDrawn="1"/>
        </p:nvSpPr>
        <p:spPr>
          <a:xfrm>
            <a:off x="1" y="721521"/>
            <a:ext cx="11512988" cy="4200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56" tIns="57577" rIns="115156" bIns="5757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5" y="259509"/>
            <a:ext cx="10368439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4" y="1450540"/>
            <a:ext cx="5089716" cy="60451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24" y="2055057"/>
            <a:ext cx="5089716" cy="3733601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1748" y="1450540"/>
            <a:ext cx="5092715" cy="60451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1748" y="2055057"/>
            <a:ext cx="5092715" cy="3733601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CFD49-45A7-419C-A6C5-B15C8FC6F5F0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396C9-17AF-47CA-A2A8-773574A051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CA0FD-F51F-4C71-8395-0CB15C369598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9C8D-9696-4284-BE11-55AEF1E18D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C1D9-947C-48DD-8EAE-4D8315C2BCB8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6A1ED-02BB-4ED0-8832-6A23D34BFE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6" y="258007"/>
            <a:ext cx="3790661" cy="109803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693" y="258007"/>
            <a:ext cx="6439772" cy="5530650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26" y="1356037"/>
            <a:ext cx="3790661" cy="4432620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E5BF-EEC9-4F92-8140-E5C484FBF76E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0C606-10B4-4F0B-B4DD-2D6E2FBA53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597" y="4536122"/>
            <a:ext cx="6912293" cy="535515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7597" y="579017"/>
            <a:ext cx="6912293" cy="3888105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7597" y="5071637"/>
            <a:ext cx="6912293" cy="760520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30C00-2554-435C-87A5-DDF50042A1AB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E1F8-3F99-4052-8168-96A7E6A5D5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5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92034" y="345011"/>
            <a:ext cx="9936421" cy="125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034" y="1725046"/>
            <a:ext cx="9936421" cy="41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2033" y="6006164"/>
            <a:ext cx="2592110" cy="34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135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77A612-1B1F-4290-AA15-3321C3431C58}" type="datetime1">
              <a:rPr lang="zh-CN" altLang="en-US"/>
              <a:t>2022/12/10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6162" y="6006164"/>
            <a:ext cx="3888165" cy="34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135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6345" y="6006164"/>
            <a:ext cx="2592110" cy="34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135">
                <a:solidFill>
                  <a:srgbClr val="898989"/>
                </a:solidFill>
              </a:defRPr>
            </a:lvl1pPr>
          </a:lstStyle>
          <a:p>
            <a:fld id="{F171FB11-ECD9-4EB6-951B-FCC4E535DAB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marL="864235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864235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864235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864235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864235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296035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727835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160270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592070" indent="-86423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1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15900" indent="-215900" algn="l" rtl="0" eaLnBrk="0" fontAlgn="base" hangingPunct="0">
        <a:lnSpc>
          <a:spcPct val="90000"/>
        </a:lnSpc>
        <a:spcBef>
          <a:spcPts val="945"/>
        </a:spcBef>
        <a:spcAft>
          <a:spcPct val="0"/>
        </a:spcAft>
        <a:buFont typeface="Arial" panose="020B0604020202020204" pitchFamily="34" charset="0"/>
        <a:buChar char="•"/>
        <a:defRPr sz="2645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47700" indent="-215900" algn="l" rtl="0" eaLnBrk="0" fontAlgn="base" hangingPunct="0">
        <a:lnSpc>
          <a:spcPct val="90000"/>
        </a:lnSpc>
        <a:spcBef>
          <a:spcPts val="470"/>
        </a:spcBef>
        <a:spcAft>
          <a:spcPct val="0"/>
        </a:spcAft>
        <a:buFont typeface="Arial" panose="020B0604020202020204" pitchFamily="34" charset="0"/>
        <a:buChar char="•"/>
        <a:defRPr sz="227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080135" indent="-215900" algn="l" rtl="0" eaLnBrk="0" fontAlgn="base" hangingPunct="0">
        <a:lnSpc>
          <a:spcPct val="90000"/>
        </a:lnSpc>
        <a:spcBef>
          <a:spcPts val="470"/>
        </a:spcBef>
        <a:spcAft>
          <a:spcPct val="0"/>
        </a:spcAft>
        <a:buFont typeface="Arial" panose="020B0604020202020204" pitchFamily="34" charset="0"/>
        <a:buChar char="•"/>
        <a:defRPr sz="189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511935" indent="-215900" algn="l" rtl="0" eaLnBrk="0" fontAlgn="base" hangingPunct="0">
        <a:lnSpc>
          <a:spcPct val="90000"/>
        </a:lnSpc>
        <a:spcBef>
          <a:spcPts val="47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943735" indent="-215900" algn="l" rtl="0" eaLnBrk="0" fontAlgn="base" hangingPunct="0">
        <a:lnSpc>
          <a:spcPct val="90000"/>
        </a:lnSpc>
        <a:spcBef>
          <a:spcPts val="47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376170" indent="-215900" algn="l" rtl="0" eaLnBrk="0" fontAlgn="base" hangingPunct="0">
        <a:lnSpc>
          <a:spcPct val="90000"/>
        </a:lnSpc>
        <a:spcBef>
          <a:spcPts val="47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807970" indent="-215900" algn="l" rtl="0" eaLnBrk="0" fontAlgn="base" hangingPunct="0">
        <a:lnSpc>
          <a:spcPct val="90000"/>
        </a:lnSpc>
        <a:spcBef>
          <a:spcPts val="47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239770" indent="-215900" algn="l" rtl="0" eaLnBrk="0" fontAlgn="base" hangingPunct="0">
        <a:lnSpc>
          <a:spcPct val="90000"/>
        </a:lnSpc>
        <a:spcBef>
          <a:spcPts val="47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672205" indent="-215900" algn="l" rtl="0" eaLnBrk="0" fontAlgn="base" hangingPunct="0">
        <a:lnSpc>
          <a:spcPct val="90000"/>
        </a:lnSpc>
        <a:spcBef>
          <a:spcPts val="47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2685974">
            <a:off x="9802435" y="2381485"/>
            <a:ext cx="1151732" cy="115173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15" name="矩形 14"/>
          <p:cNvSpPr/>
          <p:nvPr/>
        </p:nvSpPr>
        <p:spPr>
          <a:xfrm rot="2685974">
            <a:off x="8239957" y="3053970"/>
            <a:ext cx="414427" cy="414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16" name="矩形 15"/>
          <p:cNvSpPr/>
          <p:nvPr/>
        </p:nvSpPr>
        <p:spPr>
          <a:xfrm rot="2657183">
            <a:off x="6787215" y="1690596"/>
            <a:ext cx="606500" cy="512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17" name="矩形 16"/>
          <p:cNvSpPr/>
          <p:nvPr/>
        </p:nvSpPr>
        <p:spPr>
          <a:xfrm rot="2685974">
            <a:off x="5713969" y="1266739"/>
            <a:ext cx="322069" cy="322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18" name="矩形 17"/>
          <p:cNvSpPr/>
          <p:nvPr/>
        </p:nvSpPr>
        <p:spPr>
          <a:xfrm rot="2685974">
            <a:off x="5686538" y="698447"/>
            <a:ext cx="156129" cy="15612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19" name="矩形 18"/>
          <p:cNvSpPr/>
          <p:nvPr/>
        </p:nvSpPr>
        <p:spPr>
          <a:xfrm rot="2685974">
            <a:off x="11588542" y="3430868"/>
            <a:ext cx="156129" cy="15612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0" name="矩形 19"/>
          <p:cNvSpPr/>
          <p:nvPr/>
        </p:nvSpPr>
        <p:spPr>
          <a:xfrm rot="2731766">
            <a:off x="7087144" y="2326936"/>
            <a:ext cx="999176" cy="10132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1" name="矩形 20"/>
          <p:cNvSpPr/>
          <p:nvPr/>
        </p:nvSpPr>
        <p:spPr>
          <a:xfrm rot="2685974">
            <a:off x="6564241" y="3008676"/>
            <a:ext cx="414427" cy="414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2" name="矩形 21"/>
          <p:cNvSpPr/>
          <p:nvPr/>
        </p:nvSpPr>
        <p:spPr>
          <a:xfrm rot="2685974">
            <a:off x="6199629" y="3137825"/>
            <a:ext cx="156129" cy="15612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3" name="任意多边形 22"/>
          <p:cNvSpPr/>
          <p:nvPr/>
        </p:nvSpPr>
        <p:spPr>
          <a:xfrm rot="2680233">
            <a:off x="6370904" y="4603457"/>
            <a:ext cx="6793262" cy="5981914"/>
          </a:xfrm>
          <a:custGeom>
            <a:avLst/>
            <a:gdLst>
              <a:gd name="connsiteX0" fmla="*/ 0 w 5393410"/>
              <a:gd name="connsiteY0" fmla="*/ 0 h 4749253"/>
              <a:gd name="connsiteX1" fmla="*/ 4406292 w 5393410"/>
              <a:gd name="connsiteY1" fmla="*/ 0 h 4749253"/>
              <a:gd name="connsiteX2" fmla="*/ 5393410 w 5393410"/>
              <a:gd name="connsiteY2" fmla="*/ 998536 h 4749253"/>
              <a:gd name="connsiteX3" fmla="*/ 1599309 w 5393410"/>
              <a:gd name="connsiteY3" fmla="*/ 4749253 h 4749253"/>
              <a:gd name="connsiteX4" fmla="*/ 0 w 5393410"/>
              <a:gd name="connsiteY4" fmla="*/ 4749253 h 4749253"/>
              <a:gd name="connsiteX0-1" fmla="*/ 0 w 5393410"/>
              <a:gd name="connsiteY0-2" fmla="*/ 0 h 4749253"/>
              <a:gd name="connsiteX1-3" fmla="*/ 4406292 w 5393410"/>
              <a:gd name="connsiteY1-4" fmla="*/ 0 h 4749253"/>
              <a:gd name="connsiteX2-5" fmla="*/ 5393410 w 5393410"/>
              <a:gd name="connsiteY2-6" fmla="*/ 998536 h 4749253"/>
              <a:gd name="connsiteX3-7" fmla="*/ 1599309 w 5393410"/>
              <a:gd name="connsiteY3-8" fmla="*/ 4749253 h 4749253"/>
              <a:gd name="connsiteX4-9" fmla="*/ 0 w 5393410"/>
              <a:gd name="connsiteY4-10" fmla="*/ 4749253 h 4749253"/>
              <a:gd name="connsiteX5" fmla="*/ 0 w 5393410"/>
              <a:gd name="connsiteY5" fmla="*/ 0 h 47492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5393410" h="4749253">
                <a:moveTo>
                  <a:pt x="0" y="0"/>
                </a:moveTo>
                <a:lnTo>
                  <a:pt x="4406292" y="0"/>
                </a:lnTo>
                <a:lnTo>
                  <a:pt x="5393410" y="998536"/>
                </a:lnTo>
                <a:lnTo>
                  <a:pt x="1599309" y="4749253"/>
                </a:lnTo>
                <a:lnTo>
                  <a:pt x="0" y="4749253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cxnSp>
        <p:nvCxnSpPr>
          <p:cNvPr id="24" name="直接连接符 23"/>
          <p:cNvCxnSpPr/>
          <p:nvPr/>
        </p:nvCxnSpPr>
        <p:spPr>
          <a:xfrm>
            <a:off x="9449601" y="3398928"/>
            <a:ext cx="3952013" cy="3857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603433" y="3436919"/>
            <a:ext cx="3847905" cy="386484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06132" y="7293588"/>
            <a:ext cx="3952013" cy="3857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6995" y="2085422"/>
            <a:ext cx="7046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医院住院部信息管理系统</a:t>
            </a:r>
          </a:p>
        </p:txBody>
      </p:sp>
      <p:sp>
        <p:nvSpPr>
          <p:cNvPr id="29" name="矩形 28"/>
          <p:cNvSpPr/>
          <p:nvPr/>
        </p:nvSpPr>
        <p:spPr>
          <a:xfrm>
            <a:off x="1750257" y="4459040"/>
            <a:ext cx="4624984" cy="36362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1765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  </a:t>
            </a:r>
            <a:r>
              <a:rPr lang="en-US" altLang="zh-CN" sz="1765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765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65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765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765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65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第三组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15533" y="3213917"/>
            <a:ext cx="677493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87255" y="3399402"/>
            <a:ext cx="5197625" cy="4534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265">
              <a:solidFill>
                <a:srgbClr val="1557A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7252" y="3426463"/>
            <a:ext cx="5175327" cy="4024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HARBIN ENGINEERING UNIVERSITY</a:t>
            </a:r>
            <a:endParaRPr lang="zh-CN" altLang="en-US" sz="2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: 形状 34"/>
          <p:cNvSpPr/>
          <p:nvPr/>
        </p:nvSpPr>
        <p:spPr bwMode="auto">
          <a:xfrm>
            <a:off x="9118600" y="-6350"/>
            <a:ext cx="3232150" cy="3867150"/>
          </a:xfrm>
          <a:custGeom>
            <a:avLst/>
            <a:gdLst>
              <a:gd name="connsiteX0" fmla="*/ 3232150 w 3232150"/>
              <a:gd name="connsiteY0" fmla="*/ 3867150 h 3867150"/>
              <a:gd name="connsiteX1" fmla="*/ 3232150 w 3232150"/>
              <a:gd name="connsiteY1" fmla="*/ 0 h 3867150"/>
              <a:gd name="connsiteX2" fmla="*/ 584200 w 3232150"/>
              <a:gd name="connsiteY2" fmla="*/ 0 h 3867150"/>
              <a:gd name="connsiteX3" fmla="*/ 0 w 3232150"/>
              <a:gd name="connsiteY3" fmla="*/ 584200 h 3867150"/>
              <a:gd name="connsiteX4" fmla="*/ 3232150 w 3232150"/>
              <a:gd name="connsiteY4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2150" h="3867150">
                <a:moveTo>
                  <a:pt x="3232150" y="3867150"/>
                </a:moveTo>
                <a:lnTo>
                  <a:pt x="3232150" y="0"/>
                </a:lnTo>
                <a:lnTo>
                  <a:pt x="584200" y="0"/>
                </a:lnTo>
                <a:lnTo>
                  <a:pt x="0" y="584200"/>
                </a:lnTo>
                <a:lnTo>
                  <a:pt x="3232150" y="3867150"/>
                </a:lnTo>
                <a:close/>
              </a:path>
            </a:pathLst>
          </a:custGeom>
          <a:blipFill>
            <a:blip r:embed="rId3"/>
            <a:stretch>
              <a:fillRect l="-102050" t="-6117" r="-12114" b="-33739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 rot="2700000">
            <a:off x="8083691" y="1085860"/>
            <a:ext cx="1823178" cy="1823178"/>
          </a:xfrm>
          <a:prstGeom prst="rect">
            <a:avLst/>
          </a:prstGeom>
          <a:blipFill dpi="0" rotWithShape="0">
            <a:blip r:embed="rId3"/>
            <a:srcRect/>
            <a:stretch>
              <a:fillRect l="-71077" t="-28837" r="-93481" b="-43929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任意多边形: 形状 36"/>
          <p:cNvSpPr/>
          <p:nvPr/>
        </p:nvSpPr>
        <p:spPr bwMode="auto">
          <a:xfrm>
            <a:off x="7703275" y="0"/>
            <a:ext cx="1790700" cy="895350"/>
          </a:xfrm>
          <a:custGeom>
            <a:avLst/>
            <a:gdLst>
              <a:gd name="connsiteX0" fmla="*/ 0 w 1790700"/>
              <a:gd name="connsiteY0" fmla="*/ 0 h 895350"/>
              <a:gd name="connsiteX1" fmla="*/ 1790700 w 1790700"/>
              <a:gd name="connsiteY1" fmla="*/ 0 h 895350"/>
              <a:gd name="connsiteX2" fmla="*/ 895350 w 1790700"/>
              <a:gd name="connsiteY2" fmla="*/ 895350 h 895350"/>
              <a:gd name="connsiteX3" fmla="*/ 0 w 1790700"/>
              <a:gd name="connsiteY3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895350">
                <a:moveTo>
                  <a:pt x="0" y="0"/>
                </a:moveTo>
                <a:lnTo>
                  <a:pt x="1790700" y="0"/>
                </a:lnTo>
                <a:lnTo>
                  <a:pt x="895350" y="895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783" t="-709" r="-160105" b="-371657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2700000">
            <a:off x="6962654" y="364920"/>
            <a:ext cx="1238970" cy="1238970"/>
          </a:xfrm>
          <a:prstGeom prst="rect">
            <a:avLst/>
          </a:prstGeom>
          <a:blipFill dpi="0" rotWithShape="0">
            <a:blip r:embed="rId3"/>
            <a:srcRect/>
            <a:stretch>
              <a:fillRect l="-38622" t="-12637" r="-222155" b="-122964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 rot="2700000">
            <a:off x="6304342" y="1156570"/>
            <a:ext cx="568830" cy="5688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任意多边形 22"/>
          <p:cNvSpPr/>
          <p:nvPr/>
        </p:nvSpPr>
        <p:spPr>
          <a:xfrm rot="2680233">
            <a:off x="6523304" y="4755857"/>
            <a:ext cx="6793262" cy="5981914"/>
          </a:xfrm>
          <a:custGeom>
            <a:avLst/>
            <a:gdLst>
              <a:gd name="connsiteX0" fmla="*/ 0 w 5393410"/>
              <a:gd name="connsiteY0" fmla="*/ 0 h 4749253"/>
              <a:gd name="connsiteX1" fmla="*/ 4406292 w 5393410"/>
              <a:gd name="connsiteY1" fmla="*/ 0 h 4749253"/>
              <a:gd name="connsiteX2" fmla="*/ 5393410 w 5393410"/>
              <a:gd name="connsiteY2" fmla="*/ 998536 h 4749253"/>
              <a:gd name="connsiteX3" fmla="*/ 1599309 w 5393410"/>
              <a:gd name="connsiteY3" fmla="*/ 4749253 h 4749253"/>
              <a:gd name="connsiteX4" fmla="*/ 0 w 5393410"/>
              <a:gd name="connsiteY4" fmla="*/ 4749253 h 4749253"/>
              <a:gd name="connsiteX0-1" fmla="*/ 0 w 5393410"/>
              <a:gd name="connsiteY0-2" fmla="*/ 0 h 4749253"/>
              <a:gd name="connsiteX1-3" fmla="*/ 4406292 w 5393410"/>
              <a:gd name="connsiteY1-4" fmla="*/ 0 h 4749253"/>
              <a:gd name="connsiteX2-5" fmla="*/ 5393410 w 5393410"/>
              <a:gd name="connsiteY2-6" fmla="*/ 998536 h 4749253"/>
              <a:gd name="connsiteX3-7" fmla="*/ 1599309 w 5393410"/>
              <a:gd name="connsiteY3-8" fmla="*/ 4749253 h 4749253"/>
              <a:gd name="connsiteX4-9" fmla="*/ 0 w 5393410"/>
              <a:gd name="connsiteY4-10" fmla="*/ 4749253 h 4749253"/>
              <a:gd name="connsiteX5" fmla="*/ 0 w 5393410"/>
              <a:gd name="connsiteY5" fmla="*/ 0 h 47492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5393410" h="4749253">
                <a:moveTo>
                  <a:pt x="0" y="0"/>
                </a:moveTo>
                <a:lnTo>
                  <a:pt x="4406292" y="0"/>
                </a:lnTo>
                <a:lnTo>
                  <a:pt x="5393410" y="998536"/>
                </a:lnTo>
                <a:lnTo>
                  <a:pt x="1599309" y="4749253"/>
                </a:lnTo>
                <a:lnTo>
                  <a:pt x="0" y="474925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 l="2538" t="27360" b="375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8" y="399321"/>
            <a:ext cx="251460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用户及用例分析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7443" y="2097155"/>
            <a:ext cx="125250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6965" y="1435260"/>
            <a:ext cx="127571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7388" y="1655180"/>
            <a:ext cx="115204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3847" y="1203766"/>
            <a:ext cx="149371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33913" y="1041721"/>
            <a:ext cx="1310644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38311" y="1154633"/>
          <a:ext cx="5050509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175375" imgH="7766050" progId="Visio.Drawing.15">
                  <p:embed/>
                </p:oleObj>
              </mc:Choice>
              <mc:Fallback>
                <p:oleObj name="Visio" r:id="rId3" imgW="6175375" imgH="77660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11" y="1154633"/>
                        <a:ext cx="5050509" cy="5203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系统业务流程图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5854003" y="-3"/>
            <a:ext cx="113129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68073" y="895012"/>
          <a:ext cx="5559367" cy="550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04280" imgH="8383905" progId="Visio.Drawing.15">
                  <p:embed/>
                </p:oleObj>
              </mc:Choice>
              <mc:Fallback>
                <p:oleObj name="Visio" r:id="rId3" imgW="6304280" imgH="83839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073" y="895012"/>
                        <a:ext cx="5559367" cy="5505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95330" y="1457323"/>
            <a:ext cx="15320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95330" y="1457324"/>
          <a:ext cx="6626750" cy="474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169025" imgH="4404360" progId="Visio.Drawing.15">
                  <p:embed/>
                </p:oleObj>
              </mc:Choice>
              <mc:Fallback>
                <p:oleObj name="Visio" r:id="rId3" imgW="6169025" imgH="44043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330" y="1457324"/>
                        <a:ext cx="6626750" cy="4741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641" y="1290319"/>
            <a:ext cx="15175374" cy="4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66240" y="1290319"/>
          <a:ext cx="8178799" cy="487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011535" imgH="6568440" progId="Visio.Drawing.15">
                  <p:embed/>
                </p:oleObj>
              </mc:Choice>
              <mc:Fallback>
                <p:oleObj name="Visio" r:id="rId3" imgW="11011535" imgH="65684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240" y="1290319"/>
                        <a:ext cx="8178799" cy="4874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9641" y="1290319"/>
            <a:ext cx="15175374" cy="4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39519" y="1158239"/>
            <a:ext cx="182854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39520" y="1158240"/>
          <a:ext cx="9144000" cy="520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075295" imgH="4829810" progId="Visio.Drawing.15">
                  <p:embed/>
                </p:oleObj>
              </mc:Choice>
              <mc:Fallback>
                <p:oleObj name="Visio" r:id="rId3" imgW="8075295" imgH="48298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520" y="1158240"/>
                        <a:ext cx="9144000" cy="5200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393759" y="1257546"/>
            <a:ext cx="8696963" cy="589903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3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3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1393759" y="2382731"/>
            <a:ext cx="8696963" cy="589903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1393759" y="3460122"/>
            <a:ext cx="8696963" cy="589903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3 h 856"/>
              <a:gd name="T6" fmla="*/ 12630 w 12630"/>
              <a:gd name="T7" fmla="*/ 762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2 h 856"/>
              <a:gd name="T14" fmla="*/ 0 w 12630"/>
              <a:gd name="T15" fmla="*/ 93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3"/>
                </a:cubicBezTo>
                <a:lnTo>
                  <a:pt x="12630" y="762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2"/>
                </a:cubicBezTo>
                <a:lnTo>
                  <a:pt x="0" y="93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1393759" y="4511568"/>
            <a:ext cx="8696963" cy="589903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3 h 856"/>
              <a:gd name="T6" fmla="*/ 12630 w 12630"/>
              <a:gd name="T7" fmla="*/ 762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2 h 856"/>
              <a:gd name="T14" fmla="*/ 0 w 12630"/>
              <a:gd name="T15" fmla="*/ 93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3"/>
                </a:cubicBezTo>
                <a:lnTo>
                  <a:pt x="12630" y="762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2"/>
                </a:cubicBezTo>
                <a:lnTo>
                  <a:pt x="0" y="93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2005508" y="951671"/>
            <a:ext cx="1605846" cy="1252178"/>
          </a:xfrm>
          <a:custGeom>
            <a:avLst/>
            <a:gdLst>
              <a:gd name="T0" fmla="*/ 2333 w 2333"/>
              <a:gd name="T1" fmla="*/ 0 h 1818"/>
              <a:gd name="T2" fmla="*/ 2333 w 2333"/>
              <a:gd name="T3" fmla="*/ 1364 h 1818"/>
              <a:gd name="T4" fmla="*/ 1166 w 2333"/>
              <a:gd name="T5" fmla="*/ 1818 h 1818"/>
              <a:gd name="T6" fmla="*/ 0 w 2333"/>
              <a:gd name="T7" fmla="*/ 1364 h 1818"/>
              <a:gd name="T8" fmla="*/ 0 w 2333"/>
              <a:gd name="T9" fmla="*/ 0 h 1818"/>
              <a:gd name="T10" fmla="*/ 2333 w 2333"/>
              <a:gd name="T11" fmla="*/ 0 h 1818"/>
              <a:gd name="T12" fmla="*/ 1166 w 2333"/>
              <a:gd name="T13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3" h="1818">
                <a:moveTo>
                  <a:pt x="2333" y="0"/>
                </a:moveTo>
                <a:lnTo>
                  <a:pt x="2333" y="1364"/>
                </a:lnTo>
                <a:lnTo>
                  <a:pt x="1166" y="1818"/>
                </a:lnTo>
                <a:lnTo>
                  <a:pt x="0" y="1364"/>
                </a:lnTo>
                <a:lnTo>
                  <a:pt x="0" y="0"/>
                </a:lnTo>
                <a:lnTo>
                  <a:pt x="2333" y="0"/>
                </a:lnTo>
                <a:close/>
                <a:moveTo>
                  <a:pt x="1166" y="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2005508" y="2067297"/>
            <a:ext cx="1605846" cy="1222136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7" name="Freeform 12"/>
          <p:cNvSpPr>
            <a:spLocks noEditPoints="1"/>
          </p:cNvSpPr>
          <p:nvPr/>
        </p:nvSpPr>
        <p:spPr bwMode="auto">
          <a:xfrm>
            <a:off x="2005508" y="3135129"/>
            <a:ext cx="1605846" cy="1222136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2005508" y="4189309"/>
            <a:ext cx="1605846" cy="1220770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5946" y="1275300"/>
            <a:ext cx="5944086" cy="513217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对软件测试需求进行分析，明确测试对象及测试工作的范围和测试重点，获取一些测试数据，作为测试计划的基本依据，为后续的测试打好基础。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5232" y="1216581"/>
            <a:ext cx="1346398" cy="706732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1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分析测试需求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5232" y="2440082"/>
            <a:ext cx="1346398" cy="706732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1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制订测试计划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5232" y="3610330"/>
            <a:ext cx="1346398" cy="706732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1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设计测试用例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75946" y="2414139"/>
            <a:ext cx="5944086" cy="513217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明确软件测试的范围，制定好软件测试策略，安排好测试资源，预估测试进度。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75946" y="3439344"/>
            <a:ext cx="5944086" cy="726224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设计好软件测试的方案，包括测试环境、测试步骤、测试数据和预期结果。采用的测试方法包括等价类划分法、边界值分析法、因果图与判定表法、正交实验设计法、逻辑覆盖法等。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75946" y="4526590"/>
            <a:ext cx="5944086" cy="513217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主要对项目做功能测试、性能测试、单元测试、集成测试、系统测试等。并做好测试记录与跟踪，衡量缺陷的质量并编写缺陷报告。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8819" y="1261643"/>
            <a:ext cx="520261" cy="668901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80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8819" y="2400483"/>
            <a:ext cx="520261" cy="668901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80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8819" y="3480605"/>
            <a:ext cx="520261" cy="668901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80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38819" y="4502009"/>
            <a:ext cx="520261" cy="668901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80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849563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软件测试流程</a:t>
            </a:r>
          </a:p>
        </p:txBody>
      </p:sp>
      <p:sp>
        <p:nvSpPr>
          <p:cNvPr id="6" name="Freeform 6"/>
          <p:cNvSpPr/>
          <p:nvPr/>
        </p:nvSpPr>
        <p:spPr bwMode="auto">
          <a:xfrm>
            <a:off x="1347515" y="5691207"/>
            <a:ext cx="8696963" cy="589903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3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3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3929701" y="5708962"/>
            <a:ext cx="5944086" cy="513217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对测试活动进行总结，对项目测试过程进行归纳，对测试数据进行统计，对项目的测试质量进行客观评价。</a:t>
            </a:r>
          </a:p>
        </p:txBody>
      </p:sp>
      <p:sp>
        <p:nvSpPr>
          <p:cNvPr id="10" name="TextBox 26"/>
          <p:cNvSpPr txBox="1"/>
          <p:nvPr/>
        </p:nvSpPr>
        <p:spPr>
          <a:xfrm>
            <a:off x="1392575" y="5695304"/>
            <a:ext cx="520261" cy="668901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80" kern="0" dirty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32" name="TextBox 22"/>
          <p:cNvSpPr txBox="1"/>
          <p:nvPr/>
        </p:nvSpPr>
        <p:spPr>
          <a:xfrm>
            <a:off x="2135232" y="4537514"/>
            <a:ext cx="1346398" cy="394811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1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执行测试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2005508" y="5359287"/>
            <a:ext cx="1605846" cy="1220770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86365" tIns="43180" rIns="86365" bIns="43180"/>
          <a:lstStyle/>
          <a:p>
            <a:pPr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2135232" y="5683769"/>
            <a:ext cx="1346398" cy="706732"/>
          </a:xfrm>
          <a:prstGeom prst="rect">
            <a:avLst/>
          </a:prstGeom>
          <a:noFill/>
        </p:spPr>
        <p:txBody>
          <a:bodyPr lIns="86365" tIns="43180" rIns="86365" bIns="43180">
            <a:spAutoFit/>
          </a:bodyPr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1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 bwMode="auto">
          <a:xfrm>
            <a:off x="4423708" y="1632045"/>
            <a:ext cx="2664072" cy="4317117"/>
            <a:chOff x="4682069" y="1726836"/>
            <a:chExt cx="2818271" cy="4569844"/>
          </a:xfrm>
        </p:grpSpPr>
        <p:sp>
          <p:nvSpPr>
            <p:cNvPr id="56352" name="Freeform 11"/>
            <p:cNvSpPr>
              <a:spLocks noChangeAspect="1"/>
            </p:cNvSpPr>
            <p:nvPr/>
          </p:nvSpPr>
          <p:spPr bwMode="auto">
            <a:xfrm rot="-360000">
              <a:off x="6525495" y="3481891"/>
              <a:ext cx="974845" cy="990407"/>
            </a:xfrm>
            <a:custGeom>
              <a:avLst/>
              <a:gdLst>
                <a:gd name="T0" fmla="*/ 102796 w 569"/>
                <a:gd name="T1" fmla="*/ 284442 h 578"/>
                <a:gd name="T2" fmla="*/ 688731 w 569"/>
                <a:gd name="T3" fmla="*/ 114805 h 578"/>
                <a:gd name="T4" fmla="*/ 858343 w 569"/>
                <a:gd name="T5" fmla="*/ 702538 h 578"/>
                <a:gd name="T6" fmla="*/ 334086 w 569"/>
                <a:gd name="T7" fmla="*/ 899591 h 578"/>
                <a:gd name="T8" fmla="*/ 198738 w 569"/>
                <a:gd name="T9" fmla="*/ 990407 h 578"/>
                <a:gd name="T10" fmla="*/ 207304 w 569"/>
                <a:gd name="T11" fmla="*/ 827624 h 578"/>
                <a:gd name="T12" fmla="*/ 102796 w 569"/>
                <a:gd name="T13" fmla="*/ 284442 h 5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9" h="578">
                  <a:moveTo>
                    <a:pt x="60" y="166"/>
                  </a:moveTo>
                  <a:cubicBezTo>
                    <a:pt x="127" y="44"/>
                    <a:pt x="280" y="0"/>
                    <a:pt x="402" y="67"/>
                  </a:cubicBezTo>
                  <a:cubicBezTo>
                    <a:pt x="524" y="134"/>
                    <a:pt x="569" y="288"/>
                    <a:pt x="501" y="410"/>
                  </a:cubicBezTo>
                  <a:cubicBezTo>
                    <a:pt x="441" y="520"/>
                    <a:pt x="310" y="567"/>
                    <a:pt x="195" y="525"/>
                  </a:cubicBezTo>
                  <a:cubicBezTo>
                    <a:pt x="116" y="578"/>
                    <a:pt x="116" y="578"/>
                    <a:pt x="116" y="578"/>
                  </a:cubicBezTo>
                  <a:cubicBezTo>
                    <a:pt x="121" y="483"/>
                    <a:pt x="121" y="483"/>
                    <a:pt x="121" y="483"/>
                  </a:cubicBezTo>
                  <a:cubicBezTo>
                    <a:pt x="28" y="407"/>
                    <a:pt x="0" y="274"/>
                    <a:pt x="60" y="166"/>
                  </a:cubicBez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Freeform 5"/>
            <p:cNvSpPr>
              <a:spLocks noChangeAspect="1"/>
            </p:cNvSpPr>
            <p:nvPr/>
          </p:nvSpPr>
          <p:spPr bwMode="auto">
            <a:xfrm rot="1260000">
              <a:off x="6623563" y="2274142"/>
              <a:ext cx="779876" cy="903486"/>
            </a:xfrm>
            <a:custGeom>
              <a:avLst/>
              <a:gdLst>
                <a:gd name="T0" fmla="*/ 0 w 505"/>
                <a:gd name="T1" fmla="*/ 388530 h 586"/>
                <a:gd name="T2" fmla="*/ 389166 w 505"/>
                <a:gd name="T3" fmla="*/ 0 h 586"/>
                <a:gd name="T4" fmla="*/ 779876 w 505"/>
                <a:gd name="T5" fmla="*/ 388530 h 586"/>
                <a:gd name="T6" fmla="*/ 450938 w 505"/>
                <a:gd name="T7" fmla="*/ 772434 h 586"/>
                <a:gd name="T8" fmla="*/ 382989 w 505"/>
                <a:gd name="T9" fmla="*/ 903486 h 586"/>
                <a:gd name="T10" fmla="*/ 318128 w 505"/>
                <a:gd name="T11" fmla="*/ 770892 h 586"/>
                <a:gd name="T12" fmla="*/ 0 w 505"/>
                <a:gd name="T13" fmla="*/ 388530 h 5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5" h="586">
                  <a:moveTo>
                    <a:pt x="0" y="252"/>
                  </a:moveTo>
                  <a:cubicBezTo>
                    <a:pt x="0" y="113"/>
                    <a:pt x="113" y="0"/>
                    <a:pt x="252" y="0"/>
                  </a:cubicBezTo>
                  <a:cubicBezTo>
                    <a:pt x="392" y="0"/>
                    <a:pt x="505" y="113"/>
                    <a:pt x="505" y="252"/>
                  </a:cubicBezTo>
                  <a:cubicBezTo>
                    <a:pt x="505" y="378"/>
                    <a:pt x="412" y="482"/>
                    <a:pt x="292" y="501"/>
                  </a:cubicBezTo>
                  <a:cubicBezTo>
                    <a:pt x="248" y="586"/>
                    <a:pt x="248" y="586"/>
                    <a:pt x="248" y="586"/>
                  </a:cubicBezTo>
                  <a:cubicBezTo>
                    <a:pt x="206" y="500"/>
                    <a:pt x="206" y="500"/>
                    <a:pt x="206" y="500"/>
                  </a:cubicBezTo>
                  <a:cubicBezTo>
                    <a:pt x="89" y="478"/>
                    <a:pt x="0" y="376"/>
                    <a:pt x="0" y="252"/>
                  </a:cubicBez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Freeform 6"/>
            <p:cNvSpPr/>
            <p:nvPr/>
          </p:nvSpPr>
          <p:spPr bwMode="auto">
            <a:xfrm rot="-540000">
              <a:off x="5669804" y="2942299"/>
              <a:ext cx="555405" cy="2381533"/>
            </a:xfrm>
            <a:custGeom>
              <a:avLst/>
              <a:gdLst>
                <a:gd name="T0" fmla="*/ 546807 w 323"/>
                <a:gd name="T1" fmla="*/ 2381533 h 1385"/>
                <a:gd name="T2" fmla="*/ 0 w 323"/>
                <a:gd name="T3" fmla="*/ 899308 h 1385"/>
                <a:gd name="T4" fmla="*/ 8598 w 323"/>
                <a:gd name="T5" fmla="*/ 897589 h 1385"/>
                <a:gd name="T6" fmla="*/ 546807 w 323"/>
                <a:gd name="T7" fmla="*/ 2355740 h 1385"/>
                <a:gd name="T8" fmla="*/ 546807 w 323"/>
                <a:gd name="T9" fmla="*/ 0 h 1385"/>
                <a:gd name="T10" fmla="*/ 555405 w 323"/>
                <a:gd name="T11" fmla="*/ 0 h 1385"/>
                <a:gd name="T12" fmla="*/ 555405 w 323"/>
                <a:gd name="T13" fmla="*/ 2381533 h 1385"/>
                <a:gd name="T14" fmla="*/ 546807 w 323"/>
                <a:gd name="T15" fmla="*/ 2381533 h 1385"/>
                <a:gd name="T16" fmla="*/ 546807 w 323"/>
                <a:gd name="T17" fmla="*/ 2381533 h 13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3" h="1385">
                  <a:moveTo>
                    <a:pt x="318" y="1385"/>
                  </a:moveTo>
                  <a:lnTo>
                    <a:pt x="0" y="523"/>
                  </a:lnTo>
                  <a:lnTo>
                    <a:pt x="5" y="522"/>
                  </a:lnTo>
                  <a:lnTo>
                    <a:pt x="318" y="137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3" y="1385"/>
                  </a:lnTo>
                  <a:lnTo>
                    <a:pt x="318" y="1385"/>
                  </a:ln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Freeform 5"/>
            <p:cNvSpPr/>
            <p:nvPr/>
          </p:nvSpPr>
          <p:spPr bwMode="auto">
            <a:xfrm rot="-540000">
              <a:off x="5422217" y="1726836"/>
              <a:ext cx="1060082" cy="1228101"/>
            </a:xfrm>
            <a:custGeom>
              <a:avLst/>
              <a:gdLst>
                <a:gd name="T0" fmla="*/ 0 w 505"/>
                <a:gd name="T1" fmla="*/ 528125 h 586"/>
                <a:gd name="T2" fmla="*/ 528991 w 505"/>
                <a:gd name="T3" fmla="*/ 0 h 586"/>
                <a:gd name="T4" fmla="*/ 1060082 w 505"/>
                <a:gd name="T5" fmla="*/ 528125 h 586"/>
                <a:gd name="T6" fmla="*/ 612958 w 505"/>
                <a:gd name="T7" fmla="*/ 1049963 h 586"/>
                <a:gd name="T8" fmla="*/ 520595 w 505"/>
                <a:gd name="T9" fmla="*/ 1228101 h 586"/>
                <a:gd name="T10" fmla="*/ 432429 w 505"/>
                <a:gd name="T11" fmla="*/ 1047868 h 586"/>
                <a:gd name="T12" fmla="*/ 0 w 505"/>
                <a:gd name="T13" fmla="*/ 528125 h 5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5" h="586">
                  <a:moveTo>
                    <a:pt x="0" y="252"/>
                  </a:moveTo>
                  <a:cubicBezTo>
                    <a:pt x="0" y="113"/>
                    <a:pt x="113" y="0"/>
                    <a:pt x="252" y="0"/>
                  </a:cubicBezTo>
                  <a:cubicBezTo>
                    <a:pt x="392" y="0"/>
                    <a:pt x="505" y="113"/>
                    <a:pt x="505" y="252"/>
                  </a:cubicBezTo>
                  <a:cubicBezTo>
                    <a:pt x="505" y="378"/>
                    <a:pt x="412" y="482"/>
                    <a:pt x="292" y="501"/>
                  </a:cubicBezTo>
                  <a:cubicBezTo>
                    <a:pt x="248" y="586"/>
                    <a:pt x="248" y="586"/>
                    <a:pt x="248" y="586"/>
                  </a:cubicBezTo>
                  <a:cubicBezTo>
                    <a:pt x="206" y="500"/>
                    <a:pt x="206" y="500"/>
                    <a:pt x="206" y="500"/>
                  </a:cubicBezTo>
                  <a:cubicBezTo>
                    <a:pt x="89" y="478"/>
                    <a:pt x="0" y="376"/>
                    <a:pt x="0" y="252"/>
                  </a:cubicBez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6" name="Freeform 10"/>
            <p:cNvSpPr>
              <a:spLocks noChangeAspect="1"/>
            </p:cNvSpPr>
            <p:nvPr/>
          </p:nvSpPr>
          <p:spPr bwMode="auto">
            <a:xfrm rot="-540000">
              <a:off x="4682069" y="2840266"/>
              <a:ext cx="1112378" cy="1128498"/>
            </a:xfrm>
            <a:custGeom>
              <a:avLst/>
              <a:gdLst>
                <a:gd name="T0" fmla="*/ 995080 w 569"/>
                <a:gd name="T1" fmla="*/ 324102 h 578"/>
                <a:gd name="T2" fmla="*/ 324525 w 569"/>
                <a:gd name="T3" fmla="*/ 130812 h 578"/>
                <a:gd name="T4" fmla="*/ 130983 w 569"/>
                <a:gd name="T5" fmla="*/ 800492 h 578"/>
                <a:gd name="T6" fmla="*/ 729204 w 569"/>
                <a:gd name="T7" fmla="*/ 1025020 h 578"/>
                <a:gd name="T8" fmla="*/ 883646 w 569"/>
                <a:gd name="T9" fmla="*/ 1128498 h 578"/>
                <a:gd name="T10" fmla="*/ 875827 w 569"/>
                <a:gd name="T11" fmla="*/ 943018 h 578"/>
                <a:gd name="T12" fmla="*/ 995080 w 569"/>
                <a:gd name="T13" fmla="*/ 324102 h 5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9" h="578">
                  <a:moveTo>
                    <a:pt x="509" y="166"/>
                  </a:moveTo>
                  <a:cubicBezTo>
                    <a:pt x="442" y="44"/>
                    <a:pt x="288" y="0"/>
                    <a:pt x="166" y="67"/>
                  </a:cubicBezTo>
                  <a:cubicBezTo>
                    <a:pt x="44" y="134"/>
                    <a:pt x="0" y="288"/>
                    <a:pt x="67" y="410"/>
                  </a:cubicBezTo>
                  <a:cubicBezTo>
                    <a:pt x="128" y="520"/>
                    <a:pt x="259" y="567"/>
                    <a:pt x="373" y="525"/>
                  </a:cubicBezTo>
                  <a:cubicBezTo>
                    <a:pt x="452" y="578"/>
                    <a:pt x="452" y="578"/>
                    <a:pt x="452" y="578"/>
                  </a:cubicBezTo>
                  <a:cubicBezTo>
                    <a:pt x="448" y="483"/>
                    <a:pt x="448" y="483"/>
                    <a:pt x="448" y="483"/>
                  </a:cubicBezTo>
                  <a:cubicBezTo>
                    <a:pt x="540" y="407"/>
                    <a:pt x="569" y="274"/>
                    <a:pt x="509" y="166"/>
                  </a:cubicBez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Freeform 5"/>
            <p:cNvSpPr/>
            <p:nvPr/>
          </p:nvSpPr>
          <p:spPr bwMode="auto">
            <a:xfrm rot="-540000">
              <a:off x="5416809" y="1728788"/>
              <a:ext cx="1052346" cy="1219139"/>
            </a:xfrm>
            <a:custGeom>
              <a:avLst/>
              <a:gdLst>
                <a:gd name="T0" fmla="*/ 0 w 505"/>
                <a:gd name="T1" fmla="*/ 524271 h 586"/>
                <a:gd name="T2" fmla="*/ 525131 w 505"/>
                <a:gd name="T3" fmla="*/ 0 h 586"/>
                <a:gd name="T4" fmla="*/ 1052346 w 505"/>
                <a:gd name="T5" fmla="*/ 524271 h 586"/>
                <a:gd name="T6" fmla="*/ 608485 w 505"/>
                <a:gd name="T7" fmla="*/ 1042301 h 586"/>
                <a:gd name="T8" fmla="*/ 516796 w 505"/>
                <a:gd name="T9" fmla="*/ 1219139 h 586"/>
                <a:gd name="T10" fmla="*/ 429274 w 505"/>
                <a:gd name="T11" fmla="*/ 1040221 h 586"/>
                <a:gd name="T12" fmla="*/ 0 w 505"/>
                <a:gd name="T13" fmla="*/ 524271 h 5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5" h="586">
                  <a:moveTo>
                    <a:pt x="0" y="252"/>
                  </a:moveTo>
                  <a:cubicBezTo>
                    <a:pt x="0" y="113"/>
                    <a:pt x="113" y="0"/>
                    <a:pt x="252" y="0"/>
                  </a:cubicBezTo>
                  <a:cubicBezTo>
                    <a:pt x="392" y="0"/>
                    <a:pt x="505" y="113"/>
                    <a:pt x="505" y="252"/>
                  </a:cubicBezTo>
                  <a:cubicBezTo>
                    <a:pt x="505" y="378"/>
                    <a:pt x="412" y="482"/>
                    <a:pt x="292" y="501"/>
                  </a:cubicBezTo>
                  <a:cubicBezTo>
                    <a:pt x="248" y="586"/>
                    <a:pt x="248" y="586"/>
                    <a:pt x="248" y="586"/>
                  </a:cubicBezTo>
                  <a:cubicBezTo>
                    <a:pt x="206" y="500"/>
                    <a:pt x="206" y="500"/>
                    <a:pt x="206" y="500"/>
                  </a:cubicBezTo>
                  <a:cubicBezTo>
                    <a:pt x="89" y="478"/>
                    <a:pt x="0" y="376"/>
                    <a:pt x="0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Freeform 10"/>
            <p:cNvSpPr>
              <a:spLocks noChangeAspect="1"/>
            </p:cNvSpPr>
            <p:nvPr/>
          </p:nvSpPr>
          <p:spPr bwMode="auto">
            <a:xfrm rot="-540000">
              <a:off x="4685013" y="2847515"/>
              <a:ext cx="1091827" cy="1107649"/>
            </a:xfrm>
            <a:custGeom>
              <a:avLst/>
              <a:gdLst>
                <a:gd name="T0" fmla="*/ 976696 w 569"/>
                <a:gd name="T1" fmla="*/ 318114 h 578"/>
                <a:gd name="T2" fmla="*/ 318529 w 569"/>
                <a:gd name="T3" fmla="*/ 128395 h 578"/>
                <a:gd name="T4" fmla="*/ 128563 w 569"/>
                <a:gd name="T5" fmla="*/ 785703 h 578"/>
                <a:gd name="T6" fmla="*/ 715732 w 569"/>
                <a:gd name="T7" fmla="*/ 1006083 h 578"/>
                <a:gd name="T8" fmla="*/ 867321 w 569"/>
                <a:gd name="T9" fmla="*/ 1107649 h 578"/>
                <a:gd name="T10" fmla="*/ 859646 w 569"/>
                <a:gd name="T11" fmla="*/ 925596 h 578"/>
                <a:gd name="T12" fmla="*/ 976696 w 569"/>
                <a:gd name="T13" fmla="*/ 318114 h 5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9" h="578">
                  <a:moveTo>
                    <a:pt x="509" y="166"/>
                  </a:moveTo>
                  <a:cubicBezTo>
                    <a:pt x="442" y="44"/>
                    <a:pt x="288" y="0"/>
                    <a:pt x="166" y="67"/>
                  </a:cubicBezTo>
                  <a:cubicBezTo>
                    <a:pt x="44" y="134"/>
                    <a:pt x="0" y="288"/>
                    <a:pt x="67" y="410"/>
                  </a:cubicBezTo>
                  <a:cubicBezTo>
                    <a:pt x="128" y="520"/>
                    <a:pt x="259" y="567"/>
                    <a:pt x="373" y="525"/>
                  </a:cubicBezTo>
                  <a:cubicBezTo>
                    <a:pt x="452" y="578"/>
                    <a:pt x="452" y="578"/>
                    <a:pt x="452" y="578"/>
                  </a:cubicBezTo>
                  <a:cubicBezTo>
                    <a:pt x="448" y="483"/>
                    <a:pt x="448" y="483"/>
                    <a:pt x="448" y="483"/>
                  </a:cubicBezTo>
                  <a:cubicBezTo>
                    <a:pt x="540" y="407"/>
                    <a:pt x="569" y="274"/>
                    <a:pt x="509" y="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59" name="组合 4"/>
            <p:cNvGrpSpPr/>
            <p:nvPr/>
          </p:nvGrpSpPr>
          <p:grpSpPr bwMode="auto">
            <a:xfrm>
              <a:off x="5507861" y="4977810"/>
              <a:ext cx="925101" cy="1318870"/>
              <a:chOff x="5507861" y="4977810"/>
              <a:chExt cx="925101" cy="1318870"/>
            </a:xfrm>
          </p:grpSpPr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727812" y="4977174"/>
                <a:ext cx="228508" cy="22706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5507238" y="5229642"/>
                <a:ext cx="925141" cy="1067038"/>
              </a:xfrm>
              <a:custGeom>
                <a:avLst/>
                <a:gdLst>
                  <a:gd name="T0" fmla="*/ 437 w 444"/>
                  <a:gd name="T1" fmla="*/ 25 h 512"/>
                  <a:gd name="T2" fmla="*/ 401 w 444"/>
                  <a:gd name="T3" fmla="*/ 16 h 512"/>
                  <a:gd name="T4" fmla="*/ 326 w 444"/>
                  <a:gd name="T5" fmla="*/ 62 h 512"/>
                  <a:gd name="T6" fmla="*/ 239 w 444"/>
                  <a:gd name="T7" fmla="*/ 4 h 512"/>
                  <a:gd name="T8" fmla="*/ 230 w 444"/>
                  <a:gd name="T9" fmla="*/ 1 h 512"/>
                  <a:gd name="T10" fmla="*/ 230 w 444"/>
                  <a:gd name="T11" fmla="*/ 0 h 512"/>
                  <a:gd name="T12" fmla="*/ 224 w 444"/>
                  <a:gd name="T13" fmla="*/ 0 h 512"/>
                  <a:gd name="T14" fmla="*/ 224 w 444"/>
                  <a:gd name="T15" fmla="*/ 0 h 512"/>
                  <a:gd name="T16" fmla="*/ 94 w 444"/>
                  <a:gd name="T17" fmla="*/ 0 h 512"/>
                  <a:gd name="T18" fmla="*/ 94 w 444"/>
                  <a:gd name="T19" fmla="*/ 0 h 512"/>
                  <a:gd name="T20" fmla="*/ 89 w 444"/>
                  <a:gd name="T21" fmla="*/ 0 h 512"/>
                  <a:gd name="T22" fmla="*/ 89 w 444"/>
                  <a:gd name="T23" fmla="*/ 0 h 512"/>
                  <a:gd name="T24" fmla="*/ 72 w 444"/>
                  <a:gd name="T25" fmla="*/ 11 h 512"/>
                  <a:gd name="T26" fmla="*/ 5 w 444"/>
                  <a:gd name="T27" fmla="*/ 109 h 512"/>
                  <a:gd name="T28" fmla="*/ 1 w 444"/>
                  <a:gd name="T29" fmla="*/ 124 h 512"/>
                  <a:gd name="T30" fmla="*/ 4 w 444"/>
                  <a:gd name="T31" fmla="*/ 139 h 512"/>
                  <a:gd name="T32" fmla="*/ 55 w 444"/>
                  <a:gd name="T33" fmla="*/ 229 h 512"/>
                  <a:gd name="T34" fmla="*/ 91 w 444"/>
                  <a:gd name="T35" fmla="*/ 238 h 512"/>
                  <a:gd name="T36" fmla="*/ 100 w 444"/>
                  <a:gd name="T37" fmla="*/ 203 h 512"/>
                  <a:gd name="T38" fmla="*/ 56 w 444"/>
                  <a:gd name="T39" fmla="*/ 126 h 512"/>
                  <a:gd name="T40" fmla="*/ 89 w 444"/>
                  <a:gd name="T41" fmla="*/ 78 h 512"/>
                  <a:gd name="T42" fmla="*/ 89 w 444"/>
                  <a:gd name="T43" fmla="*/ 149 h 512"/>
                  <a:gd name="T44" fmla="*/ 114 w 444"/>
                  <a:gd name="T45" fmla="*/ 192 h 512"/>
                  <a:gd name="T46" fmla="*/ 97 w 444"/>
                  <a:gd name="T47" fmla="*/ 253 h 512"/>
                  <a:gd name="T48" fmla="*/ 89 w 444"/>
                  <a:gd name="T49" fmla="*/ 256 h 512"/>
                  <a:gd name="T50" fmla="*/ 89 w 444"/>
                  <a:gd name="T51" fmla="*/ 268 h 512"/>
                  <a:gd name="T52" fmla="*/ 89 w 444"/>
                  <a:gd name="T53" fmla="*/ 275 h 512"/>
                  <a:gd name="T54" fmla="*/ 89 w 444"/>
                  <a:gd name="T55" fmla="*/ 485 h 512"/>
                  <a:gd name="T56" fmla="*/ 116 w 444"/>
                  <a:gd name="T57" fmla="*/ 512 h 512"/>
                  <a:gd name="T58" fmla="*/ 143 w 444"/>
                  <a:gd name="T59" fmla="*/ 485 h 512"/>
                  <a:gd name="T60" fmla="*/ 143 w 444"/>
                  <a:gd name="T61" fmla="*/ 275 h 512"/>
                  <a:gd name="T62" fmla="*/ 159 w 444"/>
                  <a:gd name="T63" fmla="*/ 259 h 512"/>
                  <a:gd name="T64" fmla="*/ 177 w 444"/>
                  <a:gd name="T65" fmla="*/ 275 h 512"/>
                  <a:gd name="T66" fmla="*/ 177 w 444"/>
                  <a:gd name="T67" fmla="*/ 485 h 512"/>
                  <a:gd name="T68" fmla="*/ 203 w 444"/>
                  <a:gd name="T69" fmla="*/ 512 h 512"/>
                  <a:gd name="T70" fmla="*/ 230 w 444"/>
                  <a:gd name="T71" fmla="*/ 485 h 512"/>
                  <a:gd name="T72" fmla="*/ 230 w 444"/>
                  <a:gd name="T73" fmla="*/ 275 h 512"/>
                  <a:gd name="T74" fmla="*/ 230 w 444"/>
                  <a:gd name="T75" fmla="*/ 268 h 512"/>
                  <a:gd name="T76" fmla="*/ 230 w 444"/>
                  <a:gd name="T77" fmla="*/ 60 h 512"/>
                  <a:gd name="T78" fmla="*/ 309 w 444"/>
                  <a:gd name="T79" fmla="*/ 113 h 512"/>
                  <a:gd name="T80" fmla="*/ 325 w 444"/>
                  <a:gd name="T81" fmla="*/ 117 h 512"/>
                  <a:gd name="T82" fmla="*/ 339 w 444"/>
                  <a:gd name="T83" fmla="*/ 114 h 512"/>
                  <a:gd name="T84" fmla="*/ 428 w 444"/>
                  <a:gd name="T85" fmla="*/ 61 h 512"/>
                  <a:gd name="T86" fmla="*/ 437 w 444"/>
                  <a:gd name="T87" fmla="*/ 25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4" h="512">
                    <a:moveTo>
                      <a:pt x="437" y="25"/>
                    </a:moveTo>
                    <a:cubicBezTo>
                      <a:pt x="430" y="13"/>
                      <a:pt x="414" y="9"/>
                      <a:pt x="401" y="16"/>
                    </a:cubicBezTo>
                    <a:cubicBezTo>
                      <a:pt x="326" y="62"/>
                      <a:pt x="326" y="62"/>
                      <a:pt x="326" y="62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6" y="2"/>
                      <a:pt x="233" y="1"/>
                      <a:pt x="230" y="1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3" y="1"/>
                      <a:pt x="77" y="5"/>
                      <a:pt x="72" y="11"/>
                    </a:cubicBezTo>
                    <a:cubicBezTo>
                      <a:pt x="5" y="109"/>
                      <a:pt x="5" y="109"/>
                      <a:pt x="5" y="109"/>
                    </a:cubicBezTo>
                    <a:cubicBezTo>
                      <a:pt x="2" y="114"/>
                      <a:pt x="1" y="119"/>
                      <a:pt x="1" y="124"/>
                    </a:cubicBezTo>
                    <a:cubicBezTo>
                      <a:pt x="0" y="129"/>
                      <a:pt x="1" y="134"/>
                      <a:pt x="4" y="13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62" y="241"/>
                      <a:pt x="78" y="245"/>
                      <a:pt x="91" y="238"/>
                    </a:cubicBezTo>
                    <a:cubicBezTo>
                      <a:pt x="103" y="231"/>
                      <a:pt x="107" y="215"/>
                      <a:pt x="100" y="203"/>
                    </a:cubicBezTo>
                    <a:cubicBezTo>
                      <a:pt x="56" y="126"/>
                      <a:pt x="56" y="126"/>
                      <a:pt x="56" y="126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14" y="192"/>
                      <a:pt x="114" y="192"/>
                      <a:pt x="114" y="192"/>
                    </a:cubicBezTo>
                    <a:cubicBezTo>
                      <a:pt x="126" y="213"/>
                      <a:pt x="119" y="241"/>
                      <a:pt x="97" y="253"/>
                    </a:cubicBezTo>
                    <a:cubicBezTo>
                      <a:pt x="95" y="254"/>
                      <a:pt x="92" y="255"/>
                      <a:pt x="89" y="256"/>
                    </a:cubicBezTo>
                    <a:cubicBezTo>
                      <a:pt x="89" y="268"/>
                      <a:pt x="89" y="268"/>
                      <a:pt x="89" y="268"/>
                    </a:cubicBezTo>
                    <a:cubicBezTo>
                      <a:pt x="89" y="275"/>
                      <a:pt x="89" y="275"/>
                      <a:pt x="89" y="275"/>
                    </a:cubicBezTo>
                    <a:cubicBezTo>
                      <a:pt x="89" y="485"/>
                      <a:pt x="89" y="485"/>
                      <a:pt x="89" y="485"/>
                    </a:cubicBezTo>
                    <a:cubicBezTo>
                      <a:pt x="89" y="500"/>
                      <a:pt x="101" y="512"/>
                      <a:pt x="116" y="512"/>
                    </a:cubicBezTo>
                    <a:cubicBezTo>
                      <a:pt x="131" y="512"/>
                      <a:pt x="143" y="500"/>
                      <a:pt x="143" y="485"/>
                    </a:cubicBezTo>
                    <a:cubicBezTo>
                      <a:pt x="143" y="275"/>
                      <a:pt x="143" y="275"/>
                      <a:pt x="143" y="275"/>
                    </a:cubicBezTo>
                    <a:cubicBezTo>
                      <a:pt x="143" y="266"/>
                      <a:pt x="150" y="259"/>
                      <a:pt x="159" y="259"/>
                    </a:cubicBezTo>
                    <a:cubicBezTo>
                      <a:pt x="168" y="259"/>
                      <a:pt x="177" y="266"/>
                      <a:pt x="177" y="275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7" y="500"/>
                      <a:pt x="188" y="512"/>
                      <a:pt x="203" y="512"/>
                    </a:cubicBezTo>
                    <a:cubicBezTo>
                      <a:pt x="218" y="512"/>
                      <a:pt x="230" y="500"/>
                      <a:pt x="230" y="485"/>
                    </a:cubicBezTo>
                    <a:cubicBezTo>
                      <a:pt x="230" y="275"/>
                      <a:pt x="230" y="275"/>
                      <a:pt x="230" y="275"/>
                    </a:cubicBezTo>
                    <a:cubicBezTo>
                      <a:pt x="230" y="268"/>
                      <a:pt x="230" y="268"/>
                      <a:pt x="230" y="268"/>
                    </a:cubicBezTo>
                    <a:cubicBezTo>
                      <a:pt x="230" y="60"/>
                      <a:pt x="230" y="60"/>
                      <a:pt x="230" y="60"/>
                    </a:cubicBezTo>
                    <a:cubicBezTo>
                      <a:pt x="309" y="113"/>
                      <a:pt x="309" y="113"/>
                      <a:pt x="309" y="113"/>
                    </a:cubicBezTo>
                    <a:cubicBezTo>
                      <a:pt x="314" y="116"/>
                      <a:pt x="319" y="117"/>
                      <a:pt x="325" y="117"/>
                    </a:cubicBezTo>
                    <a:cubicBezTo>
                      <a:pt x="330" y="117"/>
                      <a:pt x="335" y="116"/>
                      <a:pt x="339" y="114"/>
                    </a:cubicBezTo>
                    <a:cubicBezTo>
                      <a:pt x="428" y="61"/>
                      <a:pt x="428" y="61"/>
                      <a:pt x="428" y="61"/>
                    </a:cubicBezTo>
                    <a:cubicBezTo>
                      <a:pt x="440" y="53"/>
                      <a:pt x="444" y="37"/>
                      <a:pt x="437" y="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6405404" y="3103506"/>
              <a:ext cx="452256" cy="2154717"/>
            </a:xfrm>
            <a:prstGeom prst="line">
              <a:avLst/>
            </a:prstGeom>
            <a:ln>
              <a:solidFill>
                <a:srgbClr val="49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405404" y="4448418"/>
              <a:ext cx="390369" cy="817745"/>
            </a:xfrm>
            <a:prstGeom prst="line">
              <a:avLst/>
            </a:prstGeom>
            <a:ln>
              <a:solidFill>
                <a:srgbClr val="49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1"/>
            <p:cNvSpPr>
              <a:spLocks noChangeAspect="1"/>
            </p:cNvSpPr>
            <p:nvPr/>
          </p:nvSpPr>
          <p:spPr bwMode="auto">
            <a:xfrm rot="21240000">
              <a:off x="6516484" y="3471888"/>
              <a:ext cx="974335" cy="990821"/>
            </a:xfrm>
            <a:custGeom>
              <a:avLst/>
              <a:gdLst>
                <a:gd name="T0" fmla="*/ 60 w 569"/>
                <a:gd name="T1" fmla="*/ 166 h 578"/>
                <a:gd name="T2" fmla="*/ 402 w 569"/>
                <a:gd name="T3" fmla="*/ 67 h 578"/>
                <a:gd name="T4" fmla="*/ 501 w 569"/>
                <a:gd name="T5" fmla="*/ 410 h 578"/>
                <a:gd name="T6" fmla="*/ 195 w 569"/>
                <a:gd name="T7" fmla="*/ 525 h 578"/>
                <a:gd name="T8" fmla="*/ 116 w 569"/>
                <a:gd name="T9" fmla="*/ 578 h 578"/>
                <a:gd name="T10" fmla="*/ 121 w 569"/>
                <a:gd name="T11" fmla="*/ 483 h 578"/>
                <a:gd name="T12" fmla="*/ 60 w 569"/>
                <a:gd name="T13" fmla="*/ 16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578">
                  <a:moveTo>
                    <a:pt x="60" y="166"/>
                  </a:moveTo>
                  <a:cubicBezTo>
                    <a:pt x="127" y="44"/>
                    <a:pt x="280" y="0"/>
                    <a:pt x="402" y="67"/>
                  </a:cubicBezTo>
                  <a:cubicBezTo>
                    <a:pt x="524" y="134"/>
                    <a:pt x="569" y="288"/>
                    <a:pt x="501" y="410"/>
                  </a:cubicBezTo>
                  <a:cubicBezTo>
                    <a:pt x="441" y="520"/>
                    <a:pt x="310" y="567"/>
                    <a:pt x="195" y="525"/>
                  </a:cubicBezTo>
                  <a:cubicBezTo>
                    <a:pt x="116" y="578"/>
                    <a:pt x="116" y="578"/>
                    <a:pt x="116" y="578"/>
                  </a:cubicBezTo>
                  <a:cubicBezTo>
                    <a:pt x="121" y="483"/>
                    <a:pt x="121" y="483"/>
                    <a:pt x="121" y="483"/>
                  </a:cubicBezTo>
                  <a:cubicBezTo>
                    <a:pt x="28" y="407"/>
                    <a:pt x="0" y="274"/>
                    <a:pt x="60" y="1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Freeform 5"/>
            <p:cNvSpPr>
              <a:spLocks noChangeAspect="1"/>
            </p:cNvSpPr>
            <p:nvPr/>
          </p:nvSpPr>
          <p:spPr bwMode="auto">
            <a:xfrm rot="1200000">
              <a:off x="6616456" y="2265119"/>
              <a:ext cx="780737" cy="903488"/>
            </a:xfrm>
            <a:custGeom>
              <a:avLst/>
              <a:gdLst>
                <a:gd name="T0" fmla="*/ 0 w 505"/>
                <a:gd name="T1" fmla="*/ 252 h 586"/>
                <a:gd name="T2" fmla="*/ 252 w 505"/>
                <a:gd name="T3" fmla="*/ 0 h 586"/>
                <a:gd name="T4" fmla="*/ 505 w 505"/>
                <a:gd name="T5" fmla="*/ 252 h 586"/>
                <a:gd name="T6" fmla="*/ 292 w 505"/>
                <a:gd name="T7" fmla="*/ 501 h 586"/>
                <a:gd name="T8" fmla="*/ 248 w 505"/>
                <a:gd name="T9" fmla="*/ 586 h 586"/>
                <a:gd name="T10" fmla="*/ 206 w 505"/>
                <a:gd name="T11" fmla="*/ 500 h 586"/>
                <a:gd name="T12" fmla="*/ 0 w 505"/>
                <a:gd name="T13" fmla="*/ 25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586">
                  <a:moveTo>
                    <a:pt x="0" y="252"/>
                  </a:moveTo>
                  <a:cubicBezTo>
                    <a:pt x="0" y="113"/>
                    <a:pt x="113" y="0"/>
                    <a:pt x="252" y="0"/>
                  </a:cubicBezTo>
                  <a:cubicBezTo>
                    <a:pt x="392" y="0"/>
                    <a:pt x="505" y="113"/>
                    <a:pt x="505" y="252"/>
                  </a:cubicBezTo>
                  <a:cubicBezTo>
                    <a:pt x="505" y="378"/>
                    <a:pt x="412" y="482"/>
                    <a:pt x="292" y="501"/>
                  </a:cubicBezTo>
                  <a:cubicBezTo>
                    <a:pt x="248" y="586"/>
                    <a:pt x="248" y="586"/>
                    <a:pt x="248" y="586"/>
                  </a:cubicBezTo>
                  <a:cubicBezTo>
                    <a:pt x="206" y="500"/>
                    <a:pt x="206" y="500"/>
                    <a:pt x="206" y="500"/>
                  </a:cubicBezTo>
                  <a:cubicBezTo>
                    <a:pt x="89" y="478"/>
                    <a:pt x="0" y="376"/>
                    <a:pt x="0" y="25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364" name="Freeform 44673"/>
            <p:cNvSpPr/>
            <p:nvPr/>
          </p:nvSpPr>
          <p:spPr bwMode="auto">
            <a:xfrm rot="1020000">
              <a:off x="6836209" y="2463154"/>
              <a:ext cx="354013" cy="442913"/>
            </a:xfrm>
            <a:custGeom>
              <a:avLst/>
              <a:gdLst>
                <a:gd name="T0" fmla="*/ 337382 w 149"/>
                <a:gd name="T1" fmla="*/ 196587 h 187"/>
                <a:gd name="T2" fmla="*/ 273232 w 149"/>
                <a:gd name="T3" fmla="*/ 127900 h 187"/>
                <a:gd name="T4" fmla="*/ 247096 w 149"/>
                <a:gd name="T5" fmla="*/ 40265 h 187"/>
                <a:gd name="T6" fmla="*/ 104541 w 149"/>
                <a:gd name="T7" fmla="*/ 40265 h 187"/>
                <a:gd name="T8" fmla="*/ 78406 w 149"/>
                <a:gd name="T9" fmla="*/ 130269 h 187"/>
                <a:gd name="T10" fmla="*/ 14256 w 149"/>
                <a:gd name="T11" fmla="*/ 198956 h 187"/>
                <a:gd name="T12" fmla="*/ 85533 w 149"/>
                <a:gd name="T13" fmla="*/ 319750 h 187"/>
                <a:gd name="T14" fmla="*/ 152059 w 149"/>
                <a:gd name="T15" fmla="*/ 315013 h 187"/>
                <a:gd name="T16" fmla="*/ 152059 w 149"/>
                <a:gd name="T17" fmla="*/ 423965 h 187"/>
                <a:gd name="T18" fmla="*/ 178194 w 149"/>
                <a:gd name="T19" fmla="*/ 442913 h 187"/>
                <a:gd name="T20" fmla="*/ 204330 w 149"/>
                <a:gd name="T21" fmla="*/ 423965 h 187"/>
                <a:gd name="T22" fmla="*/ 204330 w 149"/>
                <a:gd name="T23" fmla="*/ 315013 h 187"/>
                <a:gd name="T24" fmla="*/ 268480 w 149"/>
                <a:gd name="T25" fmla="*/ 319750 h 187"/>
                <a:gd name="T26" fmla="*/ 337382 w 149"/>
                <a:gd name="T27" fmla="*/ 196587 h 1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9" h="187">
                  <a:moveTo>
                    <a:pt x="142" y="83"/>
                  </a:moveTo>
                  <a:cubicBezTo>
                    <a:pt x="139" y="69"/>
                    <a:pt x="128" y="59"/>
                    <a:pt x="115" y="54"/>
                  </a:cubicBezTo>
                  <a:cubicBezTo>
                    <a:pt x="118" y="41"/>
                    <a:pt x="114" y="27"/>
                    <a:pt x="104" y="17"/>
                  </a:cubicBezTo>
                  <a:cubicBezTo>
                    <a:pt x="87" y="0"/>
                    <a:pt x="60" y="0"/>
                    <a:pt x="44" y="17"/>
                  </a:cubicBezTo>
                  <a:cubicBezTo>
                    <a:pt x="34" y="27"/>
                    <a:pt x="30" y="42"/>
                    <a:pt x="33" y="55"/>
                  </a:cubicBezTo>
                  <a:cubicBezTo>
                    <a:pt x="20" y="59"/>
                    <a:pt x="9" y="70"/>
                    <a:pt x="6" y="84"/>
                  </a:cubicBezTo>
                  <a:cubicBezTo>
                    <a:pt x="0" y="107"/>
                    <a:pt x="13" y="130"/>
                    <a:pt x="36" y="135"/>
                  </a:cubicBezTo>
                  <a:cubicBezTo>
                    <a:pt x="46" y="138"/>
                    <a:pt x="55" y="137"/>
                    <a:pt x="64" y="133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64" y="183"/>
                    <a:pt x="69" y="187"/>
                    <a:pt x="75" y="187"/>
                  </a:cubicBezTo>
                  <a:cubicBezTo>
                    <a:pt x="81" y="187"/>
                    <a:pt x="86" y="183"/>
                    <a:pt x="86" y="179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94" y="137"/>
                    <a:pt x="104" y="138"/>
                    <a:pt x="113" y="135"/>
                  </a:cubicBezTo>
                  <a:cubicBezTo>
                    <a:pt x="135" y="129"/>
                    <a:pt x="149" y="106"/>
                    <a:pt x="142" y="83"/>
                  </a:cubicBezTo>
                  <a:close/>
                </a:path>
              </a:pathLst>
            </a:custGeom>
            <a:solidFill>
              <a:srgbClr val="F5E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5" name="Freeform 30"/>
            <p:cNvSpPr>
              <a:spLocks noChangeAspect="1" noEditPoints="1"/>
            </p:cNvSpPr>
            <p:nvPr/>
          </p:nvSpPr>
          <p:spPr bwMode="auto">
            <a:xfrm>
              <a:off x="6769689" y="3798609"/>
              <a:ext cx="468000" cy="337922"/>
            </a:xfrm>
            <a:custGeom>
              <a:avLst/>
              <a:gdLst>
                <a:gd name="T0" fmla="*/ 133309 w 165"/>
                <a:gd name="T1" fmla="*/ 159186 h 121"/>
                <a:gd name="T2" fmla="*/ 170182 w 165"/>
                <a:gd name="T3" fmla="*/ 229005 h 121"/>
                <a:gd name="T4" fmla="*/ 277964 w 165"/>
                <a:gd name="T5" fmla="*/ 217834 h 121"/>
                <a:gd name="T6" fmla="*/ 294982 w 165"/>
                <a:gd name="T7" fmla="*/ 189907 h 121"/>
                <a:gd name="T8" fmla="*/ 218400 w 165"/>
                <a:gd name="T9" fmla="*/ 78197 h 121"/>
                <a:gd name="T10" fmla="*/ 399927 w 165"/>
                <a:gd name="T11" fmla="*/ 337922 h 121"/>
                <a:gd name="T12" fmla="*/ 331855 w 165"/>
                <a:gd name="T13" fmla="*/ 254140 h 121"/>
                <a:gd name="T14" fmla="*/ 218400 w 165"/>
                <a:gd name="T15" fmla="*/ 262518 h 121"/>
                <a:gd name="T16" fmla="*/ 85091 w 165"/>
                <a:gd name="T17" fmla="*/ 321166 h 121"/>
                <a:gd name="T18" fmla="*/ 85091 w 165"/>
                <a:gd name="T19" fmla="*/ 153601 h 121"/>
                <a:gd name="T20" fmla="*/ 121964 w 165"/>
                <a:gd name="T21" fmla="*/ 125673 h 121"/>
                <a:gd name="T22" fmla="*/ 96436 w 165"/>
                <a:gd name="T23" fmla="*/ 108917 h 121"/>
                <a:gd name="T24" fmla="*/ 14182 w 165"/>
                <a:gd name="T25" fmla="*/ 67026 h 121"/>
                <a:gd name="T26" fmla="*/ 119127 w 165"/>
                <a:gd name="T27" fmla="*/ 67026 h 121"/>
                <a:gd name="T28" fmla="*/ 141818 w 165"/>
                <a:gd name="T29" fmla="*/ 89368 h 121"/>
                <a:gd name="T30" fmla="*/ 294982 w 165"/>
                <a:gd name="T31" fmla="*/ 92161 h 121"/>
                <a:gd name="T32" fmla="*/ 312000 w 165"/>
                <a:gd name="T33" fmla="*/ 67026 h 121"/>
                <a:gd name="T34" fmla="*/ 450982 w 165"/>
                <a:gd name="T35" fmla="*/ 67026 h 121"/>
                <a:gd name="T36" fmla="*/ 334691 w 165"/>
                <a:gd name="T37" fmla="*/ 117295 h 121"/>
                <a:gd name="T38" fmla="*/ 320509 w 165"/>
                <a:gd name="T39" fmla="*/ 159186 h 121"/>
                <a:gd name="T40" fmla="*/ 354545 w 165"/>
                <a:gd name="T41" fmla="*/ 220627 h 121"/>
                <a:gd name="T42" fmla="*/ 468000 w 165"/>
                <a:gd name="T43" fmla="*/ 270896 h 121"/>
                <a:gd name="T44" fmla="*/ 116291 w 165"/>
                <a:gd name="T45" fmla="*/ 178736 h 121"/>
                <a:gd name="T46" fmla="*/ 19855 w 165"/>
                <a:gd name="T47" fmla="*/ 237383 h 121"/>
                <a:gd name="T48" fmla="*/ 150327 w 165"/>
                <a:gd name="T49" fmla="*/ 237383 h 121"/>
                <a:gd name="T50" fmla="*/ 329018 w 165"/>
                <a:gd name="T51" fmla="*/ 75404 h 121"/>
                <a:gd name="T52" fmla="*/ 348873 w 165"/>
                <a:gd name="T53" fmla="*/ 108917 h 121"/>
                <a:gd name="T54" fmla="*/ 433964 w 165"/>
                <a:gd name="T55" fmla="*/ 67026 h 121"/>
                <a:gd name="T56" fmla="*/ 329018 w 165"/>
                <a:gd name="T57" fmla="*/ 67026 h 121"/>
                <a:gd name="T58" fmla="*/ 65236 w 165"/>
                <a:gd name="T59" fmla="*/ 33513 h 121"/>
                <a:gd name="T60" fmla="*/ 65236 w 165"/>
                <a:gd name="T61" fmla="*/ 103332 h 121"/>
                <a:gd name="T62" fmla="*/ 79418 w 165"/>
                <a:gd name="T63" fmla="*/ 75404 h 121"/>
                <a:gd name="T64" fmla="*/ 448145 w 165"/>
                <a:gd name="T65" fmla="*/ 270896 h 121"/>
                <a:gd name="T66" fmla="*/ 348873 w 165"/>
                <a:gd name="T67" fmla="*/ 270896 h 121"/>
                <a:gd name="T68" fmla="*/ 448145 w 165"/>
                <a:gd name="T69" fmla="*/ 270896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65" h="121">
                  <a:moveTo>
                    <a:pt x="77" y="28"/>
                  </a:moveTo>
                  <a:cubicBezTo>
                    <a:pt x="61" y="28"/>
                    <a:pt x="47" y="41"/>
                    <a:pt x="47" y="57"/>
                  </a:cubicBezTo>
                  <a:cubicBezTo>
                    <a:pt x="47" y="58"/>
                    <a:pt x="47" y="59"/>
                    <a:pt x="48" y="60"/>
                  </a:cubicBezTo>
                  <a:cubicBezTo>
                    <a:pt x="55" y="65"/>
                    <a:pt x="59" y="73"/>
                    <a:pt x="60" y="82"/>
                  </a:cubicBezTo>
                  <a:cubicBezTo>
                    <a:pt x="65" y="85"/>
                    <a:pt x="71" y="87"/>
                    <a:pt x="77" y="87"/>
                  </a:cubicBezTo>
                  <a:cubicBezTo>
                    <a:pt x="85" y="87"/>
                    <a:pt x="92" y="83"/>
                    <a:pt x="98" y="78"/>
                  </a:cubicBezTo>
                  <a:cubicBezTo>
                    <a:pt x="97" y="76"/>
                    <a:pt x="97" y="73"/>
                    <a:pt x="98" y="71"/>
                  </a:cubicBezTo>
                  <a:cubicBezTo>
                    <a:pt x="100" y="69"/>
                    <a:pt x="102" y="68"/>
                    <a:pt x="104" y="68"/>
                  </a:cubicBezTo>
                  <a:cubicBezTo>
                    <a:pt x="105" y="65"/>
                    <a:pt x="106" y="61"/>
                    <a:pt x="106" y="57"/>
                  </a:cubicBezTo>
                  <a:cubicBezTo>
                    <a:pt x="106" y="41"/>
                    <a:pt x="93" y="28"/>
                    <a:pt x="77" y="28"/>
                  </a:cubicBezTo>
                  <a:moveTo>
                    <a:pt x="165" y="97"/>
                  </a:moveTo>
                  <a:cubicBezTo>
                    <a:pt x="165" y="111"/>
                    <a:pt x="154" y="121"/>
                    <a:pt x="141" y="121"/>
                  </a:cubicBezTo>
                  <a:cubicBezTo>
                    <a:pt x="127" y="121"/>
                    <a:pt x="116" y="111"/>
                    <a:pt x="116" y="97"/>
                  </a:cubicBezTo>
                  <a:cubicBezTo>
                    <a:pt x="116" y="95"/>
                    <a:pt x="117" y="93"/>
                    <a:pt x="117" y="91"/>
                  </a:cubicBezTo>
                  <a:cubicBezTo>
                    <a:pt x="115" y="90"/>
                    <a:pt x="106" y="84"/>
                    <a:pt x="103" y="83"/>
                  </a:cubicBezTo>
                  <a:cubicBezTo>
                    <a:pt x="96" y="90"/>
                    <a:pt x="87" y="94"/>
                    <a:pt x="77" y="94"/>
                  </a:cubicBezTo>
                  <a:cubicBezTo>
                    <a:pt x="71" y="94"/>
                    <a:pt x="65" y="92"/>
                    <a:pt x="60" y="90"/>
                  </a:cubicBezTo>
                  <a:cubicBezTo>
                    <a:pt x="58" y="104"/>
                    <a:pt x="45" y="115"/>
                    <a:pt x="30" y="115"/>
                  </a:cubicBezTo>
                  <a:cubicBezTo>
                    <a:pt x="13" y="115"/>
                    <a:pt x="0" y="102"/>
                    <a:pt x="0" y="85"/>
                  </a:cubicBezTo>
                  <a:cubicBezTo>
                    <a:pt x="0" y="68"/>
                    <a:pt x="13" y="55"/>
                    <a:pt x="30" y="55"/>
                  </a:cubicBezTo>
                  <a:cubicBezTo>
                    <a:pt x="34" y="55"/>
                    <a:pt x="37" y="55"/>
                    <a:pt x="40" y="56"/>
                  </a:cubicBezTo>
                  <a:cubicBezTo>
                    <a:pt x="40" y="52"/>
                    <a:pt x="41" y="48"/>
                    <a:pt x="43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3" y="43"/>
                    <a:pt x="5" y="34"/>
                    <a:pt x="5" y="24"/>
                  </a:cubicBezTo>
                  <a:cubicBezTo>
                    <a:pt x="5" y="14"/>
                    <a:pt x="13" y="6"/>
                    <a:pt x="23" y="6"/>
                  </a:cubicBezTo>
                  <a:cubicBezTo>
                    <a:pt x="34" y="6"/>
                    <a:pt x="42" y="14"/>
                    <a:pt x="42" y="24"/>
                  </a:cubicBezTo>
                  <a:cubicBezTo>
                    <a:pt x="42" y="25"/>
                    <a:pt x="42" y="26"/>
                    <a:pt x="42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7" y="25"/>
                    <a:pt x="66" y="21"/>
                    <a:pt x="77" y="21"/>
                  </a:cubicBezTo>
                  <a:cubicBezTo>
                    <a:pt x="88" y="21"/>
                    <a:pt x="98" y="26"/>
                    <a:pt x="104" y="33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0" y="28"/>
                    <a:pt x="110" y="26"/>
                    <a:pt x="110" y="24"/>
                  </a:cubicBezTo>
                  <a:cubicBezTo>
                    <a:pt x="110" y="11"/>
                    <a:pt x="121" y="0"/>
                    <a:pt x="135" y="0"/>
                  </a:cubicBezTo>
                  <a:cubicBezTo>
                    <a:pt x="148" y="0"/>
                    <a:pt x="159" y="11"/>
                    <a:pt x="159" y="24"/>
                  </a:cubicBezTo>
                  <a:cubicBezTo>
                    <a:pt x="159" y="38"/>
                    <a:pt x="148" y="49"/>
                    <a:pt x="135" y="49"/>
                  </a:cubicBezTo>
                  <a:cubicBezTo>
                    <a:pt x="128" y="49"/>
                    <a:pt x="122" y="46"/>
                    <a:pt x="118" y="42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9"/>
                    <a:pt x="113" y="53"/>
                    <a:pt x="113" y="57"/>
                  </a:cubicBezTo>
                  <a:cubicBezTo>
                    <a:pt x="113" y="62"/>
                    <a:pt x="112" y="66"/>
                    <a:pt x="111" y="70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9" y="75"/>
                    <a:pt x="135" y="73"/>
                    <a:pt x="141" y="73"/>
                  </a:cubicBezTo>
                  <a:cubicBezTo>
                    <a:pt x="154" y="73"/>
                    <a:pt x="165" y="84"/>
                    <a:pt x="165" y="97"/>
                  </a:cubicBezTo>
                  <a:moveTo>
                    <a:pt x="53" y="85"/>
                  </a:moveTo>
                  <a:cubicBezTo>
                    <a:pt x="53" y="76"/>
                    <a:pt x="48" y="68"/>
                    <a:pt x="41" y="64"/>
                  </a:cubicBezTo>
                  <a:cubicBezTo>
                    <a:pt x="38" y="63"/>
                    <a:pt x="34" y="62"/>
                    <a:pt x="30" y="62"/>
                  </a:cubicBezTo>
                  <a:cubicBezTo>
                    <a:pt x="17" y="62"/>
                    <a:pt x="7" y="72"/>
                    <a:pt x="7" y="85"/>
                  </a:cubicBezTo>
                  <a:cubicBezTo>
                    <a:pt x="7" y="98"/>
                    <a:pt x="17" y="108"/>
                    <a:pt x="30" y="108"/>
                  </a:cubicBezTo>
                  <a:cubicBezTo>
                    <a:pt x="43" y="108"/>
                    <a:pt x="53" y="98"/>
                    <a:pt x="53" y="85"/>
                  </a:cubicBezTo>
                  <a:close/>
                  <a:moveTo>
                    <a:pt x="116" y="24"/>
                  </a:moveTo>
                  <a:cubicBezTo>
                    <a:pt x="116" y="25"/>
                    <a:pt x="116" y="26"/>
                    <a:pt x="116" y="27"/>
                  </a:cubicBezTo>
                  <a:cubicBezTo>
                    <a:pt x="119" y="26"/>
                    <a:pt x="123" y="27"/>
                    <a:pt x="125" y="30"/>
                  </a:cubicBezTo>
                  <a:cubicBezTo>
                    <a:pt x="126" y="33"/>
                    <a:pt x="126" y="37"/>
                    <a:pt x="123" y="39"/>
                  </a:cubicBezTo>
                  <a:cubicBezTo>
                    <a:pt x="126" y="41"/>
                    <a:pt x="130" y="43"/>
                    <a:pt x="135" y="43"/>
                  </a:cubicBezTo>
                  <a:cubicBezTo>
                    <a:pt x="145" y="43"/>
                    <a:pt x="153" y="35"/>
                    <a:pt x="153" y="24"/>
                  </a:cubicBezTo>
                  <a:cubicBezTo>
                    <a:pt x="153" y="14"/>
                    <a:pt x="145" y="6"/>
                    <a:pt x="135" y="6"/>
                  </a:cubicBezTo>
                  <a:cubicBezTo>
                    <a:pt x="124" y="6"/>
                    <a:pt x="116" y="14"/>
                    <a:pt x="116" y="24"/>
                  </a:cubicBezTo>
                  <a:moveTo>
                    <a:pt x="36" y="24"/>
                  </a:moveTo>
                  <a:cubicBezTo>
                    <a:pt x="36" y="17"/>
                    <a:pt x="30" y="12"/>
                    <a:pt x="23" y="12"/>
                  </a:cubicBezTo>
                  <a:cubicBezTo>
                    <a:pt x="17" y="12"/>
                    <a:pt x="11" y="17"/>
                    <a:pt x="11" y="24"/>
                  </a:cubicBezTo>
                  <a:cubicBezTo>
                    <a:pt x="11" y="31"/>
                    <a:pt x="17" y="37"/>
                    <a:pt x="23" y="37"/>
                  </a:cubicBezTo>
                  <a:cubicBezTo>
                    <a:pt x="25" y="37"/>
                    <a:pt x="27" y="36"/>
                    <a:pt x="29" y="36"/>
                  </a:cubicBezTo>
                  <a:cubicBezTo>
                    <a:pt x="27" y="33"/>
                    <a:pt x="27" y="30"/>
                    <a:pt x="28" y="27"/>
                  </a:cubicBezTo>
                  <a:cubicBezTo>
                    <a:pt x="30" y="25"/>
                    <a:pt x="33" y="24"/>
                    <a:pt x="36" y="24"/>
                  </a:cubicBezTo>
                  <a:moveTo>
                    <a:pt x="158" y="97"/>
                  </a:moveTo>
                  <a:cubicBezTo>
                    <a:pt x="158" y="87"/>
                    <a:pt x="150" y="79"/>
                    <a:pt x="141" y="79"/>
                  </a:cubicBezTo>
                  <a:cubicBezTo>
                    <a:pt x="131" y="79"/>
                    <a:pt x="123" y="87"/>
                    <a:pt x="123" y="97"/>
                  </a:cubicBezTo>
                  <a:cubicBezTo>
                    <a:pt x="123" y="107"/>
                    <a:pt x="131" y="115"/>
                    <a:pt x="141" y="115"/>
                  </a:cubicBezTo>
                  <a:cubicBezTo>
                    <a:pt x="150" y="115"/>
                    <a:pt x="158" y="107"/>
                    <a:pt x="158" y="97"/>
                  </a:cubicBezTo>
                </a:path>
              </a:pathLst>
            </a:custGeom>
            <a:solidFill>
              <a:srgbClr val="F5E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Freeform 14"/>
            <p:cNvSpPr>
              <a:spLocks noEditPoints="1"/>
            </p:cNvSpPr>
            <p:nvPr/>
          </p:nvSpPr>
          <p:spPr bwMode="auto">
            <a:xfrm rot="-1800000">
              <a:off x="5013439" y="3139402"/>
              <a:ext cx="454025" cy="523875"/>
            </a:xfrm>
            <a:custGeom>
              <a:avLst/>
              <a:gdLst>
                <a:gd name="T0" fmla="*/ 287665 w 131"/>
                <a:gd name="T1" fmla="*/ 451018 h 151"/>
                <a:gd name="T2" fmla="*/ 298062 w 131"/>
                <a:gd name="T3" fmla="*/ 471834 h 151"/>
                <a:gd name="T4" fmla="*/ 166360 w 131"/>
                <a:gd name="T5" fmla="*/ 478773 h 151"/>
                <a:gd name="T6" fmla="*/ 155963 w 131"/>
                <a:gd name="T7" fmla="*/ 457957 h 151"/>
                <a:gd name="T8" fmla="*/ 166360 w 131"/>
                <a:gd name="T9" fmla="*/ 451018 h 151"/>
                <a:gd name="T10" fmla="*/ 270335 w 131"/>
                <a:gd name="T11" fmla="*/ 509998 h 151"/>
                <a:gd name="T12" fmla="*/ 197553 w 131"/>
                <a:gd name="T13" fmla="*/ 523875 h 151"/>
                <a:gd name="T14" fmla="*/ 180224 w 131"/>
                <a:gd name="T15" fmla="*/ 496120 h 151"/>
                <a:gd name="T16" fmla="*/ 225280 w 131"/>
                <a:gd name="T17" fmla="*/ 117959 h 151"/>
                <a:gd name="T18" fmla="*/ 284199 w 131"/>
                <a:gd name="T19" fmla="*/ 433671 h 151"/>
                <a:gd name="T20" fmla="*/ 107441 w 131"/>
                <a:gd name="T21" fmla="*/ 235917 h 151"/>
                <a:gd name="T22" fmla="*/ 225280 w 131"/>
                <a:gd name="T23" fmla="*/ 117959 h 151"/>
                <a:gd name="T24" fmla="*/ 249540 w 131"/>
                <a:gd name="T25" fmla="*/ 142244 h 151"/>
                <a:gd name="T26" fmla="*/ 273801 w 131"/>
                <a:gd name="T27" fmla="*/ 156122 h 151"/>
                <a:gd name="T28" fmla="*/ 246075 w 131"/>
                <a:gd name="T29" fmla="*/ 149183 h 151"/>
                <a:gd name="T30" fmla="*/ 173292 w 131"/>
                <a:gd name="T31" fmla="*/ 183877 h 151"/>
                <a:gd name="T32" fmla="*/ 145565 w 131"/>
                <a:gd name="T33" fmla="*/ 235917 h 151"/>
                <a:gd name="T34" fmla="*/ 138634 w 131"/>
                <a:gd name="T35" fmla="*/ 281019 h 151"/>
                <a:gd name="T36" fmla="*/ 131702 w 131"/>
                <a:gd name="T37" fmla="*/ 256733 h 151"/>
                <a:gd name="T38" fmla="*/ 131702 w 131"/>
                <a:gd name="T39" fmla="*/ 208162 h 151"/>
                <a:gd name="T40" fmla="*/ 162894 w 131"/>
                <a:gd name="T41" fmla="*/ 163060 h 151"/>
                <a:gd name="T42" fmla="*/ 225280 w 131"/>
                <a:gd name="T43" fmla="*/ 138775 h 151"/>
                <a:gd name="T44" fmla="*/ 242609 w 131"/>
                <a:gd name="T45" fmla="*/ 138775 h 151"/>
                <a:gd name="T46" fmla="*/ 242609 w 131"/>
                <a:gd name="T47" fmla="*/ 0 h 151"/>
                <a:gd name="T48" fmla="*/ 228745 w 131"/>
                <a:gd name="T49" fmla="*/ 79796 h 151"/>
                <a:gd name="T50" fmla="*/ 214882 w 131"/>
                <a:gd name="T51" fmla="*/ 0 h 151"/>
                <a:gd name="T52" fmla="*/ 398572 w 131"/>
                <a:gd name="T53" fmla="*/ 76326 h 151"/>
                <a:gd name="T54" fmla="*/ 322323 w 131"/>
                <a:gd name="T55" fmla="*/ 111020 h 151"/>
                <a:gd name="T56" fmla="*/ 117839 w 131"/>
                <a:gd name="T57" fmla="*/ 353876 h 151"/>
                <a:gd name="T58" fmla="*/ 58919 w 131"/>
                <a:gd name="T59" fmla="*/ 374692 h 151"/>
                <a:gd name="T60" fmla="*/ 117839 w 131"/>
                <a:gd name="T61" fmla="*/ 353876 h 151"/>
                <a:gd name="T62" fmla="*/ 76248 w 131"/>
                <a:gd name="T63" fmla="*/ 55510 h 151"/>
                <a:gd name="T64" fmla="*/ 110907 w 131"/>
                <a:gd name="T65" fmla="*/ 128367 h 151"/>
                <a:gd name="T66" fmla="*/ 76248 w 131"/>
                <a:gd name="T67" fmla="*/ 55510 h 151"/>
                <a:gd name="T68" fmla="*/ 377777 w 131"/>
                <a:gd name="T69" fmla="*/ 395508 h 151"/>
                <a:gd name="T70" fmla="*/ 353516 w 131"/>
                <a:gd name="T71" fmla="*/ 333060 h 151"/>
                <a:gd name="T72" fmla="*/ 336186 w 131"/>
                <a:gd name="T73" fmla="*/ 353876 h 151"/>
                <a:gd name="T74" fmla="*/ 454025 w 131"/>
                <a:gd name="T75" fmla="*/ 239387 h 151"/>
                <a:gd name="T76" fmla="*/ 388174 w 131"/>
                <a:gd name="T77" fmla="*/ 235917 h 151"/>
                <a:gd name="T78" fmla="*/ 454025 w 131"/>
                <a:gd name="T79" fmla="*/ 211632 h 151"/>
                <a:gd name="T80" fmla="*/ 0 w 131"/>
                <a:gd name="T81" fmla="*/ 239387 h 151"/>
                <a:gd name="T82" fmla="*/ 69317 w 131"/>
                <a:gd name="T83" fmla="*/ 211632 h 151"/>
                <a:gd name="T84" fmla="*/ 69317 w 131"/>
                <a:gd name="T85" fmla="*/ 239387 h 1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rgbClr val="F5E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Freeform 16"/>
            <p:cNvSpPr>
              <a:spLocks noEditPoints="1"/>
            </p:cNvSpPr>
            <p:nvPr/>
          </p:nvSpPr>
          <p:spPr bwMode="auto">
            <a:xfrm>
              <a:off x="5694538" y="1970965"/>
              <a:ext cx="496888" cy="500063"/>
            </a:xfrm>
            <a:custGeom>
              <a:avLst/>
              <a:gdLst>
                <a:gd name="T0" fmla="*/ 291878 w 143"/>
                <a:gd name="T1" fmla="*/ 156270 h 144"/>
                <a:gd name="T2" fmla="*/ 243232 w 143"/>
                <a:gd name="T3" fmla="*/ 163215 h 144"/>
                <a:gd name="T4" fmla="*/ 260606 w 143"/>
                <a:gd name="T5" fmla="*/ 222250 h 144"/>
                <a:gd name="T6" fmla="*/ 364848 w 143"/>
                <a:gd name="T7" fmla="*/ 62508 h 144"/>
                <a:gd name="T8" fmla="*/ 434343 w 143"/>
                <a:gd name="T9" fmla="*/ 65981 h 144"/>
                <a:gd name="T10" fmla="*/ 434343 w 143"/>
                <a:gd name="T11" fmla="*/ 135434 h 144"/>
                <a:gd name="T12" fmla="*/ 277979 w 143"/>
                <a:gd name="T13" fmla="*/ 236141 h 144"/>
                <a:gd name="T14" fmla="*/ 333575 w 143"/>
                <a:gd name="T15" fmla="*/ 256977 h 144"/>
                <a:gd name="T16" fmla="*/ 343999 w 143"/>
                <a:gd name="T17" fmla="*/ 204887 h 144"/>
                <a:gd name="T18" fmla="*/ 406545 w 143"/>
                <a:gd name="T19" fmla="*/ 256977 h 144"/>
                <a:gd name="T20" fmla="*/ 396121 w 143"/>
                <a:gd name="T21" fmla="*/ 152797 h 144"/>
                <a:gd name="T22" fmla="*/ 430868 w 143"/>
                <a:gd name="T23" fmla="*/ 256977 h 144"/>
                <a:gd name="T24" fmla="*/ 462141 w 143"/>
                <a:gd name="T25" fmla="*/ 281285 h 144"/>
                <a:gd name="T26" fmla="*/ 243232 w 143"/>
                <a:gd name="T27" fmla="*/ 468809 h 144"/>
                <a:gd name="T28" fmla="*/ 218909 w 143"/>
                <a:gd name="T29" fmla="*/ 500063 h 144"/>
                <a:gd name="T30" fmla="*/ 31273 w 143"/>
                <a:gd name="T31" fmla="*/ 281285 h 144"/>
                <a:gd name="T32" fmla="*/ 0 w 143"/>
                <a:gd name="T33" fmla="*/ 256977 h 144"/>
                <a:gd name="T34" fmla="*/ 218909 w 143"/>
                <a:gd name="T35" fmla="*/ 69453 h 144"/>
                <a:gd name="T36" fmla="*/ 243232 w 143"/>
                <a:gd name="T37" fmla="*/ 34727 h 144"/>
                <a:gd name="T38" fmla="*/ 343999 w 143"/>
                <a:gd name="T39" fmla="*/ 104180 h 144"/>
                <a:gd name="T40" fmla="*/ 326626 w 143"/>
                <a:gd name="T41" fmla="*/ 121543 h 144"/>
                <a:gd name="T42" fmla="*/ 243232 w 143"/>
                <a:gd name="T43" fmla="*/ 138906 h 144"/>
                <a:gd name="T44" fmla="*/ 243232 w 143"/>
                <a:gd name="T45" fmla="*/ 322957 h 144"/>
                <a:gd name="T46" fmla="*/ 333575 w 143"/>
                <a:gd name="T47" fmla="*/ 281285 h 144"/>
                <a:gd name="T48" fmla="*/ 218909 w 143"/>
                <a:gd name="T49" fmla="*/ 322957 h 144"/>
                <a:gd name="T50" fmla="*/ 128565 w 143"/>
                <a:gd name="T51" fmla="*/ 281285 h 144"/>
                <a:gd name="T52" fmla="*/ 218909 w 143"/>
                <a:gd name="T53" fmla="*/ 322957 h 144"/>
                <a:gd name="T54" fmla="*/ 218909 w 143"/>
                <a:gd name="T55" fmla="*/ 211832 h 144"/>
                <a:gd name="T56" fmla="*/ 128565 w 143"/>
                <a:gd name="T57" fmla="*/ 256977 h 144"/>
                <a:gd name="T58" fmla="*/ 218909 w 143"/>
                <a:gd name="T59" fmla="*/ 93762 h 144"/>
                <a:gd name="T60" fmla="*/ 104242 w 143"/>
                <a:gd name="T61" fmla="*/ 256977 h 144"/>
                <a:gd name="T62" fmla="*/ 218909 w 143"/>
                <a:gd name="T63" fmla="*/ 93762 h 144"/>
                <a:gd name="T64" fmla="*/ 218909 w 143"/>
                <a:gd name="T65" fmla="*/ 395883 h 144"/>
                <a:gd name="T66" fmla="*/ 55596 w 143"/>
                <a:gd name="T67" fmla="*/ 281285 h 144"/>
                <a:gd name="T68" fmla="*/ 243232 w 143"/>
                <a:gd name="T69" fmla="*/ 395883 h 144"/>
                <a:gd name="T70" fmla="*/ 406545 w 143"/>
                <a:gd name="T71" fmla="*/ 281285 h 144"/>
                <a:gd name="T72" fmla="*/ 243232 w 143"/>
                <a:gd name="T73" fmla="*/ 395883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3" h="144">
                  <a:moveTo>
                    <a:pt x="70" y="40"/>
                  </a:moveTo>
                  <a:cubicBezTo>
                    <a:pt x="75" y="41"/>
                    <a:pt x="80" y="42"/>
                    <a:pt x="84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6" y="49"/>
                    <a:pt x="73" y="48"/>
                    <a:pt x="70" y="47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2"/>
                    <a:pt x="74" y="63"/>
                    <a:pt x="75" y="6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70"/>
                    <a:pt x="82" y="72"/>
                    <a:pt x="8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0"/>
                    <a:pt x="95" y="67"/>
                    <a:pt x="94" y="65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64"/>
                    <a:pt x="103" y="69"/>
                    <a:pt x="103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6" y="65"/>
                    <a:pt x="114" y="56"/>
                    <a:pt x="109" y="49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20" y="53"/>
                    <a:pt x="123" y="63"/>
                    <a:pt x="124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2" y="110"/>
                    <a:pt x="99" y="133"/>
                    <a:pt x="70" y="135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34" y="133"/>
                    <a:pt x="11" y="110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45"/>
                    <a:pt x="34" y="21"/>
                    <a:pt x="63" y="2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1" y="20"/>
                    <a:pt x="91" y="24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87" y="30"/>
                    <a:pt x="79" y="27"/>
                    <a:pt x="70" y="27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82" y="81"/>
                  </a:moveTo>
                  <a:cubicBezTo>
                    <a:pt x="81" y="87"/>
                    <a:pt x="76" y="92"/>
                    <a:pt x="70" y="93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84" y="105"/>
                    <a:pt x="95" y="94"/>
                    <a:pt x="96" y="81"/>
                  </a:cubicBezTo>
                  <a:cubicBezTo>
                    <a:pt x="82" y="81"/>
                    <a:pt x="82" y="81"/>
                    <a:pt x="82" y="81"/>
                  </a:cubicBezTo>
                  <a:close/>
                  <a:moveTo>
                    <a:pt x="63" y="93"/>
                  </a:moveTo>
                  <a:cubicBezTo>
                    <a:pt x="57" y="92"/>
                    <a:pt x="52" y="87"/>
                    <a:pt x="51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94"/>
                    <a:pt x="49" y="105"/>
                    <a:pt x="63" y="107"/>
                  </a:cubicBezTo>
                  <a:cubicBezTo>
                    <a:pt x="63" y="93"/>
                    <a:pt x="63" y="93"/>
                    <a:pt x="63" y="93"/>
                  </a:cubicBezTo>
                  <a:close/>
                  <a:moveTo>
                    <a:pt x="51" y="74"/>
                  </a:moveTo>
                  <a:cubicBezTo>
                    <a:pt x="52" y="68"/>
                    <a:pt x="57" y="63"/>
                    <a:pt x="63" y="61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49" y="49"/>
                    <a:pt x="38" y="60"/>
                    <a:pt x="37" y="74"/>
                  </a:cubicBezTo>
                  <a:cubicBezTo>
                    <a:pt x="51" y="74"/>
                    <a:pt x="51" y="74"/>
                    <a:pt x="51" y="74"/>
                  </a:cubicBezTo>
                  <a:close/>
                  <a:moveTo>
                    <a:pt x="63" y="27"/>
                  </a:moveTo>
                  <a:cubicBezTo>
                    <a:pt x="38" y="28"/>
                    <a:pt x="18" y="49"/>
                    <a:pt x="16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56"/>
                    <a:pt x="45" y="42"/>
                    <a:pt x="63" y="40"/>
                  </a:cubicBezTo>
                  <a:cubicBezTo>
                    <a:pt x="63" y="27"/>
                    <a:pt x="63" y="27"/>
                    <a:pt x="63" y="27"/>
                  </a:cubicBezTo>
                  <a:close/>
                  <a:moveTo>
                    <a:pt x="63" y="128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45" y="112"/>
                    <a:pt x="31" y="98"/>
                    <a:pt x="3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8" y="106"/>
                    <a:pt x="38" y="126"/>
                    <a:pt x="63" y="128"/>
                  </a:cubicBezTo>
                  <a:close/>
                  <a:moveTo>
                    <a:pt x="70" y="114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95" y="126"/>
                    <a:pt x="115" y="106"/>
                    <a:pt x="117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2" y="98"/>
                    <a:pt x="88" y="112"/>
                    <a:pt x="70" y="114"/>
                  </a:cubicBezTo>
                  <a:close/>
                </a:path>
              </a:pathLst>
            </a:custGeom>
            <a:solidFill>
              <a:srgbClr val="F5E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3" name="组合 6"/>
          <p:cNvGrpSpPr/>
          <p:nvPr/>
        </p:nvGrpSpPr>
        <p:grpSpPr bwMode="auto">
          <a:xfrm>
            <a:off x="480812" y="1378675"/>
            <a:ext cx="3189086" cy="2201738"/>
            <a:chOff x="1230207" y="2124531"/>
            <a:chExt cx="3374889" cy="2328740"/>
          </a:xfrm>
        </p:grpSpPr>
        <p:grpSp>
          <p:nvGrpSpPr>
            <p:cNvPr id="56346" name="组合 39"/>
            <p:cNvGrpSpPr/>
            <p:nvPr/>
          </p:nvGrpSpPr>
          <p:grpSpPr bwMode="auto">
            <a:xfrm>
              <a:off x="1230207" y="2124531"/>
              <a:ext cx="3374889" cy="390637"/>
              <a:chOff x="980608" y="1870075"/>
              <a:chExt cx="3374889" cy="390637"/>
            </a:xfrm>
          </p:grpSpPr>
          <p:grpSp>
            <p:nvGrpSpPr>
              <p:cNvPr id="56348" name="组合 41"/>
              <p:cNvGrpSpPr/>
              <p:nvPr/>
            </p:nvGrpSpPr>
            <p:grpSpPr bwMode="auto">
              <a:xfrm>
                <a:off x="980608" y="1948657"/>
                <a:ext cx="216000" cy="216443"/>
                <a:chOff x="980608" y="2248535"/>
                <a:chExt cx="216000" cy="216443"/>
              </a:xfrm>
            </p:grpSpPr>
            <p:sp>
              <p:nvSpPr>
                <p:cNvPr id="56350" name="Freeform 15"/>
                <p:cNvSpPr>
                  <a:spLocks noEditPoints="1"/>
                </p:cNvSpPr>
                <p:nvPr/>
              </p:nvSpPr>
              <p:spPr bwMode="auto">
                <a:xfrm>
                  <a:off x="1061331" y="2279139"/>
                  <a:ext cx="46127" cy="154349"/>
                </a:xfrm>
                <a:custGeom>
                  <a:avLst/>
                  <a:gdLst>
                    <a:gd name="T0" fmla="*/ 42982 w 44"/>
                    <a:gd name="T1" fmla="*/ 122849 h 147"/>
                    <a:gd name="T2" fmla="*/ 46127 w 44"/>
                    <a:gd name="T3" fmla="*/ 125999 h 147"/>
                    <a:gd name="T4" fmla="*/ 27257 w 44"/>
                    <a:gd name="T5" fmla="*/ 146999 h 147"/>
                    <a:gd name="T6" fmla="*/ 12580 w 44"/>
                    <a:gd name="T7" fmla="*/ 154349 h 147"/>
                    <a:gd name="T8" fmla="*/ 7338 w 44"/>
                    <a:gd name="T9" fmla="*/ 152249 h 147"/>
                    <a:gd name="T10" fmla="*/ 6290 w 44"/>
                    <a:gd name="T11" fmla="*/ 144899 h 147"/>
                    <a:gd name="T12" fmla="*/ 11532 w 44"/>
                    <a:gd name="T13" fmla="*/ 108149 h 147"/>
                    <a:gd name="T14" fmla="*/ 16773 w 44"/>
                    <a:gd name="T15" fmla="*/ 71400 h 147"/>
                    <a:gd name="T16" fmla="*/ 16773 w 44"/>
                    <a:gd name="T17" fmla="*/ 69300 h 147"/>
                    <a:gd name="T18" fmla="*/ 14677 w 44"/>
                    <a:gd name="T19" fmla="*/ 68250 h 147"/>
                    <a:gd name="T20" fmla="*/ 10483 w 44"/>
                    <a:gd name="T21" fmla="*/ 69300 h 147"/>
                    <a:gd name="T22" fmla="*/ 4193 w 44"/>
                    <a:gd name="T23" fmla="*/ 75600 h 147"/>
                    <a:gd name="T24" fmla="*/ 0 w 44"/>
                    <a:gd name="T25" fmla="*/ 72450 h 147"/>
                    <a:gd name="T26" fmla="*/ 19918 w 44"/>
                    <a:gd name="T27" fmla="*/ 52500 h 147"/>
                    <a:gd name="T28" fmla="*/ 33547 w 44"/>
                    <a:gd name="T29" fmla="*/ 45150 h 147"/>
                    <a:gd name="T30" fmla="*/ 38789 w 44"/>
                    <a:gd name="T31" fmla="*/ 47250 h 147"/>
                    <a:gd name="T32" fmla="*/ 40885 w 44"/>
                    <a:gd name="T33" fmla="*/ 53550 h 147"/>
                    <a:gd name="T34" fmla="*/ 36692 w 44"/>
                    <a:gd name="T35" fmla="*/ 79799 h 147"/>
                    <a:gd name="T36" fmla="*/ 34595 w 44"/>
                    <a:gd name="T37" fmla="*/ 91349 h 147"/>
                    <a:gd name="T38" fmla="*/ 31450 w 44"/>
                    <a:gd name="T39" fmla="*/ 115499 h 147"/>
                    <a:gd name="T40" fmla="*/ 29354 w 44"/>
                    <a:gd name="T41" fmla="*/ 125999 h 147"/>
                    <a:gd name="T42" fmla="*/ 30402 w 44"/>
                    <a:gd name="T43" fmla="*/ 130199 h 147"/>
                    <a:gd name="T44" fmla="*/ 32499 w 44"/>
                    <a:gd name="T45" fmla="*/ 131249 h 147"/>
                    <a:gd name="T46" fmla="*/ 36692 w 44"/>
                    <a:gd name="T47" fmla="*/ 129149 h 147"/>
                    <a:gd name="T48" fmla="*/ 42982 w 44"/>
                    <a:gd name="T49" fmla="*/ 122849 h 147"/>
                    <a:gd name="T50" fmla="*/ 35644 w 44"/>
                    <a:gd name="T51" fmla="*/ 0 h 147"/>
                    <a:gd name="T52" fmla="*/ 42982 w 44"/>
                    <a:gd name="T53" fmla="*/ 3150 h 147"/>
                    <a:gd name="T54" fmla="*/ 46127 w 44"/>
                    <a:gd name="T55" fmla="*/ 10500 h 147"/>
                    <a:gd name="T56" fmla="*/ 41934 w 44"/>
                    <a:gd name="T57" fmla="*/ 23100 h 147"/>
                    <a:gd name="T58" fmla="*/ 32499 w 44"/>
                    <a:gd name="T59" fmla="*/ 28350 h 147"/>
                    <a:gd name="T60" fmla="*/ 24112 w 44"/>
                    <a:gd name="T61" fmla="*/ 25200 h 147"/>
                    <a:gd name="T62" fmla="*/ 22018 w 44"/>
                    <a:gd name="T63" fmla="*/ 16800 h 147"/>
                    <a:gd name="T64" fmla="*/ 26209 w 44"/>
                    <a:gd name="T65" fmla="*/ 5250 h 147"/>
                    <a:gd name="T66" fmla="*/ 35644 w 44"/>
                    <a:gd name="T67" fmla="*/ 0 h 14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4" h="147">
                      <a:moveTo>
                        <a:pt x="41" y="117"/>
                      </a:moveTo>
                      <a:cubicBezTo>
                        <a:pt x="44" y="120"/>
                        <a:pt x="44" y="120"/>
                        <a:pt x="44" y="120"/>
                      </a:cubicBezTo>
                      <a:cubicBezTo>
                        <a:pt x="38" y="129"/>
                        <a:pt x="32" y="135"/>
                        <a:pt x="26" y="140"/>
                      </a:cubicBezTo>
                      <a:cubicBezTo>
                        <a:pt x="20" y="145"/>
                        <a:pt x="16" y="147"/>
                        <a:pt x="12" y="147"/>
                      </a:cubicBezTo>
                      <a:cubicBezTo>
                        <a:pt x="10" y="147"/>
                        <a:pt x="8" y="147"/>
                        <a:pt x="7" y="145"/>
                      </a:cubicBezTo>
                      <a:cubicBezTo>
                        <a:pt x="6" y="144"/>
                        <a:pt x="6" y="141"/>
                        <a:pt x="6" y="138"/>
                      </a:cubicBezTo>
                      <a:cubicBezTo>
                        <a:pt x="6" y="131"/>
                        <a:pt x="7" y="119"/>
                        <a:pt x="11" y="103"/>
                      </a:cubicBezTo>
                      <a:cubicBezTo>
                        <a:pt x="15" y="87"/>
                        <a:pt x="16" y="75"/>
                        <a:pt x="16" y="68"/>
                      </a:cubicBezTo>
                      <a:cubicBezTo>
                        <a:pt x="16" y="67"/>
                        <a:pt x="16" y="66"/>
                        <a:pt x="16" y="66"/>
                      </a:cubicBezTo>
                      <a:cubicBezTo>
                        <a:pt x="15" y="65"/>
                        <a:pt x="15" y="65"/>
                        <a:pt x="14" y="65"/>
                      </a:cubicBezTo>
                      <a:cubicBezTo>
                        <a:pt x="13" y="65"/>
                        <a:pt x="12" y="65"/>
                        <a:pt x="10" y="66"/>
                      </a:cubicBezTo>
                      <a:cubicBezTo>
                        <a:pt x="8" y="68"/>
                        <a:pt x="6" y="70"/>
                        <a:pt x="4" y="72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7" y="61"/>
                        <a:pt x="13" y="55"/>
                        <a:pt x="19" y="50"/>
                      </a:cubicBezTo>
                      <a:cubicBezTo>
                        <a:pt x="25" y="46"/>
                        <a:pt x="29" y="43"/>
                        <a:pt x="32" y="43"/>
                      </a:cubicBezTo>
                      <a:cubicBezTo>
                        <a:pt x="34" y="43"/>
                        <a:pt x="36" y="44"/>
                        <a:pt x="37" y="45"/>
                      </a:cubicBezTo>
                      <a:cubicBezTo>
                        <a:pt x="38" y="47"/>
                        <a:pt x="39" y="49"/>
                        <a:pt x="39" y="51"/>
                      </a:cubicBezTo>
                      <a:cubicBezTo>
                        <a:pt x="39" y="54"/>
                        <a:pt x="37" y="62"/>
                        <a:pt x="35" y="76"/>
                      </a:cubicBezTo>
                      <a:cubicBezTo>
                        <a:pt x="34" y="81"/>
                        <a:pt x="34" y="84"/>
                        <a:pt x="33" y="87"/>
                      </a:cubicBezTo>
                      <a:cubicBezTo>
                        <a:pt x="32" y="96"/>
                        <a:pt x="30" y="104"/>
                        <a:pt x="30" y="110"/>
                      </a:cubicBezTo>
                      <a:cubicBezTo>
                        <a:pt x="29" y="116"/>
                        <a:pt x="28" y="119"/>
                        <a:pt x="28" y="120"/>
                      </a:cubicBezTo>
                      <a:cubicBezTo>
                        <a:pt x="28" y="122"/>
                        <a:pt x="28" y="123"/>
                        <a:pt x="29" y="124"/>
                      </a:cubicBezTo>
                      <a:cubicBezTo>
                        <a:pt x="29" y="125"/>
                        <a:pt x="30" y="125"/>
                        <a:pt x="31" y="125"/>
                      </a:cubicBezTo>
                      <a:cubicBezTo>
                        <a:pt x="32" y="125"/>
                        <a:pt x="34" y="124"/>
                        <a:pt x="35" y="123"/>
                      </a:cubicBezTo>
                      <a:cubicBezTo>
                        <a:pt x="37" y="122"/>
                        <a:pt x="39" y="120"/>
                        <a:pt x="41" y="117"/>
                      </a:cubicBezTo>
                      <a:close/>
                      <a:moveTo>
                        <a:pt x="34" y="0"/>
                      </a:moveTo>
                      <a:cubicBezTo>
                        <a:pt x="37" y="0"/>
                        <a:pt x="40" y="1"/>
                        <a:pt x="41" y="3"/>
                      </a:cubicBezTo>
                      <a:cubicBezTo>
                        <a:pt x="43" y="5"/>
                        <a:pt x="44" y="7"/>
                        <a:pt x="44" y="10"/>
                      </a:cubicBezTo>
                      <a:cubicBezTo>
                        <a:pt x="44" y="15"/>
                        <a:pt x="43" y="19"/>
                        <a:pt x="40" y="22"/>
                      </a:cubicBezTo>
                      <a:cubicBezTo>
                        <a:pt x="38" y="25"/>
                        <a:pt x="34" y="27"/>
                        <a:pt x="31" y="27"/>
                      </a:cubicBezTo>
                      <a:cubicBezTo>
                        <a:pt x="28" y="27"/>
                        <a:pt x="25" y="26"/>
                        <a:pt x="23" y="24"/>
                      </a:cubicBezTo>
                      <a:cubicBezTo>
                        <a:pt x="22" y="22"/>
                        <a:pt x="21" y="19"/>
                        <a:pt x="21" y="16"/>
                      </a:cubicBezTo>
                      <a:cubicBezTo>
                        <a:pt x="21" y="12"/>
                        <a:pt x="22" y="8"/>
                        <a:pt x="25" y="5"/>
                      </a:cubicBezTo>
                      <a:cubicBezTo>
                        <a:pt x="28" y="2"/>
                        <a:pt x="31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1" name="Freeform 16"/>
                <p:cNvSpPr>
                  <a:spLocks noEditPoints="1"/>
                </p:cNvSpPr>
                <p:nvPr/>
              </p:nvSpPr>
              <p:spPr bwMode="auto">
                <a:xfrm>
                  <a:off x="980608" y="2248535"/>
                  <a:ext cx="216000" cy="216443"/>
                </a:xfrm>
                <a:custGeom>
                  <a:avLst/>
                  <a:gdLst>
                    <a:gd name="T0" fmla="*/ 0 w 206"/>
                    <a:gd name="T1" fmla="*/ 108222 h 206"/>
                    <a:gd name="T2" fmla="*/ 108000 w 206"/>
                    <a:gd name="T3" fmla="*/ 0 h 206"/>
                    <a:gd name="T4" fmla="*/ 108000 w 206"/>
                    <a:gd name="T5" fmla="*/ 0 h 206"/>
                    <a:gd name="T6" fmla="*/ 216000 w 206"/>
                    <a:gd name="T7" fmla="*/ 108222 h 206"/>
                    <a:gd name="T8" fmla="*/ 216000 w 206"/>
                    <a:gd name="T9" fmla="*/ 108222 h 206"/>
                    <a:gd name="T10" fmla="*/ 216000 w 206"/>
                    <a:gd name="T11" fmla="*/ 108222 h 206"/>
                    <a:gd name="T12" fmla="*/ 108000 w 206"/>
                    <a:gd name="T13" fmla="*/ 216443 h 206"/>
                    <a:gd name="T14" fmla="*/ 108000 w 206"/>
                    <a:gd name="T15" fmla="*/ 216443 h 206"/>
                    <a:gd name="T16" fmla="*/ 0 w 206"/>
                    <a:gd name="T17" fmla="*/ 108222 h 206"/>
                    <a:gd name="T18" fmla="*/ 41942 w 206"/>
                    <a:gd name="T19" fmla="*/ 42028 h 206"/>
                    <a:gd name="T20" fmla="*/ 13631 w 206"/>
                    <a:gd name="T21" fmla="*/ 108222 h 206"/>
                    <a:gd name="T22" fmla="*/ 13631 w 206"/>
                    <a:gd name="T23" fmla="*/ 108222 h 206"/>
                    <a:gd name="T24" fmla="*/ 41942 w 206"/>
                    <a:gd name="T25" fmla="*/ 175466 h 206"/>
                    <a:gd name="T26" fmla="*/ 41942 w 206"/>
                    <a:gd name="T27" fmla="*/ 175466 h 206"/>
                    <a:gd name="T28" fmla="*/ 108000 w 206"/>
                    <a:gd name="T29" fmla="*/ 202784 h 206"/>
                    <a:gd name="T30" fmla="*/ 108000 w 206"/>
                    <a:gd name="T31" fmla="*/ 202784 h 206"/>
                    <a:gd name="T32" fmla="*/ 174058 w 206"/>
                    <a:gd name="T33" fmla="*/ 175466 h 206"/>
                    <a:gd name="T34" fmla="*/ 174058 w 206"/>
                    <a:gd name="T35" fmla="*/ 175466 h 206"/>
                    <a:gd name="T36" fmla="*/ 201320 w 206"/>
                    <a:gd name="T37" fmla="*/ 108222 h 206"/>
                    <a:gd name="T38" fmla="*/ 201320 w 206"/>
                    <a:gd name="T39" fmla="*/ 108222 h 206"/>
                    <a:gd name="T40" fmla="*/ 174058 w 206"/>
                    <a:gd name="T41" fmla="*/ 42028 h 206"/>
                    <a:gd name="T42" fmla="*/ 174058 w 206"/>
                    <a:gd name="T43" fmla="*/ 42028 h 206"/>
                    <a:gd name="T44" fmla="*/ 108000 w 206"/>
                    <a:gd name="T45" fmla="*/ 14710 h 206"/>
                    <a:gd name="T46" fmla="*/ 108000 w 206"/>
                    <a:gd name="T47" fmla="*/ 14710 h 206"/>
                    <a:gd name="T48" fmla="*/ 41942 w 206"/>
                    <a:gd name="T49" fmla="*/ 42028 h 20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206" h="206">
                      <a:moveTo>
                        <a:pt x="0" y="103"/>
                      </a:moveTo>
                      <a:cubicBezTo>
                        <a:pt x="0" y="46"/>
                        <a:pt x="46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60" y="0"/>
                        <a:pt x="206" y="46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60"/>
                        <a:pt x="160" y="206"/>
                        <a:pt x="103" y="206"/>
                      </a:cubicBezTo>
                      <a:cubicBezTo>
                        <a:pt x="103" y="206"/>
                        <a:pt x="103" y="206"/>
                        <a:pt x="103" y="206"/>
                      </a:cubicBezTo>
                      <a:cubicBezTo>
                        <a:pt x="46" y="206"/>
                        <a:pt x="0" y="160"/>
                        <a:pt x="0" y="103"/>
                      </a:cubicBezTo>
                      <a:close/>
                      <a:moveTo>
                        <a:pt x="40" y="40"/>
                      </a:moveTo>
                      <a:cubicBezTo>
                        <a:pt x="23" y="56"/>
                        <a:pt x="13" y="79"/>
                        <a:pt x="13" y="103"/>
                      </a:cubicBezTo>
                      <a:cubicBezTo>
                        <a:pt x="13" y="103"/>
                        <a:pt x="13" y="103"/>
                        <a:pt x="13" y="103"/>
                      </a:cubicBezTo>
                      <a:cubicBezTo>
                        <a:pt x="13" y="128"/>
                        <a:pt x="23" y="150"/>
                        <a:pt x="40" y="167"/>
                      </a:cubicBezTo>
                      <a:cubicBezTo>
                        <a:pt x="40" y="167"/>
                        <a:pt x="40" y="167"/>
                        <a:pt x="40" y="167"/>
                      </a:cubicBezTo>
                      <a:cubicBezTo>
                        <a:pt x="56" y="183"/>
                        <a:pt x="78" y="193"/>
                        <a:pt x="103" y="193"/>
                      </a:cubicBezTo>
                      <a:cubicBezTo>
                        <a:pt x="103" y="193"/>
                        <a:pt x="103" y="193"/>
                        <a:pt x="103" y="193"/>
                      </a:cubicBezTo>
                      <a:cubicBezTo>
                        <a:pt x="128" y="193"/>
                        <a:pt x="150" y="183"/>
                        <a:pt x="166" y="167"/>
                      </a:cubicBezTo>
                      <a:cubicBezTo>
                        <a:pt x="166" y="167"/>
                        <a:pt x="166" y="167"/>
                        <a:pt x="166" y="167"/>
                      </a:cubicBezTo>
                      <a:cubicBezTo>
                        <a:pt x="182" y="150"/>
                        <a:pt x="192" y="128"/>
                        <a:pt x="192" y="103"/>
                      </a:cubicBezTo>
                      <a:cubicBezTo>
                        <a:pt x="192" y="103"/>
                        <a:pt x="192" y="103"/>
                        <a:pt x="192" y="103"/>
                      </a:cubicBezTo>
                      <a:cubicBezTo>
                        <a:pt x="192" y="79"/>
                        <a:pt x="182" y="56"/>
                        <a:pt x="166" y="40"/>
                      </a:cubicBezTo>
                      <a:cubicBezTo>
                        <a:pt x="166" y="40"/>
                        <a:pt x="166" y="40"/>
                        <a:pt x="166" y="40"/>
                      </a:cubicBezTo>
                      <a:cubicBezTo>
                        <a:pt x="150" y="24"/>
                        <a:pt x="128" y="14"/>
                        <a:pt x="103" y="14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78" y="14"/>
                        <a:pt x="56" y="24"/>
                        <a:pt x="40" y="4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49" name="文本框 42"/>
              <p:cNvSpPr txBox="1">
                <a:spLocks noChangeArrowheads="1"/>
              </p:cNvSpPr>
              <p:nvPr/>
            </p:nvSpPr>
            <p:spPr bwMode="auto">
              <a:xfrm>
                <a:off x="1255541" y="1870075"/>
                <a:ext cx="3099956" cy="390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b="1" dirty="0">
                    <a:solidFill>
                      <a:srgbClr val="1D495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李思澳</a:t>
                </a:r>
              </a:p>
            </p:txBody>
          </p:sp>
        </p:grpSp>
        <p:sp>
          <p:nvSpPr>
            <p:cNvPr id="56347" name="矩形 69"/>
            <p:cNvSpPr>
              <a:spLocks noChangeArrowheads="1"/>
            </p:cNvSpPr>
            <p:nvPr/>
          </p:nvSpPr>
          <p:spPr bwMode="auto">
            <a:xfrm>
              <a:off x="1333793" y="2532644"/>
              <a:ext cx="3040307" cy="1920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信息查看与管理模块；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病人、医生、护士信息展示、查询、修改、删除；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病人生命体征信息展示；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病人出入院办理模块，病人信息。医护分配；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出院办理；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参与软件测试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324" name="组合 70"/>
          <p:cNvGrpSpPr/>
          <p:nvPr/>
        </p:nvGrpSpPr>
        <p:grpSpPr bwMode="auto">
          <a:xfrm>
            <a:off x="490001" y="3811425"/>
            <a:ext cx="3189086" cy="1555408"/>
            <a:chOff x="1230207" y="2124531"/>
            <a:chExt cx="3374889" cy="1645131"/>
          </a:xfrm>
        </p:grpSpPr>
        <p:grpSp>
          <p:nvGrpSpPr>
            <p:cNvPr id="56340" name="组合 71"/>
            <p:cNvGrpSpPr/>
            <p:nvPr/>
          </p:nvGrpSpPr>
          <p:grpSpPr bwMode="auto">
            <a:xfrm>
              <a:off x="1230207" y="2124531"/>
              <a:ext cx="3374889" cy="390637"/>
              <a:chOff x="980608" y="1870075"/>
              <a:chExt cx="3374889" cy="390637"/>
            </a:xfrm>
          </p:grpSpPr>
          <p:grpSp>
            <p:nvGrpSpPr>
              <p:cNvPr id="56342" name="组合 73"/>
              <p:cNvGrpSpPr/>
              <p:nvPr/>
            </p:nvGrpSpPr>
            <p:grpSpPr bwMode="auto">
              <a:xfrm>
                <a:off x="980608" y="1948657"/>
                <a:ext cx="216000" cy="216443"/>
                <a:chOff x="980608" y="2248535"/>
                <a:chExt cx="216000" cy="216443"/>
              </a:xfrm>
            </p:grpSpPr>
            <p:sp>
              <p:nvSpPr>
                <p:cNvPr id="56344" name="Freeform 15"/>
                <p:cNvSpPr>
                  <a:spLocks noEditPoints="1"/>
                </p:cNvSpPr>
                <p:nvPr/>
              </p:nvSpPr>
              <p:spPr bwMode="auto">
                <a:xfrm>
                  <a:off x="1061331" y="2279139"/>
                  <a:ext cx="46127" cy="154349"/>
                </a:xfrm>
                <a:custGeom>
                  <a:avLst/>
                  <a:gdLst>
                    <a:gd name="T0" fmla="*/ 42982 w 44"/>
                    <a:gd name="T1" fmla="*/ 122849 h 147"/>
                    <a:gd name="T2" fmla="*/ 46127 w 44"/>
                    <a:gd name="T3" fmla="*/ 125999 h 147"/>
                    <a:gd name="T4" fmla="*/ 27257 w 44"/>
                    <a:gd name="T5" fmla="*/ 146999 h 147"/>
                    <a:gd name="T6" fmla="*/ 12580 w 44"/>
                    <a:gd name="T7" fmla="*/ 154349 h 147"/>
                    <a:gd name="T8" fmla="*/ 7338 w 44"/>
                    <a:gd name="T9" fmla="*/ 152249 h 147"/>
                    <a:gd name="T10" fmla="*/ 6290 w 44"/>
                    <a:gd name="T11" fmla="*/ 144899 h 147"/>
                    <a:gd name="T12" fmla="*/ 11532 w 44"/>
                    <a:gd name="T13" fmla="*/ 108149 h 147"/>
                    <a:gd name="T14" fmla="*/ 16773 w 44"/>
                    <a:gd name="T15" fmla="*/ 71400 h 147"/>
                    <a:gd name="T16" fmla="*/ 16773 w 44"/>
                    <a:gd name="T17" fmla="*/ 69300 h 147"/>
                    <a:gd name="T18" fmla="*/ 14677 w 44"/>
                    <a:gd name="T19" fmla="*/ 68250 h 147"/>
                    <a:gd name="T20" fmla="*/ 10483 w 44"/>
                    <a:gd name="T21" fmla="*/ 69300 h 147"/>
                    <a:gd name="T22" fmla="*/ 4193 w 44"/>
                    <a:gd name="T23" fmla="*/ 75600 h 147"/>
                    <a:gd name="T24" fmla="*/ 0 w 44"/>
                    <a:gd name="T25" fmla="*/ 72450 h 147"/>
                    <a:gd name="T26" fmla="*/ 19918 w 44"/>
                    <a:gd name="T27" fmla="*/ 52500 h 147"/>
                    <a:gd name="T28" fmla="*/ 33547 w 44"/>
                    <a:gd name="T29" fmla="*/ 45150 h 147"/>
                    <a:gd name="T30" fmla="*/ 38789 w 44"/>
                    <a:gd name="T31" fmla="*/ 47250 h 147"/>
                    <a:gd name="T32" fmla="*/ 40885 w 44"/>
                    <a:gd name="T33" fmla="*/ 53550 h 147"/>
                    <a:gd name="T34" fmla="*/ 36692 w 44"/>
                    <a:gd name="T35" fmla="*/ 79799 h 147"/>
                    <a:gd name="T36" fmla="*/ 34595 w 44"/>
                    <a:gd name="T37" fmla="*/ 91349 h 147"/>
                    <a:gd name="T38" fmla="*/ 31450 w 44"/>
                    <a:gd name="T39" fmla="*/ 115499 h 147"/>
                    <a:gd name="T40" fmla="*/ 29354 w 44"/>
                    <a:gd name="T41" fmla="*/ 125999 h 147"/>
                    <a:gd name="T42" fmla="*/ 30402 w 44"/>
                    <a:gd name="T43" fmla="*/ 130199 h 147"/>
                    <a:gd name="T44" fmla="*/ 32499 w 44"/>
                    <a:gd name="T45" fmla="*/ 131249 h 147"/>
                    <a:gd name="T46" fmla="*/ 36692 w 44"/>
                    <a:gd name="T47" fmla="*/ 129149 h 147"/>
                    <a:gd name="T48" fmla="*/ 42982 w 44"/>
                    <a:gd name="T49" fmla="*/ 122849 h 147"/>
                    <a:gd name="T50" fmla="*/ 35644 w 44"/>
                    <a:gd name="T51" fmla="*/ 0 h 147"/>
                    <a:gd name="T52" fmla="*/ 42982 w 44"/>
                    <a:gd name="T53" fmla="*/ 3150 h 147"/>
                    <a:gd name="T54" fmla="*/ 46127 w 44"/>
                    <a:gd name="T55" fmla="*/ 10500 h 147"/>
                    <a:gd name="T56" fmla="*/ 41934 w 44"/>
                    <a:gd name="T57" fmla="*/ 23100 h 147"/>
                    <a:gd name="T58" fmla="*/ 32499 w 44"/>
                    <a:gd name="T59" fmla="*/ 28350 h 147"/>
                    <a:gd name="T60" fmla="*/ 24112 w 44"/>
                    <a:gd name="T61" fmla="*/ 25200 h 147"/>
                    <a:gd name="T62" fmla="*/ 22018 w 44"/>
                    <a:gd name="T63" fmla="*/ 16800 h 147"/>
                    <a:gd name="T64" fmla="*/ 26209 w 44"/>
                    <a:gd name="T65" fmla="*/ 5250 h 147"/>
                    <a:gd name="T66" fmla="*/ 35644 w 44"/>
                    <a:gd name="T67" fmla="*/ 0 h 14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4" h="147">
                      <a:moveTo>
                        <a:pt x="41" y="117"/>
                      </a:moveTo>
                      <a:cubicBezTo>
                        <a:pt x="44" y="120"/>
                        <a:pt x="44" y="120"/>
                        <a:pt x="44" y="120"/>
                      </a:cubicBezTo>
                      <a:cubicBezTo>
                        <a:pt x="38" y="129"/>
                        <a:pt x="32" y="135"/>
                        <a:pt x="26" y="140"/>
                      </a:cubicBezTo>
                      <a:cubicBezTo>
                        <a:pt x="20" y="145"/>
                        <a:pt x="16" y="147"/>
                        <a:pt x="12" y="147"/>
                      </a:cubicBezTo>
                      <a:cubicBezTo>
                        <a:pt x="10" y="147"/>
                        <a:pt x="8" y="147"/>
                        <a:pt x="7" y="145"/>
                      </a:cubicBezTo>
                      <a:cubicBezTo>
                        <a:pt x="6" y="144"/>
                        <a:pt x="6" y="141"/>
                        <a:pt x="6" y="138"/>
                      </a:cubicBezTo>
                      <a:cubicBezTo>
                        <a:pt x="6" y="131"/>
                        <a:pt x="7" y="119"/>
                        <a:pt x="11" y="103"/>
                      </a:cubicBezTo>
                      <a:cubicBezTo>
                        <a:pt x="15" y="87"/>
                        <a:pt x="16" y="75"/>
                        <a:pt x="16" y="68"/>
                      </a:cubicBezTo>
                      <a:cubicBezTo>
                        <a:pt x="16" y="67"/>
                        <a:pt x="16" y="66"/>
                        <a:pt x="16" y="66"/>
                      </a:cubicBezTo>
                      <a:cubicBezTo>
                        <a:pt x="15" y="65"/>
                        <a:pt x="15" y="65"/>
                        <a:pt x="14" y="65"/>
                      </a:cubicBezTo>
                      <a:cubicBezTo>
                        <a:pt x="13" y="65"/>
                        <a:pt x="12" y="65"/>
                        <a:pt x="10" y="66"/>
                      </a:cubicBezTo>
                      <a:cubicBezTo>
                        <a:pt x="8" y="68"/>
                        <a:pt x="6" y="70"/>
                        <a:pt x="4" y="72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7" y="61"/>
                        <a:pt x="13" y="55"/>
                        <a:pt x="19" y="50"/>
                      </a:cubicBezTo>
                      <a:cubicBezTo>
                        <a:pt x="25" y="46"/>
                        <a:pt x="29" y="43"/>
                        <a:pt x="32" y="43"/>
                      </a:cubicBezTo>
                      <a:cubicBezTo>
                        <a:pt x="34" y="43"/>
                        <a:pt x="36" y="44"/>
                        <a:pt x="37" y="45"/>
                      </a:cubicBezTo>
                      <a:cubicBezTo>
                        <a:pt x="38" y="47"/>
                        <a:pt x="39" y="49"/>
                        <a:pt x="39" y="51"/>
                      </a:cubicBezTo>
                      <a:cubicBezTo>
                        <a:pt x="39" y="54"/>
                        <a:pt x="37" y="62"/>
                        <a:pt x="35" y="76"/>
                      </a:cubicBezTo>
                      <a:cubicBezTo>
                        <a:pt x="34" y="81"/>
                        <a:pt x="34" y="84"/>
                        <a:pt x="33" y="87"/>
                      </a:cubicBezTo>
                      <a:cubicBezTo>
                        <a:pt x="32" y="96"/>
                        <a:pt x="30" y="104"/>
                        <a:pt x="30" y="110"/>
                      </a:cubicBezTo>
                      <a:cubicBezTo>
                        <a:pt x="29" y="116"/>
                        <a:pt x="28" y="119"/>
                        <a:pt x="28" y="120"/>
                      </a:cubicBezTo>
                      <a:cubicBezTo>
                        <a:pt x="28" y="122"/>
                        <a:pt x="28" y="123"/>
                        <a:pt x="29" y="124"/>
                      </a:cubicBezTo>
                      <a:cubicBezTo>
                        <a:pt x="29" y="125"/>
                        <a:pt x="30" y="125"/>
                        <a:pt x="31" y="125"/>
                      </a:cubicBezTo>
                      <a:cubicBezTo>
                        <a:pt x="32" y="125"/>
                        <a:pt x="34" y="124"/>
                        <a:pt x="35" y="123"/>
                      </a:cubicBezTo>
                      <a:cubicBezTo>
                        <a:pt x="37" y="122"/>
                        <a:pt x="39" y="120"/>
                        <a:pt x="41" y="117"/>
                      </a:cubicBezTo>
                      <a:close/>
                      <a:moveTo>
                        <a:pt x="34" y="0"/>
                      </a:moveTo>
                      <a:cubicBezTo>
                        <a:pt x="37" y="0"/>
                        <a:pt x="40" y="1"/>
                        <a:pt x="41" y="3"/>
                      </a:cubicBezTo>
                      <a:cubicBezTo>
                        <a:pt x="43" y="5"/>
                        <a:pt x="44" y="7"/>
                        <a:pt x="44" y="10"/>
                      </a:cubicBezTo>
                      <a:cubicBezTo>
                        <a:pt x="44" y="15"/>
                        <a:pt x="43" y="19"/>
                        <a:pt x="40" y="22"/>
                      </a:cubicBezTo>
                      <a:cubicBezTo>
                        <a:pt x="38" y="25"/>
                        <a:pt x="34" y="27"/>
                        <a:pt x="31" y="27"/>
                      </a:cubicBezTo>
                      <a:cubicBezTo>
                        <a:pt x="28" y="27"/>
                        <a:pt x="25" y="26"/>
                        <a:pt x="23" y="24"/>
                      </a:cubicBezTo>
                      <a:cubicBezTo>
                        <a:pt x="22" y="22"/>
                        <a:pt x="21" y="19"/>
                        <a:pt x="21" y="16"/>
                      </a:cubicBezTo>
                      <a:cubicBezTo>
                        <a:pt x="21" y="12"/>
                        <a:pt x="22" y="8"/>
                        <a:pt x="25" y="5"/>
                      </a:cubicBezTo>
                      <a:cubicBezTo>
                        <a:pt x="28" y="2"/>
                        <a:pt x="31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5" name="Freeform 16"/>
                <p:cNvSpPr>
                  <a:spLocks noEditPoints="1"/>
                </p:cNvSpPr>
                <p:nvPr/>
              </p:nvSpPr>
              <p:spPr bwMode="auto">
                <a:xfrm>
                  <a:off x="980608" y="2248535"/>
                  <a:ext cx="216000" cy="216443"/>
                </a:xfrm>
                <a:custGeom>
                  <a:avLst/>
                  <a:gdLst>
                    <a:gd name="T0" fmla="*/ 0 w 206"/>
                    <a:gd name="T1" fmla="*/ 108222 h 206"/>
                    <a:gd name="T2" fmla="*/ 108000 w 206"/>
                    <a:gd name="T3" fmla="*/ 0 h 206"/>
                    <a:gd name="T4" fmla="*/ 108000 w 206"/>
                    <a:gd name="T5" fmla="*/ 0 h 206"/>
                    <a:gd name="T6" fmla="*/ 216000 w 206"/>
                    <a:gd name="T7" fmla="*/ 108222 h 206"/>
                    <a:gd name="T8" fmla="*/ 216000 w 206"/>
                    <a:gd name="T9" fmla="*/ 108222 h 206"/>
                    <a:gd name="T10" fmla="*/ 216000 w 206"/>
                    <a:gd name="T11" fmla="*/ 108222 h 206"/>
                    <a:gd name="T12" fmla="*/ 108000 w 206"/>
                    <a:gd name="T13" fmla="*/ 216443 h 206"/>
                    <a:gd name="T14" fmla="*/ 108000 w 206"/>
                    <a:gd name="T15" fmla="*/ 216443 h 206"/>
                    <a:gd name="T16" fmla="*/ 0 w 206"/>
                    <a:gd name="T17" fmla="*/ 108222 h 206"/>
                    <a:gd name="T18" fmla="*/ 41942 w 206"/>
                    <a:gd name="T19" fmla="*/ 42028 h 206"/>
                    <a:gd name="T20" fmla="*/ 13631 w 206"/>
                    <a:gd name="T21" fmla="*/ 108222 h 206"/>
                    <a:gd name="T22" fmla="*/ 13631 w 206"/>
                    <a:gd name="T23" fmla="*/ 108222 h 206"/>
                    <a:gd name="T24" fmla="*/ 41942 w 206"/>
                    <a:gd name="T25" fmla="*/ 175466 h 206"/>
                    <a:gd name="T26" fmla="*/ 41942 w 206"/>
                    <a:gd name="T27" fmla="*/ 175466 h 206"/>
                    <a:gd name="T28" fmla="*/ 108000 w 206"/>
                    <a:gd name="T29" fmla="*/ 202784 h 206"/>
                    <a:gd name="T30" fmla="*/ 108000 w 206"/>
                    <a:gd name="T31" fmla="*/ 202784 h 206"/>
                    <a:gd name="T32" fmla="*/ 174058 w 206"/>
                    <a:gd name="T33" fmla="*/ 175466 h 206"/>
                    <a:gd name="T34" fmla="*/ 174058 w 206"/>
                    <a:gd name="T35" fmla="*/ 175466 h 206"/>
                    <a:gd name="T36" fmla="*/ 201320 w 206"/>
                    <a:gd name="T37" fmla="*/ 108222 h 206"/>
                    <a:gd name="T38" fmla="*/ 201320 w 206"/>
                    <a:gd name="T39" fmla="*/ 108222 h 206"/>
                    <a:gd name="T40" fmla="*/ 174058 w 206"/>
                    <a:gd name="T41" fmla="*/ 42028 h 206"/>
                    <a:gd name="T42" fmla="*/ 174058 w 206"/>
                    <a:gd name="T43" fmla="*/ 42028 h 206"/>
                    <a:gd name="T44" fmla="*/ 108000 w 206"/>
                    <a:gd name="T45" fmla="*/ 14710 h 206"/>
                    <a:gd name="T46" fmla="*/ 108000 w 206"/>
                    <a:gd name="T47" fmla="*/ 14710 h 206"/>
                    <a:gd name="T48" fmla="*/ 41942 w 206"/>
                    <a:gd name="T49" fmla="*/ 42028 h 20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206" h="206">
                      <a:moveTo>
                        <a:pt x="0" y="103"/>
                      </a:moveTo>
                      <a:cubicBezTo>
                        <a:pt x="0" y="46"/>
                        <a:pt x="46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60" y="0"/>
                        <a:pt x="206" y="46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60"/>
                        <a:pt x="160" y="206"/>
                        <a:pt x="103" y="206"/>
                      </a:cubicBezTo>
                      <a:cubicBezTo>
                        <a:pt x="103" y="206"/>
                        <a:pt x="103" y="206"/>
                        <a:pt x="103" y="206"/>
                      </a:cubicBezTo>
                      <a:cubicBezTo>
                        <a:pt x="46" y="206"/>
                        <a:pt x="0" y="160"/>
                        <a:pt x="0" y="103"/>
                      </a:cubicBezTo>
                      <a:close/>
                      <a:moveTo>
                        <a:pt x="40" y="40"/>
                      </a:moveTo>
                      <a:cubicBezTo>
                        <a:pt x="23" y="56"/>
                        <a:pt x="13" y="79"/>
                        <a:pt x="13" y="103"/>
                      </a:cubicBezTo>
                      <a:cubicBezTo>
                        <a:pt x="13" y="103"/>
                        <a:pt x="13" y="103"/>
                        <a:pt x="13" y="103"/>
                      </a:cubicBezTo>
                      <a:cubicBezTo>
                        <a:pt x="13" y="128"/>
                        <a:pt x="23" y="150"/>
                        <a:pt x="40" y="167"/>
                      </a:cubicBezTo>
                      <a:cubicBezTo>
                        <a:pt x="40" y="167"/>
                        <a:pt x="40" y="167"/>
                        <a:pt x="40" y="167"/>
                      </a:cubicBezTo>
                      <a:cubicBezTo>
                        <a:pt x="56" y="183"/>
                        <a:pt x="78" y="193"/>
                        <a:pt x="103" y="193"/>
                      </a:cubicBezTo>
                      <a:cubicBezTo>
                        <a:pt x="103" y="193"/>
                        <a:pt x="103" y="193"/>
                        <a:pt x="103" y="193"/>
                      </a:cubicBezTo>
                      <a:cubicBezTo>
                        <a:pt x="128" y="193"/>
                        <a:pt x="150" y="183"/>
                        <a:pt x="166" y="167"/>
                      </a:cubicBezTo>
                      <a:cubicBezTo>
                        <a:pt x="166" y="167"/>
                        <a:pt x="166" y="167"/>
                        <a:pt x="166" y="167"/>
                      </a:cubicBezTo>
                      <a:cubicBezTo>
                        <a:pt x="182" y="150"/>
                        <a:pt x="192" y="128"/>
                        <a:pt x="192" y="103"/>
                      </a:cubicBezTo>
                      <a:cubicBezTo>
                        <a:pt x="192" y="103"/>
                        <a:pt x="192" y="103"/>
                        <a:pt x="192" y="103"/>
                      </a:cubicBezTo>
                      <a:cubicBezTo>
                        <a:pt x="192" y="79"/>
                        <a:pt x="182" y="56"/>
                        <a:pt x="166" y="40"/>
                      </a:cubicBezTo>
                      <a:cubicBezTo>
                        <a:pt x="166" y="40"/>
                        <a:pt x="166" y="40"/>
                        <a:pt x="166" y="40"/>
                      </a:cubicBezTo>
                      <a:cubicBezTo>
                        <a:pt x="150" y="24"/>
                        <a:pt x="128" y="14"/>
                        <a:pt x="103" y="14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78" y="14"/>
                        <a:pt x="56" y="24"/>
                        <a:pt x="40" y="4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43" name="文本框 74"/>
              <p:cNvSpPr txBox="1">
                <a:spLocks noChangeArrowheads="1"/>
              </p:cNvSpPr>
              <p:nvPr/>
            </p:nvSpPr>
            <p:spPr bwMode="auto">
              <a:xfrm>
                <a:off x="1255541" y="1870075"/>
                <a:ext cx="3099956" cy="390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b="1" dirty="0">
                    <a:solidFill>
                      <a:srgbClr val="1D495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祁学昭</a:t>
                </a:r>
              </a:p>
            </p:txBody>
          </p:sp>
        </p:grpSp>
        <p:sp>
          <p:nvSpPr>
            <p:cNvPr id="56341" name="矩形 72"/>
            <p:cNvSpPr>
              <a:spLocks noChangeArrowheads="1"/>
            </p:cNvSpPr>
            <p:nvPr/>
          </p:nvSpPr>
          <p:spPr bwMode="auto">
            <a:xfrm>
              <a:off x="1333793" y="2532646"/>
              <a:ext cx="3040307" cy="123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登录、注册、修改密码功能和退出登录功能；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数据库构建，数据录入；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参与软件测试；</a:t>
              </a:r>
            </a:p>
          </p:txBody>
        </p:sp>
      </p:grpSp>
      <p:grpSp>
        <p:nvGrpSpPr>
          <p:cNvPr id="56325" name="组合 77"/>
          <p:cNvGrpSpPr/>
          <p:nvPr/>
        </p:nvGrpSpPr>
        <p:grpSpPr bwMode="auto">
          <a:xfrm>
            <a:off x="7690397" y="1423036"/>
            <a:ext cx="3189086" cy="1360219"/>
            <a:chOff x="1230207" y="2124531"/>
            <a:chExt cx="3374889" cy="1366920"/>
          </a:xfrm>
        </p:grpSpPr>
        <p:grpSp>
          <p:nvGrpSpPr>
            <p:cNvPr id="56334" name="组合 78"/>
            <p:cNvGrpSpPr/>
            <p:nvPr/>
          </p:nvGrpSpPr>
          <p:grpSpPr bwMode="auto">
            <a:xfrm>
              <a:off x="1230207" y="2124531"/>
              <a:ext cx="3374889" cy="371152"/>
              <a:chOff x="980608" y="1870075"/>
              <a:chExt cx="3374889" cy="371152"/>
            </a:xfrm>
          </p:grpSpPr>
          <p:grpSp>
            <p:nvGrpSpPr>
              <p:cNvPr id="56336" name="组合 80"/>
              <p:cNvGrpSpPr/>
              <p:nvPr/>
            </p:nvGrpSpPr>
            <p:grpSpPr bwMode="auto">
              <a:xfrm>
                <a:off x="980608" y="1948657"/>
                <a:ext cx="216000" cy="216443"/>
                <a:chOff x="980608" y="2248535"/>
                <a:chExt cx="216000" cy="216443"/>
              </a:xfrm>
            </p:grpSpPr>
            <p:sp>
              <p:nvSpPr>
                <p:cNvPr id="56338" name="Freeform 15"/>
                <p:cNvSpPr>
                  <a:spLocks noEditPoints="1"/>
                </p:cNvSpPr>
                <p:nvPr/>
              </p:nvSpPr>
              <p:spPr bwMode="auto">
                <a:xfrm>
                  <a:off x="1061331" y="2279139"/>
                  <a:ext cx="46127" cy="154349"/>
                </a:xfrm>
                <a:custGeom>
                  <a:avLst/>
                  <a:gdLst>
                    <a:gd name="T0" fmla="*/ 42982 w 44"/>
                    <a:gd name="T1" fmla="*/ 122849 h 147"/>
                    <a:gd name="T2" fmla="*/ 46127 w 44"/>
                    <a:gd name="T3" fmla="*/ 125999 h 147"/>
                    <a:gd name="T4" fmla="*/ 27257 w 44"/>
                    <a:gd name="T5" fmla="*/ 146999 h 147"/>
                    <a:gd name="T6" fmla="*/ 12580 w 44"/>
                    <a:gd name="T7" fmla="*/ 154349 h 147"/>
                    <a:gd name="T8" fmla="*/ 7338 w 44"/>
                    <a:gd name="T9" fmla="*/ 152249 h 147"/>
                    <a:gd name="T10" fmla="*/ 6290 w 44"/>
                    <a:gd name="T11" fmla="*/ 144899 h 147"/>
                    <a:gd name="T12" fmla="*/ 11532 w 44"/>
                    <a:gd name="T13" fmla="*/ 108149 h 147"/>
                    <a:gd name="T14" fmla="*/ 16773 w 44"/>
                    <a:gd name="T15" fmla="*/ 71400 h 147"/>
                    <a:gd name="T16" fmla="*/ 16773 w 44"/>
                    <a:gd name="T17" fmla="*/ 69300 h 147"/>
                    <a:gd name="T18" fmla="*/ 14677 w 44"/>
                    <a:gd name="T19" fmla="*/ 68250 h 147"/>
                    <a:gd name="T20" fmla="*/ 10483 w 44"/>
                    <a:gd name="T21" fmla="*/ 69300 h 147"/>
                    <a:gd name="T22" fmla="*/ 4193 w 44"/>
                    <a:gd name="T23" fmla="*/ 75600 h 147"/>
                    <a:gd name="T24" fmla="*/ 0 w 44"/>
                    <a:gd name="T25" fmla="*/ 72450 h 147"/>
                    <a:gd name="T26" fmla="*/ 19918 w 44"/>
                    <a:gd name="T27" fmla="*/ 52500 h 147"/>
                    <a:gd name="T28" fmla="*/ 33547 w 44"/>
                    <a:gd name="T29" fmla="*/ 45150 h 147"/>
                    <a:gd name="T30" fmla="*/ 38789 w 44"/>
                    <a:gd name="T31" fmla="*/ 47250 h 147"/>
                    <a:gd name="T32" fmla="*/ 40885 w 44"/>
                    <a:gd name="T33" fmla="*/ 53550 h 147"/>
                    <a:gd name="T34" fmla="*/ 36692 w 44"/>
                    <a:gd name="T35" fmla="*/ 79799 h 147"/>
                    <a:gd name="T36" fmla="*/ 34595 w 44"/>
                    <a:gd name="T37" fmla="*/ 91349 h 147"/>
                    <a:gd name="T38" fmla="*/ 31450 w 44"/>
                    <a:gd name="T39" fmla="*/ 115499 h 147"/>
                    <a:gd name="T40" fmla="*/ 29354 w 44"/>
                    <a:gd name="T41" fmla="*/ 125999 h 147"/>
                    <a:gd name="T42" fmla="*/ 30402 w 44"/>
                    <a:gd name="T43" fmla="*/ 130199 h 147"/>
                    <a:gd name="T44" fmla="*/ 32499 w 44"/>
                    <a:gd name="T45" fmla="*/ 131249 h 147"/>
                    <a:gd name="T46" fmla="*/ 36692 w 44"/>
                    <a:gd name="T47" fmla="*/ 129149 h 147"/>
                    <a:gd name="T48" fmla="*/ 42982 w 44"/>
                    <a:gd name="T49" fmla="*/ 122849 h 147"/>
                    <a:gd name="T50" fmla="*/ 35644 w 44"/>
                    <a:gd name="T51" fmla="*/ 0 h 147"/>
                    <a:gd name="T52" fmla="*/ 42982 w 44"/>
                    <a:gd name="T53" fmla="*/ 3150 h 147"/>
                    <a:gd name="T54" fmla="*/ 46127 w 44"/>
                    <a:gd name="T55" fmla="*/ 10500 h 147"/>
                    <a:gd name="T56" fmla="*/ 41934 w 44"/>
                    <a:gd name="T57" fmla="*/ 23100 h 147"/>
                    <a:gd name="T58" fmla="*/ 32499 w 44"/>
                    <a:gd name="T59" fmla="*/ 28350 h 147"/>
                    <a:gd name="T60" fmla="*/ 24112 w 44"/>
                    <a:gd name="T61" fmla="*/ 25200 h 147"/>
                    <a:gd name="T62" fmla="*/ 22018 w 44"/>
                    <a:gd name="T63" fmla="*/ 16800 h 147"/>
                    <a:gd name="T64" fmla="*/ 26209 w 44"/>
                    <a:gd name="T65" fmla="*/ 5250 h 147"/>
                    <a:gd name="T66" fmla="*/ 35644 w 44"/>
                    <a:gd name="T67" fmla="*/ 0 h 14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4" h="147">
                      <a:moveTo>
                        <a:pt x="41" y="117"/>
                      </a:moveTo>
                      <a:cubicBezTo>
                        <a:pt x="44" y="120"/>
                        <a:pt x="44" y="120"/>
                        <a:pt x="44" y="120"/>
                      </a:cubicBezTo>
                      <a:cubicBezTo>
                        <a:pt x="38" y="129"/>
                        <a:pt x="32" y="135"/>
                        <a:pt x="26" y="140"/>
                      </a:cubicBezTo>
                      <a:cubicBezTo>
                        <a:pt x="20" y="145"/>
                        <a:pt x="16" y="147"/>
                        <a:pt x="12" y="147"/>
                      </a:cubicBezTo>
                      <a:cubicBezTo>
                        <a:pt x="10" y="147"/>
                        <a:pt x="8" y="147"/>
                        <a:pt x="7" y="145"/>
                      </a:cubicBezTo>
                      <a:cubicBezTo>
                        <a:pt x="6" y="144"/>
                        <a:pt x="6" y="141"/>
                        <a:pt x="6" y="138"/>
                      </a:cubicBezTo>
                      <a:cubicBezTo>
                        <a:pt x="6" y="131"/>
                        <a:pt x="7" y="119"/>
                        <a:pt x="11" y="103"/>
                      </a:cubicBezTo>
                      <a:cubicBezTo>
                        <a:pt x="15" y="87"/>
                        <a:pt x="16" y="75"/>
                        <a:pt x="16" y="68"/>
                      </a:cubicBezTo>
                      <a:cubicBezTo>
                        <a:pt x="16" y="67"/>
                        <a:pt x="16" y="66"/>
                        <a:pt x="16" y="66"/>
                      </a:cubicBezTo>
                      <a:cubicBezTo>
                        <a:pt x="15" y="65"/>
                        <a:pt x="15" y="65"/>
                        <a:pt x="14" y="65"/>
                      </a:cubicBezTo>
                      <a:cubicBezTo>
                        <a:pt x="13" y="65"/>
                        <a:pt x="12" y="65"/>
                        <a:pt x="10" y="66"/>
                      </a:cubicBezTo>
                      <a:cubicBezTo>
                        <a:pt x="8" y="68"/>
                        <a:pt x="6" y="70"/>
                        <a:pt x="4" y="72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7" y="61"/>
                        <a:pt x="13" y="55"/>
                        <a:pt x="19" y="50"/>
                      </a:cubicBezTo>
                      <a:cubicBezTo>
                        <a:pt x="25" y="46"/>
                        <a:pt x="29" y="43"/>
                        <a:pt x="32" y="43"/>
                      </a:cubicBezTo>
                      <a:cubicBezTo>
                        <a:pt x="34" y="43"/>
                        <a:pt x="36" y="44"/>
                        <a:pt x="37" y="45"/>
                      </a:cubicBezTo>
                      <a:cubicBezTo>
                        <a:pt x="38" y="47"/>
                        <a:pt x="39" y="49"/>
                        <a:pt x="39" y="51"/>
                      </a:cubicBezTo>
                      <a:cubicBezTo>
                        <a:pt x="39" y="54"/>
                        <a:pt x="37" y="62"/>
                        <a:pt x="35" y="76"/>
                      </a:cubicBezTo>
                      <a:cubicBezTo>
                        <a:pt x="34" y="81"/>
                        <a:pt x="34" y="84"/>
                        <a:pt x="33" y="87"/>
                      </a:cubicBezTo>
                      <a:cubicBezTo>
                        <a:pt x="32" y="96"/>
                        <a:pt x="30" y="104"/>
                        <a:pt x="30" y="110"/>
                      </a:cubicBezTo>
                      <a:cubicBezTo>
                        <a:pt x="29" y="116"/>
                        <a:pt x="28" y="119"/>
                        <a:pt x="28" y="120"/>
                      </a:cubicBezTo>
                      <a:cubicBezTo>
                        <a:pt x="28" y="122"/>
                        <a:pt x="28" y="123"/>
                        <a:pt x="29" y="124"/>
                      </a:cubicBezTo>
                      <a:cubicBezTo>
                        <a:pt x="29" y="125"/>
                        <a:pt x="30" y="125"/>
                        <a:pt x="31" y="125"/>
                      </a:cubicBezTo>
                      <a:cubicBezTo>
                        <a:pt x="32" y="125"/>
                        <a:pt x="34" y="124"/>
                        <a:pt x="35" y="123"/>
                      </a:cubicBezTo>
                      <a:cubicBezTo>
                        <a:pt x="37" y="122"/>
                        <a:pt x="39" y="120"/>
                        <a:pt x="41" y="117"/>
                      </a:cubicBezTo>
                      <a:close/>
                      <a:moveTo>
                        <a:pt x="34" y="0"/>
                      </a:moveTo>
                      <a:cubicBezTo>
                        <a:pt x="37" y="0"/>
                        <a:pt x="40" y="1"/>
                        <a:pt x="41" y="3"/>
                      </a:cubicBezTo>
                      <a:cubicBezTo>
                        <a:pt x="43" y="5"/>
                        <a:pt x="44" y="7"/>
                        <a:pt x="44" y="10"/>
                      </a:cubicBezTo>
                      <a:cubicBezTo>
                        <a:pt x="44" y="15"/>
                        <a:pt x="43" y="19"/>
                        <a:pt x="40" y="22"/>
                      </a:cubicBezTo>
                      <a:cubicBezTo>
                        <a:pt x="38" y="25"/>
                        <a:pt x="34" y="27"/>
                        <a:pt x="31" y="27"/>
                      </a:cubicBezTo>
                      <a:cubicBezTo>
                        <a:pt x="28" y="27"/>
                        <a:pt x="25" y="26"/>
                        <a:pt x="23" y="24"/>
                      </a:cubicBezTo>
                      <a:cubicBezTo>
                        <a:pt x="22" y="22"/>
                        <a:pt x="21" y="19"/>
                        <a:pt x="21" y="16"/>
                      </a:cubicBezTo>
                      <a:cubicBezTo>
                        <a:pt x="21" y="12"/>
                        <a:pt x="22" y="8"/>
                        <a:pt x="25" y="5"/>
                      </a:cubicBezTo>
                      <a:cubicBezTo>
                        <a:pt x="28" y="2"/>
                        <a:pt x="31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9" name="Freeform 16"/>
                <p:cNvSpPr>
                  <a:spLocks noEditPoints="1"/>
                </p:cNvSpPr>
                <p:nvPr/>
              </p:nvSpPr>
              <p:spPr bwMode="auto">
                <a:xfrm>
                  <a:off x="980608" y="2248535"/>
                  <a:ext cx="216000" cy="216443"/>
                </a:xfrm>
                <a:custGeom>
                  <a:avLst/>
                  <a:gdLst>
                    <a:gd name="T0" fmla="*/ 0 w 206"/>
                    <a:gd name="T1" fmla="*/ 108222 h 206"/>
                    <a:gd name="T2" fmla="*/ 108000 w 206"/>
                    <a:gd name="T3" fmla="*/ 0 h 206"/>
                    <a:gd name="T4" fmla="*/ 108000 w 206"/>
                    <a:gd name="T5" fmla="*/ 0 h 206"/>
                    <a:gd name="T6" fmla="*/ 216000 w 206"/>
                    <a:gd name="T7" fmla="*/ 108222 h 206"/>
                    <a:gd name="T8" fmla="*/ 216000 w 206"/>
                    <a:gd name="T9" fmla="*/ 108222 h 206"/>
                    <a:gd name="T10" fmla="*/ 216000 w 206"/>
                    <a:gd name="T11" fmla="*/ 108222 h 206"/>
                    <a:gd name="T12" fmla="*/ 108000 w 206"/>
                    <a:gd name="T13" fmla="*/ 216443 h 206"/>
                    <a:gd name="T14" fmla="*/ 108000 w 206"/>
                    <a:gd name="T15" fmla="*/ 216443 h 206"/>
                    <a:gd name="T16" fmla="*/ 0 w 206"/>
                    <a:gd name="T17" fmla="*/ 108222 h 206"/>
                    <a:gd name="T18" fmla="*/ 41942 w 206"/>
                    <a:gd name="T19" fmla="*/ 42028 h 206"/>
                    <a:gd name="T20" fmla="*/ 13631 w 206"/>
                    <a:gd name="T21" fmla="*/ 108222 h 206"/>
                    <a:gd name="T22" fmla="*/ 13631 w 206"/>
                    <a:gd name="T23" fmla="*/ 108222 h 206"/>
                    <a:gd name="T24" fmla="*/ 41942 w 206"/>
                    <a:gd name="T25" fmla="*/ 175466 h 206"/>
                    <a:gd name="T26" fmla="*/ 41942 w 206"/>
                    <a:gd name="T27" fmla="*/ 175466 h 206"/>
                    <a:gd name="T28" fmla="*/ 108000 w 206"/>
                    <a:gd name="T29" fmla="*/ 202784 h 206"/>
                    <a:gd name="T30" fmla="*/ 108000 w 206"/>
                    <a:gd name="T31" fmla="*/ 202784 h 206"/>
                    <a:gd name="T32" fmla="*/ 174058 w 206"/>
                    <a:gd name="T33" fmla="*/ 175466 h 206"/>
                    <a:gd name="T34" fmla="*/ 174058 w 206"/>
                    <a:gd name="T35" fmla="*/ 175466 h 206"/>
                    <a:gd name="T36" fmla="*/ 201320 w 206"/>
                    <a:gd name="T37" fmla="*/ 108222 h 206"/>
                    <a:gd name="T38" fmla="*/ 201320 w 206"/>
                    <a:gd name="T39" fmla="*/ 108222 h 206"/>
                    <a:gd name="T40" fmla="*/ 174058 w 206"/>
                    <a:gd name="T41" fmla="*/ 42028 h 206"/>
                    <a:gd name="T42" fmla="*/ 174058 w 206"/>
                    <a:gd name="T43" fmla="*/ 42028 h 206"/>
                    <a:gd name="T44" fmla="*/ 108000 w 206"/>
                    <a:gd name="T45" fmla="*/ 14710 h 206"/>
                    <a:gd name="T46" fmla="*/ 108000 w 206"/>
                    <a:gd name="T47" fmla="*/ 14710 h 206"/>
                    <a:gd name="T48" fmla="*/ 41942 w 206"/>
                    <a:gd name="T49" fmla="*/ 42028 h 20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206" h="206">
                      <a:moveTo>
                        <a:pt x="0" y="103"/>
                      </a:moveTo>
                      <a:cubicBezTo>
                        <a:pt x="0" y="46"/>
                        <a:pt x="46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60" y="0"/>
                        <a:pt x="206" y="46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60"/>
                        <a:pt x="160" y="206"/>
                        <a:pt x="103" y="206"/>
                      </a:cubicBezTo>
                      <a:cubicBezTo>
                        <a:pt x="103" y="206"/>
                        <a:pt x="103" y="206"/>
                        <a:pt x="103" y="206"/>
                      </a:cubicBezTo>
                      <a:cubicBezTo>
                        <a:pt x="46" y="206"/>
                        <a:pt x="0" y="160"/>
                        <a:pt x="0" y="103"/>
                      </a:cubicBezTo>
                      <a:close/>
                      <a:moveTo>
                        <a:pt x="40" y="40"/>
                      </a:moveTo>
                      <a:cubicBezTo>
                        <a:pt x="23" y="56"/>
                        <a:pt x="13" y="79"/>
                        <a:pt x="13" y="103"/>
                      </a:cubicBezTo>
                      <a:cubicBezTo>
                        <a:pt x="13" y="103"/>
                        <a:pt x="13" y="103"/>
                        <a:pt x="13" y="103"/>
                      </a:cubicBezTo>
                      <a:cubicBezTo>
                        <a:pt x="13" y="128"/>
                        <a:pt x="23" y="150"/>
                        <a:pt x="40" y="167"/>
                      </a:cubicBezTo>
                      <a:cubicBezTo>
                        <a:pt x="40" y="167"/>
                        <a:pt x="40" y="167"/>
                        <a:pt x="40" y="167"/>
                      </a:cubicBezTo>
                      <a:cubicBezTo>
                        <a:pt x="56" y="183"/>
                        <a:pt x="78" y="193"/>
                        <a:pt x="103" y="193"/>
                      </a:cubicBezTo>
                      <a:cubicBezTo>
                        <a:pt x="103" y="193"/>
                        <a:pt x="103" y="193"/>
                        <a:pt x="103" y="193"/>
                      </a:cubicBezTo>
                      <a:cubicBezTo>
                        <a:pt x="128" y="193"/>
                        <a:pt x="150" y="183"/>
                        <a:pt x="166" y="167"/>
                      </a:cubicBezTo>
                      <a:cubicBezTo>
                        <a:pt x="166" y="167"/>
                        <a:pt x="166" y="167"/>
                        <a:pt x="166" y="167"/>
                      </a:cubicBezTo>
                      <a:cubicBezTo>
                        <a:pt x="182" y="150"/>
                        <a:pt x="192" y="128"/>
                        <a:pt x="192" y="103"/>
                      </a:cubicBezTo>
                      <a:cubicBezTo>
                        <a:pt x="192" y="103"/>
                        <a:pt x="192" y="103"/>
                        <a:pt x="192" y="103"/>
                      </a:cubicBezTo>
                      <a:cubicBezTo>
                        <a:pt x="192" y="79"/>
                        <a:pt x="182" y="56"/>
                        <a:pt x="166" y="40"/>
                      </a:cubicBezTo>
                      <a:cubicBezTo>
                        <a:pt x="166" y="40"/>
                        <a:pt x="166" y="40"/>
                        <a:pt x="166" y="40"/>
                      </a:cubicBezTo>
                      <a:cubicBezTo>
                        <a:pt x="150" y="24"/>
                        <a:pt x="128" y="14"/>
                        <a:pt x="103" y="14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78" y="14"/>
                        <a:pt x="56" y="24"/>
                        <a:pt x="40" y="4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37" name="文本框 81"/>
              <p:cNvSpPr txBox="1">
                <a:spLocks noChangeArrowheads="1"/>
              </p:cNvSpPr>
              <p:nvPr/>
            </p:nvSpPr>
            <p:spPr bwMode="auto">
              <a:xfrm>
                <a:off x="1255541" y="1870075"/>
                <a:ext cx="3099956" cy="37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b="1" dirty="0">
                    <a:solidFill>
                      <a:srgbClr val="1D495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李鑫</a:t>
                </a:r>
              </a:p>
            </p:txBody>
          </p:sp>
        </p:grpSp>
        <p:sp>
          <p:nvSpPr>
            <p:cNvPr id="56335" name="矩形 79"/>
            <p:cNvSpPr>
              <a:spLocks noChangeArrowheads="1"/>
            </p:cNvSpPr>
            <p:nvPr/>
          </p:nvSpPr>
          <p:spPr bwMode="auto">
            <a:xfrm>
              <a:off x="1333793" y="2532644"/>
              <a:ext cx="3012438" cy="958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公告、通知的发布、管理；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消息列表实现；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管理员广播实现；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软件部署、发布、参与软件测试；</a:t>
              </a:r>
            </a:p>
          </p:txBody>
        </p:sp>
      </p:grpSp>
      <p:grpSp>
        <p:nvGrpSpPr>
          <p:cNvPr id="56326" name="组合 84"/>
          <p:cNvGrpSpPr/>
          <p:nvPr/>
        </p:nvGrpSpPr>
        <p:grpSpPr bwMode="auto">
          <a:xfrm>
            <a:off x="6618267" y="4917136"/>
            <a:ext cx="3189086" cy="1360220"/>
            <a:chOff x="1230207" y="2124531"/>
            <a:chExt cx="3374889" cy="1366921"/>
          </a:xfrm>
        </p:grpSpPr>
        <p:grpSp>
          <p:nvGrpSpPr>
            <p:cNvPr id="56328" name="组合 85"/>
            <p:cNvGrpSpPr/>
            <p:nvPr/>
          </p:nvGrpSpPr>
          <p:grpSpPr bwMode="auto">
            <a:xfrm>
              <a:off x="1230207" y="2124531"/>
              <a:ext cx="3374889" cy="371152"/>
              <a:chOff x="980608" y="1870075"/>
              <a:chExt cx="3374889" cy="371152"/>
            </a:xfrm>
          </p:grpSpPr>
          <p:grpSp>
            <p:nvGrpSpPr>
              <p:cNvPr id="56330" name="组合 87"/>
              <p:cNvGrpSpPr/>
              <p:nvPr/>
            </p:nvGrpSpPr>
            <p:grpSpPr bwMode="auto">
              <a:xfrm>
                <a:off x="980608" y="1948657"/>
                <a:ext cx="216000" cy="216443"/>
                <a:chOff x="980608" y="2248535"/>
                <a:chExt cx="216000" cy="216443"/>
              </a:xfrm>
            </p:grpSpPr>
            <p:sp>
              <p:nvSpPr>
                <p:cNvPr id="56332" name="Freeform 15"/>
                <p:cNvSpPr>
                  <a:spLocks noEditPoints="1"/>
                </p:cNvSpPr>
                <p:nvPr/>
              </p:nvSpPr>
              <p:spPr bwMode="auto">
                <a:xfrm>
                  <a:off x="1061331" y="2279139"/>
                  <a:ext cx="46127" cy="154349"/>
                </a:xfrm>
                <a:custGeom>
                  <a:avLst/>
                  <a:gdLst>
                    <a:gd name="T0" fmla="*/ 42982 w 44"/>
                    <a:gd name="T1" fmla="*/ 122849 h 147"/>
                    <a:gd name="T2" fmla="*/ 46127 w 44"/>
                    <a:gd name="T3" fmla="*/ 125999 h 147"/>
                    <a:gd name="T4" fmla="*/ 27257 w 44"/>
                    <a:gd name="T5" fmla="*/ 146999 h 147"/>
                    <a:gd name="T6" fmla="*/ 12580 w 44"/>
                    <a:gd name="T7" fmla="*/ 154349 h 147"/>
                    <a:gd name="T8" fmla="*/ 7338 w 44"/>
                    <a:gd name="T9" fmla="*/ 152249 h 147"/>
                    <a:gd name="T10" fmla="*/ 6290 w 44"/>
                    <a:gd name="T11" fmla="*/ 144899 h 147"/>
                    <a:gd name="T12" fmla="*/ 11532 w 44"/>
                    <a:gd name="T13" fmla="*/ 108149 h 147"/>
                    <a:gd name="T14" fmla="*/ 16773 w 44"/>
                    <a:gd name="T15" fmla="*/ 71400 h 147"/>
                    <a:gd name="T16" fmla="*/ 16773 w 44"/>
                    <a:gd name="T17" fmla="*/ 69300 h 147"/>
                    <a:gd name="T18" fmla="*/ 14677 w 44"/>
                    <a:gd name="T19" fmla="*/ 68250 h 147"/>
                    <a:gd name="T20" fmla="*/ 10483 w 44"/>
                    <a:gd name="T21" fmla="*/ 69300 h 147"/>
                    <a:gd name="T22" fmla="*/ 4193 w 44"/>
                    <a:gd name="T23" fmla="*/ 75600 h 147"/>
                    <a:gd name="T24" fmla="*/ 0 w 44"/>
                    <a:gd name="T25" fmla="*/ 72450 h 147"/>
                    <a:gd name="T26" fmla="*/ 19918 w 44"/>
                    <a:gd name="T27" fmla="*/ 52500 h 147"/>
                    <a:gd name="T28" fmla="*/ 33547 w 44"/>
                    <a:gd name="T29" fmla="*/ 45150 h 147"/>
                    <a:gd name="T30" fmla="*/ 38789 w 44"/>
                    <a:gd name="T31" fmla="*/ 47250 h 147"/>
                    <a:gd name="T32" fmla="*/ 40885 w 44"/>
                    <a:gd name="T33" fmla="*/ 53550 h 147"/>
                    <a:gd name="T34" fmla="*/ 36692 w 44"/>
                    <a:gd name="T35" fmla="*/ 79799 h 147"/>
                    <a:gd name="T36" fmla="*/ 34595 w 44"/>
                    <a:gd name="T37" fmla="*/ 91349 h 147"/>
                    <a:gd name="T38" fmla="*/ 31450 w 44"/>
                    <a:gd name="T39" fmla="*/ 115499 h 147"/>
                    <a:gd name="T40" fmla="*/ 29354 w 44"/>
                    <a:gd name="T41" fmla="*/ 125999 h 147"/>
                    <a:gd name="T42" fmla="*/ 30402 w 44"/>
                    <a:gd name="T43" fmla="*/ 130199 h 147"/>
                    <a:gd name="T44" fmla="*/ 32499 w 44"/>
                    <a:gd name="T45" fmla="*/ 131249 h 147"/>
                    <a:gd name="T46" fmla="*/ 36692 w 44"/>
                    <a:gd name="T47" fmla="*/ 129149 h 147"/>
                    <a:gd name="T48" fmla="*/ 42982 w 44"/>
                    <a:gd name="T49" fmla="*/ 122849 h 147"/>
                    <a:gd name="T50" fmla="*/ 35644 w 44"/>
                    <a:gd name="T51" fmla="*/ 0 h 147"/>
                    <a:gd name="T52" fmla="*/ 42982 w 44"/>
                    <a:gd name="T53" fmla="*/ 3150 h 147"/>
                    <a:gd name="T54" fmla="*/ 46127 w 44"/>
                    <a:gd name="T55" fmla="*/ 10500 h 147"/>
                    <a:gd name="T56" fmla="*/ 41934 w 44"/>
                    <a:gd name="T57" fmla="*/ 23100 h 147"/>
                    <a:gd name="T58" fmla="*/ 32499 w 44"/>
                    <a:gd name="T59" fmla="*/ 28350 h 147"/>
                    <a:gd name="T60" fmla="*/ 24112 w 44"/>
                    <a:gd name="T61" fmla="*/ 25200 h 147"/>
                    <a:gd name="T62" fmla="*/ 22018 w 44"/>
                    <a:gd name="T63" fmla="*/ 16800 h 147"/>
                    <a:gd name="T64" fmla="*/ 26209 w 44"/>
                    <a:gd name="T65" fmla="*/ 5250 h 147"/>
                    <a:gd name="T66" fmla="*/ 35644 w 44"/>
                    <a:gd name="T67" fmla="*/ 0 h 14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4" h="147">
                      <a:moveTo>
                        <a:pt x="41" y="117"/>
                      </a:moveTo>
                      <a:cubicBezTo>
                        <a:pt x="44" y="120"/>
                        <a:pt x="44" y="120"/>
                        <a:pt x="44" y="120"/>
                      </a:cubicBezTo>
                      <a:cubicBezTo>
                        <a:pt x="38" y="129"/>
                        <a:pt x="32" y="135"/>
                        <a:pt x="26" y="140"/>
                      </a:cubicBezTo>
                      <a:cubicBezTo>
                        <a:pt x="20" y="145"/>
                        <a:pt x="16" y="147"/>
                        <a:pt x="12" y="147"/>
                      </a:cubicBezTo>
                      <a:cubicBezTo>
                        <a:pt x="10" y="147"/>
                        <a:pt x="8" y="147"/>
                        <a:pt x="7" y="145"/>
                      </a:cubicBezTo>
                      <a:cubicBezTo>
                        <a:pt x="6" y="144"/>
                        <a:pt x="6" y="141"/>
                        <a:pt x="6" y="138"/>
                      </a:cubicBezTo>
                      <a:cubicBezTo>
                        <a:pt x="6" y="131"/>
                        <a:pt x="7" y="119"/>
                        <a:pt x="11" y="103"/>
                      </a:cubicBezTo>
                      <a:cubicBezTo>
                        <a:pt x="15" y="87"/>
                        <a:pt x="16" y="75"/>
                        <a:pt x="16" y="68"/>
                      </a:cubicBezTo>
                      <a:cubicBezTo>
                        <a:pt x="16" y="67"/>
                        <a:pt x="16" y="66"/>
                        <a:pt x="16" y="66"/>
                      </a:cubicBezTo>
                      <a:cubicBezTo>
                        <a:pt x="15" y="65"/>
                        <a:pt x="15" y="65"/>
                        <a:pt x="14" y="65"/>
                      </a:cubicBezTo>
                      <a:cubicBezTo>
                        <a:pt x="13" y="65"/>
                        <a:pt x="12" y="65"/>
                        <a:pt x="10" y="66"/>
                      </a:cubicBezTo>
                      <a:cubicBezTo>
                        <a:pt x="8" y="68"/>
                        <a:pt x="6" y="70"/>
                        <a:pt x="4" y="72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7" y="61"/>
                        <a:pt x="13" y="55"/>
                        <a:pt x="19" y="50"/>
                      </a:cubicBezTo>
                      <a:cubicBezTo>
                        <a:pt x="25" y="46"/>
                        <a:pt x="29" y="43"/>
                        <a:pt x="32" y="43"/>
                      </a:cubicBezTo>
                      <a:cubicBezTo>
                        <a:pt x="34" y="43"/>
                        <a:pt x="36" y="44"/>
                        <a:pt x="37" y="45"/>
                      </a:cubicBezTo>
                      <a:cubicBezTo>
                        <a:pt x="38" y="47"/>
                        <a:pt x="39" y="49"/>
                        <a:pt x="39" y="51"/>
                      </a:cubicBezTo>
                      <a:cubicBezTo>
                        <a:pt x="39" y="54"/>
                        <a:pt x="37" y="62"/>
                        <a:pt x="35" y="76"/>
                      </a:cubicBezTo>
                      <a:cubicBezTo>
                        <a:pt x="34" y="81"/>
                        <a:pt x="34" y="84"/>
                        <a:pt x="33" y="87"/>
                      </a:cubicBezTo>
                      <a:cubicBezTo>
                        <a:pt x="32" y="96"/>
                        <a:pt x="30" y="104"/>
                        <a:pt x="30" y="110"/>
                      </a:cubicBezTo>
                      <a:cubicBezTo>
                        <a:pt x="29" y="116"/>
                        <a:pt x="28" y="119"/>
                        <a:pt x="28" y="120"/>
                      </a:cubicBezTo>
                      <a:cubicBezTo>
                        <a:pt x="28" y="122"/>
                        <a:pt x="28" y="123"/>
                        <a:pt x="29" y="124"/>
                      </a:cubicBezTo>
                      <a:cubicBezTo>
                        <a:pt x="29" y="125"/>
                        <a:pt x="30" y="125"/>
                        <a:pt x="31" y="125"/>
                      </a:cubicBezTo>
                      <a:cubicBezTo>
                        <a:pt x="32" y="125"/>
                        <a:pt x="34" y="124"/>
                        <a:pt x="35" y="123"/>
                      </a:cubicBezTo>
                      <a:cubicBezTo>
                        <a:pt x="37" y="122"/>
                        <a:pt x="39" y="120"/>
                        <a:pt x="41" y="117"/>
                      </a:cubicBezTo>
                      <a:close/>
                      <a:moveTo>
                        <a:pt x="34" y="0"/>
                      </a:moveTo>
                      <a:cubicBezTo>
                        <a:pt x="37" y="0"/>
                        <a:pt x="40" y="1"/>
                        <a:pt x="41" y="3"/>
                      </a:cubicBezTo>
                      <a:cubicBezTo>
                        <a:pt x="43" y="5"/>
                        <a:pt x="44" y="7"/>
                        <a:pt x="44" y="10"/>
                      </a:cubicBezTo>
                      <a:cubicBezTo>
                        <a:pt x="44" y="15"/>
                        <a:pt x="43" y="19"/>
                        <a:pt x="40" y="22"/>
                      </a:cubicBezTo>
                      <a:cubicBezTo>
                        <a:pt x="38" y="25"/>
                        <a:pt x="34" y="27"/>
                        <a:pt x="31" y="27"/>
                      </a:cubicBezTo>
                      <a:cubicBezTo>
                        <a:pt x="28" y="27"/>
                        <a:pt x="25" y="26"/>
                        <a:pt x="23" y="24"/>
                      </a:cubicBezTo>
                      <a:cubicBezTo>
                        <a:pt x="22" y="22"/>
                        <a:pt x="21" y="19"/>
                        <a:pt x="21" y="16"/>
                      </a:cubicBezTo>
                      <a:cubicBezTo>
                        <a:pt x="21" y="12"/>
                        <a:pt x="22" y="8"/>
                        <a:pt x="25" y="5"/>
                      </a:cubicBezTo>
                      <a:cubicBezTo>
                        <a:pt x="28" y="2"/>
                        <a:pt x="31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3" name="Freeform 16"/>
                <p:cNvSpPr>
                  <a:spLocks noEditPoints="1"/>
                </p:cNvSpPr>
                <p:nvPr/>
              </p:nvSpPr>
              <p:spPr bwMode="auto">
                <a:xfrm>
                  <a:off x="980608" y="2248535"/>
                  <a:ext cx="216000" cy="216443"/>
                </a:xfrm>
                <a:custGeom>
                  <a:avLst/>
                  <a:gdLst>
                    <a:gd name="T0" fmla="*/ 0 w 206"/>
                    <a:gd name="T1" fmla="*/ 108222 h 206"/>
                    <a:gd name="T2" fmla="*/ 108000 w 206"/>
                    <a:gd name="T3" fmla="*/ 0 h 206"/>
                    <a:gd name="T4" fmla="*/ 108000 w 206"/>
                    <a:gd name="T5" fmla="*/ 0 h 206"/>
                    <a:gd name="T6" fmla="*/ 216000 w 206"/>
                    <a:gd name="T7" fmla="*/ 108222 h 206"/>
                    <a:gd name="T8" fmla="*/ 216000 w 206"/>
                    <a:gd name="T9" fmla="*/ 108222 h 206"/>
                    <a:gd name="T10" fmla="*/ 216000 w 206"/>
                    <a:gd name="T11" fmla="*/ 108222 h 206"/>
                    <a:gd name="T12" fmla="*/ 108000 w 206"/>
                    <a:gd name="T13" fmla="*/ 216443 h 206"/>
                    <a:gd name="T14" fmla="*/ 108000 w 206"/>
                    <a:gd name="T15" fmla="*/ 216443 h 206"/>
                    <a:gd name="T16" fmla="*/ 0 w 206"/>
                    <a:gd name="T17" fmla="*/ 108222 h 206"/>
                    <a:gd name="T18" fmla="*/ 41942 w 206"/>
                    <a:gd name="T19" fmla="*/ 42028 h 206"/>
                    <a:gd name="T20" fmla="*/ 13631 w 206"/>
                    <a:gd name="T21" fmla="*/ 108222 h 206"/>
                    <a:gd name="T22" fmla="*/ 13631 w 206"/>
                    <a:gd name="T23" fmla="*/ 108222 h 206"/>
                    <a:gd name="T24" fmla="*/ 41942 w 206"/>
                    <a:gd name="T25" fmla="*/ 175466 h 206"/>
                    <a:gd name="T26" fmla="*/ 41942 w 206"/>
                    <a:gd name="T27" fmla="*/ 175466 h 206"/>
                    <a:gd name="T28" fmla="*/ 108000 w 206"/>
                    <a:gd name="T29" fmla="*/ 202784 h 206"/>
                    <a:gd name="T30" fmla="*/ 108000 w 206"/>
                    <a:gd name="T31" fmla="*/ 202784 h 206"/>
                    <a:gd name="T32" fmla="*/ 174058 w 206"/>
                    <a:gd name="T33" fmla="*/ 175466 h 206"/>
                    <a:gd name="T34" fmla="*/ 174058 w 206"/>
                    <a:gd name="T35" fmla="*/ 175466 h 206"/>
                    <a:gd name="T36" fmla="*/ 201320 w 206"/>
                    <a:gd name="T37" fmla="*/ 108222 h 206"/>
                    <a:gd name="T38" fmla="*/ 201320 w 206"/>
                    <a:gd name="T39" fmla="*/ 108222 h 206"/>
                    <a:gd name="T40" fmla="*/ 174058 w 206"/>
                    <a:gd name="T41" fmla="*/ 42028 h 206"/>
                    <a:gd name="T42" fmla="*/ 174058 w 206"/>
                    <a:gd name="T43" fmla="*/ 42028 h 206"/>
                    <a:gd name="T44" fmla="*/ 108000 w 206"/>
                    <a:gd name="T45" fmla="*/ 14710 h 206"/>
                    <a:gd name="T46" fmla="*/ 108000 w 206"/>
                    <a:gd name="T47" fmla="*/ 14710 h 206"/>
                    <a:gd name="T48" fmla="*/ 41942 w 206"/>
                    <a:gd name="T49" fmla="*/ 42028 h 20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206" h="206">
                      <a:moveTo>
                        <a:pt x="0" y="103"/>
                      </a:moveTo>
                      <a:cubicBezTo>
                        <a:pt x="0" y="46"/>
                        <a:pt x="46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60" y="0"/>
                        <a:pt x="206" y="46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60"/>
                        <a:pt x="160" y="206"/>
                        <a:pt x="103" y="206"/>
                      </a:cubicBezTo>
                      <a:cubicBezTo>
                        <a:pt x="103" y="206"/>
                        <a:pt x="103" y="206"/>
                        <a:pt x="103" y="206"/>
                      </a:cubicBezTo>
                      <a:cubicBezTo>
                        <a:pt x="46" y="206"/>
                        <a:pt x="0" y="160"/>
                        <a:pt x="0" y="103"/>
                      </a:cubicBezTo>
                      <a:close/>
                      <a:moveTo>
                        <a:pt x="40" y="40"/>
                      </a:moveTo>
                      <a:cubicBezTo>
                        <a:pt x="23" y="56"/>
                        <a:pt x="13" y="79"/>
                        <a:pt x="13" y="103"/>
                      </a:cubicBezTo>
                      <a:cubicBezTo>
                        <a:pt x="13" y="103"/>
                        <a:pt x="13" y="103"/>
                        <a:pt x="13" y="103"/>
                      </a:cubicBezTo>
                      <a:cubicBezTo>
                        <a:pt x="13" y="128"/>
                        <a:pt x="23" y="150"/>
                        <a:pt x="40" y="167"/>
                      </a:cubicBezTo>
                      <a:cubicBezTo>
                        <a:pt x="40" y="167"/>
                        <a:pt x="40" y="167"/>
                        <a:pt x="40" y="167"/>
                      </a:cubicBezTo>
                      <a:cubicBezTo>
                        <a:pt x="56" y="183"/>
                        <a:pt x="78" y="193"/>
                        <a:pt x="103" y="193"/>
                      </a:cubicBezTo>
                      <a:cubicBezTo>
                        <a:pt x="103" y="193"/>
                        <a:pt x="103" y="193"/>
                        <a:pt x="103" y="193"/>
                      </a:cubicBezTo>
                      <a:cubicBezTo>
                        <a:pt x="128" y="193"/>
                        <a:pt x="150" y="183"/>
                        <a:pt x="166" y="167"/>
                      </a:cubicBezTo>
                      <a:cubicBezTo>
                        <a:pt x="166" y="167"/>
                        <a:pt x="166" y="167"/>
                        <a:pt x="166" y="167"/>
                      </a:cubicBezTo>
                      <a:cubicBezTo>
                        <a:pt x="182" y="150"/>
                        <a:pt x="192" y="128"/>
                        <a:pt x="192" y="103"/>
                      </a:cubicBezTo>
                      <a:cubicBezTo>
                        <a:pt x="192" y="103"/>
                        <a:pt x="192" y="103"/>
                        <a:pt x="192" y="103"/>
                      </a:cubicBezTo>
                      <a:cubicBezTo>
                        <a:pt x="192" y="79"/>
                        <a:pt x="182" y="56"/>
                        <a:pt x="166" y="40"/>
                      </a:cubicBezTo>
                      <a:cubicBezTo>
                        <a:pt x="166" y="40"/>
                        <a:pt x="166" y="40"/>
                        <a:pt x="166" y="40"/>
                      </a:cubicBezTo>
                      <a:cubicBezTo>
                        <a:pt x="150" y="24"/>
                        <a:pt x="128" y="14"/>
                        <a:pt x="103" y="14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78" y="14"/>
                        <a:pt x="56" y="24"/>
                        <a:pt x="40" y="4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31" name="文本框 88"/>
              <p:cNvSpPr txBox="1">
                <a:spLocks noChangeArrowheads="1"/>
              </p:cNvSpPr>
              <p:nvPr/>
            </p:nvSpPr>
            <p:spPr bwMode="auto">
              <a:xfrm>
                <a:off x="1255541" y="1870075"/>
                <a:ext cx="3099956" cy="37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b="1" dirty="0">
                    <a:solidFill>
                      <a:srgbClr val="1D495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王涵霖</a:t>
                </a:r>
              </a:p>
            </p:txBody>
          </p:sp>
        </p:grpSp>
        <p:sp>
          <p:nvSpPr>
            <p:cNvPr id="56329" name="矩形 86"/>
            <p:cNvSpPr>
              <a:spLocks noChangeArrowheads="1"/>
            </p:cNvSpPr>
            <p:nvPr/>
          </p:nvSpPr>
          <p:spPr bwMode="auto">
            <a:xfrm>
              <a:off x="1333793" y="2532644"/>
              <a:ext cx="2513147" cy="958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个人中心模块前后端实现；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小组开题、验收</a:t>
              </a: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撰写；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项目操作手册撰写；</a:t>
              </a:r>
            </a:p>
          </p:txBody>
        </p:sp>
      </p:grpSp>
      <p:sp>
        <p:nvSpPr>
          <p:cNvPr id="50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任务分工</a:t>
            </a:r>
          </a:p>
        </p:txBody>
      </p:sp>
      <p:grpSp>
        <p:nvGrpSpPr>
          <p:cNvPr id="2" name="组合 84"/>
          <p:cNvGrpSpPr/>
          <p:nvPr/>
        </p:nvGrpSpPr>
        <p:grpSpPr bwMode="auto">
          <a:xfrm>
            <a:off x="7690397" y="3213942"/>
            <a:ext cx="3189086" cy="1377146"/>
            <a:chOff x="1230207" y="2124531"/>
            <a:chExt cx="3374889" cy="1383933"/>
          </a:xfrm>
        </p:grpSpPr>
        <p:grpSp>
          <p:nvGrpSpPr>
            <p:cNvPr id="3" name="组合 85"/>
            <p:cNvGrpSpPr/>
            <p:nvPr/>
          </p:nvGrpSpPr>
          <p:grpSpPr bwMode="auto">
            <a:xfrm>
              <a:off x="1230207" y="2124531"/>
              <a:ext cx="3374889" cy="371152"/>
              <a:chOff x="980608" y="1870075"/>
              <a:chExt cx="3374889" cy="371152"/>
            </a:xfrm>
          </p:grpSpPr>
          <p:grpSp>
            <p:nvGrpSpPr>
              <p:cNvPr id="5" name="组合 87"/>
              <p:cNvGrpSpPr/>
              <p:nvPr/>
            </p:nvGrpSpPr>
            <p:grpSpPr bwMode="auto">
              <a:xfrm>
                <a:off x="980608" y="1948657"/>
                <a:ext cx="216000" cy="216443"/>
                <a:chOff x="980608" y="2248535"/>
                <a:chExt cx="216000" cy="216443"/>
              </a:xfrm>
            </p:grpSpPr>
            <p:sp>
              <p:nvSpPr>
                <p:cNvPr id="8" name="Freeform 15"/>
                <p:cNvSpPr>
                  <a:spLocks noEditPoints="1"/>
                </p:cNvSpPr>
                <p:nvPr/>
              </p:nvSpPr>
              <p:spPr bwMode="auto">
                <a:xfrm>
                  <a:off x="1061331" y="2279139"/>
                  <a:ext cx="46127" cy="154349"/>
                </a:xfrm>
                <a:custGeom>
                  <a:avLst/>
                  <a:gdLst>
                    <a:gd name="T0" fmla="*/ 42982 w 44"/>
                    <a:gd name="T1" fmla="*/ 122849 h 147"/>
                    <a:gd name="T2" fmla="*/ 46127 w 44"/>
                    <a:gd name="T3" fmla="*/ 125999 h 147"/>
                    <a:gd name="T4" fmla="*/ 27257 w 44"/>
                    <a:gd name="T5" fmla="*/ 146999 h 147"/>
                    <a:gd name="T6" fmla="*/ 12580 w 44"/>
                    <a:gd name="T7" fmla="*/ 154349 h 147"/>
                    <a:gd name="T8" fmla="*/ 7338 w 44"/>
                    <a:gd name="T9" fmla="*/ 152249 h 147"/>
                    <a:gd name="T10" fmla="*/ 6290 w 44"/>
                    <a:gd name="T11" fmla="*/ 144899 h 147"/>
                    <a:gd name="T12" fmla="*/ 11532 w 44"/>
                    <a:gd name="T13" fmla="*/ 108149 h 147"/>
                    <a:gd name="T14" fmla="*/ 16773 w 44"/>
                    <a:gd name="T15" fmla="*/ 71400 h 147"/>
                    <a:gd name="T16" fmla="*/ 16773 w 44"/>
                    <a:gd name="T17" fmla="*/ 69300 h 147"/>
                    <a:gd name="T18" fmla="*/ 14677 w 44"/>
                    <a:gd name="T19" fmla="*/ 68250 h 147"/>
                    <a:gd name="T20" fmla="*/ 10483 w 44"/>
                    <a:gd name="T21" fmla="*/ 69300 h 147"/>
                    <a:gd name="T22" fmla="*/ 4193 w 44"/>
                    <a:gd name="T23" fmla="*/ 75600 h 147"/>
                    <a:gd name="T24" fmla="*/ 0 w 44"/>
                    <a:gd name="T25" fmla="*/ 72450 h 147"/>
                    <a:gd name="T26" fmla="*/ 19918 w 44"/>
                    <a:gd name="T27" fmla="*/ 52500 h 147"/>
                    <a:gd name="T28" fmla="*/ 33547 w 44"/>
                    <a:gd name="T29" fmla="*/ 45150 h 147"/>
                    <a:gd name="T30" fmla="*/ 38789 w 44"/>
                    <a:gd name="T31" fmla="*/ 47250 h 147"/>
                    <a:gd name="T32" fmla="*/ 40885 w 44"/>
                    <a:gd name="T33" fmla="*/ 53550 h 147"/>
                    <a:gd name="T34" fmla="*/ 36692 w 44"/>
                    <a:gd name="T35" fmla="*/ 79799 h 147"/>
                    <a:gd name="T36" fmla="*/ 34595 w 44"/>
                    <a:gd name="T37" fmla="*/ 91349 h 147"/>
                    <a:gd name="T38" fmla="*/ 31450 w 44"/>
                    <a:gd name="T39" fmla="*/ 115499 h 147"/>
                    <a:gd name="T40" fmla="*/ 29354 w 44"/>
                    <a:gd name="T41" fmla="*/ 125999 h 147"/>
                    <a:gd name="T42" fmla="*/ 30402 w 44"/>
                    <a:gd name="T43" fmla="*/ 130199 h 147"/>
                    <a:gd name="T44" fmla="*/ 32499 w 44"/>
                    <a:gd name="T45" fmla="*/ 131249 h 147"/>
                    <a:gd name="T46" fmla="*/ 36692 w 44"/>
                    <a:gd name="T47" fmla="*/ 129149 h 147"/>
                    <a:gd name="T48" fmla="*/ 42982 w 44"/>
                    <a:gd name="T49" fmla="*/ 122849 h 147"/>
                    <a:gd name="T50" fmla="*/ 35644 w 44"/>
                    <a:gd name="T51" fmla="*/ 0 h 147"/>
                    <a:gd name="T52" fmla="*/ 42982 w 44"/>
                    <a:gd name="T53" fmla="*/ 3150 h 147"/>
                    <a:gd name="T54" fmla="*/ 46127 w 44"/>
                    <a:gd name="T55" fmla="*/ 10500 h 147"/>
                    <a:gd name="T56" fmla="*/ 41934 w 44"/>
                    <a:gd name="T57" fmla="*/ 23100 h 147"/>
                    <a:gd name="T58" fmla="*/ 32499 w 44"/>
                    <a:gd name="T59" fmla="*/ 28350 h 147"/>
                    <a:gd name="T60" fmla="*/ 24112 w 44"/>
                    <a:gd name="T61" fmla="*/ 25200 h 147"/>
                    <a:gd name="T62" fmla="*/ 22018 w 44"/>
                    <a:gd name="T63" fmla="*/ 16800 h 147"/>
                    <a:gd name="T64" fmla="*/ 26209 w 44"/>
                    <a:gd name="T65" fmla="*/ 5250 h 147"/>
                    <a:gd name="T66" fmla="*/ 35644 w 44"/>
                    <a:gd name="T67" fmla="*/ 0 h 14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4" h="147">
                      <a:moveTo>
                        <a:pt x="41" y="117"/>
                      </a:moveTo>
                      <a:cubicBezTo>
                        <a:pt x="44" y="120"/>
                        <a:pt x="44" y="120"/>
                        <a:pt x="44" y="120"/>
                      </a:cubicBezTo>
                      <a:cubicBezTo>
                        <a:pt x="38" y="129"/>
                        <a:pt x="32" y="135"/>
                        <a:pt x="26" y="140"/>
                      </a:cubicBezTo>
                      <a:cubicBezTo>
                        <a:pt x="20" y="145"/>
                        <a:pt x="16" y="147"/>
                        <a:pt x="12" y="147"/>
                      </a:cubicBezTo>
                      <a:cubicBezTo>
                        <a:pt x="10" y="147"/>
                        <a:pt x="8" y="147"/>
                        <a:pt x="7" y="145"/>
                      </a:cubicBezTo>
                      <a:cubicBezTo>
                        <a:pt x="6" y="144"/>
                        <a:pt x="6" y="141"/>
                        <a:pt x="6" y="138"/>
                      </a:cubicBezTo>
                      <a:cubicBezTo>
                        <a:pt x="6" y="131"/>
                        <a:pt x="7" y="119"/>
                        <a:pt x="11" y="103"/>
                      </a:cubicBezTo>
                      <a:cubicBezTo>
                        <a:pt x="15" y="87"/>
                        <a:pt x="16" y="75"/>
                        <a:pt x="16" y="68"/>
                      </a:cubicBezTo>
                      <a:cubicBezTo>
                        <a:pt x="16" y="67"/>
                        <a:pt x="16" y="66"/>
                        <a:pt x="16" y="66"/>
                      </a:cubicBezTo>
                      <a:cubicBezTo>
                        <a:pt x="15" y="65"/>
                        <a:pt x="15" y="65"/>
                        <a:pt x="14" y="65"/>
                      </a:cubicBezTo>
                      <a:cubicBezTo>
                        <a:pt x="13" y="65"/>
                        <a:pt x="12" y="65"/>
                        <a:pt x="10" y="66"/>
                      </a:cubicBezTo>
                      <a:cubicBezTo>
                        <a:pt x="8" y="68"/>
                        <a:pt x="6" y="70"/>
                        <a:pt x="4" y="72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7" y="61"/>
                        <a:pt x="13" y="55"/>
                        <a:pt x="19" y="50"/>
                      </a:cubicBezTo>
                      <a:cubicBezTo>
                        <a:pt x="25" y="46"/>
                        <a:pt x="29" y="43"/>
                        <a:pt x="32" y="43"/>
                      </a:cubicBezTo>
                      <a:cubicBezTo>
                        <a:pt x="34" y="43"/>
                        <a:pt x="36" y="44"/>
                        <a:pt x="37" y="45"/>
                      </a:cubicBezTo>
                      <a:cubicBezTo>
                        <a:pt x="38" y="47"/>
                        <a:pt x="39" y="49"/>
                        <a:pt x="39" y="51"/>
                      </a:cubicBezTo>
                      <a:cubicBezTo>
                        <a:pt x="39" y="54"/>
                        <a:pt x="37" y="62"/>
                        <a:pt x="35" y="76"/>
                      </a:cubicBezTo>
                      <a:cubicBezTo>
                        <a:pt x="34" y="81"/>
                        <a:pt x="34" y="84"/>
                        <a:pt x="33" y="87"/>
                      </a:cubicBezTo>
                      <a:cubicBezTo>
                        <a:pt x="32" y="96"/>
                        <a:pt x="30" y="104"/>
                        <a:pt x="30" y="110"/>
                      </a:cubicBezTo>
                      <a:cubicBezTo>
                        <a:pt x="29" y="116"/>
                        <a:pt x="28" y="119"/>
                        <a:pt x="28" y="120"/>
                      </a:cubicBezTo>
                      <a:cubicBezTo>
                        <a:pt x="28" y="122"/>
                        <a:pt x="28" y="123"/>
                        <a:pt x="29" y="124"/>
                      </a:cubicBezTo>
                      <a:cubicBezTo>
                        <a:pt x="29" y="125"/>
                        <a:pt x="30" y="125"/>
                        <a:pt x="31" y="125"/>
                      </a:cubicBezTo>
                      <a:cubicBezTo>
                        <a:pt x="32" y="125"/>
                        <a:pt x="34" y="124"/>
                        <a:pt x="35" y="123"/>
                      </a:cubicBezTo>
                      <a:cubicBezTo>
                        <a:pt x="37" y="122"/>
                        <a:pt x="39" y="120"/>
                        <a:pt x="41" y="117"/>
                      </a:cubicBezTo>
                      <a:close/>
                      <a:moveTo>
                        <a:pt x="34" y="0"/>
                      </a:moveTo>
                      <a:cubicBezTo>
                        <a:pt x="37" y="0"/>
                        <a:pt x="40" y="1"/>
                        <a:pt x="41" y="3"/>
                      </a:cubicBezTo>
                      <a:cubicBezTo>
                        <a:pt x="43" y="5"/>
                        <a:pt x="44" y="7"/>
                        <a:pt x="44" y="10"/>
                      </a:cubicBezTo>
                      <a:cubicBezTo>
                        <a:pt x="44" y="15"/>
                        <a:pt x="43" y="19"/>
                        <a:pt x="40" y="22"/>
                      </a:cubicBezTo>
                      <a:cubicBezTo>
                        <a:pt x="38" y="25"/>
                        <a:pt x="34" y="27"/>
                        <a:pt x="31" y="27"/>
                      </a:cubicBezTo>
                      <a:cubicBezTo>
                        <a:pt x="28" y="27"/>
                        <a:pt x="25" y="26"/>
                        <a:pt x="23" y="24"/>
                      </a:cubicBezTo>
                      <a:cubicBezTo>
                        <a:pt x="22" y="22"/>
                        <a:pt x="21" y="19"/>
                        <a:pt x="21" y="16"/>
                      </a:cubicBezTo>
                      <a:cubicBezTo>
                        <a:pt x="21" y="12"/>
                        <a:pt x="22" y="8"/>
                        <a:pt x="25" y="5"/>
                      </a:cubicBezTo>
                      <a:cubicBezTo>
                        <a:pt x="28" y="2"/>
                        <a:pt x="31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" name="Freeform 16"/>
                <p:cNvSpPr>
                  <a:spLocks noEditPoints="1"/>
                </p:cNvSpPr>
                <p:nvPr/>
              </p:nvSpPr>
              <p:spPr bwMode="auto">
                <a:xfrm>
                  <a:off x="980608" y="2248535"/>
                  <a:ext cx="216000" cy="216443"/>
                </a:xfrm>
                <a:custGeom>
                  <a:avLst/>
                  <a:gdLst>
                    <a:gd name="T0" fmla="*/ 0 w 206"/>
                    <a:gd name="T1" fmla="*/ 108222 h 206"/>
                    <a:gd name="T2" fmla="*/ 108000 w 206"/>
                    <a:gd name="T3" fmla="*/ 0 h 206"/>
                    <a:gd name="T4" fmla="*/ 108000 w 206"/>
                    <a:gd name="T5" fmla="*/ 0 h 206"/>
                    <a:gd name="T6" fmla="*/ 216000 w 206"/>
                    <a:gd name="T7" fmla="*/ 108222 h 206"/>
                    <a:gd name="T8" fmla="*/ 216000 w 206"/>
                    <a:gd name="T9" fmla="*/ 108222 h 206"/>
                    <a:gd name="T10" fmla="*/ 216000 w 206"/>
                    <a:gd name="T11" fmla="*/ 108222 h 206"/>
                    <a:gd name="T12" fmla="*/ 108000 w 206"/>
                    <a:gd name="T13" fmla="*/ 216443 h 206"/>
                    <a:gd name="T14" fmla="*/ 108000 w 206"/>
                    <a:gd name="T15" fmla="*/ 216443 h 206"/>
                    <a:gd name="T16" fmla="*/ 0 w 206"/>
                    <a:gd name="T17" fmla="*/ 108222 h 206"/>
                    <a:gd name="T18" fmla="*/ 41942 w 206"/>
                    <a:gd name="T19" fmla="*/ 42028 h 206"/>
                    <a:gd name="T20" fmla="*/ 13631 w 206"/>
                    <a:gd name="T21" fmla="*/ 108222 h 206"/>
                    <a:gd name="T22" fmla="*/ 13631 w 206"/>
                    <a:gd name="T23" fmla="*/ 108222 h 206"/>
                    <a:gd name="T24" fmla="*/ 41942 w 206"/>
                    <a:gd name="T25" fmla="*/ 175466 h 206"/>
                    <a:gd name="T26" fmla="*/ 41942 w 206"/>
                    <a:gd name="T27" fmla="*/ 175466 h 206"/>
                    <a:gd name="T28" fmla="*/ 108000 w 206"/>
                    <a:gd name="T29" fmla="*/ 202784 h 206"/>
                    <a:gd name="T30" fmla="*/ 108000 w 206"/>
                    <a:gd name="T31" fmla="*/ 202784 h 206"/>
                    <a:gd name="T32" fmla="*/ 174058 w 206"/>
                    <a:gd name="T33" fmla="*/ 175466 h 206"/>
                    <a:gd name="T34" fmla="*/ 174058 w 206"/>
                    <a:gd name="T35" fmla="*/ 175466 h 206"/>
                    <a:gd name="T36" fmla="*/ 201320 w 206"/>
                    <a:gd name="T37" fmla="*/ 108222 h 206"/>
                    <a:gd name="T38" fmla="*/ 201320 w 206"/>
                    <a:gd name="T39" fmla="*/ 108222 h 206"/>
                    <a:gd name="T40" fmla="*/ 174058 w 206"/>
                    <a:gd name="T41" fmla="*/ 42028 h 206"/>
                    <a:gd name="T42" fmla="*/ 174058 w 206"/>
                    <a:gd name="T43" fmla="*/ 42028 h 206"/>
                    <a:gd name="T44" fmla="*/ 108000 w 206"/>
                    <a:gd name="T45" fmla="*/ 14710 h 206"/>
                    <a:gd name="T46" fmla="*/ 108000 w 206"/>
                    <a:gd name="T47" fmla="*/ 14710 h 206"/>
                    <a:gd name="T48" fmla="*/ 41942 w 206"/>
                    <a:gd name="T49" fmla="*/ 42028 h 20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206" h="206">
                      <a:moveTo>
                        <a:pt x="0" y="103"/>
                      </a:moveTo>
                      <a:cubicBezTo>
                        <a:pt x="0" y="46"/>
                        <a:pt x="46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60" y="0"/>
                        <a:pt x="206" y="46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03"/>
                        <a:pt x="206" y="103"/>
                        <a:pt x="206" y="103"/>
                      </a:cubicBezTo>
                      <a:cubicBezTo>
                        <a:pt x="206" y="160"/>
                        <a:pt x="160" y="206"/>
                        <a:pt x="103" y="206"/>
                      </a:cubicBezTo>
                      <a:cubicBezTo>
                        <a:pt x="103" y="206"/>
                        <a:pt x="103" y="206"/>
                        <a:pt x="103" y="206"/>
                      </a:cubicBezTo>
                      <a:cubicBezTo>
                        <a:pt x="46" y="206"/>
                        <a:pt x="0" y="160"/>
                        <a:pt x="0" y="103"/>
                      </a:cubicBezTo>
                      <a:close/>
                      <a:moveTo>
                        <a:pt x="40" y="40"/>
                      </a:moveTo>
                      <a:cubicBezTo>
                        <a:pt x="23" y="56"/>
                        <a:pt x="13" y="79"/>
                        <a:pt x="13" y="103"/>
                      </a:cubicBezTo>
                      <a:cubicBezTo>
                        <a:pt x="13" y="103"/>
                        <a:pt x="13" y="103"/>
                        <a:pt x="13" y="103"/>
                      </a:cubicBezTo>
                      <a:cubicBezTo>
                        <a:pt x="13" y="128"/>
                        <a:pt x="23" y="150"/>
                        <a:pt x="40" y="167"/>
                      </a:cubicBezTo>
                      <a:cubicBezTo>
                        <a:pt x="40" y="167"/>
                        <a:pt x="40" y="167"/>
                        <a:pt x="40" y="167"/>
                      </a:cubicBezTo>
                      <a:cubicBezTo>
                        <a:pt x="56" y="183"/>
                        <a:pt x="78" y="193"/>
                        <a:pt x="103" y="193"/>
                      </a:cubicBezTo>
                      <a:cubicBezTo>
                        <a:pt x="103" y="193"/>
                        <a:pt x="103" y="193"/>
                        <a:pt x="103" y="193"/>
                      </a:cubicBezTo>
                      <a:cubicBezTo>
                        <a:pt x="128" y="193"/>
                        <a:pt x="150" y="183"/>
                        <a:pt x="166" y="167"/>
                      </a:cubicBezTo>
                      <a:cubicBezTo>
                        <a:pt x="166" y="167"/>
                        <a:pt x="166" y="167"/>
                        <a:pt x="166" y="167"/>
                      </a:cubicBezTo>
                      <a:cubicBezTo>
                        <a:pt x="182" y="150"/>
                        <a:pt x="192" y="128"/>
                        <a:pt x="192" y="103"/>
                      </a:cubicBezTo>
                      <a:cubicBezTo>
                        <a:pt x="192" y="103"/>
                        <a:pt x="192" y="103"/>
                        <a:pt x="192" y="103"/>
                      </a:cubicBezTo>
                      <a:cubicBezTo>
                        <a:pt x="192" y="79"/>
                        <a:pt x="182" y="56"/>
                        <a:pt x="166" y="40"/>
                      </a:cubicBezTo>
                      <a:cubicBezTo>
                        <a:pt x="166" y="40"/>
                        <a:pt x="166" y="40"/>
                        <a:pt x="166" y="40"/>
                      </a:cubicBezTo>
                      <a:cubicBezTo>
                        <a:pt x="150" y="24"/>
                        <a:pt x="128" y="14"/>
                        <a:pt x="103" y="14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78" y="14"/>
                        <a:pt x="56" y="24"/>
                        <a:pt x="40" y="40"/>
                      </a:cubicBezTo>
                      <a:close/>
                    </a:path>
                  </a:pathLst>
                </a:custGeom>
                <a:solidFill>
                  <a:srgbClr val="CF3C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" name="文本框 88"/>
              <p:cNvSpPr txBox="1">
                <a:spLocks noChangeArrowheads="1"/>
              </p:cNvSpPr>
              <p:nvPr/>
            </p:nvSpPr>
            <p:spPr bwMode="auto">
              <a:xfrm>
                <a:off x="1255541" y="1870075"/>
                <a:ext cx="3099956" cy="37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b="1" dirty="0">
                    <a:solidFill>
                      <a:srgbClr val="1D495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孙洋</a:t>
                </a:r>
              </a:p>
            </p:txBody>
          </p:sp>
        </p:grpSp>
        <p:sp>
          <p:nvSpPr>
            <p:cNvPr id="4" name="矩形 86"/>
            <p:cNvSpPr>
              <a:spLocks noChangeArrowheads="1"/>
            </p:cNvSpPr>
            <p:nvPr/>
          </p:nvSpPr>
          <p:spPr bwMode="auto">
            <a:xfrm>
              <a:off x="1333793" y="2532644"/>
              <a:ext cx="2513147" cy="975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病床信息总览、管理；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病人申请床位功能；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病床分配功能；</a:t>
              </a:r>
              <a:endParaRPr lang="en-US" altLang="zh-CN" sz="140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Tx/>
                <a:buNone/>
              </a:pPr>
              <a:r>
                <a:rPr lang="en-US" altLang="zh-CN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软件测试</a:t>
              </a:r>
              <a:r>
                <a:rPr lang="en-US" altLang="zh-CN" sz="1510" dirty="0">
                  <a:solidFill>
                    <a:srgbClr val="5B5B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1510" dirty="0">
                <a:solidFill>
                  <a:srgbClr val="5B5B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685974">
            <a:off x="9802435" y="2381485"/>
            <a:ext cx="1151732" cy="115173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4" name="矩形 23"/>
          <p:cNvSpPr/>
          <p:nvPr/>
        </p:nvSpPr>
        <p:spPr>
          <a:xfrm rot="2685974">
            <a:off x="8239957" y="3053970"/>
            <a:ext cx="414427" cy="414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5" name="矩形 24"/>
          <p:cNvSpPr/>
          <p:nvPr/>
        </p:nvSpPr>
        <p:spPr>
          <a:xfrm rot="2657183">
            <a:off x="6787215" y="1690596"/>
            <a:ext cx="606500" cy="512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6" name="矩形 25"/>
          <p:cNvSpPr/>
          <p:nvPr/>
        </p:nvSpPr>
        <p:spPr>
          <a:xfrm rot="2685974">
            <a:off x="5713969" y="1266739"/>
            <a:ext cx="322069" cy="322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7" name="矩形 26"/>
          <p:cNvSpPr/>
          <p:nvPr/>
        </p:nvSpPr>
        <p:spPr>
          <a:xfrm rot="2685974">
            <a:off x="5686538" y="698447"/>
            <a:ext cx="156129" cy="15612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8" name="矩形 27"/>
          <p:cNvSpPr/>
          <p:nvPr/>
        </p:nvSpPr>
        <p:spPr>
          <a:xfrm rot="2685974">
            <a:off x="11588542" y="3430868"/>
            <a:ext cx="156129" cy="15612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29" name="矩形 28"/>
          <p:cNvSpPr/>
          <p:nvPr/>
        </p:nvSpPr>
        <p:spPr>
          <a:xfrm rot="2731766">
            <a:off x="7087144" y="2326936"/>
            <a:ext cx="999176" cy="10132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30" name="矩形 29"/>
          <p:cNvSpPr/>
          <p:nvPr/>
        </p:nvSpPr>
        <p:spPr>
          <a:xfrm rot="2685974">
            <a:off x="6564241" y="3008676"/>
            <a:ext cx="414427" cy="414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31" name="矩形 30"/>
          <p:cNvSpPr/>
          <p:nvPr/>
        </p:nvSpPr>
        <p:spPr>
          <a:xfrm rot="2685974">
            <a:off x="6199629" y="3137825"/>
            <a:ext cx="156129" cy="15612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sp>
        <p:nvSpPr>
          <p:cNvPr id="32" name="任意多边形 22"/>
          <p:cNvSpPr/>
          <p:nvPr/>
        </p:nvSpPr>
        <p:spPr>
          <a:xfrm rot="2680233">
            <a:off x="6370904" y="4603457"/>
            <a:ext cx="6793262" cy="5981914"/>
          </a:xfrm>
          <a:custGeom>
            <a:avLst/>
            <a:gdLst>
              <a:gd name="connsiteX0" fmla="*/ 0 w 5393410"/>
              <a:gd name="connsiteY0" fmla="*/ 0 h 4749253"/>
              <a:gd name="connsiteX1" fmla="*/ 4406292 w 5393410"/>
              <a:gd name="connsiteY1" fmla="*/ 0 h 4749253"/>
              <a:gd name="connsiteX2" fmla="*/ 5393410 w 5393410"/>
              <a:gd name="connsiteY2" fmla="*/ 998536 h 4749253"/>
              <a:gd name="connsiteX3" fmla="*/ 1599309 w 5393410"/>
              <a:gd name="connsiteY3" fmla="*/ 4749253 h 4749253"/>
              <a:gd name="connsiteX4" fmla="*/ 0 w 5393410"/>
              <a:gd name="connsiteY4" fmla="*/ 4749253 h 4749253"/>
              <a:gd name="connsiteX0-1" fmla="*/ 0 w 5393410"/>
              <a:gd name="connsiteY0-2" fmla="*/ 0 h 4749253"/>
              <a:gd name="connsiteX1-3" fmla="*/ 4406292 w 5393410"/>
              <a:gd name="connsiteY1-4" fmla="*/ 0 h 4749253"/>
              <a:gd name="connsiteX2-5" fmla="*/ 5393410 w 5393410"/>
              <a:gd name="connsiteY2-6" fmla="*/ 998536 h 4749253"/>
              <a:gd name="connsiteX3-7" fmla="*/ 1599309 w 5393410"/>
              <a:gd name="connsiteY3-8" fmla="*/ 4749253 h 4749253"/>
              <a:gd name="connsiteX4-9" fmla="*/ 0 w 5393410"/>
              <a:gd name="connsiteY4-10" fmla="*/ 4749253 h 4749253"/>
              <a:gd name="connsiteX5" fmla="*/ 0 w 5393410"/>
              <a:gd name="connsiteY5" fmla="*/ 0 h 47492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5393410" h="4749253">
                <a:moveTo>
                  <a:pt x="0" y="0"/>
                </a:moveTo>
                <a:lnTo>
                  <a:pt x="4406292" y="0"/>
                </a:lnTo>
                <a:lnTo>
                  <a:pt x="5393410" y="998536"/>
                </a:lnTo>
                <a:lnTo>
                  <a:pt x="1599309" y="4749253"/>
                </a:lnTo>
                <a:lnTo>
                  <a:pt x="0" y="4749253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cxnSp>
        <p:nvCxnSpPr>
          <p:cNvPr id="33" name="直接连接符 32"/>
          <p:cNvCxnSpPr/>
          <p:nvPr/>
        </p:nvCxnSpPr>
        <p:spPr>
          <a:xfrm>
            <a:off x="9449601" y="3398928"/>
            <a:ext cx="3952013" cy="3857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603433" y="3436919"/>
            <a:ext cx="3847905" cy="386484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69869" y="7312483"/>
            <a:ext cx="3952013" cy="385714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7"/>
          <p:cNvSpPr txBox="1"/>
          <p:nvPr/>
        </p:nvSpPr>
        <p:spPr>
          <a:xfrm>
            <a:off x="354048" y="2782023"/>
            <a:ext cx="5216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796191" y="4159737"/>
            <a:ext cx="445433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/>
        </p:nvSpPr>
        <p:spPr bwMode="auto">
          <a:xfrm>
            <a:off x="9118600" y="-6350"/>
            <a:ext cx="3232150" cy="3867150"/>
          </a:xfrm>
          <a:custGeom>
            <a:avLst/>
            <a:gdLst>
              <a:gd name="connsiteX0" fmla="*/ 3232150 w 3232150"/>
              <a:gd name="connsiteY0" fmla="*/ 3867150 h 3867150"/>
              <a:gd name="connsiteX1" fmla="*/ 3232150 w 3232150"/>
              <a:gd name="connsiteY1" fmla="*/ 0 h 3867150"/>
              <a:gd name="connsiteX2" fmla="*/ 584200 w 3232150"/>
              <a:gd name="connsiteY2" fmla="*/ 0 h 3867150"/>
              <a:gd name="connsiteX3" fmla="*/ 0 w 3232150"/>
              <a:gd name="connsiteY3" fmla="*/ 584200 h 3867150"/>
              <a:gd name="connsiteX4" fmla="*/ 3232150 w 3232150"/>
              <a:gd name="connsiteY4" fmla="*/ 3867150 h 386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2150" h="3867150">
                <a:moveTo>
                  <a:pt x="3232150" y="3867150"/>
                </a:moveTo>
                <a:lnTo>
                  <a:pt x="3232150" y="0"/>
                </a:lnTo>
                <a:lnTo>
                  <a:pt x="584200" y="0"/>
                </a:lnTo>
                <a:lnTo>
                  <a:pt x="0" y="584200"/>
                </a:lnTo>
                <a:lnTo>
                  <a:pt x="3232150" y="3867150"/>
                </a:lnTo>
                <a:close/>
              </a:path>
            </a:pathLst>
          </a:custGeom>
          <a:blipFill>
            <a:blip r:embed="rId3"/>
            <a:stretch>
              <a:fillRect l="-102050" t="-6117" r="-12114" b="-33739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 rot="2700000">
            <a:off x="8083691" y="1085860"/>
            <a:ext cx="1823178" cy="1823178"/>
          </a:xfrm>
          <a:prstGeom prst="rect">
            <a:avLst/>
          </a:prstGeom>
          <a:blipFill dpi="0" rotWithShape="0">
            <a:blip r:embed="rId3"/>
            <a:srcRect/>
            <a:stretch>
              <a:fillRect l="-71077" t="-28837" r="-93481" b="-43929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任意多边形: 形状 42"/>
          <p:cNvSpPr/>
          <p:nvPr/>
        </p:nvSpPr>
        <p:spPr bwMode="auto">
          <a:xfrm>
            <a:off x="7703275" y="0"/>
            <a:ext cx="1790700" cy="895350"/>
          </a:xfrm>
          <a:custGeom>
            <a:avLst/>
            <a:gdLst>
              <a:gd name="connsiteX0" fmla="*/ 0 w 1790700"/>
              <a:gd name="connsiteY0" fmla="*/ 0 h 895350"/>
              <a:gd name="connsiteX1" fmla="*/ 1790700 w 1790700"/>
              <a:gd name="connsiteY1" fmla="*/ 0 h 895350"/>
              <a:gd name="connsiteX2" fmla="*/ 895350 w 1790700"/>
              <a:gd name="connsiteY2" fmla="*/ 895350 h 895350"/>
              <a:gd name="connsiteX3" fmla="*/ 0 w 1790700"/>
              <a:gd name="connsiteY3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895350">
                <a:moveTo>
                  <a:pt x="0" y="0"/>
                </a:moveTo>
                <a:lnTo>
                  <a:pt x="1790700" y="0"/>
                </a:lnTo>
                <a:lnTo>
                  <a:pt x="895350" y="895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783" t="-709" r="-160105" b="-371657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 rot="2700000">
            <a:off x="6962654" y="364920"/>
            <a:ext cx="1238970" cy="1238970"/>
          </a:xfrm>
          <a:prstGeom prst="rect">
            <a:avLst/>
          </a:prstGeom>
          <a:blipFill dpi="0" rotWithShape="0">
            <a:blip r:embed="rId3"/>
            <a:srcRect/>
            <a:stretch>
              <a:fillRect l="-38622" t="-12637" r="-222155" b="-122964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 rot="2700000">
            <a:off x="6304342" y="1156570"/>
            <a:ext cx="568830" cy="5688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任意多边形 22"/>
          <p:cNvSpPr/>
          <p:nvPr/>
        </p:nvSpPr>
        <p:spPr>
          <a:xfrm rot="2680233">
            <a:off x="6523304" y="4755857"/>
            <a:ext cx="6793262" cy="5981914"/>
          </a:xfrm>
          <a:custGeom>
            <a:avLst/>
            <a:gdLst>
              <a:gd name="connsiteX0" fmla="*/ 0 w 5393410"/>
              <a:gd name="connsiteY0" fmla="*/ 0 h 4749253"/>
              <a:gd name="connsiteX1" fmla="*/ 4406292 w 5393410"/>
              <a:gd name="connsiteY1" fmla="*/ 0 h 4749253"/>
              <a:gd name="connsiteX2" fmla="*/ 5393410 w 5393410"/>
              <a:gd name="connsiteY2" fmla="*/ 998536 h 4749253"/>
              <a:gd name="connsiteX3" fmla="*/ 1599309 w 5393410"/>
              <a:gd name="connsiteY3" fmla="*/ 4749253 h 4749253"/>
              <a:gd name="connsiteX4" fmla="*/ 0 w 5393410"/>
              <a:gd name="connsiteY4" fmla="*/ 4749253 h 4749253"/>
              <a:gd name="connsiteX0-1" fmla="*/ 0 w 5393410"/>
              <a:gd name="connsiteY0-2" fmla="*/ 0 h 4749253"/>
              <a:gd name="connsiteX1-3" fmla="*/ 4406292 w 5393410"/>
              <a:gd name="connsiteY1-4" fmla="*/ 0 h 4749253"/>
              <a:gd name="connsiteX2-5" fmla="*/ 5393410 w 5393410"/>
              <a:gd name="connsiteY2-6" fmla="*/ 998536 h 4749253"/>
              <a:gd name="connsiteX3-7" fmla="*/ 1599309 w 5393410"/>
              <a:gd name="connsiteY3-8" fmla="*/ 4749253 h 4749253"/>
              <a:gd name="connsiteX4-9" fmla="*/ 0 w 5393410"/>
              <a:gd name="connsiteY4-10" fmla="*/ 4749253 h 4749253"/>
              <a:gd name="connsiteX5" fmla="*/ 0 w 5393410"/>
              <a:gd name="connsiteY5" fmla="*/ 0 h 47492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5393410" h="4749253">
                <a:moveTo>
                  <a:pt x="0" y="0"/>
                </a:moveTo>
                <a:lnTo>
                  <a:pt x="4406292" y="0"/>
                </a:lnTo>
                <a:lnTo>
                  <a:pt x="5393410" y="998536"/>
                </a:lnTo>
                <a:lnTo>
                  <a:pt x="1599309" y="4749253"/>
                </a:lnTo>
                <a:lnTo>
                  <a:pt x="0" y="474925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 l="2538" t="27360" b="375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65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8" y="399321"/>
            <a:ext cx="251460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56776" y="1706885"/>
            <a:ext cx="8820476" cy="347952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>
            <a:spLocks noChangeArrowheads="1"/>
          </p:cNvSpPr>
          <p:nvPr/>
        </p:nvSpPr>
        <p:spPr bwMode="auto">
          <a:xfrm>
            <a:off x="1916711" y="2410832"/>
            <a:ext cx="7992947" cy="17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65" tIns="57583" rIns="115165" bIns="575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080"/>
              </a:lnSpc>
              <a:spcAft>
                <a:spcPts val="1135"/>
              </a:spcAft>
            </a:pPr>
            <a:r>
              <a:rPr lang="zh-CN" altLang="en-US" sz="13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近年来，随着计算机的发展和互联网的普及，医院的信息化管理成为必然需求。住院部作为医院的核心部门，其每天要处理的信息量巨大、业务量繁多，采用传统的手工处理方式不仅会给医护人员带来极大的工作量，而且还存在着信息处理纰漏、查询检索不便等问题。通过设计与开发住院部信息管理系统，将住院部的信息交给系统自动化管理，不仅能提高住院部各类信息的处理速度，让管理员能够快速、精确的查询与处理所需信息，还能更好的规范住院部的业务流程，提升医护人员的工作效率及病人的就医体验，尽可能避免由于工作人员的疏漏导致的医疗事故，提升医院住院部的管理效益和现代化水平。</a:t>
            </a:r>
            <a:endParaRPr lang="en-US" altLang="zh-CN" sz="13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46876" y="519160"/>
            <a:ext cx="1659399" cy="1659399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任意多边形 15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E932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E932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E932F"/>
                </a:solidFill>
              </a:endParaRPr>
            </a:p>
          </p:txBody>
        </p:sp>
      </p:grp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1874187" y="1134423"/>
            <a:ext cx="1404782" cy="46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2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584708" y="4913572"/>
            <a:ext cx="680232" cy="68023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4" name="椭圆 2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380639" y="5580869"/>
            <a:ext cx="340116" cy="340116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7" name="椭圆 2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93905" y="4954448"/>
            <a:ext cx="893928" cy="89392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0" name="椭圆 2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365472" y="5946848"/>
            <a:ext cx="209892" cy="20989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3" name="椭圆 3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0963" y="3993859"/>
            <a:ext cx="680232" cy="68023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6" name="椭圆 3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324342" y="4762798"/>
            <a:ext cx="209892" cy="20989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0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81" y="119368"/>
            <a:ext cx="251460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293679" y="1078165"/>
            <a:ext cx="4463691" cy="3638250"/>
            <a:chOff x="0" y="-1"/>
            <a:chExt cx="3851441" cy="304800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" name="矩形 1"/>
            <p:cNvSpPr>
              <a:spLocks noChangeArrowheads="1"/>
            </p:cNvSpPr>
            <p:nvPr/>
          </p:nvSpPr>
          <p:spPr bwMode="auto">
            <a:xfrm>
              <a:off x="82517" y="85860"/>
              <a:ext cx="3656678" cy="20076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zh-CN" altLang="zh-CN" sz="1765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0" y="-1"/>
              <a:ext cx="3851441" cy="3048007"/>
              <a:chOff x="0" y="-1"/>
              <a:chExt cx="3851441" cy="3048007"/>
            </a:xfrm>
          </p:grpSpPr>
          <p:grpSp>
            <p:nvGrpSpPr>
              <p:cNvPr id="5" name="Group 8"/>
              <p:cNvGrpSpPr/>
              <p:nvPr/>
            </p:nvGrpSpPr>
            <p:grpSpPr bwMode="auto">
              <a:xfrm>
                <a:off x="0" y="-1"/>
                <a:ext cx="3851441" cy="3048007"/>
                <a:chOff x="0" y="-1"/>
                <a:chExt cx="3732582" cy="2953943"/>
              </a:xfrm>
            </p:grpSpPr>
            <p:sp>
              <p:nvSpPr>
                <p:cNvPr id="7" name="圆角矩形 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32582" cy="2447190"/>
                </a:xfrm>
                <a:custGeom>
                  <a:avLst/>
                  <a:gdLst>
                    <a:gd name="T0" fmla="*/ 110325 w 5436000"/>
                    <a:gd name="T1" fmla="*/ 105407 h 3564000"/>
                    <a:gd name="T2" fmla="*/ 110325 w 5436000"/>
                    <a:gd name="T3" fmla="*/ 1344447 h 3564000"/>
                    <a:gd name="T4" fmla="*/ 2452619 w 5436000"/>
                    <a:gd name="T5" fmla="*/ 1344447 h 3564000"/>
                    <a:gd name="T6" fmla="*/ 2452619 w 5436000"/>
                    <a:gd name="T7" fmla="*/ 105407 h 3564000"/>
                    <a:gd name="T8" fmla="*/ 110325 w 5436000"/>
                    <a:gd name="T9" fmla="*/ 105407 h 3564000"/>
                    <a:gd name="T10" fmla="*/ 91444 w 5436000"/>
                    <a:gd name="T11" fmla="*/ 0 h 3564000"/>
                    <a:gd name="T12" fmla="*/ 2471501 w 5436000"/>
                    <a:gd name="T13" fmla="*/ 0 h 3564000"/>
                    <a:gd name="T14" fmla="*/ 2562945 w 5436000"/>
                    <a:gd name="T15" fmla="*/ 91444 h 3564000"/>
                    <a:gd name="T16" fmla="*/ 2562945 w 5436000"/>
                    <a:gd name="T17" fmla="*/ 1588898 h 3564000"/>
                    <a:gd name="T18" fmla="*/ 2471501 w 5436000"/>
                    <a:gd name="T19" fmla="*/ 1680342 h 3564000"/>
                    <a:gd name="T20" fmla="*/ 91444 w 5436000"/>
                    <a:gd name="T21" fmla="*/ 1680342 h 3564000"/>
                    <a:gd name="T22" fmla="*/ 0 w 5436000"/>
                    <a:gd name="T23" fmla="*/ 1588898 h 3564000"/>
                    <a:gd name="T24" fmla="*/ 0 w 5436000"/>
                    <a:gd name="T25" fmla="*/ 91444 h 3564000"/>
                    <a:gd name="T26" fmla="*/ 91444 w 5436000"/>
                    <a:gd name="T27" fmla="*/ 0 h 35640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436000"/>
                    <a:gd name="T43" fmla="*/ 0 h 3564000"/>
                    <a:gd name="T44" fmla="*/ 5436000 w 5436000"/>
                    <a:gd name="T45" fmla="*/ 3564000 h 35640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436000" h="3564000">
                      <a:moveTo>
                        <a:pt x="234000" y="223568"/>
                      </a:moveTo>
                      <a:lnTo>
                        <a:pt x="234000" y="2851568"/>
                      </a:lnTo>
                      <a:lnTo>
                        <a:pt x="5202000" y="2851568"/>
                      </a:lnTo>
                      <a:lnTo>
                        <a:pt x="5202000" y="223568"/>
                      </a:lnTo>
                      <a:lnTo>
                        <a:pt x="234000" y="223568"/>
                      </a:lnTo>
                      <a:close/>
                      <a:moveTo>
                        <a:pt x="193953" y="0"/>
                      </a:moveTo>
                      <a:lnTo>
                        <a:pt x="5242047" y="0"/>
                      </a:lnTo>
                      <a:cubicBezTo>
                        <a:pt x="5349164" y="0"/>
                        <a:pt x="5436000" y="86836"/>
                        <a:pt x="5436000" y="193953"/>
                      </a:cubicBezTo>
                      <a:lnTo>
                        <a:pt x="5436000" y="3370047"/>
                      </a:lnTo>
                      <a:cubicBezTo>
                        <a:pt x="5436000" y="3477164"/>
                        <a:pt x="5349164" y="3564000"/>
                        <a:pt x="5242047" y="3564000"/>
                      </a:cubicBezTo>
                      <a:lnTo>
                        <a:pt x="193953" y="3564000"/>
                      </a:lnTo>
                      <a:cubicBezTo>
                        <a:pt x="86836" y="3564000"/>
                        <a:pt x="0" y="3477164"/>
                        <a:pt x="0" y="3370047"/>
                      </a:cubicBezTo>
                      <a:lnTo>
                        <a:pt x="0" y="193953"/>
                      </a:lnTo>
                      <a:cubicBezTo>
                        <a:pt x="0" y="86836"/>
                        <a:pt x="86836" y="0"/>
                        <a:pt x="193953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270">
                    <a:solidFill>
                      <a:srgbClr val="39393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0" y="1"/>
                  <a:ext cx="3732582" cy="2111515"/>
                </a:xfrm>
                <a:custGeom>
                  <a:avLst/>
                  <a:gdLst>
                    <a:gd name="T0" fmla="*/ 110325 w 5436000"/>
                    <a:gd name="T1" fmla="*/ 105407 h 3075136"/>
                    <a:gd name="T2" fmla="*/ 110325 w 5436000"/>
                    <a:gd name="T3" fmla="*/ 1344446 h 3075136"/>
                    <a:gd name="T4" fmla="*/ 2452619 w 5436000"/>
                    <a:gd name="T5" fmla="*/ 1344446 h 3075136"/>
                    <a:gd name="T6" fmla="*/ 2452619 w 5436000"/>
                    <a:gd name="T7" fmla="*/ 105407 h 3075136"/>
                    <a:gd name="T8" fmla="*/ 110325 w 5436000"/>
                    <a:gd name="T9" fmla="*/ 105407 h 3075136"/>
                    <a:gd name="T10" fmla="*/ 91444 w 5436000"/>
                    <a:gd name="T11" fmla="*/ 0 h 3075136"/>
                    <a:gd name="T12" fmla="*/ 2471501 w 5436000"/>
                    <a:gd name="T13" fmla="*/ 0 h 3075136"/>
                    <a:gd name="T14" fmla="*/ 2562945 w 5436000"/>
                    <a:gd name="T15" fmla="*/ 91444 h 3075136"/>
                    <a:gd name="T16" fmla="*/ 2562945 w 5436000"/>
                    <a:gd name="T17" fmla="*/ 1449853 h 3075136"/>
                    <a:gd name="T18" fmla="*/ 0 w 5436000"/>
                    <a:gd name="T19" fmla="*/ 1449853 h 3075136"/>
                    <a:gd name="T20" fmla="*/ 0 w 5436000"/>
                    <a:gd name="T21" fmla="*/ 91444 h 3075136"/>
                    <a:gd name="T22" fmla="*/ 91444 w 5436000"/>
                    <a:gd name="T23" fmla="*/ 0 h 30751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436000"/>
                    <a:gd name="T37" fmla="*/ 0 h 3075136"/>
                    <a:gd name="T38" fmla="*/ 5436000 w 5436000"/>
                    <a:gd name="T39" fmla="*/ 3075136 h 30751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436000" h="3075136">
                      <a:moveTo>
                        <a:pt x="234000" y="223568"/>
                      </a:moveTo>
                      <a:lnTo>
                        <a:pt x="234000" y="2851568"/>
                      </a:lnTo>
                      <a:lnTo>
                        <a:pt x="5202000" y="2851568"/>
                      </a:lnTo>
                      <a:lnTo>
                        <a:pt x="5202000" y="223568"/>
                      </a:lnTo>
                      <a:lnTo>
                        <a:pt x="234000" y="223568"/>
                      </a:lnTo>
                      <a:close/>
                      <a:moveTo>
                        <a:pt x="193953" y="0"/>
                      </a:moveTo>
                      <a:lnTo>
                        <a:pt x="5242047" y="0"/>
                      </a:lnTo>
                      <a:cubicBezTo>
                        <a:pt x="5349164" y="0"/>
                        <a:pt x="5436000" y="86836"/>
                        <a:pt x="5436000" y="193953"/>
                      </a:cubicBezTo>
                      <a:lnTo>
                        <a:pt x="5436000" y="3075136"/>
                      </a:lnTo>
                      <a:lnTo>
                        <a:pt x="0" y="3075136"/>
                      </a:lnTo>
                      <a:lnTo>
                        <a:pt x="0" y="193953"/>
                      </a:lnTo>
                      <a:cubicBezTo>
                        <a:pt x="0" y="86836"/>
                        <a:pt x="86836" y="0"/>
                        <a:pt x="19395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270">
                    <a:solidFill>
                      <a:srgbClr val="39393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" name="矩形 14"/>
                <p:cNvSpPr>
                  <a:spLocks noChangeArrowheads="1"/>
                </p:cNvSpPr>
                <p:nvPr/>
              </p:nvSpPr>
              <p:spPr bwMode="auto">
                <a:xfrm>
                  <a:off x="160674" y="153511"/>
                  <a:ext cx="3411233" cy="1804493"/>
                </a:xfrm>
                <a:custGeom>
                  <a:avLst/>
                  <a:gdLst>
                    <a:gd name="T0" fmla="*/ 8487 w 4968000"/>
                    <a:gd name="T1" fmla="*/ 8487 h 2628000"/>
                    <a:gd name="T2" fmla="*/ 8487 w 4968000"/>
                    <a:gd name="T3" fmla="*/ 1230552 h 2628000"/>
                    <a:gd name="T4" fmla="*/ 2333807 w 4968000"/>
                    <a:gd name="T5" fmla="*/ 1230552 h 2628000"/>
                    <a:gd name="T6" fmla="*/ 2333807 w 4968000"/>
                    <a:gd name="T7" fmla="*/ 8487 h 2628000"/>
                    <a:gd name="T8" fmla="*/ 8487 w 4968000"/>
                    <a:gd name="T9" fmla="*/ 8487 h 2628000"/>
                    <a:gd name="T10" fmla="*/ 0 w 4968000"/>
                    <a:gd name="T11" fmla="*/ 0 h 2628000"/>
                    <a:gd name="T12" fmla="*/ 2342293 w 4968000"/>
                    <a:gd name="T13" fmla="*/ 0 h 2628000"/>
                    <a:gd name="T14" fmla="*/ 2342293 w 4968000"/>
                    <a:gd name="T15" fmla="*/ 1239039 h 2628000"/>
                    <a:gd name="T16" fmla="*/ 0 w 4968000"/>
                    <a:gd name="T17" fmla="*/ 1239039 h 2628000"/>
                    <a:gd name="T18" fmla="*/ 0 w 4968000"/>
                    <a:gd name="T19" fmla="*/ 0 h 26280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968000"/>
                    <a:gd name="T31" fmla="*/ 0 h 2628000"/>
                    <a:gd name="T32" fmla="*/ 4968000 w 4968000"/>
                    <a:gd name="T33" fmla="*/ 2628000 h 26280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968000" h="2628000">
                      <a:moveTo>
                        <a:pt x="18000" y="18000"/>
                      </a:moveTo>
                      <a:lnTo>
                        <a:pt x="18000" y="2610000"/>
                      </a:lnTo>
                      <a:lnTo>
                        <a:pt x="4950000" y="2610000"/>
                      </a:lnTo>
                      <a:lnTo>
                        <a:pt x="4950000" y="18000"/>
                      </a:lnTo>
                      <a:lnTo>
                        <a:pt x="18000" y="18000"/>
                      </a:lnTo>
                      <a:close/>
                      <a:moveTo>
                        <a:pt x="0" y="0"/>
                      </a:moveTo>
                      <a:lnTo>
                        <a:pt x="4968000" y="0"/>
                      </a:lnTo>
                      <a:lnTo>
                        <a:pt x="4968000" y="2628000"/>
                      </a:lnTo>
                      <a:lnTo>
                        <a:pt x="0" y="262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270">
                    <a:solidFill>
                      <a:srgbClr val="39393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" name="矩形 39"/>
                <p:cNvSpPr>
                  <a:spLocks noChangeArrowheads="1"/>
                </p:cNvSpPr>
                <p:nvPr/>
              </p:nvSpPr>
              <p:spPr bwMode="auto">
                <a:xfrm>
                  <a:off x="1421298" y="2447190"/>
                  <a:ext cx="889986" cy="9888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9pPr>
                </a:lstStyle>
                <a:p>
                  <a:pPr algn="ctr" fontAlgn="auto"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lang="zh-CN" altLang="zh-CN" sz="1765">
                    <a:solidFill>
                      <a:srgbClr val="FFFFFF"/>
                    </a:solidFill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1" name="矩形 40"/>
                <p:cNvSpPr>
                  <a:spLocks noChangeArrowheads="1"/>
                </p:cNvSpPr>
                <p:nvPr/>
              </p:nvSpPr>
              <p:spPr bwMode="auto">
                <a:xfrm>
                  <a:off x="1421298" y="2546077"/>
                  <a:ext cx="889986" cy="27191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9pPr>
                </a:lstStyle>
                <a:p>
                  <a:pPr algn="ctr" fontAlgn="auto"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lang="zh-CN" altLang="zh-CN" sz="1765">
                    <a:solidFill>
                      <a:srgbClr val="FFFFFF"/>
                    </a:solidFill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2" name="圆角矩形 41"/>
                <p:cNvSpPr>
                  <a:spLocks noChangeArrowheads="1"/>
                </p:cNvSpPr>
                <p:nvPr/>
              </p:nvSpPr>
              <p:spPr bwMode="auto">
                <a:xfrm>
                  <a:off x="1124636" y="2817987"/>
                  <a:ext cx="1483310" cy="13595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9pPr>
                </a:lstStyle>
                <a:p>
                  <a:pPr algn="ctr" fontAlgn="auto"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lang="zh-CN" altLang="zh-CN" sz="1765">
                    <a:solidFill>
                      <a:srgbClr val="FFFFFF"/>
                    </a:solidFill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3" name="椭圆 42"/>
                <p:cNvSpPr>
                  <a:spLocks noChangeArrowheads="1"/>
                </p:cNvSpPr>
                <p:nvPr/>
              </p:nvSpPr>
              <p:spPr bwMode="auto">
                <a:xfrm>
                  <a:off x="1829416" y="41325"/>
                  <a:ext cx="74157" cy="7415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 panose="020F0502020204030204" pitchFamily="34" charset="0"/>
                    </a:defRPr>
                  </a:lvl9pPr>
                </a:lstStyle>
                <a:p>
                  <a:pPr algn="ctr" fontAlgn="auto"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lang="zh-CN" altLang="zh-CN" sz="1765">
                    <a:solidFill>
                      <a:srgbClr val="FFFFFF"/>
                    </a:solidFill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4" name="矩形 23"/>
                <p:cNvSpPr>
                  <a:spLocks noChangeArrowheads="1"/>
                </p:cNvSpPr>
                <p:nvPr/>
              </p:nvSpPr>
              <p:spPr bwMode="auto">
                <a:xfrm>
                  <a:off x="2042559" y="-1"/>
                  <a:ext cx="1690023" cy="2447190"/>
                </a:xfrm>
                <a:custGeom>
                  <a:avLst/>
                  <a:gdLst>
                    <a:gd name="T0" fmla="*/ 0 w 2461290"/>
                    <a:gd name="T1" fmla="*/ 0 h 3564000"/>
                    <a:gd name="T2" fmla="*/ 1068995 w 2461290"/>
                    <a:gd name="T3" fmla="*/ 0 h 3564000"/>
                    <a:gd name="T4" fmla="*/ 1160439 w 2461290"/>
                    <a:gd name="T5" fmla="*/ 91444 h 3564000"/>
                    <a:gd name="T6" fmla="*/ 1160439 w 2461290"/>
                    <a:gd name="T7" fmla="*/ 1588898 h 3564000"/>
                    <a:gd name="T8" fmla="*/ 1068995 w 2461290"/>
                    <a:gd name="T9" fmla="*/ 1680342 h 3564000"/>
                    <a:gd name="T10" fmla="*/ 782140 w 2461290"/>
                    <a:gd name="T11" fmla="*/ 1680342 h 3564000"/>
                    <a:gd name="T12" fmla="*/ 0 w 2461290"/>
                    <a:gd name="T13" fmla="*/ 0 h 35640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61290"/>
                    <a:gd name="T22" fmla="*/ 0 h 3564000"/>
                    <a:gd name="T23" fmla="*/ 2461290 w 2461290"/>
                    <a:gd name="T24" fmla="*/ 3564000 h 356400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61290" h="3564000">
                      <a:moveTo>
                        <a:pt x="0" y="0"/>
                      </a:moveTo>
                      <a:lnTo>
                        <a:pt x="2267337" y="0"/>
                      </a:lnTo>
                      <a:cubicBezTo>
                        <a:pt x="2374454" y="0"/>
                        <a:pt x="2461290" y="86836"/>
                        <a:pt x="2461290" y="193953"/>
                      </a:cubicBezTo>
                      <a:lnTo>
                        <a:pt x="2461290" y="3370047"/>
                      </a:lnTo>
                      <a:cubicBezTo>
                        <a:pt x="2461290" y="3477164"/>
                        <a:pt x="2374454" y="3564000"/>
                        <a:pt x="2267337" y="3564000"/>
                      </a:cubicBezTo>
                      <a:lnTo>
                        <a:pt x="1658918" y="356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270">
                    <a:solidFill>
                      <a:srgbClr val="39393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pic>
            <p:nvPicPr>
              <p:cNvPr id="6" name="图片 3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830577" y="2226718"/>
                <a:ext cx="190285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5356860" y="1675765"/>
            <a:ext cx="537400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394" tIns="43197" rIns="86394" bIns="43197">
            <a:spAutoFit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60" dirty="0">
                <a:solidFill>
                  <a:srgbClr val="2A2A2A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该系统能够获取住院部中出、入院病人的信息（病情、病床、主治医生、责任护士），还可以管理住院部中医生、护士和病床的信息，并实现后台数据处理、与web前端显示的动态交互。系统能够自动地、精确可靠地处理这些信息，并能够及时地把用户需要的信息进行分类、管理、检索以及显示。</a:t>
            </a: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5233870" y="1078361"/>
            <a:ext cx="1722976" cy="39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94" tIns="43197" rIns="86394" bIns="43197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015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软件总体说明</a:t>
            </a:r>
          </a:p>
        </p:txBody>
      </p:sp>
      <p:sp>
        <p:nvSpPr>
          <p:cNvPr id="18" name="矩形 17"/>
          <p:cNvSpPr/>
          <p:nvPr/>
        </p:nvSpPr>
        <p:spPr>
          <a:xfrm>
            <a:off x="5546996" y="1624884"/>
            <a:ext cx="756020" cy="5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8" tIns="43197" rIns="86398" bIns="431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7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03237" y="1624884"/>
            <a:ext cx="1531542" cy="51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8" tIns="43197" rIns="86398" bIns="431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70">
              <a:solidFill>
                <a:srgbClr val="FFFFFF"/>
              </a:solidFill>
            </a:endParaRPr>
          </a:p>
        </p:txBody>
      </p:sp>
      <p:sp>
        <p:nvSpPr>
          <p:cNvPr id="34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软件总体说明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097780" y="3994150"/>
            <a:ext cx="1859280" cy="180213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297420" y="3994150"/>
            <a:ext cx="4223385" cy="1801495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57420" y="3576320"/>
            <a:ext cx="2635250" cy="354965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606665" y="3576320"/>
            <a:ext cx="3634105" cy="354965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80610" y="3594735"/>
            <a:ext cx="241808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传统的人工数据处理方法</a:t>
            </a:r>
            <a:endParaRPr lang="zh-CN" altLang="en-US" sz="1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23960" y="3594735"/>
            <a:ext cx="119888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本住院系统</a:t>
            </a:r>
          </a:p>
        </p:txBody>
      </p:sp>
      <p:sp>
        <p:nvSpPr>
          <p:cNvPr id="26" name="矩形 25"/>
          <p:cNvSpPr/>
          <p:nvPr/>
        </p:nvSpPr>
        <p:spPr>
          <a:xfrm>
            <a:off x="5492115" y="4213860"/>
            <a:ext cx="99568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工作量大</a:t>
            </a:r>
          </a:p>
          <a:p>
            <a:pPr algn="ctr"/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误码率高</a:t>
            </a:r>
          </a:p>
          <a:p>
            <a:pPr algn="ctr"/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修改困难</a:t>
            </a:r>
          </a:p>
          <a:p>
            <a:pPr algn="ctr"/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耗时耗力</a:t>
            </a:r>
          </a:p>
        </p:txBody>
      </p:sp>
      <p:sp>
        <p:nvSpPr>
          <p:cNvPr id="27" name="矩形 26"/>
          <p:cNvSpPr/>
          <p:nvPr/>
        </p:nvSpPr>
        <p:spPr>
          <a:xfrm>
            <a:off x="7299960" y="4152265"/>
            <a:ext cx="424688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None/>
            </a:pPr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加强对院区的管理</a:t>
            </a:r>
          </a:p>
          <a:p>
            <a:pPr algn="l">
              <a:buClrTx/>
              <a:buSzTx/>
              <a:buNone/>
            </a:pPr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提高管理工作的规范化、系统化和信息化水平</a:t>
            </a:r>
          </a:p>
          <a:p>
            <a:pPr algn="l">
              <a:buClrTx/>
              <a:buSzTx/>
              <a:buNone/>
            </a:pPr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提高信息处理的效率和精确性</a:t>
            </a:r>
          </a:p>
          <a:p>
            <a:pPr algn="l">
              <a:buClrTx/>
              <a:buSzTx/>
              <a:buNone/>
            </a:pPr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防止人为错误的发生</a:t>
            </a:r>
          </a:p>
          <a:p>
            <a:pPr algn="l">
              <a:buClrTx/>
              <a:buSzTx/>
              <a:buNone/>
            </a:pPr>
            <a:r>
              <a:rPr lang="zh-CN" altLang="en-US" sz="1600" b="1" dirty="0">
                <a:solidFill>
                  <a:srgbClr val="5D94A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及时、准确、有效地进行信息查询、统计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 flipH="1">
            <a:off x="7464450" y="4258614"/>
            <a:ext cx="52351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997410" y="5352143"/>
            <a:ext cx="110553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384340" y="4249615"/>
            <a:ext cx="52351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409840" y="2721072"/>
            <a:ext cx="52351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 bwMode="auto">
          <a:xfrm>
            <a:off x="4527371" y="1534543"/>
            <a:ext cx="891024" cy="225006"/>
            <a:chOff x="4470269" y="1661160"/>
            <a:chExt cx="1290451" cy="262890"/>
          </a:xfrm>
        </p:grpSpPr>
        <p:cxnSp>
          <p:nvCxnSpPr>
            <p:cNvPr id="52" name="直接连接符 51"/>
            <p:cNvCxnSpPr/>
            <p:nvPr/>
          </p:nvCxnSpPr>
          <p:spPr>
            <a:xfrm flipH="1" flipV="1">
              <a:off x="5410952" y="1661160"/>
              <a:ext cx="349768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4470269" y="1662912"/>
              <a:ext cx="9428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6444780" y="2459647"/>
            <a:ext cx="1030188" cy="900706"/>
            <a:chOff x="6842760" y="2637270"/>
            <a:chExt cx="1203960" cy="1051560"/>
          </a:xfrm>
          <a:solidFill>
            <a:schemeClr val="tx2">
              <a:lumMod val="75000"/>
            </a:schemeClr>
          </a:solidFill>
          <a:effectLst/>
        </p:grpSpPr>
        <p:sp>
          <p:nvSpPr>
            <p:cNvPr id="55" name="六边形 54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1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61"/>
            <p:cNvSpPr txBox="1"/>
            <p:nvPr/>
          </p:nvSpPr>
          <p:spPr>
            <a:xfrm>
              <a:off x="7024263" y="2809108"/>
              <a:ext cx="820724" cy="651126"/>
            </a:xfrm>
            <a:prstGeom prst="rect">
              <a:avLst/>
            </a:prstGeom>
            <a:grpFill/>
            <a:ln w="381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25" dirty="0">
                  <a:solidFill>
                    <a:srgbClr val="FFFFF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025" baseline="-3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90361" y="1748383"/>
            <a:ext cx="1030188" cy="90070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58" name="六边形 57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1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64"/>
            <p:cNvSpPr txBox="1"/>
            <p:nvPr/>
          </p:nvSpPr>
          <p:spPr>
            <a:xfrm>
              <a:off x="5686671" y="1989360"/>
              <a:ext cx="882325" cy="69993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25" dirty="0">
                  <a:solidFill>
                    <a:srgbClr val="FFFFF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025" baseline="-3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34474" y="3808908"/>
            <a:ext cx="1030188" cy="900707"/>
            <a:chOff x="6842760" y="4008870"/>
            <a:chExt cx="1203960" cy="105156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61" name="六边形 60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1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7"/>
            <p:cNvSpPr txBox="1"/>
            <p:nvPr/>
          </p:nvSpPr>
          <p:spPr>
            <a:xfrm>
              <a:off x="6981635" y="4119150"/>
              <a:ext cx="926212" cy="69993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25" dirty="0">
                  <a:solidFill>
                    <a:srgbClr val="FFFFF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025" baseline="-3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07416" y="3797901"/>
            <a:ext cx="1030188" cy="900707"/>
            <a:chOff x="4206240" y="4008870"/>
            <a:chExt cx="1203960" cy="1051560"/>
          </a:xfrm>
          <a:solidFill>
            <a:schemeClr val="tx2">
              <a:lumMod val="60000"/>
              <a:lumOff val="40000"/>
            </a:schemeClr>
          </a:solidFill>
          <a:effectLst/>
        </p:grpSpPr>
        <p:sp>
          <p:nvSpPr>
            <p:cNvPr id="64" name="六边形 63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1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70"/>
            <p:cNvSpPr txBox="1"/>
            <p:nvPr/>
          </p:nvSpPr>
          <p:spPr>
            <a:xfrm>
              <a:off x="4397859" y="4183708"/>
              <a:ext cx="820724" cy="699933"/>
            </a:xfrm>
            <a:prstGeom prst="rect">
              <a:avLst/>
            </a:prstGeom>
            <a:grpFill/>
            <a:ln w="381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25" dirty="0">
                  <a:solidFill>
                    <a:srgbClr val="FFFFF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3025" baseline="-3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33624" y="2423597"/>
            <a:ext cx="1030188" cy="900706"/>
            <a:chOff x="4206240" y="2637270"/>
            <a:chExt cx="1203960" cy="105156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67" name="六边形 66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1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73"/>
            <p:cNvSpPr txBox="1"/>
            <p:nvPr/>
          </p:nvSpPr>
          <p:spPr>
            <a:xfrm>
              <a:off x="4387743" y="2809108"/>
              <a:ext cx="820724" cy="651126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25" dirty="0">
                  <a:solidFill>
                    <a:srgbClr val="FFFFF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3025" baseline="-3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807652" y="1335035"/>
            <a:ext cx="685219" cy="291008"/>
          </a:xfrm>
          <a:prstGeom prst="rect">
            <a:avLst/>
          </a:prstGeom>
        </p:spPr>
        <p:txBody>
          <a:bodyPr wrap="none" lIns="78253" tIns="39127" rIns="78253" bIns="39127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b="1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385" b="1" dirty="0">
              <a:solidFill>
                <a:srgbClr val="393939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47"/>
          <p:cNvSpPr>
            <a:spLocks noChangeArrowheads="1"/>
          </p:cNvSpPr>
          <p:nvPr/>
        </p:nvSpPr>
        <p:spPr bwMode="auto">
          <a:xfrm>
            <a:off x="1677294" y="1647043"/>
            <a:ext cx="2815577" cy="2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53" tIns="39127" rIns="78253" bIns="3912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系统数据库主要使用</a:t>
            </a:r>
            <a:r>
              <a:rPr lang="en-US" altLang="zh-CN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MySQL</a:t>
            </a:r>
            <a:endParaRPr lang="zh-CN" altLang="en-US" sz="1260" dirty="0">
              <a:solidFill>
                <a:srgbClr val="393939">
                  <a:lumMod val="75000"/>
                  <a:lumOff val="25000"/>
                </a:srgb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80716" y="2521568"/>
            <a:ext cx="861623" cy="291008"/>
          </a:xfrm>
          <a:prstGeom prst="rect">
            <a:avLst/>
          </a:prstGeom>
        </p:spPr>
        <p:txBody>
          <a:bodyPr wrap="none" lIns="78253" tIns="39127" rIns="78253" bIns="39127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b="1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1186780" y="2835076"/>
            <a:ext cx="2152558" cy="2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53" tIns="39127" rIns="78253" bIns="3912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IDEA+Webstorm</a:t>
            </a:r>
          </a:p>
        </p:txBody>
      </p:sp>
      <p:sp>
        <p:nvSpPr>
          <p:cNvPr id="76" name="矩形 75"/>
          <p:cNvSpPr/>
          <p:nvPr/>
        </p:nvSpPr>
        <p:spPr>
          <a:xfrm>
            <a:off x="2447008" y="3937606"/>
            <a:ext cx="869832" cy="505032"/>
          </a:xfrm>
          <a:prstGeom prst="rect">
            <a:avLst/>
          </a:prstGeom>
        </p:spPr>
        <p:txBody>
          <a:bodyPr wrap="none" lIns="78253" tIns="39127" rIns="78253" bIns="39127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b="1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 b="1" dirty="0">
              <a:solidFill>
                <a:srgbClr val="393939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377376" y="2052055"/>
            <a:ext cx="861623" cy="291008"/>
          </a:xfrm>
          <a:prstGeom prst="rect">
            <a:avLst/>
          </a:prstGeom>
        </p:spPr>
        <p:txBody>
          <a:bodyPr wrap="none" lIns="78253" tIns="39127" rIns="78253" bIns="39127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b="1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1385" b="1" dirty="0">
              <a:solidFill>
                <a:srgbClr val="393939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8038965" y="2377563"/>
            <a:ext cx="2295062" cy="2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53" tIns="39127" rIns="78253" bIns="3912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Windows 10</a:t>
            </a:r>
            <a:r>
              <a:rPr lang="zh-CN" altLang="en-US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或</a:t>
            </a:r>
            <a:r>
              <a:rPr lang="en-US" altLang="zh-CN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Linux</a:t>
            </a:r>
            <a:endParaRPr lang="zh-CN" altLang="en-US" sz="1260" dirty="0">
              <a:solidFill>
                <a:srgbClr val="393939">
                  <a:lumMod val="75000"/>
                  <a:lumOff val="25000"/>
                </a:srgbClr>
              </a:solidFill>
              <a:sym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018297" y="3643634"/>
            <a:ext cx="861623" cy="291008"/>
          </a:xfrm>
          <a:prstGeom prst="rect">
            <a:avLst/>
          </a:prstGeom>
        </p:spPr>
        <p:txBody>
          <a:bodyPr wrap="none" lIns="78253" tIns="39127" rIns="78253" bIns="39127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b="1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US" altLang="zh-CN" sz="1385" b="1" dirty="0">
              <a:solidFill>
                <a:srgbClr val="393939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8056968" y="4006607"/>
            <a:ext cx="2295062" cy="2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53" tIns="39127" rIns="78253" bIns="3912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Java</a:t>
            </a:r>
            <a:r>
              <a:rPr lang="zh-CN" altLang="en-US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HTML</a:t>
            </a:r>
          </a:p>
        </p:txBody>
      </p:sp>
      <p:sp>
        <p:nvSpPr>
          <p:cNvPr id="82" name="矩形 81"/>
          <p:cNvSpPr/>
          <p:nvPr/>
        </p:nvSpPr>
        <p:spPr>
          <a:xfrm>
            <a:off x="7516353" y="4909632"/>
            <a:ext cx="861623" cy="291008"/>
          </a:xfrm>
          <a:prstGeom prst="rect">
            <a:avLst/>
          </a:prstGeom>
        </p:spPr>
        <p:txBody>
          <a:bodyPr wrap="none" lIns="78253" tIns="39127" rIns="78253" bIns="39127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b="1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网络框架</a:t>
            </a:r>
            <a:endParaRPr lang="en-US" altLang="zh-CN" sz="1385" b="1" dirty="0">
              <a:solidFill>
                <a:srgbClr val="393939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7177943" y="5236640"/>
            <a:ext cx="2770574" cy="2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53" tIns="39127" rIns="78253" bIns="3912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Spring Boot + MyBatis-plus</a:t>
            </a:r>
          </a:p>
        </p:txBody>
      </p:sp>
      <p:grpSp>
        <p:nvGrpSpPr>
          <p:cNvPr id="84" name="组合 83"/>
          <p:cNvGrpSpPr/>
          <p:nvPr/>
        </p:nvGrpSpPr>
        <p:grpSpPr bwMode="auto">
          <a:xfrm flipH="1">
            <a:off x="7242443" y="2247062"/>
            <a:ext cx="756020" cy="225006"/>
            <a:chOff x="4255294" y="1661160"/>
            <a:chExt cx="1505426" cy="262890"/>
          </a:xfrm>
        </p:grpSpPr>
        <p:cxnSp>
          <p:nvCxnSpPr>
            <p:cNvPr id="85" name="直接连接符 84"/>
            <p:cNvCxnSpPr/>
            <p:nvPr/>
          </p:nvCxnSpPr>
          <p:spPr>
            <a:xfrm flipH="1" flipV="1">
              <a:off x="5411245" y="1661160"/>
              <a:ext cx="349475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255294" y="1662913"/>
              <a:ext cx="115595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4898118" y="2884653"/>
            <a:ext cx="1614689" cy="1364110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/>
        </p:grpSpPr>
        <p:sp>
          <p:nvSpPr>
            <p:cNvPr id="88" name="六边形 87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4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9" name="文本框 1"/>
            <p:cNvSpPr txBox="1"/>
            <p:nvPr/>
          </p:nvSpPr>
          <p:spPr>
            <a:xfrm>
              <a:off x="6291627" y="3451749"/>
              <a:ext cx="1157998" cy="110282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77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系统环境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190361" y="4458421"/>
            <a:ext cx="1030188" cy="900706"/>
            <a:chOff x="5525852" y="4683240"/>
            <a:chExt cx="1203960" cy="105156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70" name="六边形 69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15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文本框 76"/>
            <p:cNvSpPr txBox="1"/>
            <p:nvPr/>
          </p:nvSpPr>
          <p:spPr>
            <a:xfrm>
              <a:off x="5693284" y="4855078"/>
              <a:ext cx="820724" cy="651126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25" dirty="0">
                  <a:solidFill>
                    <a:srgbClr val="FFFFF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025" baseline="-30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TextBox 88"/>
          <p:cNvSpPr txBox="1"/>
          <p:nvPr/>
        </p:nvSpPr>
        <p:spPr>
          <a:xfrm>
            <a:off x="849563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</a:p>
        </p:txBody>
      </p:sp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1200750" y="4237791"/>
            <a:ext cx="2152558" cy="2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53" tIns="39127" rIns="78253" bIns="3912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1260" dirty="0">
                <a:solidFill>
                  <a:srgbClr val="393939">
                    <a:lumMod val="75000"/>
                    <a:lumOff val="25000"/>
                  </a:srgbClr>
                </a:solidFill>
                <a:sym typeface="微软雅黑" panose="020B0503020204020204" pitchFamily="34" charset="-122"/>
              </a:rPr>
              <a:t>React+Ant Design Pr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/>
        </p:nvSpPr>
        <p:spPr bwMode="auto">
          <a:xfrm>
            <a:off x="1057692" y="1557067"/>
            <a:ext cx="9553612" cy="64800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3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3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</p:spPr>
        <p:txBody>
          <a:bodyPr lIns="86364" tIns="43180" rIns="86364" bIns="43180"/>
          <a:lstStyle/>
          <a:p>
            <a:pPr defTabSz="1151620">
              <a:defRPr/>
            </a:pPr>
            <a:endParaRPr lang="zh-CN" altLang="en-US" sz="2267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1057692" y="3261219"/>
            <a:ext cx="9553612" cy="64800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</p:spPr>
        <p:txBody>
          <a:bodyPr lIns="86364" tIns="43180" rIns="86364" bIns="43180"/>
          <a:lstStyle/>
          <a:p>
            <a:pPr defTabSz="1151620">
              <a:defRPr/>
            </a:pPr>
            <a:endParaRPr lang="zh-CN" altLang="en-US" sz="2267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1057692" y="5007150"/>
            <a:ext cx="9553612" cy="64800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3 h 856"/>
              <a:gd name="T6" fmla="*/ 12630 w 12630"/>
              <a:gd name="T7" fmla="*/ 762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2 h 856"/>
              <a:gd name="T14" fmla="*/ 0 w 12630"/>
              <a:gd name="T15" fmla="*/ 93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3"/>
                </a:cubicBezTo>
                <a:lnTo>
                  <a:pt x="12630" y="762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2"/>
                </a:cubicBezTo>
                <a:lnTo>
                  <a:pt x="0" y="93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</p:spPr>
        <p:txBody>
          <a:bodyPr lIns="86364" tIns="43180" rIns="86364" bIns="43180"/>
          <a:lstStyle/>
          <a:p>
            <a:pPr defTabSz="1151620">
              <a:defRPr/>
            </a:pPr>
            <a:endParaRPr lang="zh-CN" altLang="en-US" sz="2267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4223" y="1576571"/>
            <a:ext cx="6529577" cy="513474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defTabSz="1151620">
              <a:defRPr/>
            </a:pP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Spring MVC</a:t>
            </a:r>
            <a:r>
              <a:rPr lang="zh-CN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、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Spring</a:t>
            </a:r>
            <a:r>
              <a:rPr lang="zh-CN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和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MyBatis</a:t>
            </a:r>
            <a:r>
              <a:rPr lang="zh-CN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分别对应表示层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(View) </a:t>
            </a:r>
            <a:r>
              <a:rPr lang="zh-CN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、业务层（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Service</a:t>
            </a:r>
            <a:r>
              <a:rPr lang="zh-CN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）和持久层（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Dao</a:t>
            </a:r>
            <a:r>
              <a:rPr lang="zh-CN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）</a:t>
            </a:r>
            <a:endParaRPr lang="zh-CN" altLang="en-US" sz="1385" kern="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4223" y="3295721"/>
            <a:ext cx="6529577" cy="513474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defTabSz="1151620">
              <a:defRPr/>
            </a:pP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MyBatis-Plus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（简称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MP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）是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MyBatis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的一个增强工具，对一些基础的增、删、改、查操作进行了封装，提供了大量的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Service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层及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Mapper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层的接口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API</a:t>
            </a:r>
            <a:endParaRPr lang="zh-CN" altLang="en-US" sz="1385" kern="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4223" y="5044651"/>
            <a:ext cx="6529577" cy="513474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defTabSz="1151620">
              <a:defRPr/>
            </a:pP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Spring Boot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构建在现有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Spring Framework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之上，可以快速地构建一个项目，并且可以在没有任何配置的情况下集成到主流的开发框架中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7190" y="1561568"/>
            <a:ext cx="571507" cy="668773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algn="ctr" defTabSz="1151620">
              <a:defRPr/>
            </a:pPr>
            <a:r>
              <a:rPr lang="en-US" altLang="zh-CN" sz="3779" kern="0" dirty="0">
                <a:solidFill>
                  <a:srgbClr val="484849"/>
                </a:solidFill>
                <a:latin typeface="微软雅黑"/>
                <a:ea typeface="微软雅黑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7190" y="3280719"/>
            <a:ext cx="571507" cy="668773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algn="ctr" defTabSz="1151620">
              <a:defRPr/>
            </a:pPr>
            <a:r>
              <a:rPr lang="en-US" altLang="zh-CN" sz="3779" kern="0" dirty="0">
                <a:solidFill>
                  <a:srgbClr val="484849"/>
                </a:solidFill>
                <a:latin typeface="微软雅黑"/>
                <a:ea typeface="微软雅黑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7190" y="5029651"/>
            <a:ext cx="571507" cy="668773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algn="ctr" defTabSz="1151620">
              <a:defRPr/>
            </a:pPr>
            <a:r>
              <a:rPr lang="en-US" altLang="zh-CN" sz="3779" kern="0" dirty="0">
                <a:solidFill>
                  <a:srgbClr val="484849"/>
                </a:solidFill>
                <a:latin typeface="微软雅黑"/>
                <a:ea typeface="微软雅黑"/>
              </a:rPr>
              <a:t>3</a:t>
            </a:r>
          </a:p>
        </p:txBody>
      </p:sp>
      <p:sp>
        <p:nvSpPr>
          <p:cNvPr id="31" name="TextBox 88">
            <a:extLst>
              <a:ext uri="{FF2B5EF4-FFF2-40B4-BE49-F238E27FC236}">
                <a16:creationId xmlns:a16="http://schemas.microsoft.com/office/drawing/2014/main" id="{ACBB52F0-CD3C-4683-A32B-ED6EB1EC6A23}"/>
              </a:ext>
            </a:extLst>
          </p:cNvPr>
          <p:cNvSpPr txBox="1"/>
          <p:nvPr/>
        </p:nvSpPr>
        <p:spPr>
          <a:xfrm>
            <a:off x="849479" y="487514"/>
            <a:ext cx="7684878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89">
              <a:defRPr/>
            </a:pPr>
            <a:r>
              <a:rPr lang="zh-CN" altLang="en-US" sz="2268" dirty="0">
                <a:solidFill>
                  <a:srgbClr val="0070C0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后端技术</a:t>
            </a:r>
          </a:p>
        </p:txBody>
      </p:sp>
      <p:sp>
        <p:nvSpPr>
          <p:cNvPr id="3" name="圆角矩形 122">
            <a:extLst>
              <a:ext uri="{FF2B5EF4-FFF2-40B4-BE49-F238E27FC236}">
                <a16:creationId xmlns:a16="http://schemas.microsoft.com/office/drawing/2014/main" id="{36EA27F8-5559-B080-5359-DB9AF53FB6AD}"/>
              </a:ext>
            </a:extLst>
          </p:cNvPr>
          <p:cNvSpPr/>
          <p:nvPr/>
        </p:nvSpPr>
        <p:spPr bwMode="auto">
          <a:xfrm>
            <a:off x="1657026" y="1456952"/>
            <a:ext cx="1909361" cy="800109"/>
          </a:xfrm>
          <a:prstGeom prst="roundRect">
            <a:avLst>
              <a:gd name="adj" fmla="val 14632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51620">
              <a:defRPr/>
            </a:pPr>
            <a:r>
              <a:rPr lang="en-US" altLang="zh-CN" sz="2268" kern="0">
                <a:solidFill>
                  <a:srgbClr val="FFFFFF"/>
                </a:solidFill>
                <a:latin typeface="微软雅黑"/>
                <a:ea typeface="微软雅黑"/>
              </a:rPr>
              <a:t>SSM </a:t>
            </a:r>
            <a:r>
              <a:rPr lang="zh-CN" altLang="zh-CN" sz="2268" kern="0">
                <a:solidFill>
                  <a:srgbClr val="FFFFFF"/>
                </a:solidFill>
                <a:latin typeface="微软雅黑"/>
                <a:ea typeface="微软雅黑"/>
              </a:rPr>
              <a:t>框架集</a:t>
            </a:r>
            <a:endParaRPr lang="en-US" altLang="zh-CN" sz="2268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122">
            <a:extLst>
              <a:ext uri="{FF2B5EF4-FFF2-40B4-BE49-F238E27FC236}">
                <a16:creationId xmlns:a16="http://schemas.microsoft.com/office/drawing/2014/main" id="{30B12A53-4A04-E0A0-6059-9E9FD4918D4C}"/>
              </a:ext>
            </a:extLst>
          </p:cNvPr>
          <p:cNvSpPr/>
          <p:nvPr/>
        </p:nvSpPr>
        <p:spPr bwMode="auto">
          <a:xfrm>
            <a:off x="1678697" y="4989436"/>
            <a:ext cx="1909361" cy="800109"/>
          </a:xfrm>
          <a:prstGeom prst="roundRect">
            <a:avLst>
              <a:gd name="adj" fmla="val 14632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51620">
              <a:defRPr/>
            </a:pPr>
            <a:r>
              <a:rPr lang="en-US" altLang="zh-CN" sz="2268" kern="0" dirty="0">
                <a:solidFill>
                  <a:srgbClr val="FFFFFF"/>
                </a:solidFill>
                <a:latin typeface="微软雅黑"/>
                <a:ea typeface="微软雅黑"/>
              </a:rPr>
              <a:t>Spring Boot </a:t>
            </a:r>
            <a:r>
              <a:rPr lang="zh-CN" altLang="en-US" sz="2268" kern="0" dirty="0">
                <a:solidFill>
                  <a:srgbClr val="FFFFFF"/>
                </a:solidFill>
                <a:latin typeface="微软雅黑"/>
                <a:ea typeface="微软雅黑"/>
              </a:rPr>
              <a:t>框架</a:t>
            </a:r>
            <a:endParaRPr lang="en-US" altLang="zh-CN" sz="2268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" name="圆角矩形 122">
            <a:extLst>
              <a:ext uri="{FF2B5EF4-FFF2-40B4-BE49-F238E27FC236}">
                <a16:creationId xmlns:a16="http://schemas.microsoft.com/office/drawing/2014/main" id="{DF81689C-D26B-ACFA-57F5-F35B73C7E5EA}"/>
              </a:ext>
            </a:extLst>
          </p:cNvPr>
          <p:cNvSpPr/>
          <p:nvPr/>
        </p:nvSpPr>
        <p:spPr bwMode="auto">
          <a:xfrm>
            <a:off x="1678697" y="3185168"/>
            <a:ext cx="1909361" cy="800109"/>
          </a:xfrm>
          <a:prstGeom prst="roundRect">
            <a:avLst>
              <a:gd name="adj" fmla="val 14632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51620">
              <a:defRPr/>
            </a:pPr>
            <a:r>
              <a:rPr lang="en-US" altLang="zh-CN" sz="2268" kern="0" dirty="0" err="1">
                <a:solidFill>
                  <a:srgbClr val="FFFFFF"/>
                </a:solidFill>
                <a:latin typeface="微软雅黑"/>
                <a:ea typeface="微软雅黑"/>
              </a:rPr>
              <a:t>MyBatis</a:t>
            </a:r>
            <a:r>
              <a:rPr lang="en-US" altLang="zh-CN" sz="2268" kern="0" dirty="0">
                <a:solidFill>
                  <a:srgbClr val="FFFFFF"/>
                </a:solidFill>
                <a:latin typeface="微软雅黑"/>
                <a:ea typeface="微软雅黑"/>
              </a:rPr>
              <a:t>-Plus</a:t>
            </a:r>
            <a:r>
              <a:rPr lang="zh-CN" altLang="zh-CN" sz="2268" kern="0" dirty="0">
                <a:solidFill>
                  <a:srgbClr val="FFFFFF"/>
                </a:solidFill>
                <a:latin typeface="微软雅黑"/>
                <a:ea typeface="微软雅黑"/>
              </a:rPr>
              <a:t>框架</a:t>
            </a:r>
            <a:endParaRPr lang="en-US" altLang="zh-CN" sz="2268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215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/>
        </p:nvSpPr>
        <p:spPr bwMode="auto">
          <a:xfrm>
            <a:off x="1057692" y="1557067"/>
            <a:ext cx="9553612" cy="64800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3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3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</p:spPr>
        <p:txBody>
          <a:bodyPr lIns="86364" tIns="43180" rIns="86364" bIns="43180"/>
          <a:lstStyle/>
          <a:p>
            <a:pPr defTabSz="1151620">
              <a:defRPr/>
            </a:pPr>
            <a:endParaRPr lang="zh-CN" altLang="en-US" sz="2267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1057692" y="2799083"/>
            <a:ext cx="9553612" cy="64800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</p:spPr>
        <p:txBody>
          <a:bodyPr lIns="86364" tIns="43180" rIns="86364" bIns="43180"/>
          <a:lstStyle/>
          <a:p>
            <a:pPr defTabSz="1151620">
              <a:defRPr/>
            </a:pPr>
            <a:endParaRPr lang="zh-CN" altLang="en-US" sz="2267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1057692" y="3976596"/>
            <a:ext cx="9553612" cy="64800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3 h 856"/>
              <a:gd name="T6" fmla="*/ 12630 w 12630"/>
              <a:gd name="T7" fmla="*/ 762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2 h 856"/>
              <a:gd name="T14" fmla="*/ 0 w 12630"/>
              <a:gd name="T15" fmla="*/ 93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3"/>
                </a:cubicBezTo>
                <a:lnTo>
                  <a:pt x="12630" y="762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2"/>
                </a:cubicBezTo>
                <a:lnTo>
                  <a:pt x="0" y="93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</p:spPr>
        <p:txBody>
          <a:bodyPr lIns="86364" tIns="43180" rIns="86364" bIns="43180"/>
          <a:lstStyle/>
          <a:p>
            <a:pPr defTabSz="1151620">
              <a:defRPr/>
            </a:pPr>
            <a:endParaRPr lang="zh-CN" altLang="en-US" sz="2267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1057692" y="5131609"/>
            <a:ext cx="9553612" cy="64800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3 h 856"/>
              <a:gd name="T6" fmla="*/ 12630 w 12630"/>
              <a:gd name="T7" fmla="*/ 762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2 h 856"/>
              <a:gd name="T14" fmla="*/ 0 w 12630"/>
              <a:gd name="T15" fmla="*/ 93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3"/>
                </a:cubicBezTo>
                <a:lnTo>
                  <a:pt x="12630" y="762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2"/>
                </a:cubicBezTo>
                <a:lnTo>
                  <a:pt x="0" y="93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</p:spPr>
        <p:txBody>
          <a:bodyPr lIns="86364" tIns="43180" rIns="86364" bIns="43180"/>
          <a:lstStyle/>
          <a:p>
            <a:pPr defTabSz="1151620">
              <a:defRPr/>
            </a:pPr>
            <a:endParaRPr lang="zh-CN" altLang="en-US" sz="2267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4223" y="1576570"/>
            <a:ext cx="6529577" cy="300339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defTabSz="1151620">
              <a:defRPr/>
            </a:pP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用于构建用户界面的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JavaScript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库，以组件的方式去构建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UI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界面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94223" y="2827585"/>
            <a:ext cx="6529577" cy="513474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defTabSz="1151620">
              <a:defRPr/>
            </a:pP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蚂蚁金服团队的底层前端框架，基于路由工作，其既支持组态路由，也支持约定式路由，确保路由的功能完整，从而实现功能的扩充。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4223" y="4014097"/>
            <a:ext cx="6529577" cy="513474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defTabSz="1151620">
              <a:defRPr/>
            </a:pP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Ant Design Pro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相对于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Ant Design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主要特点在于“开箱即用”，是建立在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Ant Design(UI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部分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) + Umi(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数据逻辑部分）等框架之上的一个“高级框架”。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94223" y="5148112"/>
            <a:ext cx="6529577" cy="513474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defTabSz="1151620">
              <a:defRPr/>
            </a:pP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ProComponents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提供了很多性能强大的组件，如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ProTable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表格模板组件，其中封装了很多常用的逻辑和</a:t>
            </a:r>
            <a:r>
              <a:rPr lang="en-US" altLang="zh-CN" sz="1385" kern="0" dirty="0">
                <a:solidFill>
                  <a:srgbClr val="484849"/>
                </a:solidFill>
                <a:latin typeface="微软雅黑"/>
                <a:ea typeface="微软雅黑"/>
              </a:rPr>
              <a:t>ProForm</a:t>
            </a:r>
            <a:r>
              <a:rPr lang="zh-CN" altLang="en-US" sz="1385" kern="0" dirty="0">
                <a:solidFill>
                  <a:srgbClr val="484849"/>
                </a:solidFill>
                <a:latin typeface="微软雅黑"/>
                <a:ea typeface="微软雅黑"/>
              </a:rPr>
              <a:t>表单模板组件，预设了常见布局和行为。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7190" y="1561568"/>
            <a:ext cx="571507" cy="668773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algn="ctr" defTabSz="1151620">
              <a:defRPr/>
            </a:pPr>
            <a:r>
              <a:rPr lang="en-US" altLang="zh-CN" sz="3779" kern="0" dirty="0">
                <a:solidFill>
                  <a:srgbClr val="484849"/>
                </a:solidFill>
                <a:latin typeface="微软雅黑"/>
                <a:ea typeface="微软雅黑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7190" y="2812583"/>
            <a:ext cx="571507" cy="668773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algn="ctr" defTabSz="1151620">
              <a:defRPr/>
            </a:pPr>
            <a:r>
              <a:rPr lang="en-US" altLang="zh-CN" sz="3779" kern="0" dirty="0">
                <a:solidFill>
                  <a:srgbClr val="484849"/>
                </a:solidFill>
                <a:latin typeface="微软雅黑"/>
                <a:ea typeface="微软雅黑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7190" y="3999096"/>
            <a:ext cx="571507" cy="668773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algn="ctr" defTabSz="1151620">
              <a:defRPr/>
            </a:pPr>
            <a:r>
              <a:rPr lang="en-US" altLang="zh-CN" sz="3779" kern="0" dirty="0">
                <a:solidFill>
                  <a:srgbClr val="484849"/>
                </a:solidFill>
                <a:latin typeface="微软雅黑"/>
                <a:ea typeface="微软雅黑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7190" y="5121110"/>
            <a:ext cx="571507" cy="668773"/>
          </a:xfrm>
          <a:prstGeom prst="rect">
            <a:avLst/>
          </a:prstGeom>
          <a:noFill/>
        </p:spPr>
        <p:txBody>
          <a:bodyPr lIns="86364" tIns="43180" rIns="86364" bIns="43180">
            <a:spAutoFit/>
          </a:bodyPr>
          <a:lstStyle/>
          <a:p>
            <a:pPr algn="ctr" defTabSz="1151620">
              <a:defRPr/>
            </a:pPr>
            <a:r>
              <a:rPr lang="en-US" altLang="zh-CN" sz="3779" kern="0" dirty="0">
                <a:solidFill>
                  <a:srgbClr val="484849"/>
                </a:solidFill>
                <a:latin typeface="微软雅黑"/>
                <a:ea typeface="微软雅黑"/>
              </a:rPr>
              <a:t>4</a:t>
            </a:r>
          </a:p>
        </p:txBody>
      </p:sp>
      <p:sp>
        <p:nvSpPr>
          <p:cNvPr id="31" name="TextBox 88">
            <a:extLst>
              <a:ext uri="{FF2B5EF4-FFF2-40B4-BE49-F238E27FC236}">
                <a16:creationId xmlns:a16="http://schemas.microsoft.com/office/drawing/2014/main" id="{ACBB52F0-CD3C-4683-A32B-ED6EB1EC6A23}"/>
              </a:ext>
            </a:extLst>
          </p:cNvPr>
          <p:cNvSpPr txBox="1"/>
          <p:nvPr/>
        </p:nvSpPr>
        <p:spPr>
          <a:xfrm>
            <a:off x="849479" y="487514"/>
            <a:ext cx="7684878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89">
              <a:defRPr/>
            </a:pPr>
            <a:r>
              <a:rPr lang="zh-CN" altLang="en-US" sz="2268" dirty="0">
                <a:solidFill>
                  <a:srgbClr val="0070C0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</a:t>
            </a:r>
          </a:p>
        </p:txBody>
      </p:sp>
      <p:sp>
        <p:nvSpPr>
          <p:cNvPr id="2" name="圆角矩形 122">
            <a:extLst>
              <a:ext uri="{FF2B5EF4-FFF2-40B4-BE49-F238E27FC236}">
                <a16:creationId xmlns:a16="http://schemas.microsoft.com/office/drawing/2014/main" id="{B5A0439C-EF8E-2481-C70A-18C2A6CD06B5}"/>
              </a:ext>
            </a:extLst>
          </p:cNvPr>
          <p:cNvSpPr/>
          <p:nvPr/>
        </p:nvSpPr>
        <p:spPr bwMode="auto">
          <a:xfrm>
            <a:off x="1728195" y="1476867"/>
            <a:ext cx="1909361" cy="800109"/>
          </a:xfrm>
          <a:prstGeom prst="roundRect">
            <a:avLst>
              <a:gd name="adj" fmla="val 14632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51620">
              <a:defRPr/>
            </a:pPr>
            <a:r>
              <a:rPr lang="en-US" altLang="zh-CN" sz="2268" kern="0" dirty="0">
                <a:solidFill>
                  <a:srgbClr val="FFFFFF"/>
                </a:solidFill>
                <a:latin typeface="微软雅黑"/>
                <a:ea typeface="微软雅黑"/>
              </a:rPr>
              <a:t>React </a:t>
            </a:r>
            <a:r>
              <a:rPr lang="zh-CN" altLang="en-US" sz="2268" kern="0" dirty="0">
                <a:solidFill>
                  <a:srgbClr val="FFFFFF"/>
                </a:solidFill>
                <a:latin typeface="微软雅黑"/>
                <a:ea typeface="微软雅黑"/>
              </a:rPr>
              <a:t>框架</a:t>
            </a:r>
            <a:endParaRPr lang="en-US" altLang="zh-CN" sz="2268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圆角矩形 122">
            <a:extLst>
              <a:ext uri="{FF2B5EF4-FFF2-40B4-BE49-F238E27FC236}">
                <a16:creationId xmlns:a16="http://schemas.microsoft.com/office/drawing/2014/main" id="{BA3FB2FB-5CDF-53D0-6F3B-B9336C161FD8}"/>
              </a:ext>
            </a:extLst>
          </p:cNvPr>
          <p:cNvSpPr/>
          <p:nvPr/>
        </p:nvSpPr>
        <p:spPr bwMode="auto">
          <a:xfrm>
            <a:off x="1728195" y="2712081"/>
            <a:ext cx="1909361" cy="800109"/>
          </a:xfrm>
          <a:prstGeom prst="roundRect">
            <a:avLst>
              <a:gd name="adj" fmla="val 14632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51620">
              <a:defRPr/>
            </a:pPr>
            <a:r>
              <a:rPr lang="en-US" altLang="zh-CN" sz="2268" kern="0" dirty="0">
                <a:solidFill>
                  <a:srgbClr val="FFFFFF"/>
                </a:solidFill>
                <a:latin typeface="微软雅黑"/>
                <a:ea typeface="微软雅黑"/>
              </a:rPr>
              <a:t>Umi</a:t>
            </a:r>
            <a:r>
              <a:rPr lang="zh-CN" altLang="en-US" sz="2268" kern="0" dirty="0">
                <a:solidFill>
                  <a:srgbClr val="FFFFFF"/>
                </a:solidFill>
                <a:latin typeface="微软雅黑"/>
                <a:ea typeface="微软雅黑"/>
              </a:rPr>
              <a:t>框架</a:t>
            </a:r>
            <a:endParaRPr lang="en-US" altLang="zh-CN" sz="2268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122">
            <a:extLst>
              <a:ext uri="{FF2B5EF4-FFF2-40B4-BE49-F238E27FC236}">
                <a16:creationId xmlns:a16="http://schemas.microsoft.com/office/drawing/2014/main" id="{6A7B6F77-C7A7-A2F4-7229-2221ACAE1ECB}"/>
              </a:ext>
            </a:extLst>
          </p:cNvPr>
          <p:cNvSpPr/>
          <p:nvPr/>
        </p:nvSpPr>
        <p:spPr bwMode="auto">
          <a:xfrm>
            <a:off x="1728195" y="3880205"/>
            <a:ext cx="1909361" cy="800109"/>
          </a:xfrm>
          <a:prstGeom prst="roundRect">
            <a:avLst>
              <a:gd name="adj" fmla="val 14632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51620">
              <a:defRPr/>
            </a:pPr>
            <a:r>
              <a:rPr lang="en-US" altLang="zh-CN" sz="2268" kern="0" dirty="0">
                <a:solidFill>
                  <a:srgbClr val="FFFFFF"/>
                </a:solidFill>
                <a:latin typeface="微软雅黑"/>
                <a:ea typeface="微软雅黑"/>
              </a:rPr>
              <a:t>Ant Design Pro</a:t>
            </a:r>
            <a:r>
              <a:rPr lang="zh-CN" altLang="en-US" sz="2268" kern="0" dirty="0">
                <a:solidFill>
                  <a:srgbClr val="FFFFFF"/>
                </a:solidFill>
                <a:latin typeface="微软雅黑"/>
                <a:ea typeface="微软雅黑"/>
              </a:rPr>
              <a:t>脚手架</a:t>
            </a:r>
            <a:endParaRPr lang="en-US" altLang="zh-CN" sz="2268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" name="圆角矩形 122">
            <a:extLst>
              <a:ext uri="{FF2B5EF4-FFF2-40B4-BE49-F238E27FC236}">
                <a16:creationId xmlns:a16="http://schemas.microsoft.com/office/drawing/2014/main" id="{0E0516C5-01B3-4BD7-CA0C-B9BD2AB5152A}"/>
              </a:ext>
            </a:extLst>
          </p:cNvPr>
          <p:cNvSpPr/>
          <p:nvPr/>
        </p:nvSpPr>
        <p:spPr bwMode="auto">
          <a:xfrm>
            <a:off x="1728195" y="5055416"/>
            <a:ext cx="1909361" cy="800109"/>
          </a:xfrm>
          <a:prstGeom prst="roundRect">
            <a:avLst>
              <a:gd name="adj" fmla="val 14632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3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51620">
              <a:defRPr/>
            </a:pPr>
            <a:r>
              <a:rPr lang="en-US" altLang="zh-CN" sz="2268" kern="0" dirty="0" err="1">
                <a:solidFill>
                  <a:srgbClr val="FFFFFF"/>
                </a:solidFill>
                <a:latin typeface="微软雅黑"/>
                <a:ea typeface="微软雅黑"/>
              </a:rPr>
              <a:t>ProComPonents</a:t>
            </a:r>
            <a:r>
              <a:rPr lang="zh-CN" altLang="en-US" sz="2268" kern="0" dirty="0">
                <a:solidFill>
                  <a:srgbClr val="FFFFFF"/>
                </a:solidFill>
                <a:latin typeface="微软雅黑"/>
                <a:ea typeface="微软雅黑"/>
              </a:rPr>
              <a:t>组件库</a:t>
            </a:r>
            <a:endParaRPr lang="en-US" altLang="zh-CN" sz="2268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7443" y="2097155"/>
            <a:ext cx="125250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6965" y="1435260"/>
            <a:ext cx="127571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55312" y="1917763"/>
            <a:ext cx="125625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11170" y="2383804"/>
            <a:ext cx="8970379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       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系统的主要任务是对住院部中的各类信息进行查看与管理，主要功能包括登录注册等基本功能，还有人员信息管理功能、病床信息管理功能、科室信息管理功能、病人出入院办理功能、为病人分配医护人员及病床功能、消息管理功能和个人信息管理功能，可以让管理员和医护人员便捷的查看自己所需要的信息，并对其进行管理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用户及用例分析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7443" y="2097155"/>
            <a:ext cx="125250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17443" y="1917764"/>
          <a:ext cx="3043780" cy="306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29890" imgH="2498725" progId="Visio.Drawing.15">
                  <p:embed/>
                </p:oleObj>
              </mc:Choice>
              <mc:Fallback>
                <p:oleObj name="Visio" r:id="rId3" imgW="2929890" imgH="24987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43" y="1917764"/>
                        <a:ext cx="3043780" cy="3062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6965" y="1435260"/>
            <a:ext cx="127571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55312" y="1917763"/>
            <a:ext cx="125625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21530" y="1713053"/>
          <a:ext cx="6888627" cy="379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263765" imgH="3773805" progId="Visio.Drawing.15">
                  <p:embed/>
                </p:oleObj>
              </mc:Choice>
              <mc:Fallback>
                <p:oleObj name="Visio" r:id="rId5" imgW="7263765" imgH="3773805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530" y="1713053"/>
                        <a:ext cx="6888627" cy="3796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8"/>
          <p:cNvSpPr txBox="1"/>
          <p:nvPr/>
        </p:nvSpPr>
        <p:spPr>
          <a:xfrm>
            <a:off x="849404" y="487471"/>
            <a:ext cx="7684996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7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用户及用例分析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7443" y="2097155"/>
            <a:ext cx="125250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6965" y="1435260"/>
            <a:ext cx="127571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7388" y="1655180"/>
            <a:ext cx="115204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3847" y="1203766"/>
            <a:ext cx="149371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55179" y="1215341"/>
          <a:ext cx="7522790" cy="49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341235" imgH="4552950" progId="Visio.Drawing.15">
                  <p:embed/>
                </p:oleObj>
              </mc:Choice>
              <mc:Fallback>
                <p:oleObj name="Visio" r:id="rId3" imgW="7341235" imgH="455295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179" y="1215341"/>
                        <a:ext cx="7522790" cy="4907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2102"/>
  <p:tag name="KSO_WPP_MARK_KEY" val="b2c4cf51-88d2-476e-b776-1f230ec897b1"/>
  <p:tag name="COMMONDATA" val="eyJoZGlkIjoiODg4MjNmNjM1MGRlZmMyZWU3YTczZTk4Mzc0MTM0YjUifQ=="/>
</p:tagLst>
</file>

<file path=ppt/theme/theme1.xml><?xml version="1.0" encoding="utf-8"?>
<a:theme xmlns:a="http://schemas.openxmlformats.org/drawingml/2006/main" name="Office 主题">
  <a:themeElements>
    <a:clrScheme name="我的主题色">
      <a:dk1>
        <a:srgbClr val="393939"/>
      </a:dk1>
      <a:lt1>
        <a:srgbClr val="FFFFFF"/>
      </a:lt1>
      <a:dk2>
        <a:srgbClr val="2A2A2A"/>
      </a:dk2>
      <a:lt2>
        <a:srgbClr val="242424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47BCA1"/>
      </a:hlink>
      <a:folHlink>
        <a:srgbClr val="FA8D78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1057</Words>
  <Application>Microsoft Office PowerPoint</Application>
  <PresentationFormat>自定义</PresentationFormat>
  <Paragraphs>133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李 鑫</cp:lastModifiedBy>
  <cp:revision>44</cp:revision>
  <dcterms:created xsi:type="dcterms:W3CDTF">2014-08-07T04:10:00Z</dcterms:created>
  <dcterms:modified xsi:type="dcterms:W3CDTF">2022-12-10T10:55:57Z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8EB8878BD50A490BA8832B873FE4FDF9</vt:lpwstr>
  </property>
</Properties>
</file>