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1" r:id="rId2"/>
    <p:sldId id="295" r:id="rId3"/>
    <p:sldId id="290" r:id="rId4"/>
    <p:sldId id="259" r:id="rId5"/>
    <p:sldId id="293" r:id="rId6"/>
    <p:sldId id="261" r:id="rId7"/>
    <p:sldId id="262" r:id="rId8"/>
    <p:sldId id="294" r:id="rId9"/>
    <p:sldId id="302" r:id="rId10"/>
    <p:sldId id="284" r:id="rId11"/>
    <p:sldId id="285" r:id="rId12"/>
    <p:sldId id="289" r:id="rId13"/>
    <p:sldId id="28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黑体" panose="02010609060101010101" pitchFamily="49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>
          <p15:clr>
            <a:srgbClr val="A4A3A4"/>
          </p15:clr>
        </p15:guide>
        <p15:guide id="2" pos="29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94579" autoAdjust="0"/>
  </p:normalViewPr>
  <p:slideViewPr>
    <p:cSldViewPr snapToGrid="0">
      <p:cViewPr varScale="1">
        <p:scale>
          <a:sx n="142" d="100"/>
          <a:sy n="142" d="100"/>
        </p:scale>
        <p:origin x="102" y="102"/>
      </p:cViewPr>
      <p:guideLst>
        <p:guide orient="horz" pos="1678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4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7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0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2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3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71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2019/5/31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8986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60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5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1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04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78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331315" y="479613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9427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9" r:id="rId18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8"/>
          <p:cNvSpPr txBox="1"/>
          <p:nvPr/>
        </p:nvSpPr>
        <p:spPr>
          <a:xfrm>
            <a:off x="3650477" y="1177303"/>
            <a:ext cx="17524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津理工大学</a:t>
            </a:r>
            <a:endParaRPr lang="en-US" altLang="zh-CN" sz="20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华信软件学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</a:t>
            </a:r>
            <a:endParaRPr lang="en-US" altLang="zh-CN" sz="14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7620" y="2194560"/>
            <a:ext cx="9157335" cy="2948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2304338" y="2421006"/>
            <a:ext cx="44871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毕业论文答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辩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82282" y="2973656"/>
            <a:ext cx="3731256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3191512" y="4377598"/>
            <a:ext cx="1027166" cy="2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16" tIns="25708" rIns="51416" bIns="2570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人：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李新</a:t>
            </a: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4867500" y="4387357"/>
            <a:ext cx="1594218" cy="2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6" tIns="25708" rIns="51416" bIns="2570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导师：孙金庆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06233" y="3428961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20" name="Freeform 126"/>
          <p:cNvSpPr>
            <a:spLocks noChangeAspect="1" noEditPoints="1"/>
          </p:cNvSpPr>
          <p:nvPr/>
        </p:nvSpPr>
        <p:spPr bwMode="auto">
          <a:xfrm>
            <a:off x="3156085" y="3534947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663929" y="3416377"/>
            <a:ext cx="502789" cy="453321"/>
            <a:chOff x="5424755" y="1340768"/>
            <a:chExt cx="670560" cy="604586"/>
          </a:xfrm>
        </p:grpSpPr>
        <p:grpSp>
          <p:nvGrpSpPr>
            <p:cNvPr id="22" name="组合 21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36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261"/>
          <p:cNvSpPr/>
          <p:nvPr/>
        </p:nvSpPr>
        <p:spPr bwMode="auto">
          <a:xfrm>
            <a:off x="3792046" y="3545061"/>
            <a:ext cx="244343" cy="24434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346239" y="3416377"/>
            <a:ext cx="502789" cy="453321"/>
            <a:chOff x="5424755" y="1340768"/>
            <a:chExt cx="670560" cy="604586"/>
          </a:xfrm>
        </p:grpSpPr>
        <p:grpSp>
          <p:nvGrpSpPr>
            <p:cNvPr id="41" name="组合 40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11004" y="3437763"/>
            <a:ext cx="502789" cy="453321"/>
            <a:chOff x="5424755" y="1340768"/>
            <a:chExt cx="670560" cy="604586"/>
          </a:xfrm>
        </p:grpSpPr>
        <p:grpSp>
          <p:nvGrpSpPr>
            <p:cNvPr id="46" name="组合 4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696038" y="3416377"/>
            <a:ext cx="502789" cy="453321"/>
            <a:chOff x="5424755" y="1340768"/>
            <a:chExt cx="670560" cy="604586"/>
          </a:xfrm>
        </p:grpSpPr>
        <p:grpSp>
          <p:nvGrpSpPr>
            <p:cNvPr id="56" name="组合 5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5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4466925" y="3536186"/>
            <a:ext cx="265649" cy="227877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61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62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63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64" name="Freeform 9"/>
          <p:cNvSpPr>
            <a:spLocks noEditPoints="1"/>
          </p:cNvSpPr>
          <p:nvPr/>
        </p:nvSpPr>
        <p:spPr bwMode="auto">
          <a:xfrm rot="19469485">
            <a:off x="5116446" y="3513271"/>
            <a:ext cx="283701" cy="30230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65" name="Freeform 206"/>
          <p:cNvSpPr>
            <a:spLocks noChangeAspect="1" noEditPoints="1"/>
          </p:cNvSpPr>
          <p:nvPr/>
        </p:nvSpPr>
        <p:spPr bwMode="auto">
          <a:xfrm>
            <a:off x="5835345" y="3507513"/>
            <a:ext cx="228407" cy="27609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131357" y="198391"/>
            <a:ext cx="896855" cy="808616"/>
            <a:chOff x="3720691" y="2824413"/>
            <a:chExt cx="1341120" cy="1209172"/>
          </a:xfrm>
        </p:grpSpPr>
        <p:sp>
          <p:nvSpPr>
            <p:cNvPr id="6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69" name="Freeform 89"/>
          <p:cNvSpPr>
            <a:spLocks noEditPoints="1"/>
          </p:cNvSpPr>
          <p:nvPr/>
        </p:nvSpPr>
        <p:spPr bwMode="auto">
          <a:xfrm>
            <a:off x="4461193" y="411693"/>
            <a:ext cx="237184" cy="382013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70" name="Freeform 5"/>
          <p:cNvSpPr/>
          <p:nvPr/>
        </p:nvSpPr>
        <p:spPr bwMode="auto">
          <a:xfrm rot="1855731">
            <a:off x="4217889" y="276408"/>
            <a:ext cx="723793" cy="65258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  <p:bldP spid="10" grpId="0"/>
      <p:bldP spid="13" grpId="0"/>
      <p:bldP spid="14" grpId="0"/>
      <p:bldP spid="20" grpId="0" bldLvl="0" animBg="1"/>
      <p:bldP spid="39" grpId="0" bldLvl="0" animBg="1"/>
      <p:bldP spid="64" grpId="0" bldLvl="0" animBg="1"/>
      <p:bldP spid="65" grpId="0" bldLvl="0" animBg="1"/>
      <p:bldP spid="69" grpId="0" bldLvl="0" animBg="1"/>
      <p:bldP spid="7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系统实现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7976" y="22194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系统开发技术介绍</a:t>
            </a:r>
            <a:endParaRPr lang="en-US" altLang="zh-CN" sz="1600" dirty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768" y="3554960"/>
            <a:ext cx="171569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是一门面向对象的程序设计语言，开发简单，而且具有跨平台性。应用十分广泛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应用、桌面应用、分布式系统都可以使用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。一般的大型网站都是由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编写的。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6135" y="3579862"/>
            <a:ext cx="179897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Springboot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非常使用与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Spring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应用的快速搭建场景。它可以通过简单配置轻松整合主流的技术框架。另外它可以独立部署，拥有内置的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tomcat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，无需将项目打包成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war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07111" y="3587827"/>
            <a:ext cx="14093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MyBatis </a:t>
            </a:r>
            <a:r>
              <a:rPr lang="zh-CN" altLang="en-US" dirty="0"/>
              <a:t>是一款优秀的持久层框架，它支持定制化 </a:t>
            </a:r>
            <a:r>
              <a:rPr lang="en-US" altLang="zh-CN" dirty="0"/>
              <a:t>SQL</a:t>
            </a:r>
            <a:r>
              <a:rPr lang="zh-CN" altLang="en-US" dirty="0"/>
              <a:t>、存储过程以及高级映</a:t>
            </a:r>
            <a:r>
              <a:rPr lang="zh-CN" altLang="en-US" dirty="0" smtClean="0"/>
              <a:t>射。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0379" y="3587827"/>
            <a:ext cx="1977786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Dubbo</a:t>
            </a:r>
            <a:r>
              <a:rPr lang="zh-CN" altLang="en-US" dirty="0"/>
              <a:t>是一款高性能、轻量级的开源</a:t>
            </a:r>
            <a:r>
              <a:rPr lang="en-US" altLang="zh-CN" dirty="0"/>
              <a:t>Java RPC</a:t>
            </a:r>
            <a:r>
              <a:rPr lang="zh-CN" altLang="en-US" dirty="0"/>
              <a:t>框架，它提供了三大核心能力：面向接口的远程方法调用，智能容错和负载均衡，以及服务自动注册和发现。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467544" y="2427734"/>
            <a:ext cx="8208912" cy="228600"/>
          </a:xfrm>
          <a:prstGeom prst="notchedRightArrow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latin typeface="黑体" panose="02010600030101010101" charset="-122"/>
              <a:ea typeface="黑体" panose="02010600030101010101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3076" y="1635646"/>
            <a:ext cx="1697385" cy="1697385"/>
            <a:chOff x="1278794" y="3334906"/>
            <a:chExt cx="914014" cy="914014"/>
          </a:xfrm>
        </p:grpSpPr>
        <p:grpSp>
          <p:nvGrpSpPr>
            <p:cNvPr id="33" name="组合 3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81520" y="3742514"/>
              <a:ext cx="306606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b="1" dirty="0" smtClean="0">
                  <a:latin typeface="黑体" panose="02010600030101010101" charset="-122"/>
                  <a:ea typeface="黑体" panose="02010600030101010101" charset="-122"/>
                </a:rPr>
                <a:t>java</a:t>
              </a:r>
              <a:endParaRPr lang="zh-CN" altLang="en-US" sz="1500" b="1" dirty="0" smtClean="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46134" y="1639356"/>
            <a:ext cx="1697385" cy="1697385"/>
            <a:chOff x="1278794" y="3334906"/>
            <a:chExt cx="914014" cy="914014"/>
          </a:xfrm>
        </p:grpSpPr>
        <p:grpSp>
          <p:nvGrpSpPr>
            <p:cNvPr id="38" name="组合 3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426147" y="3740516"/>
              <a:ext cx="617355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b="1" dirty="0" smtClean="0">
                  <a:latin typeface="黑体" panose="02010600030101010101" charset="-122"/>
                  <a:ea typeface="黑体" panose="02010600030101010101" charset="-122"/>
                </a:rPr>
                <a:t>springboot</a:t>
              </a:r>
              <a:endParaRPr lang="zh-CN" altLang="en-US" sz="1500" b="1" dirty="0" smtClean="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688516" y="1635646"/>
            <a:ext cx="1697385" cy="1697385"/>
            <a:chOff x="1278794" y="3334906"/>
            <a:chExt cx="914014" cy="914014"/>
          </a:xfrm>
        </p:grpSpPr>
        <p:grpSp>
          <p:nvGrpSpPr>
            <p:cNvPr id="48" name="组合 4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503840" y="3742514"/>
              <a:ext cx="461980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b="1" dirty="0" smtClean="0">
                  <a:latin typeface="黑体" panose="02010600030101010101" charset="-122"/>
                  <a:ea typeface="黑体" panose="02010600030101010101" charset="-122"/>
                </a:rPr>
                <a:t>mybatis</a:t>
              </a:r>
              <a:endParaRPr lang="zh-CN" altLang="en-US" sz="1500" b="1" dirty="0" smtClean="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19031" y="1642521"/>
            <a:ext cx="1697385" cy="1697385"/>
            <a:chOff x="1278794" y="3334906"/>
            <a:chExt cx="914014" cy="914014"/>
          </a:xfrm>
        </p:grpSpPr>
        <p:grpSp>
          <p:nvGrpSpPr>
            <p:cNvPr id="53" name="组合 5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5" name="同心圆 5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黑体" panose="02010600030101010101" charset="-122"/>
                  <a:ea typeface="黑体" panose="02010600030101010101" charset="-122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55625" y="3738812"/>
              <a:ext cx="358397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b="1" dirty="0" smtClean="0">
                  <a:latin typeface="黑体" panose="02010600030101010101" charset="-122"/>
                  <a:ea typeface="黑体" panose="02010600030101010101" charset="-122"/>
                </a:rPr>
                <a:t>dubbo</a:t>
              </a:r>
              <a:endParaRPr lang="zh-CN" altLang="en-US" sz="1500" b="1" dirty="0" smtClean="0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>
            <a:off x="824277" y="1491630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83180" y="1491630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760524" y="1498175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707078" y="1498175"/>
            <a:ext cx="645364" cy="645364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1" name="Freeform 34"/>
          <p:cNvSpPr>
            <a:spLocks noEditPoints="1"/>
          </p:cNvSpPr>
          <p:nvPr/>
        </p:nvSpPr>
        <p:spPr bwMode="auto">
          <a:xfrm>
            <a:off x="1000830" y="1642521"/>
            <a:ext cx="334257" cy="343054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50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2" name="Freeform 26"/>
          <p:cNvSpPr>
            <a:spLocks noEditPoints="1"/>
          </p:cNvSpPr>
          <p:nvPr/>
        </p:nvSpPr>
        <p:spPr bwMode="auto">
          <a:xfrm>
            <a:off x="2952968" y="1663271"/>
            <a:ext cx="305788" cy="302082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50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3" name="Freeform 35"/>
          <p:cNvSpPr>
            <a:spLocks noEditPoints="1"/>
          </p:cNvSpPr>
          <p:nvPr/>
        </p:nvSpPr>
        <p:spPr bwMode="auto">
          <a:xfrm>
            <a:off x="6895784" y="1679567"/>
            <a:ext cx="294065" cy="318039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50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5" name="Freeform 20"/>
          <p:cNvSpPr>
            <a:spLocks noEditPoints="1"/>
          </p:cNvSpPr>
          <p:nvPr/>
        </p:nvSpPr>
        <p:spPr bwMode="auto">
          <a:xfrm>
            <a:off x="4949998" y="1635646"/>
            <a:ext cx="287664" cy="361960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500">
              <a:latin typeface="黑体" panose="02010600030101010101" charset="-122"/>
              <a:ea typeface="黑体" panose="0201060003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5" grpId="0"/>
          <p:bldP spid="22" grpId="0"/>
          <p:bldP spid="23" grpId="0"/>
          <p:bldP spid="29" grpId="0"/>
          <p:bldP spid="30" grpId="0"/>
          <p:bldP spid="31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5" grpId="0"/>
          <p:bldP spid="22" grpId="0"/>
          <p:bldP spid="23" grpId="0"/>
          <p:bldP spid="29" grpId="0"/>
          <p:bldP spid="30" grpId="0"/>
          <p:bldP spid="31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5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系统实现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系统架构</a:t>
            </a:r>
            <a:endParaRPr lang="en-US" altLang="zh-CN" sz="1600" dirty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22" y="987299"/>
            <a:ext cx="8525149" cy="3705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15816" y="555527"/>
            <a:ext cx="3552056" cy="160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THANKS!</a:t>
            </a:r>
            <a:endParaRPr lang="en-US" altLang="zh-CN" sz="6600" b="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大学生活即将结束，在此，我要感谢所有教导我的老师和陪伴我一齐成长的同学，他们在我的大学生涯给予了很大的帮助。本论文能够顺利完成，要特别感谢我的导</a:t>
            </a:r>
            <a:r>
              <a:rPr lang="zh-CN" altLang="en-US" sz="1400" kern="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师孙老</a:t>
            </a:r>
            <a:r>
              <a:rPr lang="zh-CN" altLang="en-US" sz="1400" kern="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师</a:t>
            </a:r>
            <a:r>
              <a:rPr lang="zh-CN" altLang="en-US" sz="1400" kern="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，孙</a:t>
            </a:r>
            <a:r>
              <a:rPr lang="zh-CN" altLang="en-US" sz="140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老</a:t>
            </a:r>
            <a:r>
              <a:rPr lang="zh-CN" altLang="en-US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师对该论文从选题，构思到最后定稿的各个环节给予细心指引与教导</a:t>
            </a:r>
            <a:r>
              <a:rPr lang="en-US" altLang="zh-CN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,</a:t>
            </a:r>
            <a:r>
              <a:rPr lang="zh-CN" altLang="en-US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使我得以最终完成毕业论文</a:t>
            </a:r>
            <a:r>
              <a:rPr lang="zh-CN" altLang="en-US" sz="140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设计！</a:t>
            </a:r>
            <a:endParaRPr lang="en-US" altLang="zh-CN" sz="1400" dirty="0" smtClean="0">
              <a:solidFill>
                <a:srgbClr val="414455"/>
              </a:solidFill>
              <a:latin typeface="黑体" panose="02010600030101010101" charset="-122"/>
              <a:ea typeface="黑体" panose="0201060003010101010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 </a:t>
            </a:r>
            <a:r>
              <a:rPr lang="en-US" altLang="zh-CN" sz="140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       </a:t>
            </a:r>
            <a:r>
              <a:rPr lang="zh-CN" altLang="en-US" sz="140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最后</a:t>
            </a:r>
            <a:r>
              <a:rPr lang="zh-CN" altLang="en-US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，我要向百忙之中抽时间对本文进行审阅，评议和参与本人论文答辩的各位老师表示</a:t>
            </a:r>
            <a:r>
              <a:rPr lang="zh-CN" altLang="en-US" sz="1400" dirty="0" smtClean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感谢</a:t>
            </a:r>
            <a:r>
              <a:rPr lang="zh-CN" altLang="en-US" sz="1400" dirty="0">
                <a:solidFill>
                  <a:srgbClr val="414455"/>
                </a:solidFill>
                <a:latin typeface="黑体" panose="02010600030101010101" charset="-122"/>
                <a:ea typeface="黑体" panose="02010600030101010101" charset="-122"/>
              </a:rPr>
              <a:t>！</a:t>
            </a:r>
            <a:endParaRPr lang="zh-CN" altLang="en-US" sz="1400" kern="0" dirty="0">
              <a:solidFill>
                <a:srgbClr val="414455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70008" y="4088350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！</a:t>
            </a:r>
            <a:endParaRPr lang="zh-CN" altLang="en-US" sz="2000" b="0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感谢语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0305" y="235557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Thank you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070305" y="300538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9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26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072212" y="1535703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THANKS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56176" y="3194025"/>
            <a:ext cx="2529840" cy="149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charset="-122"/>
                <a:ea typeface="黑体" panose="02010600030101010101" charset="-122"/>
              </a:rPr>
              <a:t>演示完毕</a:t>
            </a:r>
            <a:endParaRPr lang="en-US" altLang="zh-CN" sz="4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charset="-122"/>
              <a:ea typeface="黑体" panose="02010600030101010101" charset="-122"/>
            </a:endParaRPr>
          </a:p>
          <a:p>
            <a:r>
              <a:rPr lang="zh-CN" altLang="en-US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charset="-122"/>
                <a:ea typeface="黑体" panose="02010600030101010101" charset="-122"/>
              </a:rPr>
              <a:t>感谢观看</a:t>
            </a:r>
            <a:endParaRPr lang="en-US" altLang="zh-CN" sz="4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pic>
        <p:nvPicPr>
          <p:cNvPr id="3" name="图片 2" descr="20160511182329_492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365" y="2241550"/>
            <a:ext cx="1651000" cy="952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99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6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 bldLvl="0" animBg="1"/>
      <p:bldP spid="81" grpId="1" bldLvl="0" animBg="1"/>
      <p:bldP spid="8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3363" y="997424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黑体" panose="02010600030101010101" charset="-122"/>
                <a:ea typeface="黑体" panose="02010600030101010101" charset="-122"/>
              </a:rPr>
              <a:t>基</a:t>
            </a:r>
            <a:r>
              <a:rPr lang="zh-CN" altLang="en-US" sz="2000" b="1" dirty="0" smtClean="0">
                <a:latin typeface="黑体" panose="02010600030101010101" charset="-122"/>
                <a:ea typeface="黑体" panose="02010600030101010101" charset="-122"/>
              </a:rPr>
              <a:t>于</a:t>
            </a:r>
            <a:r>
              <a:rPr lang="en-US" altLang="zh-CN" sz="2000" b="1" dirty="0" smtClean="0">
                <a:latin typeface="黑体" panose="02010600030101010101" charset="-122"/>
                <a:ea typeface="黑体" panose="02010600030101010101" charset="-122"/>
              </a:rPr>
              <a:t>springboot+dubbo</a:t>
            </a:r>
            <a:r>
              <a:rPr lang="zh-CN" altLang="en-US" sz="2000" b="1" dirty="0" smtClean="0">
                <a:latin typeface="黑体" panose="02010600030101010101" charset="-122"/>
                <a:ea typeface="黑体" panose="02010600030101010101" charset="-122"/>
              </a:rPr>
              <a:t>的分布式电商活动</a:t>
            </a:r>
            <a:endParaRPr lang="en-US" altLang="zh-CN" sz="2000" b="1" dirty="0" smtClean="0">
              <a:latin typeface="黑体" panose="02010600030101010101" charset="-122"/>
              <a:ea typeface="黑体" panose="02010600030101010101" charset="-122"/>
            </a:endParaRPr>
          </a:p>
          <a:p>
            <a:r>
              <a:rPr lang="en-US" altLang="zh-CN" sz="2000" b="1" dirty="0">
                <a:latin typeface="黑体" panose="02010600030101010101" charset="-122"/>
                <a:ea typeface="黑体" panose="02010600030101010101" charset="-122"/>
              </a:rPr>
              <a:t> </a:t>
            </a:r>
            <a:r>
              <a:rPr lang="en-US" altLang="zh-CN" sz="2000" b="1" dirty="0" smtClean="0">
                <a:latin typeface="黑体" panose="02010600030101010101" charset="-122"/>
                <a:ea typeface="黑体" panose="02010600030101010101" charset="-122"/>
              </a:rPr>
              <a:t>             </a:t>
            </a:r>
            <a:r>
              <a:rPr lang="zh-CN" altLang="en-US" sz="2000" b="1" dirty="0" smtClean="0">
                <a:latin typeface="黑体" panose="02010600030101010101" charset="-122"/>
                <a:ea typeface="黑体" panose="02010600030101010101" charset="-122"/>
              </a:rPr>
              <a:t>定制系统</a:t>
            </a:r>
            <a:endParaRPr lang="en-US" altLang="zh-CN" sz="2000" b="1" dirty="0" smtClean="0">
              <a:latin typeface="黑体" panose="02010600030101010101" charset="-122"/>
              <a:ea typeface="黑体" panose="02010600030101010101" charset="-122"/>
            </a:endParaRPr>
          </a:p>
          <a:p>
            <a:endParaRPr lang="zh-CN" altLang="en-US" sz="2000" b="1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4866" y="289664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</a:rPr>
              <a:t> 目   录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0030101010101" charset="-122"/>
                <a:ea typeface="黑体" panose="02010600030101010101" charset="-122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9265" y="19395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简介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6782" y="26822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概要设</a:t>
            </a:r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计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6782" y="31369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详细设计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6782" y="3554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系统实现</a:t>
            </a:r>
          </a:p>
        </p:txBody>
      </p:sp>
      <p:sp>
        <p:nvSpPr>
          <p:cNvPr id="24" name="椭圆 23"/>
          <p:cNvSpPr/>
          <p:nvPr/>
        </p:nvSpPr>
        <p:spPr>
          <a:xfrm>
            <a:off x="4785377" y="196699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785377" y="275532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785377" y="319268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785377" y="363004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6782" y="2308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需求分析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785377" y="238271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5066782" y="3972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0030101010101" charset="-122"/>
                <a:ea typeface="黑体" panose="02010600030101010101" charset="-122"/>
              </a:rPr>
              <a:t>总结</a:t>
            </a:r>
            <a:endParaRPr lang="zh-CN" altLang="en-US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85377" y="404806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15" grpId="0"/>
      <p:bldP spid="16" grpId="0"/>
      <p:bldP spid="17" grpId="0"/>
      <p:bldP spid="18" grpId="0"/>
      <p:bldP spid="24" grpId="0" animBg="1"/>
      <p:bldP spid="25" grpId="0" animBg="1"/>
      <p:bldP spid="26" grpId="0" animBg="1"/>
      <p:bldP spid="27" grpId="0" animBg="1"/>
      <p:bldP spid="28" grpId="0"/>
      <p:bldP spid="30" grpId="0" animBg="1"/>
      <p:bldP spid="31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1439864" y="1664494"/>
            <a:ext cx="626427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促销活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动是电商企业内部一个十分重要的提升销售额的手段。传统方式根据需求进行开发活动十分耗时耗力。频繁的需求变更会使程序员十分疲惫。电商活动定制系统使活动开发工具化。解放程序员的生产力，大大降低了产品人员与技术人员沟通成本，从而降低企业的生产成本，提升利润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本系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统采用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B/S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架构，使用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语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言开发，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springboot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作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为基础框架，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dubbo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作为服务通信框架，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charset="-122"/>
                <a:ea typeface="黑体" panose="02010600030101010101" charset="-122"/>
                <a:sym typeface="微软雅黑" panose="020B0503020204020204" pitchFamily="34" charset="-122"/>
              </a:rPr>
              <a:t>作为数据管理服务。本文结合开发系统的要求确定系统的业务流程，完成系统的整体设计和详细设计，系统测试运行良好。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0030101010101" charset="-122"/>
              <a:ea typeface="黑体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3416300" y="994410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 smtClean="0">
                <a:latin typeface="黑体" panose="02010600030101010101" charset="-122"/>
                <a:ea typeface="黑体" panose="02010600030101010101" charset="-122"/>
              </a:rPr>
              <a:t>简   介</a:t>
            </a:r>
            <a:endParaRPr lang="zh-CN" altLang="en-US" sz="2800" b="1" dirty="0">
              <a:latin typeface="黑体" panose="02010600030101010101" charset="-122"/>
              <a:ea typeface="黑体" panose="02010600030101010101" charset="-122"/>
            </a:endParaRPr>
          </a:p>
        </p:txBody>
      </p:sp>
      <p:grpSp>
        <p:nvGrpSpPr>
          <p:cNvPr id="6155" name="组合 2"/>
          <p:cNvGrpSpPr/>
          <p:nvPr/>
        </p:nvGrpSpPr>
        <p:grpSpPr bwMode="auto">
          <a:xfrm>
            <a:off x="2770188" y="1138714"/>
            <a:ext cx="3579812" cy="142875"/>
            <a:chOff x="0" y="0"/>
            <a:chExt cx="3580582" cy="158874"/>
          </a:xfrm>
        </p:grpSpPr>
        <p:grpSp>
          <p:nvGrpSpPr>
            <p:cNvPr id="6156" name="组合 61"/>
            <p:cNvGrpSpPr/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6157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62"/>
            <p:cNvGrpSpPr/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161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10404" y="25520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2714" y="160393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黑体" panose="02010600030101010101" charset="-122"/>
                <a:ea typeface="黑体" panose="02010600030101010101" charset="-122"/>
              </a:rPr>
              <a:t>简介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928545" y="255206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ldLvl="0" autoUpdateAnimBg="0"/>
      <p:bldP spid="6154" grpId="0" bldLvl="0" autoUpdateAnimBg="0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需求分析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273433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521" y="1204636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经济可行性：</a:t>
            </a:r>
            <a:endParaRPr lang="zh-CN" altLang="en-US" sz="1600" b="1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25" y="1242826"/>
            <a:ext cx="28289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黑体" panose="02010600030101010101" charset="-122"/>
                <a:ea typeface="黑体" panose="02010600030101010101" charset="-122"/>
              </a:rPr>
              <a:t>本系统非盈利性的项目，是企业内部使用的工能系统。系统结构简单，开发成本不高，所以具有经济可行性。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1521" y="2502826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技术可行性：</a:t>
            </a:r>
            <a:endParaRPr lang="zh-CN" altLang="en-US" sz="1600" b="1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1521" y="3792918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社会可行性：</a:t>
            </a:r>
            <a:endParaRPr lang="zh-CN" altLang="en-US" sz="1600" b="1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14625" y="3783973"/>
            <a:ext cx="282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黑体" panose="02010600030101010101" charset="-122"/>
                <a:ea typeface="黑体" panose="02010600030101010101" charset="-122"/>
              </a:rPr>
              <a:t>本系统需求不违法，不侵权，不损害个人利益，没有商业意图，所以本系统具有社会可行性。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0" name="TextBox 25"/>
          <p:cNvSpPr txBox="1"/>
          <p:nvPr/>
        </p:nvSpPr>
        <p:spPr>
          <a:xfrm>
            <a:off x="2273433" y="186557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可行性分析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2719668" y="2421066"/>
            <a:ext cx="284069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>
                <a:latin typeface="黑体" panose="02010600030101010101" charset="-122"/>
                <a:ea typeface="黑体" panose="02010600030101010101" charset="-122"/>
              </a:defRPr>
            </a:lvl1pPr>
          </a:lstStyle>
          <a:p>
            <a:r>
              <a:rPr lang="zh-CN" altLang="en-US" dirty="0"/>
              <a:t>本系统基于</a:t>
            </a:r>
            <a:r>
              <a:rPr lang="en-US" altLang="zh-CN" dirty="0"/>
              <a:t>BS</a:t>
            </a:r>
            <a:r>
              <a:rPr lang="zh-CN" altLang="en-US" dirty="0"/>
              <a:t>架构，具有轻量，迭代更细方便的有点。我们使用当前主流</a:t>
            </a:r>
            <a:r>
              <a:rPr lang="en-US" altLang="zh-CN" dirty="0"/>
              <a:t>web</a:t>
            </a:r>
            <a:r>
              <a:rPr lang="zh-CN" altLang="en-US" dirty="0"/>
              <a:t>框架</a:t>
            </a:r>
            <a:r>
              <a:rPr lang="en-US" altLang="zh-CN" dirty="0"/>
              <a:t>springboot</a:t>
            </a:r>
            <a:r>
              <a:rPr lang="zh-CN" altLang="en-US" dirty="0"/>
              <a:t>开发，开发速度很快，我们开发人员具有完整的项目开发经验，可以很容易的完成项目。所以此项目具有技术可行性。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87" grpId="0"/>
      <p:bldP spid="4" grpId="0"/>
      <p:bldP spid="5" grpId="0"/>
      <p:bldP spid="61" grpId="0"/>
      <p:bldP spid="63" grpId="0"/>
      <p:bldP spid="64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需求分析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248560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8"/>
          <p:cNvSpPr txBox="1"/>
          <p:nvPr/>
        </p:nvSpPr>
        <p:spPr>
          <a:xfrm>
            <a:off x="2267430" y="192943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</a:rPr>
              <a:t>功能模块划分</a:t>
            </a:r>
            <a:endParaRPr lang="zh-CN" altLang="en-US" sz="2000" spc="300" dirty="0" smtClean="0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322809" y="-233443"/>
            <a:ext cx="120195" cy="18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55767"/>
              </p:ext>
            </p:extLst>
          </p:nvPr>
        </p:nvGraphicFramePr>
        <p:xfrm>
          <a:off x="515257" y="1040445"/>
          <a:ext cx="3226511" cy="323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4" imgW="4084410" imgH="4107240" progId="Visio.Drawing.15">
                  <p:embed/>
                </p:oleObj>
              </mc:Choice>
              <mc:Fallback>
                <p:oleObj r:id="rId4" imgW="4084410" imgH="41072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57" y="1040445"/>
                        <a:ext cx="3226511" cy="3234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322809" y="1473565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000" dirty="0"/>
              <a:t>登录注册模</a:t>
            </a:r>
            <a:r>
              <a:rPr lang="zh-CN" altLang="zh-CN" sz="1000" dirty="0" smtClean="0"/>
              <a:t>块包</a:t>
            </a:r>
            <a:r>
              <a:rPr lang="zh-CN" altLang="zh-CN" sz="1000" dirty="0"/>
              <a:t>括管理员登录、邮箱注册、有限找回密</a:t>
            </a:r>
            <a:r>
              <a:rPr lang="zh-CN" altLang="zh-CN" sz="1000" dirty="0" smtClean="0"/>
              <a:t>码功</a:t>
            </a:r>
            <a:r>
              <a:rPr lang="zh-CN" altLang="zh-CN" sz="1000" dirty="0"/>
              <a:t>能。</a:t>
            </a:r>
            <a:endParaRPr lang="zh-CN" altLang="en-US" sz="1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322809" y="1823318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日志</a:t>
            </a:r>
            <a:r>
              <a:rPr lang="zh-CN" altLang="zh-CN" sz="1000" dirty="0" smtClean="0"/>
              <a:t>模块</a:t>
            </a:r>
            <a:r>
              <a:rPr lang="zh-CN" altLang="en-US" sz="1000" dirty="0" smtClean="0"/>
              <a:t>记录了后台人员对系统的操作日志</a:t>
            </a:r>
            <a:r>
              <a:rPr lang="zh-CN" altLang="zh-CN" sz="1000" dirty="0" smtClean="0"/>
              <a:t>。</a:t>
            </a:r>
            <a:endParaRPr lang="zh-CN" altLang="en-US" sz="1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322808" y="2173071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活动统计</a:t>
            </a:r>
            <a:r>
              <a:rPr lang="zh-CN" altLang="zh-CN" sz="1000" dirty="0" smtClean="0"/>
              <a:t>模块</a:t>
            </a:r>
            <a:r>
              <a:rPr lang="zh-CN" altLang="en-US" sz="1000" dirty="0" smtClean="0"/>
              <a:t>对转盘活动参与情况进行数据统计，图形显示。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322808" y="2522824"/>
            <a:ext cx="4160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优惠券后台模块包括对优惠券活动的增、改、查、下载二维码的功能。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322807" y="2872577"/>
            <a:ext cx="4801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转盘后台模块包括转盘活动的增、改、查和奖项的增、改、查、下载二维码的功能</a:t>
            </a:r>
            <a:endParaRPr lang="en-US" altLang="zh-CN" sz="10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4322806" y="3222330"/>
            <a:ext cx="4031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优惠券前台模块是用户扫描二维码，访问活动页面参与优惠券活动。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322806" y="3572083"/>
            <a:ext cx="4160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转盘活动前台模块是用户扫描二维码，访问活动界面参与转盘活动。</a:t>
            </a:r>
            <a:endParaRPr lang="zh-CN" altLang="en-US" sz="10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678020" y="638883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需求分析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4637" y="181522"/>
            <a:ext cx="129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用例设计</a:t>
            </a:r>
            <a:endParaRPr lang="en-US" altLang="zh-CN" sz="20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6006" y="14590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326331"/>
              </p:ext>
            </p:extLst>
          </p:nvPr>
        </p:nvGraphicFramePr>
        <p:xfrm>
          <a:off x="257059" y="1243946"/>
          <a:ext cx="55721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5" imgW="6926641" imgH="2994624" progId="Visio.Drawing.15">
                  <p:embed/>
                </p:oleObj>
              </mc:Choice>
              <mc:Fallback>
                <p:oleObj r:id="rId5" imgW="6926641" imgH="299462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59" y="1243946"/>
                        <a:ext cx="5572125" cy="236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29185" y="1674067"/>
            <a:ext cx="29623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本系统主要有两种类型的用户，后台人员和前台顾客。后台人员能够访问后台模块，前台顾客访问的是前台模块。相比后台模块，前台模块的流量更大，更集中，系统压力较大。因此我们采用了微服务架构，在后文会有介绍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2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4125" y="187871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总体设计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47365" y="221378"/>
            <a:ext cx="1287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数据库设计</a:t>
            </a:r>
            <a:endParaRPr lang="en-US" altLang="zh-CN" sz="16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0030101010101" charset="-122"/>
                <a:ea typeface="黑体" panose="02010600030101010101" charset="-122"/>
              </a:rPr>
              <a:t>延时符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14542"/>
            <a:ext cx="4692276" cy="385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530264" y="1438138"/>
            <a:ext cx="320360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1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根据系统需求可分为左图中几个实体，其中</a:t>
            </a:r>
            <a:r>
              <a:rPr lang="zh-CN" altLang="zh-CN" sz="11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管理员可以产生多条日志，但是一条日志只能由一个管理员产生，所以管理员和日志属于一对多关系。一位管理员可以创建多个转盘活动或优惠券活动，但是一个活动只能由一位管理员创建，所以管理员和转盘活动、优惠券活动属于一对多关系。一个转盘活动可以添加多个转盘奖项，一个转盘奖项只能属于一个转盘活动，所以转盘活动和奖项之间的关系为一对多关系。一个活动可以对应多条记录，但是一条记录只能对应一个活动，所以转盘活动和转盘记录、优惠券活动和优惠券记录都属于一对多关系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详细设计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40824" y="23198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时序图设计</a:t>
            </a:r>
            <a:endParaRPr lang="en-US" altLang="zh-CN" sz="16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ChangeArrowheads="1"/>
          </p:cNvSpPr>
          <p:nvPr/>
        </p:nvSpPr>
        <p:spPr bwMode="auto">
          <a:xfrm flipV="1">
            <a:off x="685298" y="713585"/>
            <a:ext cx="8458702" cy="4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557116"/>
              </p:ext>
            </p:extLst>
          </p:nvPr>
        </p:nvGraphicFramePr>
        <p:xfrm>
          <a:off x="427598" y="990451"/>
          <a:ext cx="5277878" cy="336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4" imgW="8755333" imgH="4381560" progId="Visio.Drawing.15">
                  <p:embed/>
                </p:oleObj>
              </mc:Choice>
              <mc:Fallback>
                <p:oleObj r:id="rId4" imgW="8755333" imgH="43815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98" y="990451"/>
                        <a:ext cx="5277878" cy="3365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5861997" y="1223585"/>
            <a:ext cx="2568389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用户访问到优惠券活动界面，点击添加按钮，弹出添加页面，填写必要信息，点击提交发送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请求，访问后台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coupon/postActivity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接口对应的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postActivity(),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在该方法中验证互动开始时间必须早于结束时间。如果不符合，返回前端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代码为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，如果符合，调用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CouponService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checkCoupon()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，在此方法调用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CouonDao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checkCoupon()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，在数据库中查询此优惠券号码是否存在，返回结果给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CouponDao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，由此返回给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CouponService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，最后返回给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CouponController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，如果不存在此券号，则返回前端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，如存在，调用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CouponService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postActivity(),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在该方法中调用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CouponDao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InsertActivity()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将数据插入到数据库中，数据库返回插入结果到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CouponDao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CouponDao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返回结果到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CouponService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CouponService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返回结果饭回到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中判断插入结果成功返回给前台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表示添加成功，否则返回</a:t>
            </a:r>
            <a:r>
              <a:rPr lang="en-US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zh-CN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表示系统错误添加失败。</a:t>
            </a:r>
            <a:endParaRPr lang="zh-CN" altLang="zh-CN" sz="9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黑体" panose="02010600030101010101" charset="-122"/>
                <a:ea typeface="黑体" panose="02010600030101010101" charset="-122"/>
              </a:rPr>
              <a:t>系统实现</a:t>
            </a:r>
            <a:endParaRPr lang="zh-CN" altLang="en-US" sz="2000" spc="300" dirty="0" smtClean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40824" y="23198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开发运行环境介绍</a:t>
            </a:r>
            <a:endParaRPr lang="en-US" altLang="zh-CN" sz="1600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ChangeArrowheads="1"/>
          </p:cNvSpPr>
          <p:nvPr/>
        </p:nvSpPr>
        <p:spPr bwMode="auto">
          <a:xfrm flipV="1">
            <a:off x="685298" y="713585"/>
            <a:ext cx="8458702" cy="4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1301745" y="1612498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系统开发环境：</a:t>
            </a:r>
            <a:endParaRPr lang="zh-CN" altLang="en-US" sz="1600" b="1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3194849" y="1650688"/>
            <a:ext cx="28289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黑体" panose="02010600030101010101" charset="-122"/>
                <a:ea typeface="黑体" panose="02010600030101010101" charset="-122"/>
              </a:rPr>
              <a:t>Windows</a:t>
            </a:r>
            <a:r>
              <a:rPr lang="en-US" altLang="zh-CN" sz="1000" dirty="0" smtClean="0">
                <a:latin typeface="黑体" panose="02010600030101010101" charset="-122"/>
                <a:ea typeface="黑体" panose="02010600030101010101" charset="-122"/>
              </a:rPr>
              <a:t>10</a:t>
            </a:r>
            <a:r>
              <a:rPr lang="zh-CN" altLang="en-US" sz="1000" dirty="0">
                <a:latin typeface="黑体" panose="02010600030101010101" charset="-122"/>
                <a:ea typeface="黑体" panose="02010600030101010101" charset="-122"/>
              </a:rPr>
              <a:t> </a:t>
            </a:r>
            <a:r>
              <a:rPr lang="en-US" altLang="zh-CN" sz="1000" dirty="0" smtClean="0">
                <a:latin typeface="黑体" panose="02010600030101010101" charset="-122"/>
                <a:ea typeface="黑体" panose="02010600030101010101" charset="-122"/>
              </a:rPr>
              <a:t>IDEA2019 springboot</a:t>
            </a:r>
            <a:r>
              <a:rPr lang="zh-CN" altLang="en-US" sz="1000" dirty="0" smtClean="0">
                <a:latin typeface="黑体" panose="02010600030101010101" charset="-122"/>
                <a:ea typeface="黑体" panose="02010600030101010101" charset="-122"/>
              </a:rPr>
              <a:t>内置</a:t>
            </a:r>
            <a:r>
              <a:rPr lang="en-US" altLang="zh-CN" sz="1000" dirty="0" smtClean="0">
                <a:latin typeface="黑体" panose="02010600030101010101" charset="-122"/>
                <a:ea typeface="黑体" panose="02010600030101010101" charset="-122"/>
              </a:rPr>
              <a:t>tomcat </a:t>
            </a: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黑体" panose="02010600030101010101" charset="-122"/>
                <a:ea typeface="黑体" panose="02010600030101010101" charset="-122"/>
              </a:rPr>
              <a:t>Java1.8  maven3.5.8 git2.2  redis5.0 mysql5.6</a:t>
            </a:r>
            <a:endParaRPr lang="en-US" altLang="zh-CN" sz="1000" dirty="0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2" name="TextBox 60"/>
          <p:cNvSpPr txBox="1"/>
          <p:nvPr/>
        </p:nvSpPr>
        <p:spPr>
          <a:xfrm>
            <a:off x="1301745" y="2910688"/>
            <a:ext cx="1683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黑体" panose="02010600030101010101" charset="-122"/>
                <a:ea typeface="黑体" panose="02010600030101010101" charset="-122"/>
              </a:rPr>
              <a:t>系统运行环境：</a:t>
            </a:r>
            <a:endParaRPr lang="zh-CN" altLang="en-US" sz="1600" b="1" dirty="0" smtClean="0">
              <a:solidFill>
                <a:srgbClr val="C00000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3199892" y="2828928"/>
            <a:ext cx="28406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>
                <a:latin typeface="黑体" panose="02010600030101010101" charset="-122"/>
                <a:ea typeface="黑体" panose="02010600030101010101" charset="-122"/>
              </a:defRPr>
            </a:lvl1pPr>
          </a:lstStyle>
          <a:p>
            <a:r>
              <a:rPr lang="zh-CN" altLang="en-US" dirty="0" smtClean="0"/>
              <a:t>阿里云</a:t>
            </a:r>
            <a:r>
              <a:rPr lang="en-US" altLang="zh-CN" dirty="0" smtClean="0"/>
              <a:t>Centos7.3  mysql5.6  redis5.0</a:t>
            </a:r>
          </a:p>
          <a:p>
            <a:r>
              <a:rPr lang="en-US" altLang="zh-CN" dirty="0" smtClean="0"/>
              <a:t>Tomcat8.5 </a:t>
            </a:r>
            <a:r>
              <a:rPr lang="en-US" altLang="zh-CN" dirty="0"/>
              <a:t>Java1.8  maven3.5.8 git2.2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0002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10" grpId="0"/>
      <p:bldP spid="11" grpId="0"/>
      <p:bldP spid="12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1897</Words>
  <Application>Microsoft Office PowerPoint</Application>
  <PresentationFormat>全屏显示(16:9)</PresentationFormat>
  <Paragraphs>94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微软雅黑</vt:lpstr>
      <vt:lpstr>Times New Roman</vt:lpstr>
      <vt:lpstr>黑体</vt:lpstr>
      <vt:lpstr>Arial</vt:lpstr>
      <vt:lpstr>宋体</vt:lpstr>
      <vt:lpstr>第一PPT，www.1ppt.com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subject>第一PPT，www.1ppt.com</dc:subject>
  <dc:creator>第一PPT</dc:creator>
  <cp:keywords>www.1ppt.com</cp:keywords>
  <dc:description>第一PPT，www.1ppt.com</dc:description>
  <cp:lastModifiedBy>hadoop</cp:lastModifiedBy>
  <cp:revision>106</cp:revision>
  <dcterms:created xsi:type="dcterms:W3CDTF">2015-01-23T04:02:00Z</dcterms:created>
  <dcterms:modified xsi:type="dcterms:W3CDTF">2019-05-31T03:33:11Z</dcterms:modified>
  <cp:category>第一PPT，www.1ppt.com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