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1" r:id="rId6"/>
    <p:sldId id="262" r:id="rId7"/>
    <p:sldId id="289" r:id="rId8"/>
    <p:sldId id="265" r:id="rId9"/>
    <p:sldId id="266" r:id="rId10"/>
    <p:sldId id="270" r:id="rId11"/>
    <p:sldId id="271" r:id="rId12"/>
    <p:sldId id="272" r:id="rId13"/>
    <p:sldId id="273" r:id="rId14"/>
    <p:sldId id="274" r:id="rId15"/>
    <p:sldId id="275" r:id="rId16"/>
    <p:sldId id="276" r:id="rId17"/>
    <p:sldId id="277" r:id="rId18"/>
    <p:sldId id="278" r:id="rId19"/>
    <p:sldId id="279" r:id="rId20"/>
    <p:sldId id="281" r:id="rId21"/>
    <p:sldId id="284" r:id="rId22"/>
    <p:sldId id="288" r:id="rId23"/>
    <p:sldId id="280" r:id="rId24"/>
    <p:sldId id="282"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96" d="100"/>
          <a:sy n="96" d="100"/>
        </p:scale>
        <p:origin x="-7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BC6752-D4E1-4E00-B8B7-16C87228EA1D}" type="datetimeFigureOut">
              <a:rPr lang="zh-CN" altLang="en-US" smtClean="0"/>
              <a:pPr/>
              <a:t>2019/5/30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4AA20B-C19A-452C-967E-F253B4E68B13}" type="slidenum">
              <a:rPr lang="zh-CN" altLang="en-US" smtClean="0"/>
              <a:pPr/>
              <a:t>‹#›</a:t>
            </a:fld>
            <a:endParaRPr lang="zh-CN" altLang="en-US"/>
          </a:p>
        </p:txBody>
      </p:sp>
    </p:spTree>
    <p:extLst>
      <p:ext uri="{BB962C8B-B14F-4D97-AF65-F5344CB8AC3E}">
        <p14:creationId xmlns:p14="http://schemas.microsoft.com/office/powerpoint/2010/main" val="2156527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79848-F878-4AC0-B3C1-951A4DF0D05F}" type="datetimeFigureOut">
              <a:rPr lang="zh-CN" altLang="en-US" smtClean="0"/>
              <a:pPr/>
              <a:t>2019/5/30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4D2F9-65FC-4661-BA2B-94F82C5EFFD7}" type="slidenum">
              <a:rPr lang="zh-CN" altLang="en-US" smtClean="0"/>
              <a:pPr/>
              <a:t>‹#›</a:t>
            </a:fld>
            <a:endParaRPr lang="zh-CN" altLang="en-US"/>
          </a:p>
        </p:txBody>
      </p:sp>
    </p:spTree>
    <p:extLst>
      <p:ext uri="{BB962C8B-B14F-4D97-AF65-F5344CB8AC3E}">
        <p14:creationId xmlns:p14="http://schemas.microsoft.com/office/powerpoint/2010/main" val="266959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2</a:t>
            </a:fld>
            <a:endParaRPr lang="zh-CN" altLang="en-US"/>
          </a:p>
        </p:txBody>
      </p:sp>
    </p:spTree>
    <p:extLst>
      <p:ext uri="{BB962C8B-B14F-4D97-AF65-F5344CB8AC3E}">
        <p14:creationId xmlns:p14="http://schemas.microsoft.com/office/powerpoint/2010/main" val="129675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11</a:t>
            </a:fld>
            <a:endParaRPr lang="zh-CN" altLang="en-US"/>
          </a:p>
        </p:txBody>
      </p:sp>
    </p:spTree>
    <p:extLst>
      <p:ext uri="{BB962C8B-B14F-4D97-AF65-F5344CB8AC3E}">
        <p14:creationId xmlns:p14="http://schemas.microsoft.com/office/powerpoint/2010/main" val="24249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12</a:t>
            </a:fld>
            <a:endParaRPr lang="zh-CN" altLang="en-US"/>
          </a:p>
        </p:txBody>
      </p:sp>
    </p:spTree>
    <p:extLst>
      <p:ext uri="{BB962C8B-B14F-4D97-AF65-F5344CB8AC3E}">
        <p14:creationId xmlns:p14="http://schemas.microsoft.com/office/powerpoint/2010/main" val="215009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13</a:t>
            </a:fld>
            <a:endParaRPr lang="zh-CN" altLang="en-US"/>
          </a:p>
        </p:txBody>
      </p:sp>
    </p:spTree>
    <p:extLst>
      <p:ext uri="{BB962C8B-B14F-4D97-AF65-F5344CB8AC3E}">
        <p14:creationId xmlns:p14="http://schemas.microsoft.com/office/powerpoint/2010/main" val="274196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14</a:t>
            </a:fld>
            <a:endParaRPr lang="zh-CN" altLang="en-US"/>
          </a:p>
        </p:txBody>
      </p:sp>
    </p:spTree>
    <p:extLst>
      <p:ext uri="{BB962C8B-B14F-4D97-AF65-F5344CB8AC3E}">
        <p14:creationId xmlns:p14="http://schemas.microsoft.com/office/powerpoint/2010/main" val="6852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15</a:t>
            </a:fld>
            <a:endParaRPr lang="zh-CN" altLang="en-US"/>
          </a:p>
        </p:txBody>
      </p:sp>
    </p:spTree>
    <p:extLst>
      <p:ext uri="{BB962C8B-B14F-4D97-AF65-F5344CB8AC3E}">
        <p14:creationId xmlns:p14="http://schemas.microsoft.com/office/powerpoint/2010/main" val="289194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16</a:t>
            </a:fld>
            <a:endParaRPr lang="zh-CN" altLang="en-US"/>
          </a:p>
        </p:txBody>
      </p:sp>
    </p:spTree>
    <p:extLst>
      <p:ext uri="{BB962C8B-B14F-4D97-AF65-F5344CB8AC3E}">
        <p14:creationId xmlns:p14="http://schemas.microsoft.com/office/powerpoint/2010/main" val="409247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17</a:t>
            </a:fld>
            <a:endParaRPr lang="zh-CN" altLang="en-US"/>
          </a:p>
        </p:txBody>
      </p:sp>
    </p:spTree>
    <p:extLst>
      <p:ext uri="{BB962C8B-B14F-4D97-AF65-F5344CB8AC3E}">
        <p14:creationId xmlns:p14="http://schemas.microsoft.com/office/powerpoint/2010/main" val="121323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18</a:t>
            </a:fld>
            <a:endParaRPr lang="zh-CN" altLang="en-US"/>
          </a:p>
        </p:txBody>
      </p:sp>
    </p:spTree>
    <p:extLst>
      <p:ext uri="{BB962C8B-B14F-4D97-AF65-F5344CB8AC3E}">
        <p14:creationId xmlns:p14="http://schemas.microsoft.com/office/powerpoint/2010/main" val="130848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19</a:t>
            </a:fld>
            <a:endParaRPr lang="zh-CN" altLang="en-US"/>
          </a:p>
        </p:txBody>
      </p:sp>
    </p:spTree>
    <p:extLst>
      <p:ext uri="{BB962C8B-B14F-4D97-AF65-F5344CB8AC3E}">
        <p14:creationId xmlns:p14="http://schemas.microsoft.com/office/powerpoint/2010/main" val="59699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20</a:t>
            </a:fld>
            <a:endParaRPr lang="zh-CN" altLang="en-US"/>
          </a:p>
        </p:txBody>
      </p:sp>
    </p:spTree>
    <p:extLst>
      <p:ext uri="{BB962C8B-B14F-4D97-AF65-F5344CB8AC3E}">
        <p14:creationId xmlns:p14="http://schemas.microsoft.com/office/powerpoint/2010/main" val="35956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3</a:t>
            </a:fld>
            <a:endParaRPr lang="zh-CN" altLang="en-US"/>
          </a:p>
        </p:txBody>
      </p:sp>
    </p:spTree>
    <p:extLst>
      <p:ext uri="{BB962C8B-B14F-4D97-AF65-F5344CB8AC3E}">
        <p14:creationId xmlns:p14="http://schemas.microsoft.com/office/powerpoint/2010/main" val="633784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21</a:t>
            </a:fld>
            <a:endParaRPr lang="zh-CN" altLang="en-US"/>
          </a:p>
        </p:txBody>
      </p:sp>
    </p:spTree>
    <p:extLst>
      <p:ext uri="{BB962C8B-B14F-4D97-AF65-F5344CB8AC3E}">
        <p14:creationId xmlns:p14="http://schemas.microsoft.com/office/powerpoint/2010/main" val="362498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22</a:t>
            </a:fld>
            <a:endParaRPr lang="zh-CN" altLang="en-US"/>
          </a:p>
        </p:txBody>
      </p:sp>
    </p:spTree>
    <p:extLst>
      <p:ext uri="{BB962C8B-B14F-4D97-AF65-F5344CB8AC3E}">
        <p14:creationId xmlns:p14="http://schemas.microsoft.com/office/powerpoint/2010/main" val="3914248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pPr/>
              <a:t>23</a:t>
            </a:fld>
            <a:endParaRPr lang="zh-CN" altLang="en-US"/>
          </a:p>
        </p:txBody>
      </p:sp>
    </p:spTree>
    <p:extLst>
      <p:ext uri="{BB962C8B-B14F-4D97-AF65-F5344CB8AC3E}">
        <p14:creationId xmlns:p14="http://schemas.microsoft.com/office/powerpoint/2010/main" val="266450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4</a:t>
            </a:fld>
            <a:endParaRPr lang="zh-CN" altLang="en-US"/>
          </a:p>
        </p:txBody>
      </p:sp>
    </p:spTree>
    <p:extLst>
      <p:ext uri="{BB962C8B-B14F-4D97-AF65-F5344CB8AC3E}">
        <p14:creationId xmlns:p14="http://schemas.microsoft.com/office/powerpoint/2010/main" val="242373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5</a:t>
            </a:fld>
            <a:endParaRPr lang="zh-CN" altLang="en-US"/>
          </a:p>
        </p:txBody>
      </p:sp>
    </p:spTree>
    <p:extLst>
      <p:ext uri="{BB962C8B-B14F-4D97-AF65-F5344CB8AC3E}">
        <p14:creationId xmlns:p14="http://schemas.microsoft.com/office/powerpoint/2010/main" val="197469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6</a:t>
            </a:fld>
            <a:endParaRPr lang="zh-CN" altLang="en-US"/>
          </a:p>
        </p:txBody>
      </p:sp>
    </p:spTree>
    <p:extLst>
      <p:ext uri="{BB962C8B-B14F-4D97-AF65-F5344CB8AC3E}">
        <p14:creationId xmlns:p14="http://schemas.microsoft.com/office/powerpoint/2010/main" val="33266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12F0D-7AC6-4DB4-A8B8-9E24057C42DB}" type="slidenum">
              <a:rPr lang="zh-CN" altLang="en-US" smtClean="0"/>
              <a:pPr/>
              <a:t>7</a:t>
            </a:fld>
            <a:endParaRPr lang="zh-CN" altLang="en-US"/>
          </a:p>
        </p:txBody>
      </p:sp>
    </p:spTree>
    <p:extLst>
      <p:ext uri="{BB962C8B-B14F-4D97-AF65-F5344CB8AC3E}">
        <p14:creationId xmlns:p14="http://schemas.microsoft.com/office/powerpoint/2010/main" val="199820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8</a:t>
            </a:fld>
            <a:endParaRPr lang="zh-CN" altLang="en-US"/>
          </a:p>
        </p:txBody>
      </p:sp>
    </p:spTree>
    <p:extLst>
      <p:ext uri="{BB962C8B-B14F-4D97-AF65-F5344CB8AC3E}">
        <p14:creationId xmlns:p14="http://schemas.microsoft.com/office/powerpoint/2010/main" val="390553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9</a:t>
            </a:fld>
            <a:endParaRPr lang="en-US"/>
          </a:p>
        </p:txBody>
      </p:sp>
    </p:spTree>
    <p:extLst>
      <p:ext uri="{BB962C8B-B14F-4D97-AF65-F5344CB8AC3E}">
        <p14:creationId xmlns:p14="http://schemas.microsoft.com/office/powerpoint/2010/main" val="217021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10</a:t>
            </a:fld>
            <a:endParaRPr lang="zh-CN" altLang="en-US"/>
          </a:p>
        </p:txBody>
      </p:sp>
    </p:spTree>
    <p:extLst>
      <p:ext uri="{BB962C8B-B14F-4D97-AF65-F5344CB8AC3E}">
        <p14:creationId xmlns:p14="http://schemas.microsoft.com/office/powerpoint/2010/main" val="139801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341851442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271867854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31022767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7179965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32791492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21421349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98326195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pPr/>
              <a:t>‹#›</a:t>
            </a:fld>
            <a:endParaRPr lang="zh-CN" altLang="en-US"/>
          </a:p>
        </p:txBody>
      </p:sp>
      <p:sp>
        <p:nvSpPr>
          <p:cNvPr id="11" name="矩形 10"/>
          <p:cNvSpPr/>
          <p:nvPr userDrawn="1"/>
        </p:nvSpPr>
        <p:spPr>
          <a:xfrm>
            <a:off x="6559928" y="47293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57955776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419092727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961472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24410553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pPr/>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239294454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pPr/>
              <a:t>2019/5/30</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pPr/>
              <a:t>‹#›</a:t>
            </a:fld>
            <a:endParaRPr lang="zh-CN" altLang="en-US"/>
          </a:p>
        </p:txBody>
      </p:sp>
    </p:spTree>
    <p:extLst>
      <p:ext uri="{BB962C8B-B14F-4D97-AF65-F5344CB8AC3E}">
        <p14:creationId xmlns:p14="http://schemas.microsoft.com/office/powerpoint/2010/main" val="171279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Visio___3.vsdx"/></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__1.vsd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32019" y="2477513"/>
            <a:ext cx="2486159" cy="1692704"/>
          </a:xfrm>
          <a:prstGeom prst="rect">
            <a:avLst/>
          </a:prstGeom>
        </p:spPr>
      </p:pic>
      <p:sp>
        <p:nvSpPr>
          <p:cNvPr id="17" name="文本框 16"/>
          <p:cNvSpPr txBox="1"/>
          <p:nvPr/>
        </p:nvSpPr>
        <p:spPr>
          <a:xfrm>
            <a:off x="3366554" y="1696090"/>
            <a:ext cx="5423379" cy="707886"/>
          </a:xfrm>
          <a:prstGeom prst="rect">
            <a:avLst/>
          </a:prstGeom>
          <a:noFill/>
        </p:spPr>
        <p:txBody>
          <a:bodyPr wrap="square">
            <a:spAutoFit/>
          </a:bodyPr>
          <a:lstStyle/>
          <a:p>
            <a:pPr algn="ctr">
              <a:defRPr/>
            </a:pPr>
            <a:r>
              <a:rPr lang="zh-CN" altLang="en-US" sz="4000" b="1" dirty="0">
                <a:latin typeface="+mn-ea"/>
              </a:rPr>
              <a:t>论文答辩</a:t>
            </a:r>
            <a:r>
              <a:rPr lang="en-US" altLang="zh-CN" sz="4000" b="1" dirty="0">
                <a:latin typeface="+mn-ea"/>
              </a:rPr>
              <a:t>PPT</a:t>
            </a:r>
            <a:endParaRPr lang="zh-CN" altLang="en-US" sz="4000" b="1" dirty="0">
              <a:latin typeface="+mn-ea"/>
            </a:endParaRPr>
          </a:p>
        </p:txBody>
      </p:sp>
      <p:sp>
        <p:nvSpPr>
          <p:cNvPr id="18" name="文本框 17"/>
          <p:cNvSpPr txBox="1"/>
          <p:nvPr/>
        </p:nvSpPr>
        <p:spPr>
          <a:xfrm>
            <a:off x="3938551" y="2611080"/>
            <a:ext cx="2370966" cy="338554"/>
          </a:xfrm>
          <a:prstGeom prst="rect">
            <a:avLst/>
          </a:prstGeom>
          <a:noFill/>
        </p:spPr>
        <p:txBody>
          <a:bodyPr>
            <a:spAutoFit/>
          </a:bodyPr>
          <a:lstStyle/>
          <a:p>
            <a:pPr algn="ctr">
              <a:defRPr/>
            </a:pPr>
            <a:r>
              <a:rPr lang="zh-CN" altLang="en-US" sz="1600" dirty="0">
                <a:latin typeface="+mn-ea"/>
              </a:rPr>
              <a:t>答辩人</a:t>
            </a:r>
            <a:r>
              <a:rPr lang="zh-CN" altLang="en-US" sz="1600" dirty="0" smtClean="0">
                <a:latin typeface="+mn-ea"/>
              </a:rPr>
              <a:t>：宇文琦</a:t>
            </a:r>
            <a:endParaRPr lang="zh-CN" altLang="en-US" sz="1600" dirty="0">
              <a:latin typeface="+mn-ea"/>
            </a:endParaRPr>
          </a:p>
        </p:txBody>
      </p:sp>
      <p:sp>
        <p:nvSpPr>
          <p:cNvPr id="19" name="文本框 18"/>
          <p:cNvSpPr txBox="1"/>
          <p:nvPr/>
        </p:nvSpPr>
        <p:spPr>
          <a:xfrm>
            <a:off x="5759305" y="2601300"/>
            <a:ext cx="2370966" cy="338554"/>
          </a:xfrm>
          <a:prstGeom prst="rect">
            <a:avLst/>
          </a:prstGeom>
          <a:noFill/>
        </p:spPr>
        <p:txBody>
          <a:bodyPr>
            <a:spAutoFit/>
          </a:bodyPr>
          <a:lstStyle/>
          <a:p>
            <a:pPr algn="ctr">
              <a:defRPr/>
            </a:pPr>
            <a:r>
              <a:rPr lang="zh-CN" altLang="en-US" sz="1600" dirty="0">
                <a:latin typeface="+mn-ea"/>
              </a:rPr>
              <a:t>指导老师</a:t>
            </a:r>
            <a:r>
              <a:rPr lang="zh-CN" altLang="en-US" sz="1600" dirty="0" smtClean="0">
                <a:latin typeface="+mn-ea"/>
              </a:rPr>
              <a:t>：潘宁</a:t>
            </a:r>
            <a:endParaRPr lang="zh-CN" altLang="en-US" sz="1600" dirty="0">
              <a:latin typeface="+mn-ea"/>
            </a:endParaRPr>
          </a:p>
        </p:txBody>
      </p:sp>
      <p:sp>
        <p:nvSpPr>
          <p:cNvPr id="20" name="文本框 19"/>
          <p:cNvSpPr txBox="1"/>
          <p:nvPr/>
        </p:nvSpPr>
        <p:spPr>
          <a:xfrm>
            <a:off x="5462354" y="4687658"/>
            <a:ext cx="2984500" cy="276999"/>
          </a:xfrm>
          <a:prstGeom prst="rect">
            <a:avLst/>
          </a:prstGeom>
          <a:noFill/>
        </p:spPr>
        <p:txBody>
          <a:bodyPr wrap="square">
            <a:spAutoFit/>
          </a:bodyPr>
          <a:lstStyle/>
          <a:p>
            <a:r>
              <a:rPr lang="zh-CN" altLang="en-US" sz="1200" dirty="0">
                <a:latin typeface="+mn-ea"/>
              </a:rPr>
              <a:t>学院</a:t>
            </a:r>
            <a:r>
              <a:rPr lang="zh-CN" altLang="en-US" sz="1200" dirty="0" smtClean="0">
                <a:latin typeface="+mn-ea"/>
              </a:rPr>
              <a:t>：华信软件学院     </a:t>
            </a:r>
            <a:r>
              <a:rPr lang="zh-CN" altLang="en-US" sz="1200" dirty="0">
                <a:latin typeface="+mn-ea"/>
              </a:rPr>
              <a:t>学号</a:t>
            </a:r>
            <a:r>
              <a:rPr lang="zh-CN" altLang="en-US" sz="1200" dirty="0" smtClean="0">
                <a:latin typeface="+mn-ea"/>
              </a:rPr>
              <a:t>：</a:t>
            </a:r>
            <a:r>
              <a:rPr lang="en-US" altLang="zh-CN" sz="1200" smtClean="0">
                <a:latin typeface="+mn-ea"/>
              </a:rPr>
              <a:t>20155993</a:t>
            </a:r>
            <a:endParaRPr lang="zh-CN" altLang="en-US" sz="1200" dirty="0">
              <a:latin typeface="+mn-ea"/>
            </a:endParaRPr>
          </a:p>
        </p:txBody>
      </p:sp>
      <p:pic>
        <p:nvPicPr>
          <p:cNvPr id="18434" name="Picture 2"/>
          <p:cNvPicPr>
            <a:picLocks noChangeAspect="1" noChangeArrowheads="1"/>
          </p:cNvPicPr>
          <p:nvPr/>
        </p:nvPicPr>
        <p:blipFill>
          <a:blip r:embed="rId3"/>
          <a:srcRect/>
          <a:stretch>
            <a:fillRect/>
          </a:stretch>
        </p:blipFill>
        <p:spPr bwMode="auto">
          <a:xfrm>
            <a:off x="0" y="0"/>
            <a:ext cx="2111497" cy="2137064"/>
          </a:xfrm>
          <a:prstGeom prst="rect">
            <a:avLst/>
          </a:prstGeom>
          <a:noFill/>
          <a:ln w="9525">
            <a:noFill/>
            <a:miter lim="800000"/>
            <a:headEnd/>
            <a:tailEnd/>
          </a:ln>
          <a:effectLst/>
        </p:spPr>
      </p:pic>
    </p:spTree>
    <p:extLst>
      <p:ext uri="{BB962C8B-B14F-4D97-AF65-F5344CB8AC3E}">
        <p14:creationId xmlns:p14="http://schemas.microsoft.com/office/powerpoint/2010/main" val="296837637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250" fill="hold"/>
                                        <p:tgtEl>
                                          <p:spTgt spid="17"/>
                                        </p:tgtEl>
                                        <p:attrNameLst>
                                          <p:attrName>ppt_x</p:attrName>
                                        </p:attrNameLst>
                                      </p:cBhvr>
                                      <p:tavLst>
                                        <p:tav tm="0">
                                          <p:val>
                                            <p:strVal val="#ppt_x"/>
                                          </p:val>
                                        </p:tav>
                                        <p:tav tm="100000">
                                          <p:val>
                                            <p:strVal val="#ppt_x"/>
                                          </p:val>
                                        </p:tav>
                                      </p:tavLst>
                                    </p:anim>
                                    <p:anim calcmode="lin" valueType="num">
                                      <p:cBhvr>
                                        <p:cTn id="14" dur="250" fill="hold"/>
                                        <p:tgtEl>
                                          <p:spTgt spid="17"/>
                                        </p:tgtEl>
                                        <p:attrNameLst>
                                          <p:attrName>ppt_y</p:attrName>
                                        </p:attrNameLst>
                                      </p:cBhvr>
                                      <p:tavLst>
                                        <p:tav tm="0">
                                          <p:val>
                                            <p:strVal val="#ppt_y-#ppt_h/2"/>
                                          </p:val>
                                        </p:tav>
                                        <p:tav tm="100000">
                                          <p:val>
                                            <p:strVal val="#ppt_y"/>
                                          </p:val>
                                        </p:tav>
                                      </p:tavLst>
                                    </p:anim>
                                    <p:anim calcmode="lin" valueType="num">
                                      <p:cBhvr>
                                        <p:cTn id="15" dur="250" fill="hold"/>
                                        <p:tgtEl>
                                          <p:spTgt spid="17"/>
                                        </p:tgtEl>
                                        <p:attrNameLst>
                                          <p:attrName>ppt_w</p:attrName>
                                        </p:attrNameLst>
                                      </p:cBhvr>
                                      <p:tavLst>
                                        <p:tav tm="0">
                                          <p:val>
                                            <p:strVal val="#ppt_w"/>
                                          </p:val>
                                        </p:tav>
                                        <p:tav tm="100000">
                                          <p:val>
                                            <p:strVal val="#ppt_w"/>
                                          </p:val>
                                        </p:tav>
                                      </p:tavLst>
                                    </p:anim>
                                    <p:anim calcmode="lin" valueType="num">
                                      <p:cBhvr>
                                        <p:cTn id="16" dur="25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850"/>
                            </p:stCondLst>
                            <p:childTnLst>
                              <p:par>
                                <p:cTn id="18" presetID="2" presetClass="entr" presetSubtype="4" decel="10000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260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2866757" y="2019403"/>
            <a:ext cx="4348365" cy="939618"/>
            <a:chOff x="2866757" y="2019402"/>
            <a:chExt cx="4348365" cy="939617"/>
          </a:xfrm>
        </p:grpSpPr>
        <p:sp>
          <p:nvSpPr>
            <p:cNvPr id="13" name="文本框 12"/>
            <p:cNvSpPr txBox="1"/>
            <p:nvPr/>
          </p:nvSpPr>
          <p:spPr>
            <a:xfrm>
              <a:off x="2866757" y="2251134"/>
              <a:ext cx="4348365" cy="707885"/>
            </a:xfrm>
            <a:prstGeom prst="rect">
              <a:avLst/>
            </a:prstGeom>
            <a:noFill/>
          </p:spPr>
          <p:txBody>
            <a:bodyPr wrap="square" rtlCol="0">
              <a:spAutoFit/>
            </a:bodyPr>
            <a:lstStyle/>
            <a:p>
              <a:pPr algn="ctr"/>
              <a:r>
                <a:rPr lang="zh-CN" altLang="en-US" sz="4000" dirty="0">
                  <a:latin typeface="微软雅黑 Light" panose="020B0502040204020203" pitchFamily="34" charset="-122"/>
                  <a:ea typeface="微软雅黑 Light" panose="020B0502040204020203" pitchFamily="34" charset="-122"/>
                </a:rPr>
                <a:t>详细设计</a:t>
              </a:r>
            </a:p>
          </p:txBody>
        </p:sp>
        <p:sp>
          <p:nvSpPr>
            <p:cNvPr id="15" name="文本框 14"/>
            <p:cNvSpPr txBox="1"/>
            <p:nvPr/>
          </p:nvSpPr>
          <p:spPr>
            <a:xfrm>
              <a:off x="3229670" y="2019402"/>
              <a:ext cx="1616027"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FOUR</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1928879" y="1944350"/>
            <a:ext cx="1129689" cy="1129689"/>
            <a:chOff x="1928879" y="1944350"/>
            <a:chExt cx="1129689" cy="1129689"/>
          </a:xfrm>
          <a:solidFill>
            <a:schemeClr val="accent1"/>
          </a:solidFill>
        </p:grpSpPr>
        <p:sp>
          <p:nvSpPr>
            <p:cNvPr id="17" name="椭圆 16"/>
            <p:cNvSpPr/>
            <p:nvPr/>
          </p:nvSpPr>
          <p:spPr>
            <a:xfrm>
              <a:off x="1928879" y="1944350"/>
              <a:ext cx="1129689" cy="1129689"/>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grpSp>
          <p:nvGrpSpPr>
            <p:cNvPr id="18" name="组合 17"/>
            <p:cNvGrpSpPr/>
            <p:nvPr/>
          </p:nvGrpSpPr>
          <p:grpSpPr>
            <a:xfrm>
              <a:off x="2119073" y="2251134"/>
              <a:ext cx="749300" cy="509588"/>
              <a:chOff x="3897313" y="2016126"/>
              <a:chExt cx="749300" cy="509588"/>
            </a:xfrm>
            <a:grp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26"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27"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28"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29"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0"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1"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2"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3"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4"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sp>
            <p:nvSpPr>
              <p:cNvPr id="35"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2528784473"/>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矩形 45"/>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系统功能结构</a:t>
            </a:r>
            <a:endParaRPr lang="en-US" altLang="zh-CN" sz="1800" kern="100" dirty="0">
              <a:latin typeface="+mn-ea"/>
              <a:cs typeface="Times New Roman" panose="02020603050405020304" pitchFamily="18" charset="0"/>
            </a:endParaRPr>
          </a:p>
        </p:txBody>
      </p:sp>
      <p:sp>
        <p:nvSpPr>
          <p:cNvPr id="2" name="Rectangle 34">
            <a:extLst>
              <a:ext uri="{FF2B5EF4-FFF2-40B4-BE49-F238E27FC236}">
                <a16:creationId xmlns:a16="http://schemas.microsoft.com/office/drawing/2014/main" xmlns="" id="{C96ED840-79F7-46C3-84B5-4DA918B99B03}"/>
              </a:ext>
            </a:extLst>
          </p:cNvPr>
          <p:cNvSpPr>
            <a:spLocks noChangeArrowheads="1"/>
          </p:cNvSpPr>
          <p:nvPr/>
        </p:nvSpPr>
        <p:spPr bwMode="auto">
          <a:xfrm>
            <a:off x="2179674" y="66985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482436" y="727364"/>
            <a:ext cx="5680364" cy="830997"/>
          </a:xfrm>
          <a:prstGeom prst="rect">
            <a:avLst/>
          </a:prstGeom>
          <a:noFill/>
        </p:spPr>
        <p:txBody>
          <a:bodyPr wrap="square" rtlCol="0">
            <a:spAutoFit/>
          </a:bodyPr>
          <a:lstStyle/>
          <a:p>
            <a:r>
              <a:rPr lang="zh-CN" altLang="en-US" sz="1600" dirty="0" smtClean="0"/>
              <a:t>       详细设计是对概要设计的进一步细化，一般由各部分的担当人员依据概要设计分别完成，是具体的实现细节。理论上要求可以照此编码。</a:t>
            </a:r>
            <a:endParaRPr lang="zh-CN" altLang="en-US" sz="1600" dirty="0"/>
          </a:p>
        </p:txBody>
      </p:sp>
      <p:pic>
        <p:nvPicPr>
          <p:cNvPr id="6" name="图片 5"/>
          <p:cNvPicPr/>
          <p:nvPr/>
        </p:nvPicPr>
        <p:blipFill>
          <a:blip r:embed="rId3"/>
          <a:srcRect/>
          <a:stretch>
            <a:fillRect/>
          </a:stretch>
        </p:blipFill>
        <p:spPr>
          <a:xfrm>
            <a:off x="2230583" y="2003367"/>
            <a:ext cx="3887932" cy="2464723"/>
          </a:xfrm>
          <a:prstGeom prst="rect">
            <a:avLst/>
          </a:prstGeom>
          <a:noFill/>
          <a:ln w="9525">
            <a:noFill/>
            <a:miter lim="800000"/>
            <a:headEnd/>
            <a:tailEnd/>
          </a:ln>
        </p:spPr>
      </p:pic>
    </p:spTree>
    <p:extLst>
      <p:ext uri="{BB962C8B-B14F-4D97-AF65-F5344CB8AC3E}">
        <p14:creationId xmlns:p14="http://schemas.microsoft.com/office/powerpoint/2010/main" val="145076637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矩形 36"/>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系统数据流程</a:t>
            </a:r>
            <a:endParaRPr lang="en-US" altLang="zh-CN" sz="1800" kern="100" dirty="0">
              <a:latin typeface="+mn-ea"/>
              <a:cs typeface="Times New Roman" panose="02020603050405020304" pitchFamily="18" charset="0"/>
            </a:endParaRPr>
          </a:p>
        </p:txBody>
      </p:sp>
      <p:sp>
        <p:nvSpPr>
          <p:cNvPr id="2" name="Rectangle 2">
            <a:extLst>
              <a:ext uri="{FF2B5EF4-FFF2-40B4-BE49-F238E27FC236}">
                <a16:creationId xmlns:a16="http://schemas.microsoft.com/office/drawing/2014/main" xmlns="" id="{DB792F17-9355-41B0-A6EB-5D03D5167B7E}"/>
              </a:ext>
            </a:extLst>
          </p:cNvPr>
          <p:cNvSpPr>
            <a:spLocks noChangeArrowheads="1"/>
          </p:cNvSpPr>
          <p:nvPr/>
        </p:nvSpPr>
        <p:spPr bwMode="auto">
          <a:xfrm>
            <a:off x="1850065" y="45443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4">
            <a:extLst>
              <a:ext uri="{FF2B5EF4-FFF2-40B4-BE49-F238E27FC236}">
                <a16:creationId xmlns:a16="http://schemas.microsoft.com/office/drawing/2014/main" xmlns="" id="{F0CE873F-1EFE-438F-906C-D6C211089017}"/>
              </a:ext>
            </a:extLst>
          </p:cNvPr>
          <p:cNvSpPr>
            <a:spLocks noChangeArrowheads="1"/>
          </p:cNvSpPr>
          <p:nvPr/>
        </p:nvSpPr>
        <p:spPr bwMode="auto">
          <a:xfrm>
            <a:off x="2852737" y="11802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9">
            <a:extLst>
              <a:ext uri="{FF2B5EF4-FFF2-40B4-BE49-F238E27FC236}">
                <a16:creationId xmlns:a16="http://schemas.microsoft.com/office/drawing/2014/main" xmlns="" id="{5083E488-3032-4927-B669-83BE68ACB0CE}"/>
              </a:ext>
            </a:extLst>
          </p:cNvPr>
          <p:cNvSpPr>
            <a:spLocks noChangeArrowheads="1"/>
          </p:cNvSpPr>
          <p:nvPr/>
        </p:nvSpPr>
        <p:spPr bwMode="auto">
          <a:xfrm>
            <a:off x="3094074" y="11895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xmlns="" id="{03919769-B0C4-4AE3-8487-DBCFF6DF9115}"/>
              </a:ext>
            </a:extLst>
          </p:cNvPr>
          <p:cNvGraphicFramePr>
            <a:graphicFrameLocks noChangeAspect="1"/>
          </p:cNvGraphicFramePr>
          <p:nvPr>
            <p:extLst>
              <p:ext uri="{D42A27DB-BD31-4B8C-83A1-F6EECF244321}">
                <p14:modId xmlns:p14="http://schemas.microsoft.com/office/powerpoint/2010/main" val="264786421"/>
              </p:ext>
            </p:extLst>
          </p:nvPr>
        </p:nvGraphicFramePr>
        <p:xfrm>
          <a:off x="5137620" y="808517"/>
          <a:ext cx="3438525" cy="3305175"/>
        </p:xfrm>
        <a:graphic>
          <a:graphicData uri="http://schemas.openxmlformats.org/presentationml/2006/ole">
            <mc:AlternateContent xmlns:mc="http://schemas.openxmlformats.org/markup-compatibility/2006">
              <mc:Choice xmlns:v="urn:schemas-microsoft-com:vml" Requires="v">
                <p:oleObj spid="_x0000_s5162" name="Visio" r:id="rId4" imgW="4095775" imgH="3924415" progId="">
                  <p:embed/>
                </p:oleObj>
              </mc:Choice>
              <mc:Fallback>
                <p:oleObj name="Visio" r:id="rId4" imgW="4095775" imgH="3924415"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7620" y="808517"/>
                        <a:ext cx="3438525" cy="330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900545" y="1309255"/>
            <a:ext cx="2860964" cy="830997"/>
          </a:xfrm>
          <a:prstGeom prst="rect">
            <a:avLst/>
          </a:prstGeom>
          <a:noFill/>
        </p:spPr>
        <p:txBody>
          <a:bodyPr wrap="square" rtlCol="0">
            <a:spAutoFit/>
          </a:bodyPr>
          <a:lstStyle/>
          <a:p>
            <a:r>
              <a:rPr lang="zh-CN" altLang="en-US" sz="1600" dirty="0" smtClean="0"/>
              <a:t>       数据流程图记录了数据流向，能够展示出数据在系统中是如何传递的。</a:t>
            </a:r>
            <a:endParaRPr lang="zh-CN" altLang="en-US" sz="1600" dirty="0"/>
          </a:p>
        </p:txBody>
      </p:sp>
    </p:spTree>
    <p:extLst>
      <p:ext uri="{BB962C8B-B14F-4D97-AF65-F5344CB8AC3E}">
        <p14:creationId xmlns:p14="http://schemas.microsoft.com/office/powerpoint/2010/main" val="249823916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矩形 54"/>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a:t>
            </a:r>
            <a:r>
              <a:rPr lang="en-US" altLang="zh-CN" sz="1800" kern="100" dirty="0">
                <a:latin typeface="+mn-ea"/>
                <a:cs typeface="Times New Roman" panose="02020603050405020304" pitchFamily="18" charset="0"/>
              </a:rPr>
              <a:t>e-r</a:t>
            </a:r>
            <a:r>
              <a:rPr lang="zh-CN" altLang="en-US" sz="1800" kern="100" dirty="0">
                <a:latin typeface="+mn-ea"/>
                <a:cs typeface="Times New Roman" panose="02020603050405020304" pitchFamily="18" charset="0"/>
              </a:rPr>
              <a:t>图</a:t>
            </a:r>
            <a:endParaRPr lang="en-US" altLang="zh-CN" sz="1800" kern="100" dirty="0">
              <a:latin typeface="+mn-ea"/>
              <a:cs typeface="Times New Roman" panose="02020603050405020304" pitchFamily="18" charset="0"/>
            </a:endParaRPr>
          </a:p>
        </p:txBody>
      </p:sp>
      <p:sp>
        <p:nvSpPr>
          <p:cNvPr id="2" name="Rectangle 36">
            <a:extLst>
              <a:ext uri="{FF2B5EF4-FFF2-40B4-BE49-F238E27FC236}">
                <a16:creationId xmlns:a16="http://schemas.microsoft.com/office/drawing/2014/main" xmlns="" id="{0AC912D7-D003-4898-9E4E-49956C52F52A}"/>
              </a:ext>
            </a:extLst>
          </p:cNvPr>
          <p:cNvSpPr>
            <a:spLocks noChangeArrowheads="1"/>
          </p:cNvSpPr>
          <p:nvPr/>
        </p:nvSpPr>
        <p:spPr bwMode="auto">
          <a:xfrm>
            <a:off x="1928812" y="21371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8">
            <a:extLst>
              <a:ext uri="{FF2B5EF4-FFF2-40B4-BE49-F238E27FC236}">
                <a16:creationId xmlns:a16="http://schemas.microsoft.com/office/drawing/2014/main" xmlns="" id="{52216066-9C2F-4BFA-92F7-4FCA387C1C17}"/>
              </a:ext>
            </a:extLst>
          </p:cNvPr>
          <p:cNvSpPr>
            <a:spLocks noChangeArrowheads="1"/>
          </p:cNvSpPr>
          <p:nvPr/>
        </p:nvSpPr>
        <p:spPr bwMode="auto">
          <a:xfrm>
            <a:off x="1648046" y="18075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6907F376-F7DC-4E51-9946-4B5BA84B8578}"/>
              </a:ext>
            </a:extLst>
          </p:cNvPr>
          <p:cNvPicPr>
            <a:picLocks noChangeAspect="1"/>
          </p:cNvPicPr>
          <p:nvPr/>
        </p:nvPicPr>
        <p:blipFill>
          <a:blip r:embed="rId3"/>
          <a:stretch>
            <a:fillRect/>
          </a:stretch>
        </p:blipFill>
        <p:spPr>
          <a:xfrm>
            <a:off x="5288950" y="775854"/>
            <a:ext cx="2597772" cy="3397828"/>
          </a:xfrm>
          <a:prstGeom prst="rect">
            <a:avLst/>
          </a:prstGeom>
        </p:spPr>
      </p:pic>
      <p:sp>
        <p:nvSpPr>
          <p:cNvPr id="6" name="TextBox 5"/>
          <p:cNvSpPr txBox="1"/>
          <p:nvPr/>
        </p:nvSpPr>
        <p:spPr>
          <a:xfrm>
            <a:off x="775855" y="1551708"/>
            <a:ext cx="4107872" cy="1077218"/>
          </a:xfrm>
          <a:prstGeom prst="rect">
            <a:avLst/>
          </a:prstGeom>
          <a:noFill/>
        </p:spPr>
        <p:txBody>
          <a:bodyPr wrap="square" rtlCol="0">
            <a:spAutoFit/>
          </a:bodyPr>
          <a:lstStyle/>
          <a:p>
            <a:r>
              <a:rPr lang="en-US" altLang="zh-CN" sz="1600" dirty="0" smtClean="0"/>
              <a:t>      E-R</a:t>
            </a:r>
            <a:r>
              <a:rPr lang="zh-CN" altLang="en-US" sz="1600" dirty="0" smtClean="0"/>
              <a:t>图是在数据库设计中用到的，</a:t>
            </a:r>
            <a:r>
              <a:rPr lang="en-US" sz="1600" dirty="0" smtClean="0"/>
              <a:t>E-R</a:t>
            </a:r>
            <a:r>
              <a:rPr lang="zh-CN" altLang="en-US" sz="1600" dirty="0" smtClean="0"/>
              <a:t>图也称实体</a:t>
            </a:r>
            <a:r>
              <a:rPr lang="en-US" altLang="zh-CN" sz="1600" dirty="0" smtClean="0"/>
              <a:t>-</a:t>
            </a:r>
            <a:r>
              <a:rPr lang="zh-CN" altLang="en-US" sz="1600" dirty="0" smtClean="0"/>
              <a:t>联系图</a:t>
            </a:r>
            <a:r>
              <a:rPr lang="en-US" altLang="zh-CN" sz="1600" dirty="0" smtClean="0"/>
              <a:t>(</a:t>
            </a:r>
            <a:r>
              <a:rPr lang="en-US" sz="1600" dirty="0" smtClean="0"/>
              <a:t>Entity Relationship Diagram)，</a:t>
            </a:r>
            <a:r>
              <a:rPr lang="zh-CN" altLang="en-US" sz="1600" dirty="0" smtClean="0"/>
              <a:t>提供了表示实体类型、属性和联系的方法，用来描述现实世界的概念模型。</a:t>
            </a:r>
            <a:endParaRPr lang="zh-CN" altLang="en-US" sz="1600" dirty="0"/>
          </a:p>
        </p:txBody>
      </p:sp>
    </p:spTree>
    <p:extLst>
      <p:ext uri="{BB962C8B-B14F-4D97-AF65-F5344CB8AC3E}">
        <p14:creationId xmlns:p14="http://schemas.microsoft.com/office/powerpoint/2010/main" val="80792915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7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组合 22"/>
          <p:cNvGrpSpPr/>
          <p:nvPr/>
        </p:nvGrpSpPr>
        <p:grpSpPr>
          <a:xfrm>
            <a:off x="4070983" y="2019403"/>
            <a:ext cx="2255503" cy="939618"/>
            <a:chOff x="4070982" y="2019402"/>
            <a:chExt cx="2255503" cy="939617"/>
          </a:xfrm>
        </p:grpSpPr>
        <p:sp>
          <p:nvSpPr>
            <p:cNvPr id="24" name="文本框 23"/>
            <p:cNvSpPr txBox="1"/>
            <p:nvPr/>
          </p:nvSpPr>
          <p:spPr>
            <a:xfrm>
              <a:off x="4070982" y="2251134"/>
              <a:ext cx="2255503" cy="707885"/>
            </a:xfrm>
            <a:prstGeom prst="rect">
              <a:avLst/>
            </a:prstGeom>
            <a:noFill/>
          </p:spPr>
          <p:txBody>
            <a:bodyPr wrap="square" rtlCol="0">
              <a:spAutoFit/>
            </a:bodyPr>
            <a:lstStyle/>
            <a:p>
              <a:r>
                <a:rPr lang="zh-CN" altLang="en-US" sz="4000" dirty="0">
                  <a:latin typeface="微软雅黑 Light" panose="020B0502040204020203" pitchFamily="34" charset="-122"/>
                  <a:ea typeface="微软雅黑 Light" panose="020B0502040204020203" pitchFamily="34" charset="-122"/>
                </a:rPr>
                <a:t>系统实现</a:t>
              </a:r>
            </a:p>
          </p:txBody>
        </p:sp>
        <p:sp>
          <p:nvSpPr>
            <p:cNvPr id="36" name="文本框 35"/>
            <p:cNvSpPr txBox="1"/>
            <p:nvPr/>
          </p:nvSpPr>
          <p:spPr>
            <a:xfrm>
              <a:off x="4118308" y="2019402"/>
              <a:ext cx="1331264"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FIVE</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2817517" y="1944350"/>
            <a:ext cx="1129689" cy="1129689"/>
            <a:chOff x="2817516" y="1944350"/>
            <a:chExt cx="1129689" cy="1129689"/>
          </a:xfrm>
          <a:solidFill>
            <a:schemeClr val="accent1"/>
          </a:solidFill>
        </p:grpSpPr>
        <p:sp>
          <p:nvSpPr>
            <p:cNvPr id="38" name="椭圆 37"/>
            <p:cNvSpPr/>
            <p:nvPr/>
          </p:nvSpPr>
          <p:spPr>
            <a:xfrm>
              <a:off x="2817516" y="1944350"/>
              <a:ext cx="1129689" cy="1129689"/>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sp>
          <p:nvSpPr>
            <p:cNvPr id="39" name="Freeform 5"/>
            <p:cNvSpPr>
              <a:spLocks noEditPoints="1"/>
            </p:cNvSpPr>
            <p:nvPr/>
          </p:nvSpPr>
          <p:spPr bwMode="auto">
            <a:xfrm>
              <a:off x="3195035" y="2160665"/>
              <a:ext cx="444894" cy="65791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367396450"/>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Effect transition="in" filter="fade">
                                      <p:cBhvr>
                                        <p:cTn id="9" dur="250"/>
                                        <p:tgtEl>
                                          <p:spTgt spid="37"/>
                                        </p:tgtEl>
                                      </p:cBhvr>
                                    </p:animEffect>
                                  </p:childTnLst>
                                </p:cTn>
                              </p:par>
                              <p:par>
                                <p:cTn id="10" presetID="6" presetClass="emph" presetSubtype="0" decel="100000" fill="hold" nodeType="withEffect">
                                  <p:stCondLst>
                                    <p:cond delay="200"/>
                                  </p:stCondLst>
                                  <p:childTnLst>
                                    <p:animScale>
                                      <p:cBhvr>
                                        <p:cTn id="11" dur="250" fill="hold"/>
                                        <p:tgtEl>
                                          <p:spTgt spid="37"/>
                                        </p:tgtEl>
                                      </p:cBhvr>
                                      <p:by x="110000" y="110000"/>
                                    </p:animScale>
                                  </p:childTnLst>
                                </p:cTn>
                              </p:par>
                              <p:par>
                                <p:cTn id="12" presetID="6" presetClass="emph" presetSubtype="0" decel="100000" fill="hold" nodeType="withEffect">
                                  <p:stCondLst>
                                    <p:cond delay="400"/>
                                  </p:stCondLst>
                                  <p:childTnLst>
                                    <p:animScale>
                                      <p:cBhvr>
                                        <p:cTn id="13" dur="250" fill="hold"/>
                                        <p:tgtEl>
                                          <p:spTgt spid="3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矩形 56"/>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系统首页</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A80E0F61-3ADA-414C-98E0-3541540A488D}"/>
              </a:ext>
            </a:extLst>
          </p:cNvPr>
          <p:cNvPicPr/>
          <p:nvPr/>
        </p:nvPicPr>
        <p:blipFill>
          <a:blip r:embed="rId3"/>
          <a:stretch>
            <a:fillRect/>
          </a:stretch>
        </p:blipFill>
        <p:spPr>
          <a:xfrm>
            <a:off x="3716655" y="1131887"/>
            <a:ext cx="1710690" cy="2879725"/>
          </a:xfrm>
          <a:prstGeom prst="rect">
            <a:avLst/>
          </a:prstGeom>
        </p:spPr>
      </p:pic>
    </p:spTree>
    <p:extLst>
      <p:ext uri="{BB962C8B-B14F-4D97-AF65-F5344CB8AC3E}">
        <p14:creationId xmlns:p14="http://schemas.microsoft.com/office/powerpoint/2010/main" val="425644813"/>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矩形 32"/>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用户登录</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40637082-FCFF-457D-9D3A-EA3EEF675585}"/>
              </a:ext>
            </a:extLst>
          </p:cNvPr>
          <p:cNvPicPr/>
          <p:nvPr/>
        </p:nvPicPr>
        <p:blipFill>
          <a:blip r:embed="rId3"/>
          <a:stretch>
            <a:fillRect/>
          </a:stretch>
        </p:blipFill>
        <p:spPr>
          <a:xfrm>
            <a:off x="3696652" y="1131887"/>
            <a:ext cx="1750695" cy="2879725"/>
          </a:xfrm>
          <a:prstGeom prst="rect">
            <a:avLst/>
          </a:prstGeom>
        </p:spPr>
      </p:pic>
    </p:spTree>
    <p:extLst>
      <p:ext uri="{BB962C8B-B14F-4D97-AF65-F5344CB8AC3E}">
        <p14:creationId xmlns:p14="http://schemas.microsoft.com/office/powerpoint/2010/main" val="131368236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矩形 38"/>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系统菜单</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9738AB7A-E04D-4040-9F26-50DFECDFD742}"/>
              </a:ext>
            </a:extLst>
          </p:cNvPr>
          <p:cNvPicPr/>
          <p:nvPr/>
        </p:nvPicPr>
        <p:blipFill>
          <a:blip r:embed="rId3"/>
          <a:stretch>
            <a:fillRect/>
          </a:stretch>
        </p:blipFill>
        <p:spPr>
          <a:xfrm>
            <a:off x="3723322" y="1131887"/>
            <a:ext cx="1697355" cy="2879725"/>
          </a:xfrm>
          <a:prstGeom prst="rect">
            <a:avLst/>
          </a:prstGeom>
        </p:spPr>
      </p:pic>
    </p:spTree>
    <p:extLst>
      <p:ext uri="{BB962C8B-B14F-4D97-AF65-F5344CB8AC3E}">
        <p14:creationId xmlns:p14="http://schemas.microsoft.com/office/powerpoint/2010/main" val="126528175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党员类型</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04595018-D2E4-42C9-9CA9-CCDA47634E92}"/>
              </a:ext>
            </a:extLst>
          </p:cNvPr>
          <p:cNvPicPr/>
          <p:nvPr/>
        </p:nvPicPr>
        <p:blipFill>
          <a:blip r:embed="rId3"/>
          <a:stretch>
            <a:fillRect/>
          </a:stretch>
        </p:blipFill>
        <p:spPr>
          <a:xfrm>
            <a:off x="3720782" y="1222375"/>
            <a:ext cx="1702435" cy="2698750"/>
          </a:xfrm>
          <a:prstGeom prst="rect">
            <a:avLst/>
          </a:prstGeom>
        </p:spPr>
      </p:pic>
    </p:spTree>
    <p:extLst>
      <p:ext uri="{BB962C8B-B14F-4D97-AF65-F5344CB8AC3E}">
        <p14:creationId xmlns:p14="http://schemas.microsoft.com/office/powerpoint/2010/main" val="211215943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党员管理</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95A9B258-5F04-4147-AA7B-65902935F101}"/>
              </a:ext>
            </a:extLst>
          </p:cNvPr>
          <p:cNvPicPr/>
          <p:nvPr/>
        </p:nvPicPr>
        <p:blipFill>
          <a:blip r:embed="rId3"/>
          <a:stretch>
            <a:fillRect/>
          </a:stretch>
        </p:blipFill>
        <p:spPr>
          <a:xfrm>
            <a:off x="3671570" y="1131887"/>
            <a:ext cx="1800860" cy="2879725"/>
          </a:xfrm>
          <a:prstGeom prst="rect">
            <a:avLst/>
          </a:prstGeom>
        </p:spPr>
      </p:pic>
    </p:spTree>
    <p:extLst>
      <p:ext uri="{BB962C8B-B14F-4D97-AF65-F5344CB8AC3E}">
        <p14:creationId xmlns:p14="http://schemas.microsoft.com/office/powerpoint/2010/main" val="369906551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 name="组合 67"/>
          <p:cNvGrpSpPr/>
          <p:nvPr/>
        </p:nvGrpSpPr>
        <p:grpSpPr>
          <a:xfrm>
            <a:off x="6829" y="1746369"/>
            <a:ext cx="2765362" cy="964005"/>
            <a:chOff x="219753" y="1976522"/>
            <a:chExt cx="2765362" cy="964005"/>
          </a:xfrm>
        </p:grpSpPr>
        <p:sp>
          <p:nvSpPr>
            <p:cNvPr id="69" name="文本框 38"/>
            <p:cNvSpPr txBox="1"/>
            <p:nvPr/>
          </p:nvSpPr>
          <p:spPr>
            <a:xfrm>
              <a:off x="219753" y="2417307"/>
              <a:ext cx="2741158" cy="523220"/>
            </a:xfrm>
            <a:prstGeom prst="rect">
              <a:avLst/>
            </a:prstGeom>
            <a:noFill/>
          </p:spPr>
          <p:txBody>
            <a:bodyPr wrap="square" rtlCol="0">
              <a:spAutoFit/>
            </a:bodyPr>
            <a:lstStyle/>
            <a:p>
              <a:pPr algn="r"/>
              <a:r>
                <a:rPr lang="en-US" altLang="zh-CN" sz="2800" dirty="0">
                  <a:latin typeface="微软雅黑 Light" panose="020B0502040204020203" pitchFamily="34" charset="-122"/>
                  <a:ea typeface="微软雅黑 Light" panose="020B0502040204020203" pitchFamily="34" charset="-122"/>
                </a:rPr>
                <a:t>CONTENTS</a:t>
              </a:r>
              <a:endParaRPr lang="zh-CN" altLang="en-US" sz="2800" dirty="0">
                <a:latin typeface="微软雅黑 Light" panose="020B0502040204020203" pitchFamily="34" charset="-122"/>
                <a:ea typeface="微软雅黑 Light" panose="020B0502040204020203" pitchFamily="34" charset="-122"/>
              </a:endParaRPr>
            </a:p>
          </p:txBody>
        </p:sp>
        <p:sp>
          <p:nvSpPr>
            <p:cNvPr id="70" name="文本框 11"/>
            <p:cNvSpPr txBox="1"/>
            <p:nvPr/>
          </p:nvSpPr>
          <p:spPr>
            <a:xfrm>
              <a:off x="1979712" y="1976522"/>
              <a:ext cx="1005403" cy="584775"/>
            </a:xfrm>
            <a:prstGeom prst="rect">
              <a:avLst/>
            </a:prstGeom>
            <a:noFill/>
          </p:spPr>
          <p:txBody>
            <a:bodyPr wrap="none" rtlCol="0">
              <a:spAutoFit/>
            </a:bodyPr>
            <a:lstStyle/>
            <a:p>
              <a:r>
                <a:rPr lang="zh-CN" altLang="en-US" sz="3200" dirty="0">
                  <a:latin typeface="微软雅黑 Light" panose="020B0502040204020203" pitchFamily="34" charset="-122"/>
                  <a:ea typeface="微软雅黑 Light" panose="020B0502040204020203" pitchFamily="34" charset="-122"/>
                </a:rPr>
                <a:t>目录</a:t>
              </a:r>
            </a:p>
          </p:txBody>
        </p:sp>
      </p:grpSp>
      <p:sp>
        <p:nvSpPr>
          <p:cNvPr id="71" name="文本框 18"/>
          <p:cNvSpPr txBox="1"/>
          <p:nvPr/>
        </p:nvSpPr>
        <p:spPr>
          <a:xfrm>
            <a:off x="3777340" y="1890561"/>
            <a:ext cx="646331"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简介</a:t>
            </a:r>
          </a:p>
        </p:txBody>
      </p:sp>
      <p:grpSp>
        <p:nvGrpSpPr>
          <p:cNvPr id="72" name="组合 71"/>
          <p:cNvGrpSpPr/>
          <p:nvPr/>
        </p:nvGrpSpPr>
        <p:grpSpPr>
          <a:xfrm>
            <a:off x="3339923" y="1817614"/>
            <a:ext cx="430237" cy="523220"/>
            <a:chOff x="3552850" y="2047768"/>
            <a:chExt cx="430237" cy="523220"/>
          </a:xfrm>
        </p:grpSpPr>
        <p:sp>
          <p:nvSpPr>
            <p:cNvPr id="73" name="文本框 16"/>
            <p:cNvSpPr txBox="1"/>
            <p:nvPr/>
          </p:nvSpPr>
          <p:spPr>
            <a:xfrm>
              <a:off x="3552850" y="2047768"/>
              <a:ext cx="322524"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1</a:t>
              </a:r>
              <a:endParaRPr lang="zh-CN" altLang="en-US" sz="2800" dirty="0">
                <a:latin typeface="微软雅黑 Light" panose="020B0502040204020203" pitchFamily="34" charset="-122"/>
                <a:ea typeface="微软雅黑 Light" panose="020B0502040204020203" pitchFamily="34" charset="-122"/>
              </a:endParaRPr>
            </a:p>
          </p:txBody>
        </p:sp>
        <p:cxnSp>
          <p:nvCxnSpPr>
            <p:cNvPr id="74" name="直接连接符 73"/>
            <p:cNvCxnSpPr/>
            <p:nvPr/>
          </p:nvCxnSpPr>
          <p:spPr>
            <a:xfrm flipH="1">
              <a:off x="3736631" y="2227402"/>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493494" y="1915338"/>
            <a:ext cx="1107996"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详细设计</a:t>
            </a:r>
          </a:p>
        </p:txBody>
      </p:sp>
      <p:grpSp>
        <p:nvGrpSpPr>
          <p:cNvPr id="76" name="组合 75"/>
          <p:cNvGrpSpPr/>
          <p:nvPr/>
        </p:nvGrpSpPr>
        <p:grpSpPr>
          <a:xfrm>
            <a:off x="5992034" y="1827832"/>
            <a:ext cx="495235" cy="523220"/>
            <a:chOff x="6075491" y="2057986"/>
            <a:chExt cx="495235" cy="523220"/>
          </a:xfrm>
        </p:grpSpPr>
        <p:sp>
          <p:nvSpPr>
            <p:cNvPr id="77" name="文本框 20"/>
            <p:cNvSpPr txBox="1"/>
            <p:nvPr/>
          </p:nvSpPr>
          <p:spPr>
            <a:xfrm>
              <a:off x="6075491" y="2057986"/>
              <a:ext cx="389851"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4</a:t>
              </a:r>
              <a:endParaRPr lang="zh-CN" altLang="en-US" sz="2800" dirty="0">
                <a:latin typeface="微软雅黑 Light" panose="020B0502040204020203" pitchFamily="34" charset="-122"/>
                <a:ea typeface="微软雅黑 Light" panose="020B0502040204020203" pitchFamily="34" charset="-122"/>
              </a:endParaRPr>
            </a:p>
          </p:txBody>
        </p:sp>
        <p:cxnSp>
          <p:nvCxnSpPr>
            <p:cNvPr id="78" name="直接连接符 77"/>
            <p:cNvCxnSpPr/>
            <p:nvPr/>
          </p:nvCxnSpPr>
          <p:spPr>
            <a:xfrm flipH="1">
              <a:off x="6324270" y="2227402"/>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777339" y="2469943"/>
            <a:ext cx="1107996"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需求分析</a:t>
            </a:r>
          </a:p>
        </p:txBody>
      </p:sp>
      <p:grpSp>
        <p:nvGrpSpPr>
          <p:cNvPr id="80" name="组合 79"/>
          <p:cNvGrpSpPr/>
          <p:nvPr/>
        </p:nvGrpSpPr>
        <p:grpSpPr>
          <a:xfrm>
            <a:off x="3308664" y="2396996"/>
            <a:ext cx="461496" cy="523220"/>
            <a:chOff x="3521591" y="2627150"/>
            <a:chExt cx="461496" cy="523220"/>
          </a:xfrm>
        </p:grpSpPr>
        <p:sp>
          <p:nvSpPr>
            <p:cNvPr id="81" name="文本框 23"/>
            <p:cNvSpPr txBox="1"/>
            <p:nvPr/>
          </p:nvSpPr>
          <p:spPr>
            <a:xfrm>
              <a:off x="3521591" y="2627150"/>
              <a:ext cx="385042"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2</a:t>
              </a:r>
              <a:endParaRPr lang="zh-CN" altLang="en-US" sz="2800" dirty="0">
                <a:latin typeface="微软雅黑 Light" panose="020B0502040204020203" pitchFamily="34" charset="-122"/>
                <a:ea typeface="微软雅黑 Light" panose="020B0502040204020203" pitchFamily="34" charset="-122"/>
              </a:endParaRPr>
            </a:p>
          </p:txBody>
        </p:sp>
        <p:cxnSp>
          <p:nvCxnSpPr>
            <p:cNvPr id="82" name="直接连接符 81"/>
            <p:cNvCxnSpPr/>
            <p:nvPr/>
          </p:nvCxnSpPr>
          <p:spPr>
            <a:xfrm flipH="1">
              <a:off x="3736631" y="2806784"/>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493494" y="2494720"/>
            <a:ext cx="1107996"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系统实现</a:t>
            </a:r>
          </a:p>
        </p:txBody>
      </p:sp>
      <p:grpSp>
        <p:nvGrpSpPr>
          <p:cNvPr id="84" name="组合 83"/>
          <p:cNvGrpSpPr/>
          <p:nvPr/>
        </p:nvGrpSpPr>
        <p:grpSpPr>
          <a:xfrm>
            <a:off x="5994443" y="2407214"/>
            <a:ext cx="492830" cy="523220"/>
            <a:chOff x="6077896" y="2637368"/>
            <a:chExt cx="492830" cy="523220"/>
          </a:xfrm>
        </p:grpSpPr>
        <p:sp>
          <p:nvSpPr>
            <p:cNvPr id="85" name="文本框 26"/>
            <p:cNvSpPr txBox="1"/>
            <p:nvPr/>
          </p:nvSpPr>
          <p:spPr>
            <a:xfrm>
              <a:off x="6077896" y="2637368"/>
              <a:ext cx="385042"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5</a:t>
              </a:r>
              <a:endParaRPr lang="zh-CN" altLang="en-US" sz="2800" dirty="0">
                <a:latin typeface="微软雅黑 Light" panose="020B0502040204020203" pitchFamily="34" charset="-122"/>
                <a:ea typeface="微软雅黑 Light" panose="020B0502040204020203" pitchFamily="34" charset="-122"/>
              </a:endParaRPr>
            </a:p>
          </p:txBody>
        </p:sp>
        <p:cxnSp>
          <p:nvCxnSpPr>
            <p:cNvPr id="86" name="直接连接符 85"/>
            <p:cNvCxnSpPr/>
            <p:nvPr/>
          </p:nvCxnSpPr>
          <p:spPr>
            <a:xfrm flipH="1">
              <a:off x="6324270" y="2806784"/>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3777339" y="3043686"/>
            <a:ext cx="1107996"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总体设计</a:t>
            </a:r>
          </a:p>
        </p:txBody>
      </p:sp>
      <p:grpSp>
        <p:nvGrpSpPr>
          <p:cNvPr id="88" name="组合 87"/>
          <p:cNvGrpSpPr/>
          <p:nvPr/>
        </p:nvGrpSpPr>
        <p:grpSpPr>
          <a:xfrm>
            <a:off x="3308664" y="2970739"/>
            <a:ext cx="461496" cy="523220"/>
            <a:chOff x="3521591" y="3200893"/>
            <a:chExt cx="461496" cy="523220"/>
          </a:xfrm>
        </p:grpSpPr>
        <p:sp>
          <p:nvSpPr>
            <p:cNvPr id="89" name="文本框 29"/>
            <p:cNvSpPr txBox="1"/>
            <p:nvPr/>
          </p:nvSpPr>
          <p:spPr>
            <a:xfrm>
              <a:off x="3521591" y="3200893"/>
              <a:ext cx="385042"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3</a:t>
              </a:r>
              <a:endParaRPr lang="zh-CN" altLang="en-US" sz="2800" dirty="0">
                <a:latin typeface="微软雅黑 Light" panose="020B0502040204020203" pitchFamily="34" charset="-122"/>
                <a:ea typeface="微软雅黑 Light" panose="020B0502040204020203" pitchFamily="34" charset="-122"/>
              </a:endParaRPr>
            </a:p>
          </p:txBody>
        </p:sp>
        <p:cxnSp>
          <p:nvCxnSpPr>
            <p:cNvPr id="90" name="直接连接符 89"/>
            <p:cNvCxnSpPr/>
            <p:nvPr/>
          </p:nvCxnSpPr>
          <p:spPr>
            <a:xfrm flipH="1">
              <a:off x="3736631" y="3380527"/>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493495" y="3068463"/>
            <a:ext cx="646331" cy="369332"/>
          </a:xfrm>
          <a:prstGeom prst="rect">
            <a:avLst/>
          </a:prstGeom>
          <a:noFill/>
        </p:spPr>
        <p:txBody>
          <a:bodyPr wrap="none" rtlCol="0">
            <a:spAutoFit/>
          </a:bodyPr>
          <a:lstStyle/>
          <a:p>
            <a:r>
              <a:rPr lang="zh-CN" altLang="en-US" sz="1800" dirty="0">
                <a:latin typeface="微软雅黑 Light" panose="020B0502040204020203" pitchFamily="34" charset="-122"/>
                <a:ea typeface="微软雅黑 Light" panose="020B0502040204020203" pitchFamily="34" charset="-122"/>
              </a:rPr>
              <a:t>总结</a:t>
            </a:r>
          </a:p>
        </p:txBody>
      </p:sp>
      <p:grpSp>
        <p:nvGrpSpPr>
          <p:cNvPr id="92" name="组合 91"/>
          <p:cNvGrpSpPr/>
          <p:nvPr/>
        </p:nvGrpSpPr>
        <p:grpSpPr>
          <a:xfrm>
            <a:off x="5994443" y="2980957"/>
            <a:ext cx="492830" cy="523220"/>
            <a:chOff x="6077896" y="3211111"/>
            <a:chExt cx="492830" cy="523220"/>
          </a:xfrm>
        </p:grpSpPr>
        <p:sp>
          <p:nvSpPr>
            <p:cNvPr id="93" name="文本框 32"/>
            <p:cNvSpPr txBox="1"/>
            <p:nvPr/>
          </p:nvSpPr>
          <p:spPr>
            <a:xfrm>
              <a:off x="6077896" y="3211111"/>
              <a:ext cx="385042" cy="523220"/>
            </a:xfrm>
            <a:prstGeom prst="rect">
              <a:avLst/>
            </a:prstGeom>
            <a:noFill/>
          </p:spPr>
          <p:txBody>
            <a:bodyPr wrap="none" rtlCol="0">
              <a:spAutoFit/>
            </a:bodyPr>
            <a:lstStyle/>
            <a:p>
              <a:pPr algn="ctr"/>
              <a:r>
                <a:rPr lang="en-US" altLang="zh-CN" sz="2800" dirty="0">
                  <a:latin typeface="微软雅黑 Light" panose="020B0502040204020203" pitchFamily="34" charset="-122"/>
                  <a:ea typeface="微软雅黑 Light" panose="020B0502040204020203" pitchFamily="34" charset="-122"/>
                </a:rPr>
                <a:t>6</a:t>
              </a:r>
              <a:endParaRPr lang="zh-CN" altLang="en-US" sz="2800" dirty="0">
                <a:latin typeface="微软雅黑 Light" panose="020B0502040204020203" pitchFamily="34" charset="-122"/>
                <a:ea typeface="微软雅黑 Light" panose="020B0502040204020203" pitchFamily="34" charset="-122"/>
              </a:endParaRPr>
            </a:p>
          </p:txBody>
        </p:sp>
        <p:cxnSp>
          <p:nvCxnSpPr>
            <p:cNvPr id="94" name="直接连接符 93"/>
            <p:cNvCxnSpPr/>
            <p:nvPr/>
          </p:nvCxnSpPr>
          <p:spPr>
            <a:xfrm flipH="1">
              <a:off x="6324270" y="3380527"/>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065535" y="1909117"/>
            <a:ext cx="0" cy="15472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20232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4.7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4.44444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4.44444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1.94444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1.94444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1.94444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组织信息录入</a:t>
            </a:r>
            <a:endParaRPr lang="en-US" altLang="zh-CN" sz="1800" kern="100" dirty="0">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xmlns="" id="{D90C6AB8-04DE-45E0-A96E-DF1BFD6B6237}"/>
              </a:ext>
            </a:extLst>
          </p:cNvPr>
          <p:cNvPicPr/>
          <p:nvPr/>
        </p:nvPicPr>
        <p:blipFill>
          <a:blip r:embed="rId3"/>
          <a:stretch>
            <a:fillRect/>
          </a:stretch>
        </p:blipFill>
        <p:spPr>
          <a:xfrm>
            <a:off x="3675697" y="1131887"/>
            <a:ext cx="1792605" cy="2879725"/>
          </a:xfrm>
          <a:prstGeom prst="rect">
            <a:avLst/>
          </a:prstGeom>
        </p:spPr>
      </p:pic>
    </p:spTree>
    <p:extLst>
      <p:ext uri="{BB962C8B-B14F-4D97-AF65-F5344CB8AC3E}">
        <p14:creationId xmlns:p14="http://schemas.microsoft.com/office/powerpoint/2010/main" val="269254811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个人信息</a:t>
            </a:r>
            <a:endParaRPr lang="en-US" altLang="zh-CN" sz="1800" kern="100" dirty="0">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xmlns="" id="{E430B0A6-AB1E-419C-99C3-2D4B10B66A12}"/>
              </a:ext>
            </a:extLst>
          </p:cNvPr>
          <p:cNvPicPr/>
          <p:nvPr/>
        </p:nvPicPr>
        <p:blipFill>
          <a:blip r:embed="rId3"/>
          <a:stretch>
            <a:fillRect/>
          </a:stretch>
        </p:blipFill>
        <p:spPr>
          <a:xfrm>
            <a:off x="3599180" y="1131887"/>
            <a:ext cx="1945640" cy="2879725"/>
          </a:xfrm>
          <a:prstGeom prst="rect">
            <a:avLst/>
          </a:prstGeom>
        </p:spPr>
      </p:pic>
    </p:spTree>
    <p:extLst>
      <p:ext uri="{BB962C8B-B14F-4D97-AF65-F5344CB8AC3E}">
        <p14:creationId xmlns:p14="http://schemas.microsoft.com/office/powerpoint/2010/main" val="86410437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组合 22"/>
          <p:cNvGrpSpPr/>
          <p:nvPr/>
        </p:nvGrpSpPr>
        <p:grpSpPr>
          <a:xfrm>
            <a:off x="4070983" y="2019402"/>
            <a:ext cx="2255503" cy="939619"/>
            <a:chOff x="4070982" y="2019401"/>
            <a:chExt cx="2255503" cy="939618"/>
          </a:xfrm>
        </p:grpSpPr>
        <p:sp>
          <p:nvSpPr>
            <p:cNvPr id="24" name="文本框 23"/>
            <p:cNvSpPr txBox="1"/>
            <p:nvPr/>
          </p:nvSpPr>
          <p:spPr>
            <a:xfrm>
              <a:off x="4070982" y="2251134"/>
              <a:ext cx="2255503" cy="707885"/>
            </a:xfrm>
            <a:prstGeom prst="rect">
              <a:avLst/>
            </a:prstGeom>
            <a:noFill/>
          </p:spPr>
          <p:txBody>
            <a:bodyPr wrap="square" rtlCol="0">
              <a:spAutoFit/>
            </a:bodyPr>
            <a:lstStyle/>
            <a:p>
              <a:r>
                <a:rPr lang="zh-CN" altLang="en-US" sz="4000" dirty="0">
                  <a:latin typeface="微软雅黑 Light" panose="020B0502040204020203" pitchFamily="34" charset="-122"/>
                  <a:ea typeface="微软雅黑 Light" panose="020B0502040204020203" pitchFamily="34" charset="-122"/>
                </a:rPr>
                <a:t>总结</a:t>
              </a:r>
            </a:p>
          </p:txBody>
        </p:sp>
        <p:sp>
          <p:nvSpPr>
            <p:cNvPr id="36" name="文本框 35"/>
            <p:cNvSpPr txBox="1"/>
            <p:nvPr/>
          </p:nvSpPr>
          <p:spPr>
            <a:xfrm>
              <a:off x="4118308" y="2019402"/>
              <a:ext cx="1331264"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SIX</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2817517" y="1944350"/>
            <a:ext cx="1129689" cy="1129689"/>
            <a:chOff x="2817516" y="1944350"/>
            <a:chExt cx="1129689" cy="1129689"/>
          </a:xfrm>
          <a:solidFill>
            <a:schemeClr val="accent1"/>
          </a:solidFill>
        </p:grpSpPr>
        <p:sp>
          <p:nvSpPr>
            <p:cNvPr id="38" name="椭圆 37"/>
            <p:cNvSpPr/>
            <p:nvPr/>
          </p:nvSpPr>
          <p:spPr>
            <a:xfrm>
              <a:off x="2817516" y="1944350"/>
              <a:ext cx="1129689" cy="1129689"/>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sp>
          <p:nvSpPr>
            <p:cNvPr id="39" name="Freeform 5"/>
            <p:cNvSpPr>
              <a:spLocks noEditPoints="1"/>
            </p:cNvSpPr>
            <p:nvPr/>
          </p:nvSpPr>
          <p:spPr bwMode="auto">
            <a:xfrm>
              <a:off x="3195035" y="2160665"/>
              <a:ext cx="444894" cy="65791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86222814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Effect transition="in" filter="fade">
                                      <p:cBhvr>
                                        <p:cTn id="9" dur="250"/>
                                        <p:tgtEl>
                                          <p:spTgt spid="37"/>
                                        </p:tgtEl>
                                      </p:cBhvr>
                                    </p:animEffect>
                                  </p:childTnLst>
                                </p:cTn>
                              </p:par>
                              <p:par>
                                <p:cTn id="10" presetID="6" presetClass="emph" presetSubtype="0" decel="100000" fill="hold" nodeType="withEffect">
                                  <p:stCondLst>
                                    <p:cond delay="200"/>
                                  </p:stCondLst>
                                  <p:childTnLst>
                                    <p:animScale>
                                      <p:cBhvr>
                                        <p:cTn id="11" dur="250" fill="hold"/>
                                        <p:tgtEl>
                                          <p:spTgt spid="37"/>
                                        </p:tgtEl>
                                      </p:cBhvr>
                                      <p:by x="110000" y="110000"/>
                                    </p:animScale>
                                  </p:childTnLst>
                                </p:cTn>
                              </p:par>
                              <p:par>
                                <p:cTn id="12" presetID="6" presetClass="emph" presetSubtype="0" decel="100000" fill="hold" nodeType="withEffect">
                                  <p:stCondLst>
                                    <p:cond delay="400"/>
                                  </p:stCondLst>
                                  <p:childTnLst>
                                    <p:animScale>
                                      <p:cBhvr>
                                        <p:cTn id="13" dur="250" fill="hold"/>
                                        <p:tgtEl>
                                          <p:spTgt spid="3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21420" y="928062"/>
            <a:ext cx="7101160" cy="3287375"/>
          </a:xfrm>
          <a:prstGeom prst="rect">
            <a:avLst/>
          </a:prstGeom>
        </p:spPr>
        <p:txBody>
          <a:bodyPr wrap="square">
            <a:spAutoFit/>
          </a:bodyPr>
          <a:lstStyle/>
          <a:p>
            <a:pPr>
              <a:lnSpc>
                <a:spcPct val="150000"/>
              </a:lnSpc>
              <a:defRPr/>
            </a:pPr>
            <a:r>
              <a:rPr lang="zh-CN" altLang="en-US" sz="1400" kern="0" dirty="0">
                <a:latin typeface="微软雅黑 Light" panose="020B0502040204020203" pitchFamily="34" charset="-122"/>
                <a:ea typeface="微软雅黑 Light" panose="020B0502040204020203" pitchFamily="34" charset="-122"/>
              </a:rPr>
              <a:t>党建</a:t>
            </a:r>
            <a:r>
              <a:rPr lang="en-US" altLang="zh-CN" sz="1400" kern="0">
                <a:latin typeface="微软雅黑 Light" panose="020B0502040204020203" pitchFamily="34" charset="-122"/>
                <a:ea typeface="微软雅黑 Light" panose="020B0502040204020203" pitchFamily="34" charset="-122"/>
              </a:rPr>
              <a:t>APP</a:t>
            </a:r>
            <a:r>
              <a:rPr lang="zh-CN" altLang="en-US" sz="1400" kern="0">
                <a:latin typeface="微软雅黑 Light" panose="020B0502040204020203" pitchFamily="34" charset="-122"/>
                <a:ea typeface="微软雅黑 Light" panose="020B0502040204020203" pitchFamily="34" charset="-122"/>
              </a:rPr>
              <a:t>采用</a:t>
            </a:r>
            <a:r>
              <a:rPr lang="en-US" altLang="zh-CN" sz="1400" kern="0" dirty="0">
                <a:latin typeface="微软雅黑 Light" panose="020B0502040204020203" pitchFamily="34" charset="-122"/>
                <a:ea typeface="微软雅黑 Light" panose="020B0502040204020203" pitchFamily="34" charset="-122"/>
              </a:rPr>
              <a:t>Java</a:t>
            </a:r>
            <a:r>
              <a:rPr lang="zh-CN" altLang="en-US" sz="1400" kern="0" dirty="0">
                <a:latin typeface="微软雅黑 Light" panose="020B0502040204020203" pitchFamily="34" charset="-122"/>
                <a:ea typeface="微软雅黑 Light" panose="020B0502040204020203" pitchFamily="34" charset="-122"/>
              </a:rPr>
              <a:t>作为程序开发语言，</a:t>
            </a:r>
            <a:r>
              <a:rPr lang="en-US" altLang="zh-CN" sz="1400" kern="0" dirty="0">
                <a:latin typeface="微软雅黑 Light" panose="020B0502040204020203" pitchFamily="34" charset="-122"/>
                <a:ea typeface="微软雅黑 Light" panose="020B0502040204020203" pitchFamily="34" charset="-122"/>
              </a:rPr>
              <a:t>MySQL</a:t>
            </a:r>
            <a:r>
              <a:rPr lang="zh-CN" altLang="en-US" sz="1400" kern="0" dirty="0">
                <a:latin typeface="微软雅黑 Light" panose="020B0502040204020203" pitchFamily="34" charset="-122"/>
                <a:ea typeface="微软雅黑 Light" panose="020B0502040204020203" pitchFamily="34" charset="-122"/>
              </a:rPr>
              <a:t>作为后数据库，结合多种当今流行的工具完成系统开发。本文完成了如下的主要工作：</a:t>
            </a:r>
          </a:p>
          <a:p>
            <a:pPr>
              <a:lnSpc>
                <a:spcPct val="150000"/>
              </a:lnSpc>
              <a:defRPr/>
            </a:pPr>
            <a:r>
              <a:rPr lang="zh-CN" altLang="en-US" sz="1400" kern="0" dirty="0">
                <a:latin typeface="微软雅黑 Light" panose="020B0502040204020203" pitchFamily="34" charset="-122"/>
                <a:ea typeface="微软雅黑 Light" panose="020B0502040204020203" pitchFamily="34" charset="-122"/>
              </a:rPr>
              <a:t>（</a:t>
            </a:r>
            <a:r>
              <a:rPr lang="en-US" altLang="zh-CN" sz="1400" kern="0" dirty="0">
                <a:latin typeface="微软雅黑 Light" panose="020B0502040204020203" pitchFamily="34" charset="-122"/>
                <a:ea typeface="微软雅黑 Light" panose="020B0502040204020203" pitchFamily="34" charset="-122"/>
              </a:rPr>
              <a:t>1</a:t>
            </a:r>
            <a:r>
              <a:rPr lang="zh-CN" altLang="en-US" sz="1400" kern="0" dirty="0">
                <a:latin typeface="微软雅黑 Light" panose="020B0502040204020203" pitchFamily="34" charset="-122"/>
                <a:ea typeface="微软雅黑 Light" panose="020B0502040204020203" pitchFamily="34" charset="-122"/>
              </a:rPr>
              <a:t>）研究了本课题的背景，课题的现状。根据这些实际情况，对信和纺织供应链系统进行了需求分析，获取到需求分析的结果，对该系统进行了总体设计。</a:t>
            </a:r>
          </a:p>
          <a:p>
            <a:pPr>
              <a:lnSpc>
                <a:spcPct val="150000"/>
              </a:lnSpc>
              <a:defRPr/>
            </a:pPr>
            <a:r>
              <a:rPr lang="zh-CN" altLang="en-US" sz="1400" kern="0" dirty="0">
                <a:latin typeface="微软雅黑 Light" panose="020B0502040204020203" pitchFamily="34" charset="-122"/>
                <a:ea typeface="微软雅黑 Light" panose="020B0502040204020203" pitchFamily="34" charset="-122"/>
              </a:rPr>
              <a:t>（</a:t>
            </a:r>
            <a:r>
              <a:rPr lang="en-US" altLang="zh-CN" sz="1400" kern="0" dirty="0">
                <a:latin typeface="微软雅黑 Light" panose="020B0502040204020203" pitchFamily="34" charset="-122"/>
                <a:ea typeface="微软雅黑 Light" panose="020B0502040204020203" pitchFamily="34" charset="-122"/>
              </a:rPr>
              <a:t>2</a:t>
            </a:r>
            <a:r>
              <a:rPr lang="zh-CN" altLang="en-US" sz="1400" kern="0" dirty="0">
                <a:latin typeface="微软雅黑 Light" panose="020B0502040204020203" pitchFamily="34" charset="-122"/>
                <a:ea typeface="微软雅黑 Light" panose="020B0502040204020203" pitchFamily="34" charset="-122"/>
              </a:rPr>
              <a:t>）根据需求与总体设计规划，利用模块化的思想确定了系统主要功能模块、业务流程以及数据库等。</a:t>
            </a:r>
          </a:p>
          <a:p>
            <a:pPr>
              <a:lnSpc>
                <a:spcPct val="150000"/>
              </a:lnSpc>
              <a:defRPr/>
            </a:pPr>
            <a:r>
              <a:rPr lang="zh-CN" altLang="en-US" sz="1400" kern="0" dirty="0">
                <a:latin typeface="微软雅黑 Light" panose="020B0502040204020203" pitchFamily="34" charset="-122"/>
                <a:ea typeface="微软雅黑 Light" panose="020B0502040204020203" pitchFamily="34" charset="-122"/>
              </a:rPr>
              <a:t>（</a:t>
            </a:r>
            <a:r>
              <a:rPr lang="en-US" altLang="zh-CN" sz="1400" kern="0" dirty="0">
                <a:latin typeface="微软雅黑 Light" panose="020B0502040204020203" pitchFamily="34" charset="-122"/>
                <a:ea typeface="微软雅黑 Light" panose="020B0502040204020203" pitchFamily="34" charset="-122"/>
              </a:rPr>
              <a:t>3</a:t>
            </a:r>
            <a:r>
              <a:rPr lang="zh-CN" altLang="en-US" sz="1400" kern="0" dirty="0">
                <a:latin typeface="微软雅黑 Light" panose="020B0502040204020203" pitchFamily="34" charset="-122"/>
                <a:ea typeface="微软雅黑 Light" panose="020B0502040204020203" pitchFamily="34" charset="-122"/>
              </a:rPr>
              <a:t>）分别介绍了系统主要功能模块实现，并展示了运行效果图。</a:t>
            </a:r>
          </a:p>
          <a:p>
            <a:pPr>
              <a:lnSpc>
                <a:spcPct val="150000"/>
              </a:lnSpc>
              <a:defRPr/>
            </a:pPr>
            <a:r>
              <a:rPr lang="zh-CN" altLang="en-US" sz="1400" kern="0" dirty="0">
                <a:latin typeface="微软雅黑 Light" panose="020B0502040204020203" pitchFamily="34" charset="-122"/>
                <a:ea typeface="微软雅黑 Light" panose="020B0502040204020203" pitchFamily="34" charset="-122"/>
              </a:rPr>
              <a:t>（</a:t>
            </a:r>
            <a:r>
              <a:rPr lang="en-US" altLang="zh-CN" sz="1400" kern="0" dirty="0">
                <a:latin typeface="微软雅黑 Light" panose="020B0502040204020203" pitchFamily="34" charset="-122"/>
                <a:ea typeface="微软雅黑 Light" panose="020B0502040204020203" pitchFamily="34" charset="-122"/>
              </a:rPr>
              <a:t>4</a:t>
            </a:r>
            <a:r>
              <a:rPr lang="zh-CN" altLang="en-US" sz="1400" kern="0" dirty="0">
                <a:latin typeface="微软雅黑 Light" panose="020B0502040204020203" pitchFamily="34" charset="-122"/>
                <a:ea typeface="微软雅黑 Light" panose="020B0502040204020203" pitchFamily="34" charset="-122"/>
              </a:rPr>
              <a:t>）设计系统测试的内容并对系统的各个功能模块进行测试，最后对系统测试的结果进行分析。</a:t>
            </a:r>
          </a:p>
          <a:p>
            <a:pPr>
              <a:lnSpc>
                <a:spcPct val="150000"/>
              </a:lnSpc>
              <a:defRPr/>
            </a:pPr>
            <a:r>
              <a:rPr lang="zh-CN" altLang="en-US" sz="1400" kern="0" dirty="0">
                <a:latin typeface="微软雅黑 Light" panose="020B0502040204020203" pitchFamily="34" charset="-122"/>
                <a:ea typeface="微软雅黑 Light" panose="020B0502040204020203" pitchFamily="34" charset="-122"/>
              </a:rPr>
              <a:t>本系统满足用户的要求和需求，基本功能齐全，操作简单，系统运行性能较好。</a:t>
            </a:r>
          </a:p>
        </p:txBody>
      </p:sp>
      <p:sp>
        <p:nvSpPr>
          <p:cNvPr id="8" name="矩形 7">
            <a:extLst>
              <a:ext uri="{FF2B5EF4-FFF2-40B4-BE49-F238E27FC236}">
                <a16:creationId xmlns:a16="http://schemas.microsoft.com/office/drawing/2014/main" xmlns="" id="{0D7D6FE5-829A-4191-B3FB-EB485A2E5F79}"/>
              </a:ext>
            </a:extLst>
          </p:cNvPr>
          <p:cNvSpPr/>
          <p:nvPr/>
        </p:nvSpPr>
        <p:spPr>
          <a:xfrm>
            <a:off x="274574" y="176572"/>
            <a:ext cx="1575491"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总结</a:t>
            </a:r>
            <a:endParaRPr lang="en-US" altLang="zh-CN" sz="1800" kern="100" dirty="0">
              <a:latin typeface="+mn-ea"/>
              <a:cs typeface="Times New Roman" panose="02020603050405020304" pitchFamily="18" charset="0"/>
            </a:endParaRPr>
          </a:p>
        </p:txBody>
      </p:sp>
    </p:spTree>
    <p:extLst>
      <p:ext uri="{BB962C8B-B14F-4D97-AF65-F5344CB8AC3E}">
        <p14:creationId xmlns:p14="http://schemas.microsoft.com/office/powerpoint/2010/main" val="330658359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par>
                                <p:cTn id="8" presetID="36" presetClass="emph" presetSubtype="0" fill="hold" grpId="1" nodeType="withEffect">
                                  <p:stCondLst>
                                    <p:cond delay="0"/>
                                  </p:stCondLst>
                                  <p:iterate type="lt">
                                    <p:tmPct val="30000"/>
                                  </p:iterate>
                                  <p:childTnLst>
                                    <p:animScale>
                                      <p:cBhvr>
                                        <p:cTn id="9" dur="150" autoRev="1" fill="hold">
                                          <p:stCondLst>
                                            <p:cond delay="0"/>
                                          </p:stCondLst>
                                        </p:cTn>
                                        <p:tgtEl>
                                          <p:spTgt spid="6"/>
                                        </p:tgtEl>
                                      </p:cBhvr>
                                      <p:to x="80000" y="100000"/>
                                    </p:animScale>
                                    <p:anim by="(#ppt_w*0.10)" calcmode="lin" valueType="num">
                                      <p:cBhvr>
                                        <p:cTn id="10" dur="150" autoRev="1" fill="hold">
                                          <p:stCondLst>
                                            <p:cond delay="0"/>
                                          </p:stCondLst>
                                        </p:cTn>
                                        <p:tgtEl>
                                          <p:spTgt spid="6"/>
                                        </p:tgtEl>
                                        <p:attrNameLst>
                                          <p:attrName>ppt_x</p:attrName>
                                        </p:attrNameLst>
                                      </p:cBhvr>
                                    </p:anim>
                                    <p:anim by="(-#ppt_w*0.10)" calcmode="lin" valueType="num">
                                      <p:cBhvr>
                                        <p:cTn id="11" dur="150" autoRev="1" fill="hold">
                                          <p:stCondLst>
                                            <p:cond delay="0"/>
                                          </p:stCondLst>
                                        </p:cTn>
                                        <p:tgtEl>
                                          <p:spTgt spid="6"/>
                                        </p:tgtEl>
                                        <p:attrNameLst>
                                          <p:attrName>ppt_y</p:attrName>
                                        </p:attrNameLst>
                                      </p:cBhvr>
                                    </p:anim>
                                    <p:animRot by="-480000">
                                      <p:cBhvr>
                                        <p:cTn id="12" dur="150" autoRev="1" fill="hold">
                                          <p:stCondLst>
                                            <p:cond delay="0"/>
                                          </p:stCondLst>
                                        </p:cTn>
                                        <p:tgtEl>
                                          <p:spTgt spid="6"/>
                                        </p:tgtEl>
                                        <p:attrNameLst>
                                          <p:attrName>r</p:attrName>
                                        </p:attrNameLst>
                                      </p:cBhvr>
                                    </p:animRot>
                                  </p:childTnLst>
                                </p:cTn>
                              </p:par>
                            </p:childTnLst>
                          </p:cTn>
                        </p:par>
                        <p:par>
                          <p:cTn id="13" fill="hold">
                            <p:stCondLst>
                              <p:cond delay="2586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1982254" y="1509949"/>
            <a:ext cx="5423379" cy="707886"/>
          </a:xfrm>
          <a:prstGeom prst="rect">
            <a:avLst/>
          </a:prstGeom>
          <a:noFill/>
        </p:spPr>
        <p:txBody>
          <a:bodyPr wrap="square">
            <a:spAutoFit/>
          </a:bodyPr>
          <a:lstStyle/>
          <a:p>
            <a:pPr algn="ctr">
              <a:defRPr/>
            </a:pPr>
            <a:r>
              <a:rPr lang="zh-CN" altLang="en-US" sz="4000" b="1" dirty="0">
                <a:latin typeface="+mn-ea"/>
              </a:rPr>
              <a:t>感谢观看 </a:t>
            </a:r>
            <a:r>
              <a:rPr lang="en-US" altLang="zh-CN" sz="4000" b="1" dirty="0">
                <a:latin typeface="+mn-ea"/>
              </a:rPr>
              <a:t>THANKS!</a:t>
            </a:r>
            <a:endParaRPr lang="zh-CN" altLang="en-US" sz="4000" b="1" dirty="0">
              <a:latin typeface="+mn-ea"/>
            </a:endParaRPr>
          </a:p>
        </p:txBody>
      </p:sp>
      <p:sp>
        <p:nvSpPr>
          <p:cNvPr id="2" name="矩形 1">
            <a:extLst>
              <a:ext uri="{FF2B5EF4-FFF2-40B4-BE49-F238E27FC236}">
                <a16:creationId xmlns:a16="http://schemas.microsoft.com/office/drawing/2014/main" xmlns="" id="{23072124-BC7F-42E8-B894-B92C4243F668}"/>
              </a:ext>
            </a:extLst>
          </p:cNvPr>
          <p:cNvSpPr/>
          <p:nvPr/>
        </p:nvSpPr>
        <p:spPr>
          <a:xfrm>
            <a:off x="2286000" y="2575570"/>
            <a:ext cx="4572000" cy="1038746"/>
          </a:xfrm>
          <a:prstGeom prst="rect">
            <a:avLst/>
          </a:prstGeom>
        </p:spPr>
        <p:txBody>
          <a:bodyPr>
            <a:spAutoFit/>
          </a:bodyPr>
          <a:lstStyle/>
          <a:p>
            <a:pPr algn="just"/>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最后，我要向百忙之中抽时间对本文进行审阅，评议和参与本人论文答辩的各位老师表示感谢！恳请各位老师批评指正！</a:t>
            </a:r>
          </a:p>
          <a:p>
            <a:pPr algn="just"/>
            <a:endParaRPr lang="zh-CN" altLang="en-US" dirty="0"/>
          </a:p>
        </p:txBody>
      </p:sp>
    </p:spTree>
    <p:extLst>
      <p:ext uri="{BB962C8B-B14F-4D97-AF65-F5344CB8AC3E}">
        <p14:creationId xmlns:p14="http://schemas.microsoft.com/office/powerpoint/2010/main" val="378166201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ppt_x</p:attrName>
                                        </p:attrNameLst>
                                      </p:cBhvr>
                                      <p:tavLst>
                                        <p:tav tm="0">
                                          <p:val>
                                            <p:strVal val="#ppt_x"/>
                                          </p:val>
                                        </p:tav>
                                        <p:tav tm="100000">
                                          <p:val>
                                            <p:strVal val="#ppt_x"/>
                                          </p:val>
                                        </p:tav>
                                      </p:tavLst>
                                    </p:anim>
                                    <p:anim calcmode="lin" valueType="num">
                                      <p:cBhvr>
                                        <p:cTn id="8" dur="250" fill="hold"/>
                                        <p:tgtEl>
                                          <p:spTgt spid="17"/>
                                        </p:tgtEl>
                                        <p:attrNameLst>
                                          <p:attrName>ppt_y</p:attrName>
                                        </p:attrNameLst>
                                      </p:cBhvr>
                                      <p:tavLst>
                                        <p:tav tm="0">
                                          <p:val>
                                            <p:strVal val="#ppt_y-#ppt_h/2"/>
                                          </p:val>
                                        </p:tav>
                                        <p:tav tm="100000">
                                          <p:val>
                                            <p:strVal val="#ppt_y"/>
                                          </p:val>
                                        </p:tav>
                                      </p:tavLst>
                                    </p:anim>
                                    <p:anim calcmode="lin" valueType="num">
                                      <p:cBhvr>
                                        <p:cTn id="9" dur="250" fill="hold"/>
                                        <p:tgtEl>
                                          <p:spTgt spid="17"/>
                                        </p:tgtEl>
                                        <p:attrNameLst>
                                          <p:attrName>ppt_w</p:attrName>
                                        </p:attrNameLst>
                                      </p:cBhvr>
                                      <p:tavLst>
                                        <p:tav tm="0">
                                          <p:val>
                                            <p:strVal val="#ppt_w"/>
                                          </p:val>
                                        </p:tav>
                                        <p:tav tm="100000">
                                          <p:val>
                                            <p:strVal val="#ppt_w"/>
                                          </p:val>
                                        </p:tav>
                                      </p:tavLst>
                                    </p:anim>
                                    <p:anim calcmode="lin" valueType="num">
                                      <p:cBhvr>
                                        <p:cTn id="10" dur="25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 name="组合 33"/>
          <p:cNvGrpSpPr/>
          <p:nvPr/>
        </p:nvGrpSpPr>
        <p:grpSpPr>
          <a:xfrm>
            <a:off x="3234671" y="1956791"/>
            <a:ext cx="1129689" cy="1129689"/>
            <a:chOff x="2558424" y="1401428"/>
            <a:chExt cx="1318727" cy="1318727"/>
          </a:xfrm>
        </p:grpSpPr>
        <p:sp>
          <p:nvSpPr>
            <p:cNvPr id="35" name="椭圆 34"/>
            <p:cNvSpPr/>
            <p:nvPr/>
          </p:nvSpPr>
          <p:spPr>
            <a:xfrm>
              <a:off x="2558424" y="1401428"/>
              <a:ext cx="1318727" cy="1318727"/>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a typeface="微软雅黑 Light" panose="020B0502040204020203" pitchFamily="34" charset="-122"/>
              </a:endParaRPr>
            </a:p>
          </p:txBody>
        </p:sp>
        <p:sp>
          <p:nvSpPr>
            <p:cNvPr id="36" name="Freeform 11"/>
            <p:cNvSpPr>
              <a:spLocks/>
            </p:cNvSpPr>
            <p:nvPr/>
          </p:nvSpPr>
          <p:spPr bwMode="auto">
            <a:xfrm>
              <a:off x="2676010" y="1814946"/>
              <a:ext cx="1083553" cy="597017"/>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800" dirty="0">
                <a:ea typeface="微软雅黑 Light" panose="020B0502040204020203" pitchFamily="34" charset="-122"/>
              </a:endParaRPr>
            </a:p>
          </p:txBody>
        </p:sp>
      </p:grpSp>
      <p:grpSp>
        <p:nvGrpSpPr>
          <p:cNvPr id="37" name="组合 36"/>
          <p:cNvGrpSpPr/>
          <p:nvPr/>
        </p:nvGrpSpPr>
        <p:grpSpPr>
          <a:xfrm>
            <a:off x="4447677" y="2031842"/>
            <a:ext cx="1461654" cy="1038453"/>
            <a:chOff x="4447677" y="2019402"/>
            <a:chExt cx="1461654" cy="1038453"/>
          </a:xfrm>
        </p:grpSpPr>
        <p:sp>
          <p:nvSpPr>
            <p:cNvPr id="38" name="文本框 37"/>
            <p:cNvSpPr txBox="1"/>
            <p:nvPr/>
          </p:nvSpPr>
          <p:spPr>
            <a:xfrm>
              <a:off x="4447677" y="2226858"/>
              <a:ext cx="1461654" cy="830997"/>
            </a:xfrm>
            <a:prstGeom prst="rect">
              <a:avLst/>
            </a:prstGeom>
            <a:noFill/>
          </p:spPr>
          <p:txBody>
            <a:bodyPr wrap="square" rtlCol="0">
              <a:spAutoFit/>
            </a:bodyPr>
            <a:lstStyle/>
            <a:p>
              <a:pPr algn="ctr"/>
              <a:r>
                <a:rPr lang="zh-CN" altLang="en-US" sz="4800" dirty="0">
                  <a:ea typeface="微软雅黑 Light" panose="020B0502040204020203" pitchFamily="34" charset="-122"/>
                </a:rPr>
                <a:t>简介</a:t>
              </a:r>
            </a:p>
          </p:txBody>
        </p:sp>
        <p:sp>
          <p:nvSpPr>
            <p:cNvPr id="39" name="文本框 38"/>
            <p:cNvSpPr txBox="1"/>
            <p:nvPr/>
          </p:nvSpPr>
          <p:spPr>
            <a:xfrm>
              <a:off x="4535462" y="2019402"/>
              <a:ext cx="1286840"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ONE</a:t>
              </a:r>
              <a:endParaRPr lang="zh-CN" altLang="en-US" sz="14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89224053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274574" y="176572"/>
            <a:ext cx="1712736"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简介</a:t>
            </a:r>
            <a:endParaRPr lang="en-US" altLang="zh-CN" sz="1800" kern="1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xmlns="" id="{AF04D19D-0B68-4701-AB3D-28E6F78570DE}"/>
              </a:ext>
            </a:extLst>
          </p:cNvPr>
          <p:cNvSpPr/>
          <p:nvPr/>
        </p:nvSpPr>
        <p:spPr>
          <a:xfrm>
            <a:off x="946297" y="886961"/>
            <a:ext cx="7251405" cy="3785652"/>
          </a:xfrm>
          <a:prstGeom prst="rect">
            <a:avLst/>
          </a:prstGeom>
        </p:spPr>
        <p:txBody>
          <a:bodyPr wrap="square">
            <a:spAutoFit/>
          </a:bodyPr>
          <a:lstStyle/>
          <a:p>
            <a:pPr indent="396000" algn="just">
              <a:lnSpc>
                <a:spcPct val="15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是贯彻党的基</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本党建信息管理系统建设是对党内各项业务和事务的一项工作路</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线的重要保证。如今，信息和软件技术发展迅速，党的建设工作也需要与时俱进，实现现代化的信息管理，基于本文设计和开发了党建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。党建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正是利用计算机技术和软件工程实现党务相关工作信息化的关键一环，可以说是实现党的建设现代化的良好尝试和积极探索。</a:t>
            </a:r>
          </a:p>
          <a:p>
            <a:pPr indent="396000" algn="just">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系统设计基于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Android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平台，采用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模型架构，以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作为编程语言，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MySQL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数据库用作数据管理。党建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具有数据管理集中、用户分散广泛、易于安装和维护的特点，并适应互连时代的软件发展趋势。本文结合开发系统的要求确定系统的业务流程，完成系统的整体功能设计和详细的功能设计，系统测试运行良好。</a:t>
            </a:r>
          </a:p>
        </p:txBody>
      </p:sp>
    </p:spTree>
    <p:extLst>
      <p:ext uri="{BB962C8B-B14F-4D97-AF65-F5344CB8AC3E}">
        <p14:creationId xmlns:p14="http://schemas.microsoft.com/office/powerpoint/2010/main" val="323125569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2866757" y="2019403"/>
            <a:ext cx="4348365" cy="939618"/>
            <a:chOff x="2866757" y="2019402"/>
            <a:chExt cx="4348365" cy="939617"/>
          </a:xfrm>
        </p:grpSpPr>
        <p:sp>
          <p:nvSpPr>
            <p:cNvPr id="13" name="文本框 12"/>
            <p:cNvSpPr txBox="1"/>
            <p:nvPr/>
          </p:nvSpPr>
          <p:spPr>
            <a:xfrm>
              <a:off x="2866757" y="2251134"/>
              <a:ext cx="4348365" cy="707885"/>
            </a:xfrm>
            <a:prstGeom prst="rect">
              <a:avLst/>
            </a:prstGeom>
            <a:noFill/>
          </p:spPr>
          <p:txBody>
            <a:bodyPr wrap="square" rtlCol="0">
              <a:spAutoFit/>
            </a:bodyPr>
            <a:lstStyle/>
            <a:p>
              <a:pPr algn="ctr"/>
              <a:r>
                <a:rPr lang="zh-CN" altLang="en-US" sz="4000" dirty="0">
                  <a:latin typeface="微软雅黑 Light" panose="020B0502040204020203" pitchFamily="34" charset="-122"/>
                  <a:ea typeface="微软雅黑 Light" panose="020B0502040204020203" pitchFamily="34" charset="-122"/>
                </a:rPr>
                <a:t>需求分析</a:t>
              </a:r>
            </a:p>
          </p:txBody>
        </p:sp>
        <p:sp>
          <p:nvSpPr>
            <p:cNvPr id="15" name="文本框 14"/>
            <p:cNvSpPr txBox="1"/>
            <p:nvPr/>
          </p:nvSpPr>
          <p:spPr>
            <a:xfrm>
              <a:off x="3229671" y="2019402"/>
              <a:ext cx="1331264"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TWO</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1928879" y="1944350"/>
            <a:ext cx="1129689" cy="1129689"/>
            <a:chOff x="1928879" y="1944350"/>
            <a:chExt cx="1129689" cy="1129689"/>
          </a:xfrm>
          <a:solidFill>
            <a:schemeClr val="accent1"/>
          </a:solidFill>
        </p:grpSpPr>
        <p:sp>
          <p:nvSpPr>
            <p:cNvPr id="17" name="椭圆 16"/>
            <p:cNvSpPr/>
            <p:nvPr/>
          </p:nvSpPr>
          <p:spPr>
            <a:xfrm>
              <a:off x="1928879" y="1944350"/>
              <a:ext cx="1129689" cy="1129689"/>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sp>
          <p:nvSpPr>
            <p:cNvPr id="18" name="Freeform 7"/>
            <p:cNvSpPr>
              <a:spLocks noEditPoints="1"/>
            </p:cNvSpPr>
            <p:nvPr/>
          </p:nvSpPr>
          <p:spPr bwMode="auto">
            <a:xfrm>
              <a:off x="2108994" y="2226858"/>
              <a:ext cx="751325" cy="61569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96041598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矩形 49"/>
          <p:cNvSpPr/>
          <p:nvPr/>
        </p:nvSpPr>
        <p:spPr>
          <a:xfrm>
            <a:off x="274574" y="176572"/>
            <a:ext cx="2117580"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系统功能需求</a:t>
            </a:r>
            <a:endParaRPr lang="en-US" altLang="zh-CN" sz="1800" kern="1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xmlns="" id="{A48F4DEF-7C90-4327-A7F4-EAB6FB040D56}"/>
              </a:ext>
            </a:extLst>
          </p:cNvPr>
          <p:cNvSpPr/>
          <p:nvPr/>
        </p:nvSpPr>
        <p:spPr>
          <a:xfrm>
            <a:off x="969818" y="1080655"/>
            <a:ext cx="6669675" cy="2528897"/>
          </a:xfrm>
          <a:prstGeom prst="rect">
            <a:avLst/>
          </a:prstGeom>
        </p:spPr>
        <p:txBody>
          <a:bodyPr wrap="square">
            <a:spAutoFit/>
          </a:bodyPr>
          <a:lstStyle/>
          <a:p>
            <a:pPr indent="304800" algn="just">
              <a:lnSpc>
                <a:spcPts val="1900"/>
              </a:lnSpc>
              <a:spcAft>
                <a:spcPts val="0"/>
              </a:spcAft>
            </a:pPr>
            <a:r>
              <a:rPr lang="zh-CN" altLang="en-US" sz="1600" kern="100" dirty="0" smtClean="0">
                <a:latin typeface="+mn-ea"/>
                <a:cs typeface="Times New Roman" panose="02020603050405020304" pitchFamily="18" charset="0"/>
              </a:rPr>
              <a:t>  需求分析主要是对系统的</a:t>
            </a:r>
            <a:r>
              <a:rPr lang="zh-CN" altLang="en-US" sz="1600" dirty="0" smtClean="0"/>
              <a:t>目的、范围、定义和功能</a:t>
            </a:r>
            <a:r>
              <a:rPr lang="zh-CN" altLang="en-US" sz="1600" kern="100" dirty="0" smtClean="0">
                <a:latin typeface="+mn-ea"/>
                <a:cs typeface="Times New Roman" panose="02020603050405020304" pitchFamily="18" charset="0"/>
              </a:rPr>
              <a:t>进行分析，</a:t>
            </a:r>
            <a:r>
              <a:rPr lang="zh-CN" altLang="en-US" sz="1600" dirty="0" smtClean="0"/>
              <a:t>将用户非形式的需求表述转化为完整的需求定义，从而确定系统必须做什么的过程。</a:t>
            </a:r>
            <a:endParaRPr lang="en-US" altLang="zh-CN" sz="1600" kern="100" dirty="0" smtClean="0">
              <a:latin typeface="+mn-ea"/>
              <a:cs typeface="Times New Roman" panose="02020603050405020304" pitchFamily="18" charset="0"/>
            </a:endParaRPr>
          </a:p>
          <a:p>
            <a:pPr indent="304800" algn="just">
              <a:lnSpc>
                <a:spcPts val="1900"/>
              </a:lnSpc>
              <a:spcAft>
                <a:spcPts val="0"/>
              </a:spcAft>
            </a:pPr>
            <a:endParaRPr lang="en-US" altLang="zh-CN" sz="1600" kern="100" dirty="0" smtClean="0">
              <a:latin typeface="+mn-ea"/>
              <a:cs typeface="Times New Roman" panose="02020603050405020304" pitchFamily="18" charset="0"/>
            </a:endParaRPr>
          </a:p>
          <a:p>
            <a:pPr indent="304800" algn="just">
              <a:lnSpc>
                <a:spcPts val="1900"/>
              </a:lnSpc>
              <a:spcAft>
                <a:spcPts val="0"/>
              </a:spcAft>
            </a:pPr>
            <a:r>
              <a:rPr lang="zh-CN" altLang="en-US" sz="1600" kern="100" dirty="0" smtClean="0">
                <a:latin typeface="+mn-ea"/>
                <a:cs typeface="Times New Roman" panose="02020603050405020304" pitchFamily="18" charset="0"/>
              </a:rPr>
              <a:t>经过</a:t>
            </a:r>
            <a:r>
              <a:rPr lang="zh-CN" altLang="en-US" sz="1600" kern="100" dirty="0">
                <a:latin typeface="+mn-ea"/>
                <a:cs typeface="Times New Roman" panose="02020603050405020304" pitchFamily="18" charset="0"/>
              </a:rPr>
              <a:t>调查与分析，党建</a:t>
            </a:r>
            <a:r>
              <a:rPr lang="en-US" altLang="zh-CN" sz="1600" kern="100" dirty="0">
                <a:latin typeface="+mn-ea"/>
                <a:cs typeface="Times New Roman" panose="02020603050405020304" pitchFamily="18" charset="0"/>
              </a:rPr>
              <a:t>APP</a:t>
            </a:r>
            <a:r>
              <a:rPr lang="zh-CN" altLang="en-US" sz="1600" kern="100" dirty="0">
                <a:latin typeface="+mn-ea"/>
                <a:cs typeface="Times New Roman" panose="02020603050405020304" pitchFamily="18" charset="0"/>
              </a:rPr>
              <a:t>具有以下功能：</a:t>
            </a:r>
          </a:p>
          <a:p>
            <a:pPr indent="304800" algn="just">
              <a:lnSpc>
                <a:spcPts val="1900"/>
              </a:lnSpc>
              <a:spcAft>
                <a:spcPts val="0"/>
              </a:spcAft>
            </a:pPr>
            <a:r>
              <a:rPr lang="zh-CN" altLang="en-US" sz="1600" kern="100" dirty="0">
                <a:latin typeface="+mn-ea"/>
                <a:cs typeface="Times New Roman" panose="02020603050405020304" pitchFamily="18" charset="0"/>
              </a:rPr>
              <a:t>组织属性管理：组织属性录入</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修改</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查询</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删除功能。</a:t>
            </a:r>
          </a:p>
          <a:p>
            <a:pPr indent="304800" algn="just">
              <a:lnSpc>
                <a:spcPts val="1900"/>
              </a:lnSpc>
              <a:spcAft>
                <a:spcPts val="0"/>
              </a:spcAft>
            </a:pPr>
            <a:r>
              <a:rPr lang="zh-CN" altLang="en-US" sz="1600" kern="100" dirty="0">
                <a:latin typeface="+mn-ea"/>
                <a:cs typeface="Times New Roman" panose="02020603050405020304" pitchFamily="18" charset="0"/>
              </a:rPr>
              <a:t>组织信息管理：组织信息录入</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修改</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查询</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删除</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禁用</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启用功能。</a:t>
            </a:r>
          </a:p>
          <a:p>
            <a:pPr indent="304800" algn="just">
              <a:lnSpc>
                <a:spcPts val="1900"/>
              </a:lnSpc>
              <a:spcAft>
                <a:spcPts val="0"/>
              </a:spcAft>
            </a:pPr>
            <a:r>
              <a:rPr lang="zh-CN" altLang="en-US" sz="1600" kern="100" dirty="0">
                <a:latin typeface="+mn-ea"/>
                <a:cs typeface="Times New Roman" panose="02020603050405020304" pitchFamily="18" charset="0"/>
              </a:rPr>
              <a:t>党员类型：党员类型录入</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修改</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查询</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删除功能。</a:t>
            </a:r>
          </a:p>
          <a:p>
            <a:pPr indent="304800" algn="just">
              <a:lnSpc>
                <a:spcPts val="1900"/>
              </a:lnSpc>
              <a:spcAft>
                <a:spcPts val="0"/>
              </a:spcAft>
            </a:pPr>
            <a:r>
              <a:rPr lang="zh-CN" altLang="en-US" sz="1600" kern="100" dirty="0">
                <a:latin typeface="+mn-ea"/>
                <a:cs typeface="Times New Roman" panose="02020603050405020304" pitchFamily="18" charset="0"/>
              </a:rPr>
              <a:t>党员基本信息：党员基本信息录入</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修改</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查询</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删除功能。</a:t>
            </a:r>
          </a:p>
          <a:p>
            <a:pPr indent="304800" algn="just">
              <a:lnSpc>
                <a:spcPts val="1900"/>
              </a:lnSpc>
              <a:spcAft>
                <a:spcPts val="0"/>
              </a:spcAft>
            </a:pPr>
            <a:r>
              <a:rPr lang="zh-CN" altLang="en-US" sz="1600" kern="100" dirty="0">
                <a:latin typeface="+mn-ea"/>
                <a:cs typeface="Times New Roman" panose="02020603050405020304" pitchFamily="18" charset="0"/>
              </a:rPr>
              <a:t>党员管理查看：党组织党员查询。</a:t>
            </a:r>
          </a:p>
        </p:txBody>
      </p:sp>
    </p:spTree>
    <p:extLst>
      <p:ext uri="{BB962C8B-B14F-4D97-AF65-F5344CB8AC3E}">
        <p14:creationId xmlns:p14="http://schemas.microsoft.com/office/powerpoint/2010/main" val="419924115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矩形 49"/>
          <p:cNvSpPr/>
          <p:nvPr/>
        </p:nvSpPr>
        <p:spPr>
          <a:xfrm>
            <a:off x="274574" y="176572"/>
            <a:ext cx="2117580"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系统用例</a:t>
            </a:r>
            <a:endParaRPr lang="en-US" altLang="zh-CN" sz="1800" kern="100" dirty="0">
              <a:latin typeface="+mn-ea"/>
              <a:cs typeface="Times New Roman" panose="02020603050405020304" pitchFamily="18" charset="0"/>
            </a:endParaRPr>
          </a:p>
        </p:txBody>
      </p:sp>
      <p:sp>
        <p:nvSpPr>
          <p:cNvPr id="2" name="Rectangle 18">
            <a:extLst>
              <a:ext uri="{FF2B5EF4-FFF2-40B4-BE49-F238E27FC236}">
                <a16:creationId xmlns:a16="http://schemas.microsoft.com/office/drawing/2014/main" xmlns="" id="{02AB23E8-6F51-4C02-926F-96C7520DA053}"/>
              </a:ext>
            </a:extLst>
          </p:cNvPr>
          <p:cNvSpPr>
            <a:spLocks noChangeArrowheads="1"/>
          </p:cNvSpPr>
          <p:nvPr/>
        </p:nvSpPr>
        <p:spPr bwMode="auto">
          <a:xfrm>
            <a:off x="2179674"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3">
            <a:extLst>
              <a:ext uri="{FF2B5EF4-FFF2-40B4-BE49-F238E27FC236}">
                <a16:creationId xmlns:a16="http://schemas.microsoft.com/office/drawing/2014/main" xmlns="" id="{7541E6D9-4FFA-43F2-8956-F8CC5852F1C7}"/>
              </a:ext>
            </a:extLst>
          </p:cNvPr>
          <p:cNvSpPr>
            <a:spLocks noChangeArrowheads="1"/>
          </p:cNvSpPr>
          <p:nvPr/>
        </p:nvSpPr>
        <p:spPr bwMode="auto">
          <a:xfrm>
            <a:off x="2179674" y="10951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xmlns="" id="{873E309A-3678-4BA6-89AA-B0CEAB348217}"/>
              </a:ext>
            </a:extLst>
          </p:cNvPr>
          <p:cNvGraphicFramePr>
            <a:graphicFrameLocks noChangeAspect="1"/>
          </p:cNvGraphicFramePr>
          <p:nvPr>
            <p:extLst>
              <p:ext uri="{D42A27DB-BD31-4B8C-83A1-F6EECF244321}">
                <p14:modId xmlns:p14="http://schemas.microsoft.com/office/powerpoint/2010/main" val="1193838832"/>
              </p:ext>
            </p:extLst>
          </p:nvPr>
        </p:nvGraphicFramePr>
        <p:xfrm>
          <a:off x="4800601" y="1060517"/>
          <a:ext cx="3395410" cy="3290397"/>
        </p:xfrm>
        <a:graphic>
          <a:graphicData uri="http://schemas.openxmlformats.org/presentationml/2006/ole">
            <mc:AlternateContent xmlns:mc="http://schemas.openxmlformats.org/markup-compatibility/2006">
              <mc:Choice xmlns:v="urn:schemas-microsoft-com:vml" Requires="v">
                <p:oleObj spid="_x0000_s7194" name="Visio" r:id="rId4" imgW="3695756" imgH="3581488" progId="">
                  <p:embed/>
                </p:oleObj>
              </mc:Choice>
              <mc:Fallback>
                <p:oleObj name="Visio" r:id="rId4" imgW="3695756" imgH="3581488"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1" y="1060517"/>
                        <a:ext cx="3395410" cy="3290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43347" y="1510147"/>
            <a:ext cx="3408218" cy="830997"/>
          </a:xfrm>
          <a:prstGeom prst="rect">
            <a:avLst/>
          </a:prstGeom>
          <a:noFill/>
        </p:spPr>
        <p:txBody>
          <a:bodyPr wrap="square" rtlCol="0">
            <a:spAutoFit/>
          </a:bodyPr>
          <a:lstStyle/>
          <a:p>
            <a:r>
              <a:rPr lang="zh-CN" altLang="en-US" sz="1600" dirty="0" smtClean="0"/>
              <a:t>       依据任务书及需求分析，完成了系统用例图的绘制。用例图是系统功能较为直观的体现。</a:t>
            </a:r>
            <a:endParaRPr lang="zh-CN" altLang="en-US" sz="1600" dirty="0"/>
          </a:p>
        </p:txBody>
      </p:sp>
    </p:spTree>
    <p:extLst>
      <p:ext uri="{BB962C8B-B14F-4D97-AF65-F5344CB8AC3E}">
        <p14:creationId xmlns:p14="http://schemas.microsoft.com/office/powerpoint/2010/main" val="273178288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组合 18"/>
          <p:cNvGrpSpPr/>
          <p:nvPr/>
        </p:nvGrpSpPr>
        <p:grpSpPr>
          <a:xfrm>
            <a:off x="2866757" y="2019403"/>
            <a:ext cx="4348365" cy="939618"/>
            <a:chOff x="2866757" y="2019402"/>
            <a:chExt cx="4348365" cy="939617"/>
          </a:xfrm>
        </p:grpSpPr>
        <p:sp>
          <p:nvSpPr>
            <p:cNvPr id="20" name="文本框 19"/>
            <p:cNvSpPr txBox="1"/>
            <p:nvPr/>
          </p:nvSpPr>
          <p:spPr>
            <a:xfrm>
              <a:off x="2866757" y="2251134"/>
              <a:ext cx="4348365" cy="707885"/>
            </a:xfrm>
            <a:prstGeom prst="rect">
              <a:avLst/>
            </a:prstGeom>
            <a:noFill/>
          </p:spPr>
          <p:txBody>
            <a:bodyPr wrap="square" rtlCol="0">
              <a:spAutoFit/>
            </a:bodyPr>
            <a:lstStyle/>
            <a:p>
              <a:pPr algn="ctr"/>
              <a:r>
                <a:rPr lang="zh-CN" altLang="en-US" sz="4000" dirty="0">
                  <a:latin typeface="微软雅黑 Light" panose="020B0502040204020203" pitchFamily="34" charset="-122"/>
                  <a:ea typeface="微软雅黑 Light" panose="020B0502040204020203" pitchFamily="34" charset="-122"/>
                </a:rPr>
                <a:t>总体设计</a:t>
              </a:r>
            </a:p>
          </p:txBody>
        </p:sp>
        <p:sp>
          <p:nvSpPr>
            <p:cNvPr id="21" name="文本框 20"/>
            <p:cNvSpPr txBox="1"/>
            <p:nvPr/>
          </p:nvSpPr>
          <p:spPr>
            <a:xfrm>
              <a:off x="3229671" y="2019402"/>
              <a:ext cx="1659570" cy="307777"/>
            </a:xfrm>
            <a:prstGeom prst="rect">
              <a:avLst/>
            </a:prstGeom>
            <a:noFill/>
          </p:spPr>
          <p:txBody>
            <a:bodyPr wrap="square" rtlCol="0">
              <a:spAutoFit/>
            </a:bodyPr>
            <a:lstStyle/>
            <a:p>
              <a:r>
                <a:rPr lang="en-US" altLang="zh-CN" sz="1400" dirty="0">
                  <a:latin typeface="微软雅黑 Light" panose="020B0502040204020203" pitchFamily="34" charset="-122"/>
                  <a:ea typeface="微软雅黑 Light" panose="020B0502040204020203" pitchFamily="34" charset="-122"/>
                </a:rPr>
                <a:t>PART THREE</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22" name="组合 21"/>
          <p:cNvGrpSpPr/>
          <p:nvPr/>
        </p:nvGrpSpPr>
        <p:grpSpPr>
          <a:xfrm>
            <a:off x="1928879" y="1944350"/>
            <a:ext cx="1129689" cy="1129689"/>
            <a:chOff x="1928879" y="1944350"/>
            <a:chExt cx="1129689" cy="1129689"/>
          </a:xfrm>
          <a:solidFill>
            <a:schemeClr val="accent1"/>
          </a:solidFill>
        </p:grpSpPr>
        <p:sp>
          <p:nvSpPr>
            <p:cNvPr id="23" name="椭圆 22"/>
            <p:cNvSpPr/>
            <p:nvPr/>
          </p:nvSpPr>
          <p:spPr>
            <a:xfrm>
              <a:off x="1928879" y="1944350"/>
              <a:ext cx="1129689" cy="1129689"/>
            </a:xfrm>
            <a:prstGeom prst="ellipse">
              <a:avLst/>
            </a:prstGeom>
            <a:gradFill>
              <a:gsLst>
                <a:gs pos="0">
                  <a:schemeClr val="bg1"/>
                </a:gs>
                <a:gs pos="36000">
                  <a:schemeClr val="bg1"/>
                </a:gs>
                <a:gs pos="100000">
                  <a:srgbClr val="C7C7C7"/>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sp>
          <p:nvSpPr>
            <p:cNvPr id="24" name="Freeform 18"/>
            <p:cNvSpPr>
              <a:spLocks noEditPoints="1"/>
            </p:cNvSpPr>
            <p:nvPr/>
          </p:nvSpPr>
          <p:spPr bwMode="auto">
            <a:xfrm>
              <a:off x="2155101" y="2105687"/>
              <a:ext cx="659346" cy="79083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8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145144500"/>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par>
                                <p:cTn id="10" presetID="6" presetClass="emph" presetSubtype="0" decel="100000" fill="hold" nodeType="withEffect">
                                  <p:stCondLst>
                                    <p:cond delay="200"/>
                                  </p:stCondLst>
                                  <p:childTnLst>
                                    <p:animScale>
                                      <p:cBhvr>
                                        <p:cTn id="11" dur="250" fill="hold"/>
                                        <p:tgtEl>
                                          <p:spTgt spid="22"/>
                                        </p:tgtEl>
                                      </p:cBhvr>
                                      <p:by x="110000" y="110000"/>
                                    </p:animScale>
                                  </p:childTnLst>
                                </p:cTn>
                              </p:par>
                              <p:par>
                                <p:cTn id="12" presetID="6" presetClass="emph" presetSubtype="0" decel="100000" fill="hold" nodeType="withEffect">
                                  <p:stCondLst>
                                    <p:cond delay="400"/>
                                  </p:stCondLst>
                                  <p:childTnLst>
                                    <p:animScale>
                                      <p:cBhvr>
                                        <p:cTn id="13" dur="250" fill="hold"/>
                                        <p:tgtEl>
                                          <p:spTgt spid="22"/>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1+#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矩形 62"/>
          <p:cNvSpPr/>
          <p:nvPr/>
        </p:nvSpPr>
        <p:spPr>
          <a:xfrm>
            <a:off x="274574" y="176572"/>
            <a:ext cx="2304617" cy="369332"/>
          </a:xfrm>
          <a:prstGeom prst="rect">
            <a:avLst/>
          </a:prstGeom>
        </p:spPr>
        <p:txBody>
          <a:bodyPr wrap="square">
            <a:spAutoFit/>
          </a:bodyPr>
          <a:lstStyle/>
          <a:p>
            <a:pPr>
              <a:defRPr/>
            </a:pPr>
            <a:r>
              <a:rPr lang="zh-CN" altLang="en-US" sz="1800" kern="100" dirty="0">
                <a:latin typeface="+mn-ea"/>
                <a:cs typeface="Times New Roman" panose="02020603050405020304" pitchFamily="18" charset="0"/>
              </a:rPr>
              <a:t>系统设计模式</a:t>
            </a:r>
            <a:endParaRPr lang="en-US" altLang="zh-CN" sz="1800" kern="100" dirty="0">
              <a:latin typeface="+mn-ea"/>
              <a:cs typeface="Times New Roman" panose="02020603050405020304" pitchFamily="18" charset="0"/>
            </a:endParaRPr>
          </a:p>
        </p:txBody>
      </p:sp>
      <p:sp>
        <p:nvSpPr>
          <p:cNvPr id="2" name="Rectangle 2">
            <a:extLst>
              <a:ext uri="{FF2B5EF4-FFF2-40B4-BE49-F238E27FC236}">
                <a16:creationId xmlns:a16="http://schemas.microsoft.com/office/drawing/2014/main" xmlns="" id="{E7F0F99B-02EE-4F30-B644-73732F2745FF}"/>
              </a:ext>
            </a:extLst>
          </p:cNvPr>
          <p:cNvSpPr>
            <a:spLocks noChangeArrowheads="1"/>
          </p:cNvSpPr>
          <p:nvPr/>
        </p:nvSpPr>
        <p:spPr bwMode="auto">
          <a:xfrm>
            <a:off x="1605516"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xmlns="" id="{79E922FA-FFC0-4B13-A0FE-C263CE34996A}"/>
              </a:ext>
            </a:extLst>
          </p:cNvPr>
          <p:cNvGraphicFramePr>
            <a:graphicFrameLocks noChangeAspect="1"/>
          </p:cNvGraphicFramePr>
          <p:nvPr>
            <p:extLst>
              <p:ext uri="{D42A27DB-BD31-4B8C-83A1-F6EECF244321}">
                <p14:modId xmlns:p14="http://schemas.microsoft.com/office/powerpoint/2010/main" val="2652397482"/>
              </p:ext>
            </p:extLst>
          </p:nvPr>
        </p:nvGraphicFramePr>
        <p:xfrm>
          <a:off x="3867150" y="949037"/>
          <a:ext cx="5276850" cy="3162300"/>
        </p:xfrm>
        <a:graphic>
          <a:graphicData uri="http://schemas.openxmlformats.org/presentationml/2006/ole">
            <mc:AlternateContent xmlns:mc="http://schemas.openxmlformats.org/markup-compatibility/2006">
              <mc:Choice xmlns:v="urn:schemas-microsoft-com:vml" Requires="v">
                <p:oleObj spid="_x0000_s8197" name="Visio" r:id="rId4" imgW="6353147" imgH="3800521" progId="">
                  <p:embed/>
                </p:oleObj>
              </mc:Choice>
              <mc:Fallback>
                <p:oleObj name="Visio" r:id="rId4" imgW="6353147" imgH="3800521"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150" y="949037"/>
                        <a:ext cx="5276850"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49381" y="942109"/>
            <a:ext cx="3581400" cy="2062103"/>
          </a:xfrm>
          <a:prstGeom prst="rect">
            <a:avLst/>
          </a:prstGeom>
          <a:noFill/>
        </p:spPr>
        <p:txBody>
          <a:bodyPr wrap="square" rtlCol="0">
            <a:spAutoFit/>
          </a:bodyPr>
          <a:lstStyle/>
          <a:p>
            <a:r>
              <a:rPr lang="zh-CN" altLang="en-US" sz="1600" dirty="0" smtClean="0"/>
              <a:t>       本系统采用的是</a:t>
            </a:r>
            <a:r>
              <a:rPr lang="en-US" altLang="zh-CN" sz="1600" dirty="0" smtClean="0"/>
              <a:t>MVC</a:t>
            </a:r>
            <a:r>
              <a:rPr lang="zh-CN" altLang="en-US" sz="1600" dirty="0" smtClean="0"/>
              <a:t>设计模式，即把软件系统分为三个基本部分：模型（</a:t>
            </a:r>
            <a:r>
              <a:rPr lang="en-US" altLang="zh-CN" sz="1600" dirty="0" smtClean="0"/>
              <a:t>Model</a:t>
            </a:r>
            <a:r>
              <a:rPr lang="zh-CN" altLang="en-US" sz="1600" dirty="0" smtClean="0"/>
              <a:t>）、视图（</a:t>
            </a:r>
            <a:r>
              <a:rPr lang="en-US" altLang="zh-CN" sz="1600" dirty="0" smtClean="0"/>
              <a:t>View</a:t>
            </a:r>
            <a:r>
              <a:rPr lang="zh-CN" altLang="en-US" sz="1600" dirty="0" smtClean="0"/>
              <a:t>）和控制器（</a:t>
            </a:r>
            <a:r>
              <a:rPr lang="en-US" altLang="zh-CN" sz="1600" dirty="0" smtClean="0"/>
              <a:t>Controller</a:t>
            </a:r>
            <a:r>
              <a:rPr lang="zh-CN" altLang="en-US" sz="1600" dirty="0" smtClean="0"/>
              <a:t>）。</a:t>
            </a:r>
            <a:endParaRPr lang="en-US" altLang="zh-CN" sz="1600" dirty="0" smtClean="0"/>
          </a:p>
          <a:p>
            <a:r>
              <a:rPr lang="en-US" altLang="zh-CN" sz="1600" dirty="0" smtClean="0"/>
              <a:t>       MVC</a:t>
            </a:r>
            <a:r>
              <a:rPr lang="zh-CN" altLang="en-US" sz="1600" dirty="0" smtClean="0"/>
              <a:t>设计模式具有低耦合性、高重用性和可适用性、较低的生命周期成本、快速的部署、可维护性及有利于软件工程化管理的优点。</a:t>
            </a:r>
            <a:endParaRPr lang="zh-CN" altLang="en-US" sz="1600" dirty="0"/>
          </a:p>
        </p:txBody>
      </p:sp>
    </p:spTree>
    <p:extLst>
      <p:ext uri="{BB962C8B-B14F-4D97-AF65-F5344CB8AC3E}">
        <p14:creationId xmlns:p14="http://schemas.microsoft.com/office/powerpoint/2010/main" val="349775033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1308</Words>
  <Application>Microsoft Office PowerPoint</Application>
  <PresentationFormat>全屏显示(16:9)</PresentationFormat>
  <Paragraphs>91</Paragraphs>
  <Slides>24</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等线</vt:lpstr>
      <vt:lpstr>等线 Light</vt:lpstr>
      <vt:lpstr>宋体</vt:lpstr>
      <vt:lpstr>微软雅黑</vt:lpstr>
      <vt:lpstr>微软雅黑 Light</vt:lpstr>
      <vt:lpstr>Arial</vt:lpstr>
      <vt:lpstr>Calibri</vt:lpstr>
      <vt:lpstr>Times New Roman</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lee</cp:lastModifiedBy>
  <cp:revision>55</cp:revision>
  <dcterms:created xsi:type="dcterms:W3CDTF">2016-12-25T02:27:54Z</dcterms:created>
  <dcterms:modified xsi:type="dcterms:W3CDTF">2019-05-30T13:15:31Z</dcterms:modified>
</cp:coreProperties>
</file>