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</p:sldMasterIdLst>
  <p:notesMasterIdLst>
    <p:notesMasterId r:id="rId35"/>
  </p:notesMasterIdLst>
  <p:sldIdLst>
    <p:sldId id="301" r:id="rId3"/>
    <p:sldId id="295" r:id="rId4"/>
    <p:sldId id="290" r:id="rId5"/>
    <p:sldId id="292" r:id="rId6"/>
    <p:sldId id="259" r:id="rId7"/>
    <p:sldId id="293" r:id="rId8"/>
    <p:sldId id="261" r:id="rId9"/>
    <p:sldId id="262" r:id="rId10"/>
    <p:sldId id="296" r:id="rId11"/>
    <p:sldId id="263" r:id="rId12"/>
    <p:sldId id="294" r:id="rId13"/>
    <p:sldId id="297" r:id="rId14"/>
    <p:sldId id="284" r:id="rId15"/>
    <p:sldId id="285" r:id="rId16"/>
    <p:sldId id="298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9" r:id="rId27"/>
    <p:sldId id="278" r:id="rId28"/>
    <p:sldId id="279" r:id="rId29"/>
    <p:sldId id="280" r:id="rId30"/>
    <p:sldId id="287" r:id="rId31"/>
    <p:sldId id="289" r:id="rId32"/>
    <p:sldId id="288" r:id="rId33"/>
    <p:sldId id="302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微软雅黑" panose="020B0503020204020204" pitchFamily="34" charset="-122"/>
      <p:regular r:id="rId40"/>
      <p:bold r:id="rId41"/>
    </p:embeddedFont>
    <p:embeddedFont>
      <p:font typeface="黑体" panose="02010609060101010101" pitchFamily="49" charset="-122"/>
      <p:regular r:id="rId42"/>
    </p:embeddedFont>
    <p:embeddedFont>
      <p:font typeface="方正兰亭细黑_GBK_M" panose="02010600030101010101" charset="2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" y="82"/>
      </p:cViewPr>
      <p:guideLst>
        <p:guide orient="horz" pos="1678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4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27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4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45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0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2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02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90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82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4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8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717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64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4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27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3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34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94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58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6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63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2019/5/30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89868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36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2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0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5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1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64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10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89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74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28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73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04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54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76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64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4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331315" y="479613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9427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8"/>
          <p:cNvSpPr txBox="1"/>
          <p:nvPr/>
        </p:nvSpPr>
        <p:spPr>
          <a:xfrm>
            <a:off x="3650477" y="1177303"/>
            <a:ext cx="17524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津理工大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endParaRPr lang="en-US" altLang="zh-CN" sz="20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华信软件学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</a:t>
            </a:r>
            <a:endParaRPr lang="en-US" altLang="zh-CN" sz="14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620" y="2194560"/>
            <a:ext cx="9157335" cy="2948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2304338" y="2421006"/>
            <a:ext cx="448714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毕业论文答辩模板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82282" y="2973656"/>
            <a:ext cx="3731256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3191512" y="4377598"/>
            <a:ext cx="1027166" cy="2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李新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867500" y="4387357"/>
            <a:ext cx="1594218" cy="2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：孙金庆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06233" y="3428961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126"/>
          <p:cNvSpPr>
            <a:spLocks noChangeAspect="1" noEditPoints="1"/>
          </p:cNvSpPr>
          <p:nvPr/>
        </p:nvSpPr>
        <p:spPr bwMode="auto">
          <a:xfrm>
            <a:off x="3156085" y="3534947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63929" y="3416377"/>
            <a:ext cx="502789" cy="453321"/>
            <a:chOff x="5424755" y="1340768"/>
            <a:chExt cx="670560" cy="604586"/>
          </a:xfrm>
        </p:grpSpPr>
        <p:grpSp>
          <p:nvGrpSpPr>
            <p:cNvPr id="22" name="组合 21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3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261"/>
          <p:cNvSpPr/>
          <p:nvPr/>
        </p:nvSpPr>
        <p:spPr bwMode="auto">
          <a:xfrm>
            <a:off x="3792046" y="3545061"/>
            <a:ext cx="244343" cy="24434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346239" y="3416377"/>
            <a:ext cx="502789" cy="453321"/>
            <a:chOff x="5424755" y="1340768"/>
            <a:chExt cx="670560" cy="604586"/>
          </a:xfrm>
        </p:grpSpPr>
        <p:grpSp>
          <p:nvGrpSpPr>
            <p:cNvPr id="41" name="组合 40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11004" y="3437763"/>
            <a:ext cx="502789" cy="453321"/>
            <a:chOff x="5424755" y="1340768"/>
            <a:chExt cx="670560" cy="604586"/>
          </a:xfrm>
        </p:grpSpPr>
        <p:grpSp>
          <p:nvGrpSpPr>
            <p:cNvPr id="46" name="组合 4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96038" y="3416377"/>
            <a:ext cx="502789" cy="453321"/>
            <a:chOff x="5424755" y="1340768"/>
            <a:chExt cx="670560" cy="604586"/>
          </a:xfrm>
        </p:grpSpPr>
        <p:grpSp>
          <p:nvGrpSpPr>
            <p:cNvPr id="56" name="组合 5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5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4466925" y="3536186"/>
            <a:ext cx="265649" cy="22787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61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62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63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64" name="Freeform 9"/>
          <p:cNvSpPr>
            <a:spLocks noEditPoints="1"/>
          </p:cNvSpPr>
          <p:nvPr/>
        </p:nvSpPr>
        <p:spPr bwMode="auto">
          <a:xfrm rot="19469485">
            <a:off x="5116446" y="3513271"/>
            <a:ext cx="283701" cy="30230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65" name="Freeform 206"/>
          <p:cNvSpPr>
            <a:spLocks noChangeAspect="1" noEditPoints="1"/>
          </p:cNvSpPr>
          <p:nvPr/>
        </p:nvSpPr>
        <p:spPr bwMode="auto">
          <a:xfrm>
            <a:off x="5835345" y="3507513"/>
            <a:ext cx="228407" cy="27609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131357" y="198391"/>
            <a:ext cx="896855" cy="808616"/>
            <a:chOff x="3720691" y="2824413"/>
            <a:chExt cx="1341120" cy="1209172"/>
          </a:xfrm>
        </p:grpSpPr>
        <p:sp>
          <p:nvSpPr>
            <p:cNvPr id="6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9" name="Freeform 89"/>
          <p:cNvSpPr>
            <a:spLocks noEditPoints="1"/>
          </p:cNvSpPr>
          <p:nvPr/>
        </p:nvSpPr>
        <p:spPr bwMode="auto">
          <a:xfrm>
            <a:off x="4461193" y="411693"/>
            <a:ext cx="237184" cy="382013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70" name="Freeform 5"/>
          <p:cNvSpPr/>
          <p:nvPr/>
        </p:nvSpPr>
        <p:spPr bwMode="auto">
          <a:xfrm rot="1855731">
            <a:off x="4217889" y="276408"/>
            <a:ext cx="723793" cy="65258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/>
      <p:bldP spid="13" grpId="0"/>
      <p:bldP spid="14" grpId="0"/>
      <p:bldP spid="20" grpId="0" bldLvl="0" animBg="1"/>
      <p:bldP spid="39" grpId="0" bldLvl="0" animBg="1"/>
      <p:bldP spid="64" grpId="0" bldLvl="0" animBg="1"/>
      <p:bldP spid="65" grpId="0" bldLvl="0" animBg="1"/>
      <p:bldP spid="69" grpId="0" bldLvl="0" animBg="1"/>
      <p:bldP spid="7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课题现状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PRESENT SITUATION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55100" y="976391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87681" y="1833259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9737" y="2733874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9966" y="3737055"/>
            <a:ext cx="123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ITLE</a:t>
            </a:r>
            <a:endParaRPr lang="zh-CN" altLang="en-US" sz="2400" dirty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80085" y="162342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77339" y="338239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23198" y="438976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16191" y="248610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sp>
        <p:nvSpPr>
          <p:cNvPr id="72" name="椭圆 71"/>
          <p:cNvSpPr/>
          <p:nvPr/>
        </p:nvSpPr>
        <p:spPr>
          <a:xfrm>
            <a:off x="815199" y="1048961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728354" y="1952437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2607513" y="2842044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532098" y="3745521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8" presetID="2" presetClass="entr" presetSubtype="1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6" grpId="0" animBg="1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4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 animBg="1"/>
          <p:bldP spid="76" grpId="0" animBg="1"/>
          <p:bldP spid="8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0565" y="2478359"/>
            <a:ext cx="758190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现状三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5392" y="356915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现状五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5265" y="246460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现状四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533" y="357222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现状六</a:t>
            </a:r>
          </a:p>
        </p:txBody>
      </p:sp>
      <p:sp>
        <p:nvSpPr>
          <p:cNvPr id="6" name="椭圆 34"/>
          <p:cNvSpPr/>
          <p:nvPr/>
        </p:nvSpPr>
        <p:spPr>
          <a:xfrm rot="16200000">
            <a:off x="3721110" y="2235708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21032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0" name="椭圆 34"/>
          <p:cNvSpPr/>
          <p:nvPr/>
        </p:nvSpPr>
        <p:spPr>
          <a:xfrm rot="5400000">
            <a:off x="4583471" y="3324594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6200000">
            <a:off x="3181254" y="3300887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36609" y="391030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单击此处添加简短说明，添加简短文字，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  <a:p>
            <a:pPr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具体文字添加此处。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8057" y="2822149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单击此处添加简短说明，添加简短文字，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  <a:p>
            <a:pPr algn="r"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具体文字添加此处。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848" y="3906688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单击此处添加简短说明，添加简短文字，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  <a:p>
            <a:pPr algn="r"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具体文字添加此处。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278893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单击此处添加简短说明，添加简短文字，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  <a:p>
            <a:pPr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具体文字添加此处。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9924" y="138448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现状一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439" y="141962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现状二</a:t>
            </a:r>
          </a:p>
        </p:txBody>
      </p:sp>
      <p:sp>
        <p:nvSpPr>
          <p:cNvPr id="20" name="椭圆 34"/>
          <p:cNvSpPr/>
          <p:nvPr/>
        </p:nvSpPr>
        <p:spPr>
          <a:xfrm rot="5400000">
            <a:off x="4599289" y="116425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197072" y="114054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719077" y="1707654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单击此处添加简短说明，添加简短文字，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  <a:p>
            <a:pPr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具体文字添加此处。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856" y="17109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单击此处添加简短说明，添加简短文字，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  <a:p>
            <a:pPr algn="r">
              <a:defRPr/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具体文字添加此处。</a:t>
            </a:r>
            <a:endParaRPr lang="en-US" altLang="zh-CN" sz="11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3517576" y="1507552"/>
            <a:ext cx="553496" cy="47047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4077369" y="2558000"/>
            <a:ext cx="520754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8" name="KSO_Shape"/>
          <p:cNvSpPr/>
          <p:nvPr/>
        </p:nvSpPr>
        <p:spPr bwMode="auto">
          <a:xfrm>
            <a:off x="3512505" y="3667391"/>
            <a:ext cx="517292" cy="445733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640391" y="1547486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210038" y="254425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4667772" y="3675634"/>
            <a:ext cx="480292" cy="480292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课题现状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0916" y="267886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PRESENT SITUATION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5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6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6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8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8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9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9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2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4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4" grpId="0" animBg="1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3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3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2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4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/>
          <p:bldP spid="6" grpId="0" animBg="1"/>
          <p:bldP spid="10" grpId="0" animBg="1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4" grpId="0"/>
          <p:bldP spid="25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4" grpId="0" animBg="1"/>
          <p:bldP spid="35" grpId="0"/>
          <p:bldP spid="3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145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黑体" panose="02010600030101010101" charset="-122"/>
                <a:ea typeface="黑体" panose="02010600030101010101" charset="-122"/>
              </a:rPr>
              <a:t>研究思路及过程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第三部分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3246" y="1776063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4963" y="2543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研究思路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963" y="2990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研究过程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8928" y="2591192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RESEARCH IDEAS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8928" y="303896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RESEARCH PROCESS</a:t>
            </a:r>
          </a:p>
        </p:txBody>
      </p:sp>
      <p:sp>
        <p:nvSpPr>
          <p:cNvPr id="22" name="椭圆 21"/>
          <p:cNvSpPr/>
          <p:nvPr/>
        </p:nvSpPr>
        <p:spPr>
          <a:xfrm>
            <a:off x="4141075" y="257144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41075" y="300880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研究思路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RESEARCH IDEAS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4733" y="3579862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2509" y="3579862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7111" y="3587827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0379" y="3587827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sp>
        <p:nvSpPr>
          <p:cNvPr id="31" name="燕尾形箭头 30"/>
          <p:cNvSpPr/>
          <p:nvPr/>
        </p:nvSpPr>
        <p:spPr>
          <a:xfrm>
            <a:off x="467544" y="2427734"/>
            <a:ext cx="8208912" cy="228600"/>
          </a:xfrm>
          <a:prstGeom prst="notchedRightArrow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3076" y="1635646"/>
            <a:ext cx="1697385" cy="1697385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29730" y="3742514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黑体" panose="02010600030101010101" charset="-122"/>
                  <a:ea typeface="黑体" panose="02010600030101010101" charset="-122"/>
                </a:rPr>
                <a:t>思路一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46134" y="1639356"/>
            <a:ext cx="1697385" cy="1697385"/>
            <a:chOff x="1278794" y="3334906"/>
            <a:chExt cx="914014" cy="914014"/>
          </a:xfrm>
        </p:grpSpPr>
        <p:grpSp>
          <p:nvGrpSpPr>
            <p:cNvPr id="38" name="组合 3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529731" y="3740516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黑体" panose="02010600030101010101" charset="-122"/>
                  <a:ea typeface="黑体" panose="02010600030101010101" charset="-122"/>
                </a:rPr>
                <a:t>思路二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88516" y="1635646"/>
            <a:ext cx="1697385" cy="1697385"/>
            <a:chOff x="1278794" y="3334906"/>
            <a:chExt cx="914014" cy="914014"/>
          </a:xfrm>
        </p:grpSpPr>
        <p:grpSp>
          <p:nvGrpSpPr>
            <p:cNvPr id="48" name="组合 4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529731" y="3742514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黑体" panose="02010600030101010101" charset="-122"/>
                  <a:ea typeface="黑体" panose="02010600030101010101" charset="-122"/>
                </a:rPr>
                <a:t>思路三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19031" y="1642521"/>
            <a:ext cx="1697385" cy="1697385"/>
            <a:chOff x="1278794" y="3334906"/>
            <a:chExt cx="914014" cy="9140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29731" y="3738812"/>
              <a:ext cx="410188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 smtClean="0">
                  <a:latin typeface="黑体" panose="02010600030101010101" charset="-122"/>
                  <a:ea typeface="黑体" panose="02010600030101010101" charset="-122"/>
                </a:rPr>
                <a:t>思路四</a:t>
              </a:r>
            </a:p>
          </p:txBody>
        </p:sp>
      </p:grpSp>
      <p:sp>
        <p:nvSpPr>
          <p:cNvPr id="57" name="椭圆 56"/>
          <p:cNvSpPr/>
          <p:nvPr/>
        </p:nvSpPr>
        <p:spPr>
          <a:xfrm>
            <a:off x="824277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83180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60524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707078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1" name="Freeform 34"/>
          <p:cNvSpPr>
            <a:spLocks noEditPoints="1"/>
          </p:cNvSpPr>
          <p:nvPr/>
        </p:nvSpPr>
        <p:spPr bwMode="auto">
          <a:xfrm>
            <a:off x="1000830" y="1642521"/>
            <a:ext cx="334257" cy="343054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2" name="Freeform 26"/>
          <p:cNvSpPr>
            <a:spLocks noEditPoints="1"/>
          </p:cNvSpPr>
          <p:nvPr/>
        </p:nvSpPr>
        <p:spPr bwMode="auto">
          <a:xfrm>
            <a:off x="2952968" y="1663271"/>
            <a:ext cx="305788" cy="30208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3" name="Freeform 35"/>
          <p:cNvSpPr>
            <a:spLocks noEditPoints="1"/>
          </p:cNvSpPr>
          <p:nvPr/>
        </p:nvSpPr>
        <p:spPr bwMode="auto">
          <a:xfrm>
            <a:off x="6895784" y="1679567"/>
            <a:ext cx="294065" cy="318039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5" name="Freeform 20"/>
          <p:cNvSpPr>
            <a:spLocks noEditPoints="1"/>
          </p:cNvSpPr>
          <p:nvPr/>
        </p:nvSpPr>
        <p:spPr bwMode="auto">
          <a:xfrm>
            <a:off x="4949998" y="1635646"/>
            <a:ext cx="287664" cy="361960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研究过程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RESEARCH IDEAS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47" name="燕尾形 46"/>
          <p:cNvSpPr/>
          <p:nvPr/>
        </p:nvSpPr>
        <p:spPr>
          <a:xfrm>
            <a:off x="899592" y="2480499"/>
            <a:ext cx="816998" cy="887723"/>
          </a:xfrm>
          <a:prstGeom prst="chevron">
            <a:avLst>
              <a:gd name="adj" fmla="val 54429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1619672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2339752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3033703" y="2480499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3816077" y="3018148"/>
            <a:ext cx="4248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555776" y="2057728"/>
            <a:ext cx="0" cy="4132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115616" y="1563638"/>
            <a:ext cx="0" cy="910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3275856" y="3353874"/>
            <a:ext cx="29068" cy="94606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763688" y="3353872"/>
            <a:ext cx="0" cy="3700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五边形 56"/>
          <p:cNvSpPr/>
          <p:nvPr/>
        </p:nvSpPr>
        <p:spPr>
          <a:xfrm>
            <a:off x="-36512" y="2473083"/>
            <a:ext cx="5904655" cy="892732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8184" y="1347613"/>
            <a:ext cx="21602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      点击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输入简要文字内容，文字内容需概括精炼，不用多余的文字修饰，言简意赅的说明该项内容</a:t>
            </a: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。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点击输入简要文字内容，文字内容需概括精炼，不用多余的文字修饰，言简意赅的说明该项内容。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       点击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输入简要文字内容，文字内容需概括精炼，不用多余的文字修饰，言简意赅的说明该项内容</a:t>
            </a: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  <a:sym typeface="Calibri" panose="020F0502020204030204" pitchFamily="34" charset="0"/>
              </a:rPr>
              <a:t>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  <a:sym typeface="Calibri" panose="020F050202020403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99592" y="1119451"/>
            <a:ext cx="2327891" cy="444187"/>
            <a:chOff x="814328" y="3219334"/>
            <a:chExt cx="2266827" cy="432536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</p:grpSp>
          <p:sp>
            <p:nvSpPr>
              <p:cNvPr id="63" name="椭圆 62"/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黑体" panose="02010600030101010101" charset="-122"/>
                    <a:ea typeface="黑体" panose="02010600030101010101" charset="-122"/>
                  </a:rPr>
                  <a:t>1</a:t>
                </a: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139540" y="3319207"/>
              <a:ext cx="1926672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过程一内容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47664" y="3723878"/>
            <a:ext cx="2327891" cy="444187"/>
            <a:chOff x="814325" y="3219334"/>
            <a:chExt cx="2266826" cy="432536"/>
          </a:xfrm>
        </p:grpSpPr>
        <p:grpSp>
          <p:nvGrpSpPr>
            <p:cNvPr id="67" name="组合 66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1" name="圆角矩形 70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黑体" panose="02010600030101010101" charset="-122"/>
                    <a:ea typeface="黑体" panose="02010600030101010101" charset="-122"/>
                  </a:rPr>
                  <a:t>2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249617" y="3331792"/>
              <a:ext cx="1808518" cy="194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过程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二</a:t>
              </a:r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内容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295244" y="1623506"/>
            <a:ext cx="2327891" cy="515597"/>
            <a:chOff x="814328" y="3219334"/>
            <a:chExt cx="2266829" cy="502073"/>
          </a:xfrm>
        </p:grpSpPr>
        <p:grpSp>
          <p:nvGrpSpPr>
            <p:cNvPr id="74" name="组合 73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</p:grpSp>
          <p:sp>
            <p:nvSpPr>
              <p:cNvPr id="77" name="椭圆 76"/>
              <p:cNvSpPr/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黑体" panose="02010600030101010101" charset="-122"/>
                    <a:ea typeface="黑体" panose="02010600030101010101" charset="-122"/>
                  </a:rPr>
                  <a:t>3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183671" y="3331792"/>
              <a:ext cx="1847692" cy="3896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过程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三内容</a:t>
              </a:r>
            </a:p>
            <a:p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059832" y="4299942"/>
            <a:ext cx="2327891" cy="444187"/>
            <a:chOff x="814328" y="3219334"/>
            <a:chExt cx="2266828" cy="432536"/>
          </a:xfrm>
        </p:grpSpPr>
        <p:grpSp>
          <p:nvGrpSpPr>
            <p:cNvPr id="81" name="组合 80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圆角矩形 84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  <p:sp>
              <p:nvSpPr>
                <p:cNvPr id="86" name="圆角矩形 85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黑体" panose="02010600030101010101" charset="-122"/>
                    <a:ea typeface="黑体" panose="02010600030101010101" charset="-122"/>
                  </a:endParaRPr>
                </a:p>
              </p:txBody>
            </p:sp>
          </p:grpSp>
          <p:sp>
            <p:nvSpPr>
              <p:cNvPr id="84" name="椭圆 83"/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黑体" panose="02010600030101010101" charset="-122"/>
                    <a:ea typeface="黑体" panose="02010600030101010101" charset="-122"/>
                  </a:rPr>
                  <a:t>4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85352" y="3345963"/>
              <a:ext cx="1926671" cy="1948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过程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四</a:t>
              </a:r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0030101010101" charset="-122"/>
                  <a:ea typeface="黑体" panose="02010600030101010101" charset="-122"/>
                </a:rPr>
                <a:t>内容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3779912" y="2057728"/>
            <a:ext cx="1698901" cy="1620807"/>
            <a:chOff x="3197225" y="3458369"/>
            <a:chExt cx="533400" cy="487363"/>
          </a:xfrm>
          <a:solidFill>
            <a:srgbClr val="C00000"/>
          </a:solidFill>
        </p:grpSpPr>
        <p:sp>
          <p:nvSpPr>
            <p:cNvPr id="88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89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365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47" grpId="0" animBg="1"/>
      <p:bldP spid="48" grpId="0" animBg="1"/>
      <p:bldP spid="50" grpId="0" animBg="1"/>
      <p:bldP spid="51" grpId="0" animBg="1"/>
      <p:bldP spid="57" grpId="0" animBg="1"/>
      <p:bldP spid="58" grpId="0"/>
      <p:bldP spid="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黑体" panose="02010600030101010101" charset="-122"/>
                <a:ea typeface="黑体" panose="02010600030101010101" charset="-122"/>
              </a:rPr>
              <a:t>实验数据结果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第四部分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4" name="KSO_Shape"/>
            <p:cNvSpPr/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23535" y="24734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实验数据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3535" y="2886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实验难点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3535" y="3298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案例分析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3535" y="3711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问题评估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2601" y="2551138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601" y="2959460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DIFFICULTIES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2601" y="3367782"/>
            <a:ext cx="8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2601" y="377610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ASSESSMENT</a:t>
            </a:r>
          </a:p>
        </p:txBody>
      </p:sp>
      <p:sp>
        <p:nvSpPr>
          <p:cNvPr id="24" name="椭圆 23"/>
          <p:cNvSpPr/>
          <p:nvPr/>
        </p:nvSpPr>
        <p:spPr>
          <a:xfrm>
            <a:off x="4129647" y="25009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29647" y="293827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29647" y="337563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129647" y="381300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3535" y="412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研究成果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2601" y="4184428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ACHIEVEMENTS</a:t>
            </a:r>
          </a:p>
        </p:txBody>
      </p:sp>
      <p:sp>
        <p:nvSpPr>
          <p:cNvPr id="30" name="椭圆 29"/>
          <p:cNvSpPr/>
          <p:nvPr/>
        </p:nvSpPr>
        <p:spPr>
          <a:xfrm>
            <a:off x="4129646" y="417154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实验数据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DATA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57" name="椭圆 34"/>
          <p:cNvSpPr/>
          <p:nvPr/>
        </p:nvSpPr>
        <p:spPr>
          <a:xfrm rot="10800000">
            <a:off x="3334084" y="1569270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3538287" y="279633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61" name="椭圆 34"/>
          <p:cNvSpPr/>
          <p:nvPr/>
        </p:nvSpPr>
        <p:spPr>
          <a:xfrm>
            <a:off x="4765968" y="2630943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4570570" y="1372326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02" name="Freeform 18"/>
          <p:cNvSpPr>
            <a:spLocks noEditPoints="1"/>
          </p:cNvSpPr>
          <p:nvPr/>
        </p:nvSpPr>
        <p:spPr bwMode="auto">
          <a:xfrm>
            <a:off x="5035708" y="3258673"/>
            <a:ext cx="538162" cy="471487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642519" y="3259799"/>
            <a:ext cx="525462" cy="452437"/>
            <a:chOff x="3379788" y="4325938"/>
            <a:chExt cx="525462" cy="452437"/>
          </a:xfrm>
          <a:solidFill>
            <a:srgbClr val="C00000"/>
          </a:solidFill>
        </p:grpSpPr>
        <p:sp>
          <p:nvSpPr>
            <p:cNvPr id="104" name="Freeform 14"/>
            <p:cNvSpPr>
              <a:spLocks noEditPoints="1"/>
            </p:cNvSpPr>
            <p:nvPr/>
          </p:nvSpPr>
          <p:spPr bwMode="auto">
            <a:xfrm>
              <a:off x="3379788" y="4394200"/>
              <a:ext cx="482600" cy="384175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5" name="Freeform 15"/>
            <p:cNvSpPr>
              <a:spLocks noEditPoints="1"/>
            </p:cNvSpPr>
            <p:nvPr/>
          </p:nvSpPr>
          <p:spPr bwMode="auto">
            <a:xfrm>
              <a:off x="3487738" y="4565650"/>
              <a:ext cx="190500" cy="169862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6" name="Freeform 16"/>
            <p:cNvSpPr/>
            <p:nvPr/>
          </p:nvSpPr>
          <p:spPr bwMode="auto">
            <a:xfrm>
              <a:off x="3727450" y="4325938"/>
              <a:ext cx="177800" cy="20002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7" name="Freeform 17"/>
            <p:cNvSpPr/>
            <p:nvPr/>
          </p:nvSpPr>
          <p:spPr bwMode="auto">
            <a:xfrm>
              <a:off x="3732213" y="4395788"/>
              <a:ext cx="103187" cy="112712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609181" y="1881601"/>
            <a:ext cx="558800" cy="460375"/>
            <a:chOff x="3376613" y="2879725"/>
            <a:chExt cx="558800" cy="460375"/>
          </a:xfrm>
        </p:grpSpPr>
        <p:sp>
          <p:nvSpPr>
            <p:cNvPr id="109" name="Freeform 10"/>
            <p:cNvSpPr>
              <a:spLocks noEditPoints="1"/>
            </p:cNvSpPr>
            <p:nvPr/>
          </p:nvSpPr>
          <p:spPr bwMode="auto">
            <a:xfrm>
              <a:off x="3376613" y="2879725"/>
              <a:ext cx="396875" cy="361950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10" name="Freeform 11"/>
            <p:cNvSpPr>
              <a:spLocks noEditPoints="1"/>
            </p:cNvSpPr>
            <p:nvPr/>
          </p:nvSpPr>
          <p:spPr bwMode="auto">
            <a:xfrm>
              <a:off x="3598863" y="3033713"/>
              <a:ext cx="336550" cy="306387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11" name="Freeform 12"/>
          <p:cNvSpPr/>
          <p:nvPr/>
        </p:nvSpPr>
        <p:spPr bwMode="auto">
          <a:xfrm>
            <a:off x="4980158" y="1790833"/>
            <a:ext cx="573087" cy="544512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84168" y="2069740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84168" y="1773879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latin typeface="黑体" panose="02010600030101010101" charset="-122"/>
                <a:ea typeface="黑体" panose="02010600030101010101" charset="-122"/>
              </a:rPr>
              <a:t>数据一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95236" y="3466422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5236" y="3170561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latin typeface="黑体" panose="02010600030101010101" charset="-122"/>
                <a:ea typeface="黑体" panose="02010600030101010101" charset="-122"/>
              </a:rPr>
              <a:t>数据二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91" y="3555660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6691" y="3259799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latin typeface="黑体" panose="02010600030101010101" charset="-122"/>
                <a:ea typeface="黑体" panose="02010600030101010101" charset="-122"/>
              </a:rPr>
              <a:t>数据三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5623" y="2086694"/>
            <a:ext cx="234478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点击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输入简要文字内容，文字内容需概括精炼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，言简意赅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的说明分项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内容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……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25623" y="1790833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latin typeface="黑体" panose="02010600030101010101" charset="-122"/>
                <a:ea typeface="黑体" panose="02010600030101010101" charset="-122"/>
              </a:rPr>
              <a:t>数据四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57" grpId="0" animBg="1"/>
          <p:bldP spid="61" grpId="0" animBg="1"/>
          <p:bldP spid="102" grpId="0" animBg="1"/>
          <p:bldP spid="111" grpId="0" animBg="1"/>
          <p:bldP spid="112" grpId="0"/>
          <p:bldP spid="113" grpId="0"/>
          <p:bldP spid="114" grpId="0"/>
          <p:bldP spid="115" grpId="0"/>
          <p:bldP spid="116" grpId="0"/>
          <p:bldP spid="117" grpId="0"/>
          <p:bldP spid="118" grpId="0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57" grpId="0" animBg="1"/>
          <p:bldP spid="61" grpId="0" animBg="1"/>
          <p:bldP spid="102" grpId="0" animBg="1"/>
          <p:bldP spid="111" grpId="0" animBg="1"/>
          <p:bldP spid="112" grpId="0"/>
          <p:bldP spid="113" grpId="0"/>
          <p:bldP spid="114" grpId="0"/>
          <p:bldP spid="115" grpId="0"/>
          <p:bldP spid="116" grpId="0"/>
          <p:bldP spid="117" grpId="0"/>
          <p:bldP spid="118" grpId="0"/>
          <p:bldP spid="11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实验数据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DATA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2044393" y="2982310"/>
            <a:ext cx="2093533" cy="1161081"/>
          </a:xfrm>
          <a:prstGeom prst="roundRect">
            <a:avLst>
              <a:gd name="adj" fmla="val 50000"/>
            </a:avLst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658150" y="3654323"/>
            <a:ext cx="886646" cy="8866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032223" y="1943488"/>
            <a:ext cx="1161081" cy="2666129"/>
            <a:chOff x="4013612" y="985436"/>
            <a:chExt cx="1443428" cy="3314468"/>
          </a:xfrm>
        </p:grpSpPr>
        <p:sp>
          <p:nvSpPr>
            <p:cNvPr id="105" name="圆角矩形 104"/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07" name="椭圆 106"/>
          <p:cNvSpPr/>
          <p:nvPr/>
        </p:nvSpPr>
        <p:spPr>
          <a:xfrm>
            <a:off x="1170705" y="3647656"/>
            <a:ext cx="899981" cy="89998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 rot="5400000">
            <a:off x="4760286" y="2741411"/>
            <a:ext cx="2575331" cy="1161081"/>
          </a:xfrm>
          <a:prstGeom prst="roundRect">
            <a:avLst>
              <a:gd name="adj" fmla="val 50000"/>
            </a:avLst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5619703" y="3654323"/>
            <a:ext cx="886646" cy="8866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同心圆 10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989015" y="1943488"/>
            <a:ext cx="1161081" cy="2666129"/>
            <a:chOff x="4013612" y="985436"/>
            <a:chExt cx="1443428" cy="3314468"/>
          </a:xfrm>
        </p:grpSpPr>
        <p:sp>
          <p:nvSpPr>
            <p:cNvPr id="113" name="圆角矩形 112"/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15" name="椭圆 114"/>
          <p:cNvSpPr/>
          <p:nvPr/>
        </p:nvSpPr>
        <p:spPr>
          <a:xfrm>
            <a:off x="4132259" y="3647656"/>
            <a:ext cx="899981" cy="89998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945807" y="1370413"/>
            <a:ext cx="1161081" cy="3239204"/>
            <a:chOff x="4013613" y="985437"/>
            <a:chExt cx="1443428" cy="3314468"/>
          </a:xfrm>
        </p:grpSpPr>
        <p:sp>
          <p:nvSpPr>
            <p:cNvPr id="121" name="圆角矩形 120"/>
            <p:cNvSpPr/>
            <p:nvPr/>
          </p:nvSpPr>
          <p:spPr>
            <a:xfrm rot="5400000">
              <a:off x="3078093" y="1920957"/>
              <a:ext cx="3314468" cy="1443428"/>
            </a:xfrm>
            <a:prstGeom prst="roundRect">
              <a:avLst>
                <a:gd name="adj" fmla="val 46172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22" name="圆角矩形 121"/>
            <p:cNvSpPr/>
            <p:nvPr/>
          </p:nvSpPr>
          <p:spPr>
            <a:xfrm rot="5400000">
              <a:off x="3109760" y="1976006"/>
              <a:ext cx="3251129" cy="1352701"/>
            </a:xfrm>
            <a:prstGeom prst="roundRect">
              <a:avLst>
                <a:gd name="adj" fmla="val 48249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7093813" y="3647656"/>
            <a:ext cx="899981" cy="89998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77330" y="235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25%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86276" y="235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25%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138884" y="18016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45%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58150" y="286250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15%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39054" y="23528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25%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65437" y="9075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65437" y="10668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1036816" y="917548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4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5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8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9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2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3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6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7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6" grpId="0" animBg="1"/>
          <p:bldP spid="107" grpId="0" animBg="1"/>
          <p:bldP spid="108" grpId="0" animBg="1"/>
          <p:bldP spid="115" grpId="0" animBg="1"/>
          <p:bldP spid="123" grpId="0" animBg="1"/>
          <p:bldP spid="124" grpId="0"/>
          <p:bldP spid="125" grpId="0"/>
          <p:bldP spid="126" grpId="0"/>
          <p:bldP spid="128" grpId="0"/>
          <p:bldP spid="129" grpId="0"/>
          <p:bldP spid="132" grpId="0"/>
          <p:bldP spid="133" grpId="0"/>
          <p:bldP spid="1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2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6" grpId="0" animBg="1"/>
          <p:bldP spid="107" grpId="0" animBg="1"/>
          <p:bldP spid="108" grpId="0" animBg="1"/>
          <p:bldP spid="115" grpId="0" animBg="1"/>
          <p:bldP spid="123" grpId="0" animBg="1"/>
          <p:bldP spid="124" grpId="0"/>
          <p:bldP spid="125" grpId="0"/>
          <p:bldP spid="126" grpId="0"/>
          <p:bldP spid="128" grpId="0"/>
          <p:bldP spid="129" grpId="0"/>
          <p:bldP spid="132" grpId="0"/>
          <p:bldP spid="133" grpId="0"/>
          <p:bldP spid="13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实验数据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DATA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1071563" y="1685446"/>
            <a:ext cx="6800850" cy="2115029"/>
          </a:xfrm>
          <a:custGeom>
            <a:avLst/>
            <a:gdLst>
              <a:gd name="connsiteX0" fmla="*/ 0 w 6800850"/>
              <a:gd name="connsiteY0" fmla="*/ 2115029 h 2115029"/>
              <a:gd name="connsiteX1" fmla="*/ 971550 w 6800850"/>
              <a:gd name="connsiteY1" fmla="*/ 914879 h 2115029"/>
              <a:gd name="connsiteX2" fmla="*/ 1943100 w 6800850"/>
              <a:gd name="connsiteY2" fmla="*/ 1600679 h 2115029"/>
              <a:gd name="connsiteX3" fmla="*/ 2857500 w 6800850"/>
              <a:gd name="connsiteY3" fmla="*/ 479 h 2115029"/>
              <a:gd name="connsiteX4" fmla="*/ 3857625 w 6800850"/>
              <a:gd name="connsiteY4" fmla="*/ 1786417 h 2115029"/>
              <a:gd name="connsiteX5" fmla="*/ 4800600 w 6800850"/>
              <a:gd name="connsiteY5" fmla="*/ 829154 h 2115029"/>
              <a:gd name="connsiteX6" fmla="*/ 5786437 w 6800850"/>
              <a:gd name="connsiteY6" fmla="*/ 1157767 h 2115029"/>
              <a:gd name="connsiteX7" fmla="*/ 6800850 w 6800850"/>
              <a:gd name="connsiteY7" fmla="*/ 479 h 21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850" h="2115029">
                <a:moveTo>
                  <a:pt x="0" y="2115029"/>
                </a:moveTo>
                <a:cubicBezTo>
                  <a:pt x="323850" y="1557816"/>
                  <a:pt x="647700" y="1000604"/>
                  <a:pt x="971550" y="914879"/>
                </a:cubicBezTo>
                <a:cubicBezTo>
                  <a:pt x="1295400" y="829154"/>
                  <a:pt x="1628775" y="1753079"/>
                  <a:pt x="1943100" y="1600679"/>
                </a:cubicBezTo>
                <a:cubicBezTo>
                  <a:pt x="2257425" y="1448279"/>
                  <a:pt x="2538413" y="-30477"/>
                  <a:pt x="2857500" y="479"/>
                </a:cubicBezTo>
                <a:cubicBezTo>
                  <a:pt x="3176587" y="31435"/>
                  <a:pt x="3533775" y="1648305"/>
                  <a:pt x="3857625" y="1786417"/>
                </a:cubicBezTo>
                <a:cubicBezTo>
                  <a:pt x="4181475" y="1924529"/>
                  <a:pt x="4479131" y="933929"/>
                  <a:pt x="4800600" y="829154"/>
                </a:cubicBezTo>
                <a:cubicBezTo>
                  <a:pt x="5122069" y="724379"/>
                  <a:pt x="5453062" y="1295879"/>
                  <a:pt x="5786437" y="1157767"/>
                </a:cubicBezTo>
                <a:cubicBezTo>
                  <a:pt x="6119812" y="1019655"/>
                  <a:pt x="6622256" y="205266"/>
                  <a:pt x="6800850" y="479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497" y="2304367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784268" y="3454524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694790" y="1398971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2721561" y="2936446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658854" y="3139631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632083" y="2235155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6596147" y="2533358"/>
            <a:ext cx="618574" cy="61857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569379" y="1361651"/>
            <a:ext cx="609409" cy="6094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9557" y="42514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08203" y="18698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35507" y="375820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1144" y="9578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93505" y="39296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82790" y="17621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1436" y="33389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20086" y="9149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4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4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 p14:presetBounceEnd="4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1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4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 p14:presetBounceEnd="4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" grpId="0" animBg="1"/>
          <p:bldP spid="39" grpId="0" animBg="1"/>
          <p:bldP spid="43" grpId="0" animBg="1"/>
          <p:bldP spid="44" grpId="0" animBg="1"/>
          <p:bldP spid="48" grpId="0" animBg="1"/>
          <p:bldP spid="54" grpId="0"/>
          <p:bldP spid="55" grpId="0"/>
          <p:bldP spid="56" grpId="0"/>
          <p:bldP spid="60" grpId="0"/>
          <p:bldP spid="61" grpId="0"/>
          <p:bldP spid="62" grpId="0"/>
          <p:bldP spid="63" grpId="0"/>
          <p:bldP spid="66" grpId="0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4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1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" grpId="0" animBg="1"/>
          <p:bldP spid="39" grpId="0" animBg="1"/>
          <p:bldP spid="43" grpId="0" animBg="1"/>
          <p:bldP spid="44" grpId="0" animBg="1"/>
          <p:bldP spid="48" grpId="0" animBg="1"/>
          <p:bldP spid="54" grpId="0"/>
          <p:bldP spid="55" grpId="0"/>
          <p:bldP spid="56" grpId="0"/>
          <p:bldP spid="60" grpId="0"/>
          <p:bldP spid="61" grpId="0"/>
          <p:bldP spid="62" grpId="0"/>
          <p:bldP spid="63" grpId="0"/>
          <p:bldP spid="66" grpId="0"/>
          <p:bldP spid="67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实验数据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DATA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126470" y="1921438"/>
            <a:ext cx="2412192" cy="701179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2832059" y="1921438"/>
            <a:ext cx="1706603" cy="153772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888282" y="1921438"/>
            <a:ext cx="650380" cy="2027866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4538662" y="1921438"/>
            <a:ext cx="574541" cy="2075575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4538662" y="1921438"/>
            <a:ext cx="1647314" cy="153772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538662" y="1921438"/>
            <a:ext cx="2437224" cy="75731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476990" y="3123937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33213" y="364194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750752" y="364194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830907" y="3104091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620817" y="2323681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771401" y="2241661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837483" y="1220259"/>
            <a:ext cx="1402358" cy="1402358"/>
            <a:chOff x="3851771" y="1163107"/>
            <a:chExt cx="1402358" cy="1402358"/>
          </a:xfrm>
        </p:grpSpPr>
        <p:grpSp>
          <p:nvGrpSpPr>
            <p:cNvPr id="76" name="组合 75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2112" y="760412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4099140" y="1710398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TITLE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88612" y="240505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782" y="322832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2219" y="389041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51" y="237647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6349" y="326683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34678" y="389041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详尽简要清晰。</a:t>
            </a:r>
            <a:endParaRPr lang="en-US" altLang="zh-CN" sz="12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80" grpId="0"/>
          <p:bldP spid="83" grpId="0"/>
          <p:bldP spid="84" grpId="0"/>
          <p:bldP spid="85" grpId="0"/>
          <p:bldP spid="86" grpId="0"/>
          <p:bldP spid="87" grpId="0"/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80" grpId="0"/>
          <p:bldP spid="83" grpId="0"/>
          <p:bldP spid="84" grpId="0"/>
          <p:bldP spid="85" grpId="0"/>
          <p:bldP spid="86" grpId="0"/>
          <p:bldP spid="87" grpId="0"/>
          <p:bldP spid="8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3363" y="997424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anose="02010600030101010101" charset="-122"/>
                <a:ea typeface="黑体" panose="02010600030101010101" charset="-122"/>
              </a:rPr>
              <a:t>基</a:t>
            </a:r>
            <a:r>
              <a:rPr lang="zh-CN" altLang="en-US" sz="2000" b="1" dirty="0" smtClean="0">
                <a:latin typeface="黑体" panose="02010600030101010101" charset="-122"/>
                <a:ea typeface="黑体" panose="02010600030101010101" charset="-122"/>
              </a:rPr>
              <a:t>于</a:t>
            </a:r>
            <a:r>
              <a:rPr lang="en-US" altLang="zh-CN" sz="2000" b="1" dirty="0" smtClean="0">
                <a:latin typeface="黑体" panose="02010600030101010101" charset="-122"/>
                <a:ea typeface="黑体" panose="02010600030101010101" charset="-122"/>
              </a:rPr>
              <a:t>springboot+dubbo</a:t>
            </a:r>
            <a:r>
              <a:rPr lang="zh-CN" altLang="en-US" sz="2000" b="1" dirty="0" smtClean="0">
                <a:latin typeface="黑体" panose="02010600030101010101" charset="-122"/>
                <a:ea typeface="黑体" panose="02010600030101010101" charset="-122"/>
              </a:rPr>
              <a:t>的分布式电商活动</a:t>
            </a:r>
            <a:endParaRPr lang="en-US" altLang="zh-CN" sz="2000" b="1" dirty="0" smtClean="0">
              <a:latin typeface="黑体" panose="02010600030101010101" charset="-122"/>
              <a:ea typeface="黑体" panose="02010600030101010101" charset="-122"/>
            </a:endParaRPr>
          </a:p>
          <a:p>
            <a:r>
              <a:rPr lang="en-US" altLang="zh-CN" sz="2000" b="1" dirty="0"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en-US" altLang="zh-CN" sz="2000" b="1" dirty="0" smtClean="0">
                <a:latin typeface="黑体" panose="02010600030101010101" charset="-122"/>
                <a:ea typeface="黑体" panose="02010600030101010101" charset="-122"/>
              </a:rPr>
              <a:t>             </a:t>
            </a:r>
            <a:r>
              <a:rPr lang="zh-CN" altLang="en-US" sz="2000" b="1" dirty="0" smtClean="0">
                <a:latin typeface="黑体" panose="02010600030101010101" charset="-122"/>
                <a:ea typeface="黑体" panose="02010600030101010101" charset="-122"/>
              </a:rPr>
              <a:t>定制系统</a:t>
            </a:r>
            <a:endParaRPr lang="en-US" altLang="zh-CN" sz="2000" b="1" dirty="0" smtClean="0">
              <a:latin typeface="黑体" panose="02010600030101010101" charset="-122"/>
              <a:ea typeface="黑体" panose="02010600030101010101" charset="-122"/>
            </a:endParaRPr>
          </a:p>
          <a:p>
            <a:endParaRPr lang="zh-CN" altLang="en-US" sz="20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 目   录</a:t>
            </a:r>
            <a:endParaRPr lang="zh-CN" altLang="en-US" sz="2000" dirty="0" smtClean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9265" y="19395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简介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6782" y="2690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总体设计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6782" y="3136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详细设计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6782" y="3554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系统实现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85377" y="196699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85377" y="275532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85377" y="319268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785377" y="363004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6782" y="2308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需求分析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785377" y="238271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5066782" y="3972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总结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85377" y="404806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15" grpId="0"/>
      <p:bldP spid="16" grpId="0"/>
      <p:bldP spid="17" grpId="0"/>
      <p:bldP spid="18" grpId="0"/>
      <p:bldP spid="24" grpId="0" animBg="1"/>
      <p:bldP spid="25" grpId="0" animBg="1"/>
      <p:bldP spid="26" grpId="0" animBg="1"/>
      <p:bldP spid="27" grpId="0" animBg="1"/>
      <p:bldP spid="28" grpId="0"/>
      <p:bldP spid="30" grpId="0" animBg="1"/>
      <p:bldP spid="3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实验数据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698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DATA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68280" y="1085351"/>
            <a:ext cx="3171495" cy="3171495"/>
          </a:xfrm>
          <a:prstGeom prst="ellipse">
            <a:avLst/>
          </a:prstGeom>
          <a:noFill/>
          <a:ln w="762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9172" y="2539810"/>
            <a:ext cx="1130909" cy="1130909"/>
            <a:chOff x="659172" y="2539810"/>
            <a:chExt cx="1130909" cy="1130909"/>
          </a:xfrm>
          <a:solidFill>
            <a:srgbClr val="1A3F6C"/>
          </a:solidFill>
        </p:grpSpPr>
        <p:sp>
          <p:nvSpPr>
            <p:cNvPr id="35" name="椭圆 34"/>
            <p:cNvSpPr/>
            <p:nvPr/>
          </p:nvSpPr>
          <p:spPr>
            <a:xfrm>
              <a:off x="659172" y="2539810"/>
              <a:ext cx="1130909" cy="1130909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8957" y="2627556"/>
              <a:ext cx="58060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C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58454" y="3300716"/>
            <a:ext cx="1583943" cy="1583943"/>
            <a:chOff x="1758454" y="3300716"/>
            <a:chExt cx="1583943" cy="1583943"/>
          </a:xfrm>
        </p:grpSpPr>
        <p:grpSp>
          <p:nvGrpSpPr>
            <p:cNvPr id="36" name="组合 35"/>
            <p:cNvGrpSpPr/>
            <p:nvPr/>
          </p:nvGrpSpPr>
          <p:grpSpPr>
            <a:xfrm>
              <a:off x="1758454" y="3300716"/>
              <a:ext cx="1583943" cy="158394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184500" y="3587733"/>
              <a:ext cx="7521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latin typeface="黑体" panose="02010600030101010101" charset="-122"/>
                  <a:ea typeface="黑体" panose="02010600030101010101" charset="-122"/>
                </a:rPr>
                <a:t>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9680" y="1458801"/>
            <a:ext cx="813432" cy="813432"/>
            <a:chOff x="939680" y="1458801"/>
            <a:chExt cx="813432" cy="813432"/>
          </a:xfrm>
        </p:grpSpPr>
        <p:grpSp>
          <p:nvGrpSpPr>
            <p:cNvPr id="32" name="组合 31"/>
            <p:cNvGrpSpPr/>
            <p:nvPr/>
          </p:nvGrpSpPr>
          <p:grpSpPr>
            <a:xfrm>
              <a:off x="939680" y="1458801"/>
              <a:ext cx="813432" cy="81343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088748" y="1565452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黑体" panose="02010600030101010101" charset="-122"/>
                  <a:ea typeface="黑体" panose="02010600030101010101" charset="-122"/>
                </a:rPr>
                <a:t>B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32409" y="996451"/>
            <a:ext cx="559417" cy="559417"/>
            <a:chOff x="1732409" y="996451"/>
            <a:chExt cx="559417" cy="559417"/>
          </a:xfrm>
          <a:solidFill>
            <a:srgbClr val="1A3F6C"/>
          </a:solidFill>
        </p:grpSpPr>
        <p:sp>
          <p:nvSpPr>
            <p:cNvPr id="31" name="椭圆 30"/>
            <p:cNvSpPr/>
            <p:nvPr/>
          </p:nvSpPr>
          <p:spPr>
            <a:xfrm>
              <a:off x="1732409" y="996451"/>
              <a:ext cx="559417" cy="559417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8937" y="1049342"/>
              <a:ext cx="38343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A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73321" y="1746824"/>
            <a:ext cx="2209109" cy="2209109"/>
            <a:chOff x="3273321" y="1746824"/>
            <a:chExt cx="2209109" cy="2209109"/>
          </a:xfrm>
          <a:solidFill>
            <a:srgbClr val="1A3F6C"/>
          </a:solidFill>
        </p:grpSpPr>
        <p:sp>
          <p:nvSpPr>
            <p:cNvPr id="39" name="椭圆 38"/>
            <p:cNvSpPr/>
            <p:nvPr/>
          </p:nvSpPr>
          <p:spPr>
            <a:xfrm>
              <a:off x="3273321" y="1746824"/>
              <a:ext cx="2209109" cy="2209109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49886" y="1997410"/>
              <a:ext cx="914033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E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2000656" y="2271917"/>
            <a:ext cx="1265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TITLE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17337" y="11658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17337" y="132515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5688716" y="1175827"/>
            <a:ext cx="0" cy="409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7337" y="1894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17337" y="2053597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5688716" y="1904270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17337" y="26210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7337" y="2780335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5688716" y="2631008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17337" y="339043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17337" y="354975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5688716" y="3400423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17337" y="41152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17337" y="4274565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添加文字内容，内容详尽简要清晰。</a:t>
            </a:r>
          </a:p>
        </p:txBody>
      </p:sp>
      <p:cxnSp>
        <p:nvCxnSpPr>
          <p:cNvPr id="96" name="直接连接符 95"/>
          <p:cNvCxnSpPr/>
          <p:nvPr/>
        </p:nvCxnSpPr>
        <p:spPr>
          <a:xfrm flipV="1">
            <a:off x="5688716" y="4125238"/>
            <a:ext cx="0" cy="4263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99"/>
                                </p:stCondLst>
                                <p:childTnLst>
                                  <p:par>
                                    <p:cTn id="31" presetID="34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32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33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4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5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36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2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9" grpId="0" animBg="1"/>
          <p:bldP spid="15" grpId="0"/>
          <p:bldP spid="15" grpId="1"/>
          <p:bldP spid="60" grpId="0"/>
          <p:bldP spid="61" grpId="0"/>
          <p:bldP spid="63" grpId="0"/>
          <p:bldP spid="66" grpId="0"/>
          <p:bldP spid="82" grpId="0"/>
          <p:bldP spid="88" grpId="0"/>
          <p:bldP spid="90" grpId="0"/>
          <p:bldP spid="91" grpId="0"/>
          <p:bldP spid="93" grpId="0"/>
          <p:bldP spid="95" grpId="0"/>
          <p:bldP spid="9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299"/>
                                </p:stCondLst>
                                <p:childTnLst>
                                  <p:par>
                                    <p:cTn id="31" presetID="34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32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33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4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35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36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2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9" grpId="0" animBg="1"/>
          <p:bldP spid="15" grpId="0"/>
          <p:bldP spid="15" grpId="1"/>
          <p:bldP spid="60" grpId="0"/>
          <p:bldP spid="61" grpId="0"/>
          <p:bldP spid="63" grpId="0"/>
          <p:bldP spid="66" grpId="0"/>
          <p:bldP spid="82" grpId="0"/>
          <p:bldP spid="88" grpId="0"/>
          <p:bldP spid="90" grpId="0"/>
          <p:bldP spid="91" grpId="0"/>
          <p:bldP spid="93" grpId="0"/>
          <p:bldP spid="95" grpId="0"/>
          <p:bldP spid="9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实验难点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6573" y="267886"/>
            <a:ext cx="139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DIFFICULTIES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9404" y="9506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7708" y="3964718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实验难点二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14622" y="3956364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实验难点三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4622" y="2607028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实验难点四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59209" y="2602898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实验难点一</a:t>
            </a:r>
          </a:p>
        </p:txBody>
      </p:sp>
      <p:sp>
        <p:nvSpPr>
          <p:cNvPr id="54" name="椭圆 34"/>
          <p:cNvSpPr/>
          <p:nvPr/>
        </p:nvSpPr>
        <p:spPr>
          <a:xfrm rot="10800000">
            <a:off x="3288725" y="2114564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 rot="5400000">
            <a:off x="3492928" y="334163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5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58" name="椭圆 34"/>
          <p:cNvSpPr/>
          <p:nvPr/>
        </p:nvSpPr>
        <p:spPr>
          <a:xfrm>
            <a:off x="4720609" y="3176237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6200000">
            <a:off x="4525211" y="1917620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5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45" grpId="0"/>
          <p:bldP spid="46" grpId="0"/>
          <p:bldP spid="47" grpId="0"/>
          <p:bldP spid="53" grpId="0"/>
          <p:bldP spid="54" grpId="0" animBg="1"/>
          <p:bldP spid="58" grpId="0" animBg="1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45" grpId="0"/>
          <p:bldP spid="46" grpId="0"/>
          <p:bldP spid="47" grpId="0"/>
          <p:bldP spid="53" grpId="0"/>
          <p:bldP spid="54" grpId="0" animBg="1"/>
          <p:bldP spid="58" grpId="0" animBg="1"/>
          <p:bldP spid="6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案例分析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69665" y="267886"/>
            <a:ext cx="1084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ANALYSIS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9404" y="3880762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62957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72690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82423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92157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26867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分析内容一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83094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分析内容二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28221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分析内容三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35247" y="22201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分析内容四</a:t>
            </a:r>
          </a:p>
        </p:txBody>
      </p:sp>
      <p:sp>
        <p:nvSpPr>
          <p:cNvPr id="42" name="椭圆 41"/>
          <p:cNvSpPr/>
          <p:nvPr/>
        </p:nvSpPr>
        <p:spPr>
          <a:xfrm>
            <a:off x="4575050" y="3090427"/>
            <a:ext cx="500908" cy="500908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17380" y="331473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552263" y="33150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255929" y="343343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175518" y="331975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062244" y="3312252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553278" y="344365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850333" y="3346863"/>
            <a:ext cx="250454" cy="25045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726981" y="331345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151556" y="33215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59742" y="337064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900741" y="313095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070359" y="3443943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506355" y="316705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206031" y="3258897"/>
            <a:ext cx="322151" cy="322151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075958" y="331163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206867" y="331496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21657" y="34461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772349" y="313169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690644" y="336803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193490" y="3174245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730460" y="330567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7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38" grpId="0"/>
          <p:bldP spid="39" grpId="0"/>
          <p:bldP spid="40" grpId="0"/>
          <p:bldP spid="41" grpId="0"/>
          <p:bldP spid="42" grpId="0" animBg="1"/>
          <p:bldP spid="43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60" grpId="0" animBg="1"/>
          <p:bldP spid="61" grpId="0" animBg="1"/>
          <p:bldP spid="62" grpId="0" animBg="1"/>
          <p:bldP spid="63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0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7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44" grpId="0"/>
          <p:bldP spid="38" grpId="0"/>
          <p:bldP spid="39" grpId="0"/>
          <p:bldP spid="40" grpId="0"/>
          <p:bldP spid="41" grpId="0"/>
          <p:bldP spid="42" grpId="0" animBg="1"/>
          <p:bldP spid="43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60" grpId="0" animBg="1"/>
          <p:bldP spid="61" grpId="0" animBg="1"/>
          <p:bldP spid="62" grpId="0" animBg="1"/>
          <p:bldP spid="63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问题评估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1611" y="267886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ASSESSMENT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53" name="五角星 52"/>
          <p:cNvSpPr/>
          <p:nvPr/>
        </p:nvSpPr>
        <p:spPr>
          <a:xfrm>
            <a:off x="3489325" y="2203450"/>
            <a:ext cx="2165350" cy="2165350"/>
          </a:xfrm>
          <a:prstGeom prst="star5">
            <a:avLst/>
          </a:prstGeom>
          <a:noFill/>
          <a:ln w="762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962648" y="2819400"/>
            <a:ext cx="1218704" cy="1218704"/>
            <a:chOff x="3962648" y="2819400"/>
            <a:chExt cx="1218704" cy="1218704"/>
          </a:xfrm>
        </p:grpSpPr>
        <p:grpSp>
          <p:nvGrpSpPr>
            <p:cNvPr id="55" name="组合 54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118190" y="3274864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TITLE</a:t>
              </a:r>
            </a:p>
          </p:txBody>
        </p:sp>
      </p:grpSp>
      <p:sp>
        <p:nvSpPr>
          <p:cNvPr id="59" name="椭圆 58"/>
          <p:cNvSpPr/>
          <p:nvPr/>
        </p:nvSpPr>
        <p:spPr>
          <a:xfrm>
            <a:off x="2986578" y="2683936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216931" y="1686986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461530" y="2683936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969936" y="412700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476579" y="4114304"/>
            <a:ext cx="710139" cy="71013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39259" y="19424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评估内容</a:t>
            </a:r>
            <a:r>
              <a:rPr lang="zh-CN" altLang="en-US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一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82620" y="28358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评估内容三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6587" y="42593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评估内容五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4495" y="29167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评估内容二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66971" y="4335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评估内容四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8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7" grpId="0"/>
      <p:bldP spid="53" grpId="0" animBg="1"/>
      <p:bldP spid="59" grpId="0" animBg="1"/>
      <p:bldP spid="64" grpId="0" animBg="1"/>
      <p:bldP spid="65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研究成果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7793" y="267886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ACHIEVEMENTS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191714" y="21579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标题一</a:t>
            </a:r>
          </a:p>
        </p:txBody>
      </p:sp>
      <p:grpSp>
        <p:nvGrpSpPr>
          <p:cNvPr id="173" name="组合 172"/>
          <p:cNvGrpSpPr/>
          <p:nvPr/>
        </p:nvGrpSpPr>
        <p:grpSpPr>
          <a:xfrm>
            <a:off x="2149829" y="2623322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4" name="同心圆 1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090724" y="258754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7" name="同心圆 1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469441" y="2832241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0" name="同心圆 1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404100" y="258404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3" name="同心圆 1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4054" y="280017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6" name="同心圆 1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756772" y="2827510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9" name="同心圆 18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731988" y="309126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2" name="同心圆 1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93" name="椭圆 19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1551991" y="2603002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5" name="同心圆 1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890095" y="261075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8" name="同心圆 1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217976" y="2610215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1" name="同心圆 2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3033186" y="30624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标题二</a:t>
            </a:r>
          </a:p>
        </p:txBody>
      </p:sp>
      <p:grpSp>
        <p:nvGrpSpPr>
          <p:cNvPr id="204" name="组合 203"/>
          <p:cNvGrpSpPr/>
          <p:nvPr/>
        </p:nvGrpSpPr>
        <p:grpSpPr>
          <a:xfrm>
            <a:off x="3991301" y="3527883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5" name="同心圆 20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2932196" y="349210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8" name="同心圆 2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310913" y="3736802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1" name="同心圆 2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4245572" y="348860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4" name="同心圆 2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598244" y="3732071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7" name="同心圆 2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3573460" y="399582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0" name="同心圆 2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3731567" y="351531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3" name="同心圆 2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059448" y="3514776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6" name="同心圆 2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4848410" y="213478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标题三</a:t>
            </a:r>
          </a:p>
        </p:txBody>
      </p:sp>
      <p:grpSp>
        <p:nvGrpSpPr>
          <p:cNvPr id="229" name="组合 228"/>
          <p:cNvGrpSpPr/>
          <p:nvPr/>
        </p:nvGrpSpPr>
        <p:grpSpPr>
          <a:xfrm>
            <a:off x="5806525" y="2600203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0" name="同心圆 2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4747420" y="256442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33" name="同心圆 2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6060796" y="256092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36" name="同心圆 2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5690750" y="277705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39" name="同心圆 2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5311868" y="2855191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2" name="同心圆 2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5545785" y="286155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5" name="同心圆 2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5208687" y="2579883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8" name="同心圆 2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5546791" y="258763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1" name="同心圆 2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4874672" y="2587096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4" name="同心圆 2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6537510" y="30912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标题四</a:t>
            </a:r>
          </a:p>
        </p:txBody>
      </p:sp>
      <p:grpSp>
        <p:nvGrpSpPr>
          <p:cNvPr id="257" name="组合 256"/>
          <p:cNvGrpSpPr/>
          <p:nvPr/>
        </p:nvGrpSpPr>
        <p:grpSpPr>
          <a:xfrm>
            <a:off x="6436520" y="3520905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8" name="同心圆 2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815237" y="3765598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1" name="同心圆 2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7749896" y="3517405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4" name="同心圆 2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7379850" y="3733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7" name="同心圆 2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7102568" y="3760867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0" name="同心圆 2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7235891" y="354411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73" name="同心圆 2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563772" y="3543572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6" name="同心圆 2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5136532" y="2906000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9" name="同心圆 2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80" name="椭圆 2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875526" y="370473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2" name="同心圆 2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83" name="椭圆 2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3393463" y="3507563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5" name="同心圆 2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7495625" y="355667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8" name="同心圆 2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89" name="椭圆 28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7077784" y="402461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1" name="同心圆 2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6897787" y="3536359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4" name="同心圆 2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95" name="椭圆 29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87" dur="500" spd="-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89" dur="500" spd="-100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91" dur="500" spd="-100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93" dur="500" spd="-100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95" dur="500" spd="-100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97" dur="500" spd="-100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99" dur="500" spd="-100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01" dur="500" spd="-100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03" dur="500" spd="-100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05" dur="500" spd="-1000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0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164" dur="500" spd="-100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166" dur="500" spd="-1000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168" dur="500" spd="-100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170" dur="500" spd="-100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172" dur="500" spd="-100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174" dur="500" spd="-1000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176" dur="500" spd="-1000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78" dur="500" spd="-100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80" dur="500" spd="-1000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82" dur="500" spd="-1000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241" dur="500" spd="-100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243" dur="500" spd="-1000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245" dur="500" spd="-100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07074E-6 L 0.27986 0.60642 " pathEditMode="relative" rAng="0" ptsTypes="AA" p14:bounceEnd="36000">
                                          <p:cBhvr>
                                            <p:cTn id="247" dur="500" spd="-1000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249" dur="500" spd="-1000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251" dur="500" spd="-1000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253" dur="500" spd="-1000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255" dur="500" spd="-1000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257" dur="500" spd="-1000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259" dur="500" spd="-100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318" dur="500" spd="-100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320" dur="500" spd="-100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322" dur="500" spd="-1000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324" dur="500" spd="-1000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326" dur="500" spd="-100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328" dur="500" spd="-1000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330" dur="500" spd="-100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332" dur="500" spd="-100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334" dur="500" spd="-100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336" dur="500" spd="-100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20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72" grpId="0"/>
          <p:bldP spid="203" grpId="0"/>
          <p:bldP spid="228" grpId="0"/>
          <p:bldP spid="256" grpId="0"/>
          <p:bldP spid="2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87" dur="500" spd="-100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89" dur="500" spd="-100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91" dur="500" spd="-100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93" dur="500" spd="-100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95" dur="500" spd="-100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97" dur="500" spd="-100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99" dur="500" spd="-100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01" dur="500" spd="-100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03" dur="500" spd="-100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05" dur="500" spd="-1000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0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164" dur="500" spd="-100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166" dur="500" spd="-1000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168" dur="500" spd="-1000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170" dur="500" spd="-1000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172" dur="500" spd="-100000" fill="hold"/>
                                            <p:tgtEl>
                                              <p:spTgt spid="2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174" dur="500" spd="-1000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176" dur="500" spd="-1000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78" dur="500" spd="-100000" fill="hold"/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80" dur="500" spd="-1000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82" dur="500" spd="-1000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241" dur="500" spd="-100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243" dur="500" spd="-1000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245" dur="500" spd="-100000" fill="hold"/>
                                            <p:tgtEl>
                                              <p:spTgt spid="2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07074E-6 L 0.27986 0.60642 " pathEditMode="relative" rAng="0" ptsTypes="AA">
                                          <p:cBhvr>
                                            <p:cTn id="247" dur="500" spd="-1000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249" dur="500" spd="-1000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251" dur="500" spd="-1000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253" dur="500" spd="-1000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255" dur="500" spd="-1000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257" dur="500" spd="-1000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259" dur="500" spd="-1000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2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2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318" dur="500" spd="-100000" fill="hold"/>
                                            <p:tgtEl>
                                              <p:spTgt spid="2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320" dur="500" spd="-1000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322" dur="500" spd="-1000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324" dur="500" spd="-1000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326" dur="500" spd="-1000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328" dur="500" spd="-1000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330" dur="500" spd="-100000" fill="hold"/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332" dur="500" spd="-100000" fill="hold"/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334" dur="500" spd="-1000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336" dur="500" spd="-100000" fill="hold"/>
                                            <p:tgtEl>
                                              <p:spTgt spid="2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20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72" grpId="0"/>
          <p:bldP spid="203" grpId="0"/>
          <p:bldP spid="228" grpId="0"/>
          <p:bldP spid="256" grpId="0"/>
          <p:bldP spid="29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145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黑体" panose="02010600030101010101" charset="-122"/>
                <a:ea typeface="黑体" panose="02010600030101010101" charset="-122"/>
              </a:rPr>
              <a:t>解决方案及总结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第五部分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65443" y="2553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解决方案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5443" y="2999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方案评估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5443" y="3446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补救措施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5443" y="3864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参考文献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5194" y="2600254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THE 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5194" y="3048022"/>
            <a:ext cx="172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PROJECT 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55194" y="349579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REMEDIAL MEASURES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7636" y="394355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Reference</a:t>
            </a:r>
          </a:p>
        </p:txBody>
      </p:sp>
      <p:sp>
        <p:nvSpPr>
          <p:cNvPr id="23" name="椭圆 22"/>
          <p:cNvSpPr/>
          <p:nvPr/>
        </p:nvSpPr>
        <p:spPr>
          <a:xfrm>
            <a:off x="4171555" y="25805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71555" y="301787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71555" y="345523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71555" y="38925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5443" y="4237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感谢语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3209" y="4317335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 you</a:t>
            </a:r>
          </a:p>
        </p:txBody>
      </p:sp>
      <p:sp>
        <p:nvSpPr>
          <p:cNvPr id="29" name="椭圆 28"/>
          <p:cNvSpPr/>
          <p:nvPr/>
        </p:nvSpPr>
        <p:spPr>
          <a:xfrm>
            <a:off x="4171555" y="426637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5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解决方案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8545" y="267886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THE SOLUTION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018852" y="3209594"/>
            <a:ext cx="1348932" cy="939553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-36512" y="4144388"/>
            <a:ext cx="2062918" cy="999112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67784" y="3209595"/>
            <a:ext cx="1816070" cy="638773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183854" y="2423427"/>
            <a:ext cx="1816825" cy="1424941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1620880" y="3703428"/>
            <a:ext cx="836538" cy="836538"/>
            <a:chOff x="1566862" y="4055810"/>
            <a:chExt cx="827056" cy="82705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66862" y="4055810"/>
              <a:ext cx="827056" cy="82705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31574" y="799874"/>
                <a:ext cx="3746952" cy="37469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617926" y="4218412"/>
              <a:ext cx="730851" cy="517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0030101010101" charset="-122"/>
                  <a:ea typeface="黑体" panose="02010600030101010101" charset="-122"/>
                </a:rPr>
                <a:t>方案</a:t>
              </a:r>
              <a:endParaRPr lang="en-US" altLang="zh-CN" sz="1400" dirty="0" smtClean="0">
                <a:latin typeface="黑体" panose="02010600030101010101" charset="-122"/>
                <a:ea typeface="黑体" panose="02010600030101010101" charset="-122"/>
              </a:endParaRPr>
            </a:p>
            <a:p>
              <a:pPr algn="ctr"/>
              <a:r>
                <a:rPr lang="zh-CN" altLang="en-US" sz="1400" dirty="0" smtClean="0">
                  <a:latin typeface="黑体" panose="02010600030101010101" charset="-122"/>
                  <a:ea typeface="黑体" panose="02010600030101010101" charset="-122"/>
                </a:rPr>
                <a:t>一</a:t>
              </a:r>
              <a:endParaRPr lang="zh-CN" altLang="en-US" sz="14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845016" y="2754205"/>
            <a:ext cx="1016704" cy="1016704"/>
            <a:chOff x="2781516" y="3097105"/>
            <a:chExt cx="1016704" cy="1016704"/>
          </a:xfrm>
          <a:effectLst/>
        </p:grpSpPr>
        <p:grpSp>
          <p:nvGrpSpPr>
            <p:cNvPr id="49" name="组合 48"/>
            <p:cNvGrpSpPr/>
            <p:nvPr/>
          </p:nvGrpSpPr>
          <p:grpSpPr>
            <a:xfrm>
              <a:off x="2781516" y="3097105"/>
              <a:ext cx="1016704" cy="1016704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980409" y="3315940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0030101010101" charset="-122"/>
                  <a:ea typeface="黑体" panose="02010600030101010101" charset="-122"/>
                </a:rPr>
                <a:t>方案</a:t>
              </a:r>
              <a:endParaRPr lang="en-US" altLang="zh-CN" sz="1600" dirty="0" smtClean="0">
                <a:latin typeface="黑体" panose="02010600030101010101" charset="-122"/>
                <a:ea typeface="黑体" panose="02010600030101010101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0030101010101" charset="-122"/>
                  <a:ea typeface="黑体" panose="02010600030101010101" charset="-122"/>
                </a:rPr>
                <a:t>二</a:t>
              </a:r>
              <a:endParaRPr lang="zh-CN" altLang="en-US" sz="16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92277" y="3232510"/>
            <a:ext cx="1239392" cy="1239392"/>
            <a:chOff x="4464548" y="3511181"/>
            <a:chExt cx="1303621" cy="1303621"/>
          </a:xfrm>
        </p:grpSpPr>
        <p:grpSp>
          <p:nvGrpSpPr>
            <p:cNvPr id="54" name="组合 53"/>
            <p:cNvGrpSpPr/>
            <p:nvPr/>
          </p:nvGrpSpPr>
          <p:grpSpPr>
            <a:xfrm>
              <a:off x="4464548" y="3511181"/>
              <a:ext cx="1303621" cy="1303621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04596" y="772896"/>
                <a:ext cx="3800908" cy="38009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752438" y="3825704"/>
              <a:ext cx="733780" cy="7445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0030101010101" charset="-122"/>
                  <a:ea typeface="黑体" panose="02010600030101010101" charset="-122"/>
                </a:rPr>
                <a:t>方案</a:t>
              </a:r>
              <a:endParaRPr lang="en-US" altLang="zh-CN" sz="2000" dirty="0" smtClean="0">
                <a:latin typeface="黑体" panose="02010600030101010101" charset="-122"/>
                <a:ea typeface="黑体" panose="02010600030101010101" charset="-122"/>
              </a:endParaRPr>
            </a:p>
            <a:p>
              <a:pPr algn="ctr"/>
              <a:r>
                <a:rPr lang="zh-CN" altLang="en-US" sz="2000" dirty="0" smtClean="0">
                  <a:latin typeface="黑体" panose="02010600030101010101" charset="-122"/>
                  <a:ea typeface="黑体" panose="02010600030101010101" charset="-122"/>
                </a:rPr>
                <a:t>三</a:t>
              </a:r>
              <a:endParaRPr lang="zh-CN" altLang="en-US" sz="20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00192" y="1635646"/>
            <a:ext cx="1454948" cy="1454948"/>
            <a:chOff x="6075122" y="1932896"/>
            <a:chExt cx="1688526" cy="1688526"/>
          </a:xfrm>
        </p:grpSpPr>
        <p:grpSp>
          <p:nvGrpSpPr>
            <p:cNvPr id="59" name="组合 58"/>
            <p:cNvGrpSpPr/>
            <p:nvPr/>
          </p:nvGrpSpPr>
          <p:grpSpPr>
            <a:xfrm>
              <a:off x="6075122" y="1932896"/>
              <a:ext cx="1688526" cy="168852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11027" y="779327"/>
                <a:ext cx="3788049" cy="378804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56877" y="2299775"/>
              <a:ext cx="928687" cy="964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anose="02010600030101010101" charset="-122"/>
                  <a:ea typeface="黑体" panose="02010600030101010101" charset="-122"/>
                </a:rPr>
                <a:t>方案</a:t>
              </a:r>
              <a:endParaRPr lang="en-US" altLang="zh-CN" sz="2400" dirty="0" smtClean="0">
                <a:latin typeface="黑体" panose="02010600030101010101" charset="-122"/>
                <a:ea typeface="黑体" panose="02010600030101010101" charset="-122"/>
              </a:endParaRPr>
            </a:p>
            <a:p>
              <a:pPr algn="ctr"/>
              <a:r>
                <a:rPr lang="zh-CN" altLang="en-US" sz="2400" dirty="0" smtClean="0">
                  <a:latin typeface="黑体" panose="02010600030101010101" charset="-122"/>
                  <a:ea typeface="黑体" panose="02010600030101010101" charset="-122"/>
                </a:rPr>
                <a:t>四</a:t>
              </a:r>
              <a:endParaRPr lang="zh-CN" altLang="en-US" sz="24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230637" y="1923678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3528" y="2920772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56176" y="3770953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36096" y="915566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2246287" y="4155926"/>
            <a:ext cx="447031" cy="447031"/>
            <a:chOff x="2246286" y="4230035"/>
            <a:chExt cx="525513" cy="525513"/>
          </a:xfrm>
          <a:solidFill>
            <a:srgbClr val="1A3F6C"/>
          </a:solidFill>
        </p:grpSpPr>
        <p:sp>
          <p:nvSpPr>
            <p:cNvPr id="68" name="椭圆 67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90214" y="4356307"/>
              <a:ext cx="433392" cy="325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1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77236" y="3993954"/>
            <a:ext cx="447032" cy="447031"/>
            <a:chOff x="2246285" y="4230035"/>
            <a:chExt cx="525514" cy="525513"/>
          </a:xfrm>
          <a:solidFill>
            <a:srgbClr val="1A3F6C"/>
          </a:solidFill>
        </p:grpSpPr>
        <p:sp>
          <p:nvSpPr>
            <p:cNvPr id="71" name="椭圆 70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46285" y="4351468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3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522599" y="3426320"/>
            <a:ext cx="447032" cy="447031"/>
            <a:chOff x="2246285" y="4230035"/>
            <a:chExt cx="525514" cy="525513"/>
          </a:xfrm>
          <a:solidFill>
            <a:srgbClr val="1A3F6C"/>
          </a:solidFill>
        </p:grpSpPr>
        <p:sp>
          <p:nvSpPr>
            <p:cNvPr id="74" name="椭圆 73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46285" y="4371106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2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52320" y="2571750"/>
            <a:ext cx="447032" cy="447031"/>
            <a:chOff x="2246285" y="4230035"/>
            <a:chExt cx="525514" cy="525513"/>
          </a:xfrm>
          <a:solidFill>
            <a:srgbClr val="1A3F6C"/>
          </a:solidFill>
        </p:grpSpPr>
        <p:sp>
          <p:nvSpPr>
            <p:cNvPr id="77" name="椭圆 76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46285" y="4380064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黑体" panose="02010600030101010101" charset="-122"/>
                  <a:ea typeface="黑体" panose="02010600030101010101" charset="-122"/>
                </a:rPr>
                <a:t>4</a:t>
              </a:r>
            </a:p>
          </p:txBody>
        </p:sp>
      </p:grpSp>
      <p:sp>
        <p:nvSpPr>
          <p:cNvPr id="79" name="椭圆 78"/>
          <p:cNvSpPr/>
          <p:nvPr/>
        </p:nvSpPr>
        <p:spPr>
          <a:xfrm>
            <a:off x="4349204" y="32976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087077" y="391484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224465" y="4498008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765464" y="425831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341787" y="3799199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954877" y="328893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360071" y="3209594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6562548" y="311385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161319" y="276589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028384" y="230725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053009" y="1993016"/>
            <a:ext cx="152400" cy="1524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966178" y="4299942"/>
            <a:ext cx="166157" cy="16615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8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38" grpId="0"/>
      <p:bldP spid="63" grpId="0"/>
      <p:bldP spid="64" grpId="0"/>
      <p:bldP spid="65" grpId="0"/>
      <p:bldP spid="66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方案评估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8284" y="267886"/>
            <a:ext cx="223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PROJECT EVALUATION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2969045" y="1857279"/>
            <a:ext cx="3628920" cy="1695603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2184979" y="1415756"/>
            <a:ext cx="4562601" cy="216504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820981" y="1359141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9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444736" y="3296277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9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641453" y="1097484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0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853297" y="3313413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91669" y="13585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评估一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81486" y="33388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评估三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47580" y="1111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评估四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55735" y="33216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评估二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35696" y="163564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latin typeface="黑体" panose="02010600030101010101" charset="-122"/>
                <a:ea typeface="黑体" panose="02010600030101010101" charset="-122"/>
              </a:rPr>
              <a:t>点击输入标题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60232" y="137322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黑体" panose="02010600030101010101" charset="-122"/>
                <a:ea typeface="黑体" panose="02010600030101010101" charset="-122"/>
              </a:rPr>
              <a:t>点击输入标题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475656" y="355550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黑体" panose="02010600030101010101" charset="-122"/>
                <a:ea typeface="黑体" panose="02010600030101010101" charset="-122"/>
              </a:rPr>
              <a:t>点击输入标题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868144" y="358655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黑体" panose="02010600030101010101" charset="-122"/>
                <a:ea typeface="黑体" panose="02010600030101010101" charset="-122"/>
              </a:rPr>
              <a:t>点击输入标题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3746633" y="1810030"/>
            <a:ext cx="1382075" cy="1382075"/>
            <a:chOff x="3746633" y="1810030"/>
            <a:chExt cx="1382075" cy="138207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5" name="同心圆 1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978122" y="2397335"/>
              <a:ext cx="92641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方案评估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92781" y="2186777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45181" y="4011910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9365" y="4058985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12160" y="1972988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黑体" panose="02010600030101010101" charset="-122"/>
                <a:ea typeface="黑体" panose="02010600030101010101" charset="-122"/>
              </a:rPr>
              <a:t>点击输入本栏的具体文字，简明扼要的说明分项内容，此为概念图解，请根据您的具体内容酌情修改。</a:t>
            </a:r>
          </a:p>
        </p:txBody>
      </p:sp>
      <p:sp>
        <p:nvSpPr>
          <p:cNvPr id="121" name="椭圆 120"/>
          <p:cNvSpPr/>
          <p:nvPr/>
        </p:nvSpPr>
        <p:spPr>
          <a:xfrm>
            <a:off x="2883767" y="1304103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1</a:t>
            </a:r>
          </a:p>
        </p:txBody>
      </p:sp>
      <p:sp>
        <p:nvSpPr>
          <p:cNvPr id="122" name="椭圆 121"/>
          <p:cNvSpPr/>
          <p:nvPr/>
        </p:nvSpPr>
        <p:spPr>
          <a:xfrm>
            <a:off x="2523727" y="320748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2</a:t>
            </a:r>
          </a:p>
        </p:txBody>
      </p:sp>
      <p:sp>
        <p:nvSpPr>
          <p:cNvPr id="123" name="椭圆 122"/>
          <p:cNvSpPr/>
          <p:nvPr/>
        </p:nvSpPr>
        <p:spPr>
          <a:xfrm>
            <a:off x="6911328" y="327526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3</a:t>
            </a:r>
          </a:p>
        </p:txBody>
      </p:sp>
      <p:sp>
        <p:nvSpPr>
          <p:cNvPr id="124" name="椭圆 123"/>
          <p:cNvSpPr/>
          <p:nvPr/>
        </p:nvSpPr>
        <p:spPr>
          <a:xfrm>
            <a:off x="7725152" y="1059582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88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7" grpId="0"/>
      <p:bldP spid="118" grpId="0"/>
      <p:bldP spid="119" grpId="0"/>
      <p:bldP spid="120" grpId="0"/>
      <p:bldP spid="121" grpId="0" animBg="1"/>
      <p:bldP spid="122" grpId="0" animBg="1"/>
      <p:bldP spid="123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补救措施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3836" y="267886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REMEDIAL MEASURES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709236" y="1894300"/>
            <a:ext cx="1200324" cy="1200324"/>
            <a:chOff x="6709236" y="1850758"/>
            <a:chExt cx="1200324" cy="1200324"/>
          </a:xfrm>
        </p:grpSpPr>
        <p:grpSp>
          <p:nvGrpSpPr>
            <p:cNvPr id="89" name="组合 88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1" name="同心圆 9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947760" y="229703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措施四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225509" y="1879832"/>
            <a:ext cx="1200324" cy="1200324"/>
            <a:chOff x="1225509" y="1836290"/>
            <a:chExt cx="1200324" cy="1200324"/>
          </a:xfrm>
        </p:grpSpPr>
        <p:grpSp>
          <p:nvGrpSpPr>
            <p:cNvPr id="95" name="组合 94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7" name="同心圆 9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464033" y="228256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措施四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234214" y="2096862"/>
            <a:ext cx="1668414" cy="1668414"/>
            <a:chOff x="5234214" y="2053320"/>
            <a:chExt cx="1668414" cy="1668414"/>
          </a:xfrm>
        </p:grpSpPr>
        <p:grpSp>
          <p:nvGrpSpPr>
            <p:cNvPr id="100" name="组合 99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同心圆 10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5591368" y="268747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措施三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198327" y="2090113"/>
            <a:ext cx="1668414" cy="1668414"/>
            <a:chOff x="2198327" y="2046571"/>
            <a:chExt cx="1668414" cy="1668414"/>
          </a:xfrm>
        </p:grpSpPr>
        <p:grpSp>
          <p:nvGrpSpPr>
            <p:cNvPr id="105" name="组合 104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555481" y="268072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措施二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481448" y="2381591"/>
            <a:ext cx="2181104" cy="2181104"/>
            <a:chOff x="3481448" y="2338049"/>
            <a:chExt cx="2181104" cy="2181104"/>
          </a:xfrm>
        </p:grpSpPr>
        <p:grpSp>
          <p:nvGrpSpPr>
            <p:cNvPr id="110" name="组合 109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3941057" y="316699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措施一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71" grpId="0"/>
          <p:bldP spid="114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3608" y="1565803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226969" y="34478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04729" y="3571714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78432" y="337709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11193" y="3498702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52192" y="32590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44941" y="3302300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81911" y="343372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843" y="1421577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638595" y="158829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843" y="1927596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638595" y="2094309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4843" y="2431652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638595" y="2598365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843" y="2935708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3638595" y="3102421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843" y="3439764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638595" y="3606477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843" y="3943820"/>
            <a:ext cx="345638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dirty="0">
                <a:latin typeface="黑体" panose="02010600030101010101" charset="-122"/>
                <a:ea typeface="黑体" panose="02010600030101010101" charset="-122"/>
              </a:rPr>
              <a:t>……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638595" y="4110533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427015" y="145090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1</a:t>
            </a:r>
          </a:p>
        </p:txBody>
      </p:sp>
      <p:sp>
        <p:nvSpPr>
          <p:cNvPr id="31" name="椭圆 30"/>
          <p:cNvSpPr/>
          <p:nvPr/>
        </p:nvSpPr>
        <p:spPr>
          <a:xfrm>
            <a:off x="3147794" y="3072585"/>
            <a:ext cx="167224" cy="16722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942895" y="3190313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425919" y="195298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2</a:t>
            </a:r>
          </a:p>
        </p:txBody>
      </p:sp>
      <p:sp>
        <p:nvSpPr>
          <p:cNvPr id="36" name="椭圆 35"/>
          <p:cNvSpPr/>
          <p:nvPr/>
        </p:nvSpPr>
        <p:spPr>
          <a:xfrm>
            <a:off x="3425730" y="246294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3</a:t>
            </a:r>
          </a:p>
        </p:txBody>
      </p:sp>
      <p:sp>
        <p:nvSpPr>
          <p:cNvPr id="37" name="椭圆 36"/>
          <p:cNvSpPr/>
          <p:nvPr/>
        </p:nvSpPr>
        <p:spPr>
          <a:xfrm>
            <a:off x="3424634" y="296503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4</a:t>
            </a:r>
          </a:p>
        </p:txBody>
      </p:sp>
      <p:sp>
        <p:nvSpPr>
          <p:cNvPr id="38" name="椭圆 37"/>
          <p:cNvSpPr/>
          <p:nvPr/>
        </p:nvSpPr>
        <p:spPr>
          <a:xfrm>
            <a:off x="3427060" y="346728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5</a:t>
            </a:r>
          </a:p>
        </p:txBody>
      </p:sp>
      <p:sp>
        <p:nvSpPr>
          <p:cNvPr id="39" name="椭圆 38"/>
          <p:cNvSpPr/>
          <p:nvPr/>
        </p:nvSpPr>
        <p:spPr>
          <a:xfrm>
            <a:off x="3425964" y="396937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1102" y="2417860"/>
            <a:ext cx="14008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参考文献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参考文献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25650" y="267886"/>
            <a:ext cx="110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Reference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/>
      <p:bldP spid="18" grpId="0"/>
      <p:bldP spid="21" grpId="0"/>
      <p:bldP spid="24" grpId="0"/>
      <p:bldP spid="27" grpId="0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/>
      <p:bldP spid="40" grpId="0" animBg="1"/>
      <p:bldP spid="41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439864" y="1664494"/>
            <a:ext cx="62642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促销活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动是电商企业内部一个十分重要的提升销售额的手段。传统方式根据需求进行开发活动十分耗时耗力。频繁的需求变更会使程序员十分疲惫。电商活动定制系统使活动开发工具化。解放程序员的生产力，大大降低了产品人员与技术人员沟通成本，从而降低企业的生产成本，提升利润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本系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统采用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B/S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架构，使用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语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言开发，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springboot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作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为基础框架，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dubbo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作为服务通信框架，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作为数据管理服务。本文结合开发系统的要求确定系统的业务流程，完成系统的整体设计和详细设计，系统测试运行良好。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 smtClean="0">
                <a:latin typeface="黑体" panose="02010600030101010101" charset="-122"/>
                <a:ea typeface="黑体" panose="02010600030101010101" charset="-122"/>
              </a:rPr>
              <a:t>简   介</a:t>
            </a:r>
            <a:endParaRPr lang="zh-CN" altLang="en-US" sz="28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6155" name="组合 2"/>
          <p:cNvGrpSpPr/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/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/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10404" y="25520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2714" y="160393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黑体" panose="02010600030101010101" charset="-122"/>
                <a:ea typeface="黑体" panose="02010600030101010101" charset="-122"/>
              </a:rPr>
              <a:t>简介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6154" grpId="0" bldLvl="0" autoUpdateAnimBg="0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5816" y="555527"/>
            <a:ext cx="3552056" cy="16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THANKS!</a:t>
            </a:r>
            <a:endParaRPr lang="en-US" altLang="zh-CN" sz="6600" b="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lang="en-US" altLang="zh-CN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XXX</a:t>
            </a:r>
            <a:r>
              <a:rPr lang="zh-CN" altLang="en-US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老师，</a:t>
            </a:r>
            <a:r>
              <a:rPr lang="en-US" altLang="zh-CN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XXX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老师对该论文从选题，构思到最后定稿的各个环节给予细心指引与教导</a:t>
            </a:r>
            <a:r>
              <a:rPr lang="en-US" altLang="zh-CN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,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使我得以最终完成毕业论文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设计！</a:t>
            </a:r>
            <a:endParaRPr lang="en-US" altLang="zh-CN" sz="1400" dirty="0" smtClean="0">
              <a:solidFill>
                <a:srgbClr val="414455"/>
              </a:solidFill>
              <a:latin typeface="黑体" panose="02010600030101010101" charset="-122"/>
              <a:ea typeface="黑体" panose="0201060003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en-US" altLang="zh-CN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       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最后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，我要向百忙之中抽时间对本文进行审阅，评议和参与本人论文答辩的各位老师表示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感谢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！</a:t>
            </a:r>
            <a:endParaRPr lang="zh-CN" altLang="en-US" sz="1400" kern="0" dirty="0">
              <a:solidFill>
                <a:srgbClr val="414455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70008" y="4088350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！</a:t>
            </a:r>
            <a:endParaRPr lang="zh-CN" altLang="en-US" sz="2000" b="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感谢语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7217" y="267886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 you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7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72212" y="1535703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56176" y="3194025"/>
            <a:ext cx="2529840" cy="149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charset="-122"/>
                <a:ea typeface="黑体" panose="02010600030101010101" charset="-122"/>
              </a:rPr>
              <a:t>演示完毕</a:t>
            </a:r>
            <a:endParaRPr lang="en-US" altLang="zh-CN" sz="4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charset="-122"/>
              <a:ea typeface="黑体" panose="02010600030101010101" charset="-122"/>
            </a:endParaRPr>
          </a:p>
          <a:p>
            <a:r>
              <a:rPr lang="zh-CN" alt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charset="-122"/>
                <a:ea typeface="黑体" panose="02010600030101010101" charset="-122"/>
              </a:rPr>
              <a:t>感谢观看</a:t>
            </a:r>
            <a:endParaRPr lang="en-US" altLang="zh-CN" sz="4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pic>
        <p:nvPicPr>
          <p:cNvPr id="3" name="图片 2" descr="20160511182329_492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65" y="2241550"/>
            <a:ext cx="1651000" cy="952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 bldLvl="0" animBg="1"/>
      <p:bldP spid="81" grpId="1" bldLvl="0" animBg="1"/>
      <p:bldP spid="83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859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黑体" panose="02010600030101010101" charset="-122"/>
                <a:ea typeface="黑体" panose="02010600030101010101" charset="-122"/>
              </a:rPr>
              <a:t>需求分析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34"/>
          <p:cNvSpPr/>
          <p:nvPr/>
        </p:nvSpPr>
        <p:spPr>
          <a:xfrm rot="5400000" flipV="1">
            <a:off x="6909553" y="3010963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872660" y="132750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8957" y="317974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184167" y="1596561"/>
            <a:ext cx="47529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000" dirty="0"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字号请根据你的内容多少，及演示需要调整大小。</a:t>
            </a:r>
            <a:endParaRPr lang="en-US" altLang="zh-CN" sz="1000" b="1" dirty="0"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249089" y="1446602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0030101010101" charset="-122"/>
                <a:ea typeface="黑体" panose="02010600030101010101" charset="-122"/>
              </a:rPr>
              <a:t>全国现状</a:t>
            </a:r>
          </a:p>
        </p:txBody>
      </p:sp>
      <p:sp>
        <p:nvSpPr>
          <p:cNvPr id="39" name="TextBox 31"/>
          <p:cNvSpPr>
            <a:spLocks noChangeArrowheads="1"/>
          </p:cNvSpPr>
          <p:nvPr/>
        </p:nvSpPr>
        <p:spPr bwMode="auto">
          <a:xfrm>
            <a:off x="7219951" y="3350895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地区现状</a:t>
            </a:r>
          </a:p>
        </p:txBody>
      </p:sp>
      <p:sp>
        <p:nvSpPr>
          <p:cNvPr id="40" name="TextBox 25"/>
          <p:cNvSpPr>
            <a:spLocks noChangeArrowheads="1"/>
          </p:cNvSpPr>
          <p:nvPr/>
        </p:nvSpPr>
        <p:spPr bwMode="auto">
          <a:xfrm>
            <a:off x="1165225" y="3373280"/>
            <a:ext cx="4967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毕业论文在进行编写的过程中，需要经过开题报告、论文编写、论文上交评定、论文答辩以及论文评分五个过程，其中开题报告是论文进行的最重要的一个过程，也是论文能否进行的一个重要指标。</a:t>
            </a:r>
            <a:endParaRPr lang="en-US" altLang="zh-CN" sz="1000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  <a:p>
            <a:pPr algn="just"/>
            <a:endParaRPr lang="zh-CN" altLang="en-US" sz="1000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1000" b="1" dirty="0">
                <a:solidFill>
                  <a:srgbClr val="C1DCED"/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字号请根据你的内容多少，及演示需要调整大小。</a:t>
            </a:r>
            <a:endParaRPr lang="en-US" altLang="zh-CN" sz="1000" b="1" dirty="0">
              <a:solidFill>
                <a:srgbClr val="C1DCED"/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43" grpId="0" animBg="1"/>
          <p:bldP spid="75" grpId="0"/>
          <p:bldP spid="33" grpId="0" bldLvl="0" autoUpdateAnimBg="0"/>
          <p:bldP spid="38" grpId="0" bldLvl="0" autoUpdateAnimBg="0"/>
          <p:bldP spid="39" grpId="0" bldLvl="0" autoUpdateAnimBg="0"/>
          <p:bldP spid="40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43" grpId="0" animBg="1"/>
          <p:bldP spid="75" grpId="0"/>
          <p:bldP spid="33" grpId="0" bldLvl="0" autoUpdateAnimBg="0"/>
          <p:bldP spid="38" grpId="0" bldLvl="0" autoUpdateAnimBg="0"/>
          <p:bldP spid="39" grpId="0" bldLvl="0" autoUpdateAnimBg="0"/>
          <p:bldP spid="40" grpId="0" bldLvl="0" autoUpdateAnimBg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国内外相关研究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2665" y="267886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Related research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1171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:\0PPT素材\9918632_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672" y="3529047"/>
            <a:ext cx="1898901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0PPT素材\ce4FaCfURkdJ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376" y="2269047"/>
            <a:ext cx="1906197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0PPT素材\5104bce8a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573" y="1009047"/>
            <a:ext cx="1920000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pic>
        <p:nvPicPr>
          <p:cNvPr id="37" name="Picture 4" descr="F:\0PPT素材\5104bce8a2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1348" y="1009047"/>
            <a:ext cx="1920000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2573" y="1009047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国内研究一：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4625" y="1242826"/>
            <a:ext cx="2828925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2573" y="2269047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国内研究二：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14625" y="2502826"/>
            <a:ext cx="2828925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12573" y="3550194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国内研究三：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14625" y="3783973"/>
            <a:ext cx="2828925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68146" y="2216167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国外研究一：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61951" y="2607601"/>
            <a:ext cx="19893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8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8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8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87" grpId="0"/>
      <p:bldP spid="4" grpId="0"/>
      <p:bldP spid="5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6016" y="144861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1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1064" y="248850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2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16016" y="35799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黑体" panose="02010600030101010101" charset="-122"/>
                  <a:ea typeface="黑体" panose="02010600030101010101" charset="-122"/>
                </a:rPr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4883" y="240611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意义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1771" y="1476863"/>
            <a:ext cx="308455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43820" y="2516931"/>
            <a:ext cx="285253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8416" y="3631245"/>
            <a:ext cx="313790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5855" y="2107471"/>
            <a:ext cx="1752111" cy="13730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400" dirty="0" smtClean="0">
                <a:latin typeface="黑体" panose="02010600030101010101" charset="-122"/>
                <a:ea typeface="黑体" panose="02010600030101010101" charset="-122"/>
              </a:rPr>
              <a:t>……</a:t>
            </a:r>
            <a:endParaRPr lang="en-US" altLang="zh-CN" sz="1400" dirty="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研究意义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46574" y="267886"/>
            <a:ext cx="1890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THE SIGNIFICANCE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30200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6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0" dur="5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6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8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0" dur="5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  <p:bldP spid="3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研究综述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8117" y="267886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RESEARCH REVIEW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37" name="空心弧 36"/>
          <p:cNvSpPr/>
          <p:nvPr/>
        </p:nvSpPr>
        <p:spPr>
          <a:xfrm rot="5400000">
            <a:off x="386026" y="1406854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chemeClr val="tx1"/>
              </a:solidFill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566927" y="1492084"/>
            <a:ext cx="144145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2616574" y="4282724"/>
            <a:ext cx="143986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>
            <a:off x="3438546" y="2438436"/>
            <a:ext cx="133413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67" idx="2"/>
          </p:cNvCxnSpPr>
          <p:nvPr/>
        </p:nvCxnSpPr>
        <p:spPr bwMode="auto">
          <a:xfrm>
            <a:off x="3294063" y="3423431"/>
            <a:ext cx="144070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61382" y="1136730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综述一内容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4932040" y="1369458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点击输入简要文字内容，文字内容需概括精炼，不用多余的文字修饰，言简意赅的说明该项内容。</a:t>
            </a:r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600323" y="1737476"/>
            <a:ext cx="2259643" cy="2259643"/>
            <a:chOff x="1103084" y="2155824"/>
            <a:chExt cx="3176815" cy="3176815"/>
          </a:xfrm>
        </p:grpSpPr>
        <p:sp>
          <p:nvSpPr>
            <p:cNvPr id="45" name="椭圆 44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2339752" y="1275606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1</a:t>
            </a:r>
          </a:p>
        </p:txBody>
      </p:sp>
      <p:sp>
        <p:nvSpPr>
          <p:cNvPr id="48" name="椭圆 47"/>
          <p:cNvSpPr/>
          <p:nvPr/>
        </p:nvSpPr>
        <p:spPr>
          <a:xfrm>
            <a:off x="3131840" y="2236528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2</a:t>
            </a:r>
          </a:p>
        </p:txBody>
      </p:sp>
      <p:sp>
        <p:nvSpPr>
          <p:cNvPr id="49" name="椭圆 48"/>
          <p:cNvSpPr/>
          <p:nvPr/>
        </p:nvSpPr>
        <p:spPr>
          <a:xfrm>
            <a:off x="3110900" y="3218921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3</a:t>
            </a:r>
          </a:p>
        </p:txBody>
      </p:sp>
      <p:sp>
        <p:nvSpPr>
          <p:cNvPr id="50" name="椭圆 49"/>
          <p:cNvSpPr/>
          <p:nvPr/>
        </p:nvSpPr>
        <p:spPr>
          <a:xfrm>
            <a:off x="2339752" y="406912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anose="02010600030101010101" charset="-122"/>
                <a:ea typeface="黑体" panose="02010600030101010101" charset="-122"/>
              </a:rPr>
              <a:t>4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989630" y="1064722"/>
            <a:ext cx="858956" cy="858956"/>
            <a:chOff x="3989630" y="984316"/>
            <a:chExt cx="858956" cy="858956"/>
          </a:xfrm>
        </p:grpSpPr>
        <p:grpSp>
          <p:nvGrpSpPr>
            <p:cNvPr id="52" name="组合 51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grpSp>
          <p:nvGrpSpPr>
            <p:cNvPr id="53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54" name="Freeform 846"/>
              <p:cNvSpPr/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90">
                  <a:latin typeface="黑体" panose="02010600030101010101" charset="-122"/>
                  <a:ea typeface="黑体" panose="0201060003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847"/>
              <p:cNvSpPr/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90">
                  <a:latin typeface="黑体" panose="02010600030101010101" charset="-122"/>
                  <a:ea typeface="黑体" panose="02010600030101010101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4684712" y="1948340"/>
            <a:ext cx="858956" cy="858956"/>
            <a:chOff x="4684712" y="1948340"/>
            <a:chExt cx="858956" cy="858956"/>
          </a:xfrm>
        </p:grpSpPr>
        <p:grpSp>
          <p:nvGrpSpPr>
            <p:cNvPr id="59" name="组合 58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716016" y="2993953"/>
            <a:ext cx="858956" cy="858956"/>
            <a:chOff x="4716016" y="2993953"/>
            <a:chExt cx="858956" cy="858956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65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96846" y="3864636"/>
            <a:ext cx="858956" cy="858956"/>
            <a:chOff x="3996846" y="3864636"/>
            <a:chExt cx="858956" cy="858956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1" name="同心圆 7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70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黑体" panose="02010600030101010101" charset="-122"/>
                <a:ea typeface="黑体" panose="0201060003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609454" y="1997065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>
                <a:latin typeface="黑体" panose="02010600030101010101" charset="-122"/>
                <a:ea typeface="黑体" panose="02010600030101010101" charset="-122"/>
              </a:rPr>
              <a:t>综述一</a:t>
            </a:r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内容</a:t>
            </a:r>
            <a:endParaRPr lang="zh-CN" altLang="en-US" sz="15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5580112" y="2229793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点击输入简要文字内容，文字内容需概括精炼，不用多余的文字修饰，言简意赅的说明该项内容。</a:t>
            </a:r>
          </a:p>
        </p:txBody>
      </p:sp>
      <p:sp>
        <p:nvSpPr>
          <p:cNvPr id="75" name="矩形 74"/>
          <p:cNvSpPr/>
          <p:nvPr/>
        </p:nvSpPr>
        <p:spPr>
          <a:xfrm>
            <a:off x="5684012" y="3028040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综述</a:t>
            </a:r>
            <a:r>
              <a:rPr lang="zh-CN" altLang="en-US" sz="1500" b="1" dirty="0">
                <a:latin typeface="黑体" panose="02010600030101010101" charset="-122"/>
                <a:ea typeface="黑体" panose="02010600030101010101" charset="-122"/>
              </a:rPr>
              <a:t>三</a:t>
            </a:r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内容</a:t>
            </a:r>
            <a:endParaRPr lang="zh-CN" altLang="en-US" sz="15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654670" y="3260768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点击输入简要文字内容，文字内容需概括精炼，不用多余的文字修饰，言简意赅的说明该项内容。</a:t>
            </a:r>
          </a:p>
        </p:txBody>
      </p:sp>
      <p:sp>
        <p:nvSpPr>
          <p:cNvPr id="84" name="矩形 83"/>
          <p:cNvSpPr/>
          <p:nvPr/>
        </p:nvSpPr>
        <p:spPr>
          <a:xfrm>
            <a:off x="5009017" y="3972459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综述</a:t>
            </a:r>
            <a:r>
              <a:rPr lang="zh-CN" altLang="en-US" sz="1500" b="1" dirty="0">
                <a:latin typeface="黑体" panose="02010600030101010101" charset="-122"/>
                <a:ea typeface="黑体" panose="02010600030101010101" charset="-122"/>
              </a:rPr>
              <a:t>四</a:t>
            </a:r>
            <a:r>
              <a:rPr lang="zh-CN" altLang="en-US" sz="1500" b="1" dirty="0" smtClean="0">
                <a:latin typeface="黑体" panose="02010600030101010101" charset="-122"/>
                <a:ea typeface="黑体" panose="02010600030101010101" charset="-122"/>
              </a:rPr>
              <a:t>内容</a:t>
            </a:r>
            <a:endParaRPr lang="zh-CN" altLang="en-US" sz="15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4979675" y="4205187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点击输入简要文字内容，文字内容需概括精炼，不用多余的文字修饰，言简意赅的说明该项内容。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4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3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8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0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2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10" grpId="0"/>
          <p:bldP spid="42" grpId="0"/>
          <p:bldP spid="43" grpId="0"/>
          <p:bldP spid="47" grpId="0" animBg="1"/>
          <p:bldP spid="48" grpId="0" animBg="1"/>
          <p:bldP spid="49" grpId="0" animBg="1"/>
          <p:bldP spid="50" grpId="0" animBg="1"/>
          <p:bldP spid="73" grpId="0"/>
          <p:bldP spid="74" grpId="0"/>
          <p:bldP spid="75" grpId="0"/>
          <p:bldP spid="80" grpId="0"/>
          <p:bldP spid="84" grpId="0"/>
          <p:bldP spid="8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4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3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0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2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10" grpId="0"/>
          <p:bldP spid="42" grpId="0"/>
          <p:bldP spid="43" grpId="0"/>
          <p:bldP spid="47" grpId="0" animBg="1"/>
          <p:bldP spid="48" grpId="0" animBg="1"/>
          <p:bldP spid="49" grpId="0" animBg="1"/>
          <p:bldP spid="50" grpId="0" animBg="1"/>
          <p:bldP spid="73" grpId="0"/>
          <p:bldP spid="74" grpId="0"/>
          <p:bldP spid="75" grpId="0"/>
          <p:bldP spid="80" grpId="0"/>
          <p:bldP spid="84" grpId="0"/>
          <p:bldP spid="8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理论基础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THEORETICAL BASIS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0018" y="20076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1542" y="267796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6731" y="30593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16303" y="33346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90847" y="273581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73636" y="212716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49782" y="171977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09570" y="14292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247" y="179746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08285" y="20518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24408" y="228386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55887" y="253309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78112" y="27875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73048" y="301949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添加文字标题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09404" y="3942940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请您添加文字内容，内容详尽简要清晰足够表达标题，准确无误。添加文字内容，内容详尽简要清晰。请您添加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文字内容，内容详尽简要清晰足够表达标题，准确无误。添加文字内容，内容详尽简要清晰。请您添加文字内容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  <a:p>
            <a:r>
              <a:rPr lang="zh-CN" altLang="en-US" sz="1200" dirty="0" smtClean="0">
                <a:latin typeface="黑体" panose="02010600030101010101" charset="-122"/>
                <a:ea typeface="黑体" panose="02010600030101010101" charset="-122"/>
                <a:cs typeface="方正兰亭细黑_GBK_M" panose="02010600010101010101" pitchFamily="2" charset="2"/>
              </a:rPr>
              <a:t>，内容详尽简要清晰足够表达标题，准确无误。添加文字内容，内容详尽简要清晰。</a:t>
            </a:r>
            <a:endParaRPr lang="en-US" altLang="zh-CN" sz="1200" dirty="0" smtClean="0">
              <a:latin typeface="黑体" panose="02010600030101010101" charset="-122"/>
              <a:ea typeface="黑体" panose="02010600030101010101" charset="-122"/>
              <a:cs typeface="方正兰亭细黑_GBK_M" panose="02010600010101010101" pitchFamily="2" charset="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900238" y="1837587"/>
            <a:ext cx="584200" cy="5842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470093" y="2011678"/>
            <a:ext cx="525577" cy="5255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89163" y="2476496"/>
            <a:ext cx="518643" cy="5186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9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40" name="椭圆 39"/>
          <p:cNvSpPr>
            <a:spLocks noChangeAspect="1"/>
          </p:cNvSpPr>
          <p:nvPr/>
        </p:nvSpPr>
        <p:spPr>
          <a:xfrm>
            <a:off x="2721515" y="2834126"/>
            <a:ext cx="468000" cy="468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5499438" y="1687097"/>
            <a:ext cx="396000" cy="396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3772243" y="2866287"/>
            <a:ext cx="342000" cy="342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4781938" y="2035317"/>
            <a:ext cx="277200" cy="2772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4389543" y="2500234"/>
            <a:ext cx="216000" cy="21600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742189" y="2554436"/>
            <a:ext cx="583583" cy="58358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8" name="同心圆 1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987876" y="1688018"/>
            <a:ext cx="484598" cy="48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1" name="同心圆 1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281017" y="2924185"/>
            <a:ext cx="399491" cy="399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084782" y="1834061"/>
            <a:ext cx="339856" cy="3398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7" name="同心圆 1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4115409" y="2680345"/>
            <a:ext cx="274133" cy="274133"/>
            <a:chOff x="304800" y="673100"/>
            <a:chExt cx="4000500" cy="4000500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0" name="同心圆 1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577361" y="2286548"/>
            <a:ext cx="226575" cy="226575"/>
            <a:chOff x="304800" y="673100"/>
            <a:chExt cx="4000500" cy="4000500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3" name="同心圆 1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97531E-6 L 0.55781 1.97531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23457E-6 L -0.56719 0.00278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68" y="1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-8.64198E-7 L 0.225 0.76111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380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8.64198E-7 L -0.25 -0.6777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388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2.09877E-6 L -0.00937 0.58056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2901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3.82716E-6 L 0.00157 -0.5305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654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44444E-6 2.59259E-6 L -0.29844 0.54166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2706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7 1.97531E-6 L 0.32656 -0.51111 " pathEditMode="relative" rAng="0" ptsTypes="AA">
                                      <p:cBhvr>
                                        <p:cTn id="92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-255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11022E-16 1.35802E-6 L 0.1125 0.80278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4012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7778E-7 3.7037E-6 L -0.125 -0.68889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3444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1.23457E-7 L 0.4875 0.71111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3555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2222E-6 4.69136E-6 L -0.51406 -0.62778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1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3.05556E-6 2.46914E-6 L 0.59531 -0.52222 " pathEditMode="relative" rAng="0" ptsTypes="AA">
                                      <p:cBhvr>
                                        <p:cTn id="142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7" y="-2611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8.33333E-7 4.93827E-6 L -0.69375 0.72777 " pathEditMode="relative" rAng="0" ptsTypes="AA">
                                      <p:cBhvr>
                                        <p:cTn id="151" dur="1000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88" y="3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35" grpId="0"/>
      <p:bldP spid="36" grpId="0" animBg="1"/>
      <p:bldP spid="36" grpId="1" animBg="1"/>
      <p:bldP spid="36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1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anose="02010600030101010101" charset="-122"/>
                <a:ea typeface="黑体" panose="02010600030101010101" charset="-122"/>
              </a:rPr>
              <a:t>课题现状及发展情况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第二部分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9819" y="2490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课题现状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819" y="2936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发展情况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3784" y="2537257"/>
            <a:ext cx="1577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PRESENT SITUATION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3784" y="2985025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DEVELOPMENT</a:t>
            </a:r>
          </a:p>
        </p:txBody>
      </p:sp>
      <p:sp>
        <p:nvSpPr>
          <p:cNvPr id="22" name="椭圆 21"/>
          <p:cNvSpPr/>
          <p:nvPr/>
        </p:nvSpPr>
        <p:spPr>
          <a:xfrm>
            <a:off x="4135931" y="25175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35931" y="295487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4890</Words>
  <Application>Microsoft Office PowerPoint</Application>
  <PresentationFormat>全屏显示(16:9)</PresentationFormat>
  <Paragraphs>407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Calibri</vt:lpstr>
      <vt:lpstr>微软雅黑</vt:lpstr>
      <vt:lpstr>黑体</vt:lpstr>
      <vt:lpstr>Wingdings</vt:lpstr>
      <vt:lpstr>方正兰亭细黑_GBK_M</vt:lpstr>
      <vt:lpstr>Arial</vt:lpstr>
      <vt:lpstr>宋体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subject>第一PPT，www.1ppt.com</dc:subject>
  <dc:creator>第一PPT</dc:creator>
  <cp:keywords>www.1ppt.com</cp:keywords>
  <dc:description>第一PPT，www.1ppt.com</dc:description>
  <cp:lastModifiedBy>lee</cp:lastModifiedBy>
  <cp:revision>76</cp:revision>
  <dcterms:created xsi:type="dcterms:W3CDTF">2015-01-23T04:02:00Z</dcterms:created>
  <dcterms:modified xsi:type="dcterms:W3CDTF">2019-05-30T13:15:37Z</dcterms:modified>
  <cp:category>第一PPT，www.1ppt.com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