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66" r:id="rId3"/>
    <p:sldId id="309" r:id="rId4"/>
    <p:sldId id="365" r:id="rId5"/>
    <p:sldId id="367" r:id="rId6"/>
    <p:sldId id="388" r:id="rId7"/>
    <p:sldId id="386" r:id="rId8"/>
    <p:sldId id="310" r:id="rId9"/>
    <p:sldId id="389" r:id="rId10"/>
    <p:sldId id="390" r:id="rId11"/>
    <p:sldId id="394" r:id="rId12"/>
    <p:sldId id="391" r:id="rId13"/>
    <p:sldId id="400" r:id="rId14"/>
    <p:sldId id="392" r:id="rId15"/>
    <p:sldId id="395" r:id="rId16"/>
    <p:sldId id="396" r:id="rId17"/>
    <p:sldId id="399" r:id="rId18"/>
    <p:sldId id="401" r:id="rId19"/>
    <p:sldId id="404" r:id="rId20"/>
    <p:sldId id="402" r:id="rId21"/>
    <p:sldId id="405" r:id="rId22"/>
    <p:sldId id="408" r:id="rId23"/>
    <p:sldId id="407" r:id="rId24"/>
    <p:sldId id="410" r:id="rId25"/>
    <p:sldId id="414" r:id="rId26"/>
    <p:sldId id="412" r:id="rId27"/>
    <p:sldId id="409" r:id="rId28"/>
    <p:sldId id="411" r:id="rId29"/>
    <p:sldId id="413" r:id="rId30"/>
    <p:sldId id="415" r:id="rId31"/>
    <p:sldId id="393" r:id="rId32"/>
    <p:sldId id="398" r:id="rId33"/>
    <p:sldId id="39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BA"/>
    <a:srgbClr val="FF6600"/>
    <a:srgbClr val="B2FF99"/>
    <a:srgbClr val="00258E"/>
    <a:srgbClr val="239428"/>
    <a:srgbClr val="FFFF00"/>
    <a:srgbClr val="DBE1F1"/>
    <a:srgbClr val="8094CE"/>
    <a:srgbClr val="3E3E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82914" autoAdjust="0"/>
  </p:normalViewPr>
  <p:slideViewPr>
    <p:cSldViewPr snapToGrid="0">
      <p:cViewPr varScale="1">
        <p:scale>
          <a:sx n="61" d="100"/>
          <a:sy n="61" d="100"/>
        </p:scale>
        <p:origin x="1482" y="66"/>
      </p:cViewPr>
      <p:guideLst/>
    </p:cSldViewPr>
  </p:slideViewPr>
  <p:outlineViewPr>
    <p:cViewPr>
      <p:scale>
        <a:sx n="33" d="100"/>
        <a:sy n="33" d="100"/>
      </p:scale>
      <p:origin x="0" y="-866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B2A7-C5C3-492B-B6D4-94672D758D85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BB09-E956-4E79-8EFD-DA2B530F9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BB09-E956-4E79-8EFD-DA2B530F94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eeBlue-Background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31750"/>
            <a:ext cx="9274175" cy="69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4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2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9310480" cy="1185376"/>
          </a:xfrm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3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700" y="-90488"/>
            <a:ext cx="9939130" cy="1506331"/>
          </a:xfrm>
          <a:prstGeom prst="rect">
            <a:avLst/>
          </a:prstGeom>
          <a:gradFill flip="none" rotWithShape="1">
            <a:gsLst>
              <a:gs pos="0">
                <a:srgbClr val="00258E"/>
              </a:gs>
              <a:gs pos="43000">
                <a:srgbClr val="8094CE"/>
              </a:gs>
              <a:gs pos="81000">
                <a:schemeClr val="accent1">
                  <a:lumMod val="60000"/>
                  <a:lumOff val="4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723900" y="1442831"/>
            <a:ext cx="10375900" cy="0"/>
          </a:xfrm>
          <a:prstGeom prst="line">
            <a:avLst/>
          </a:prstGeom>
          <a:ln w="76200">
            <a:solidFill>
              <a:srgbClr val="002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91549" y="1404731"/>
            <a:ext cx="97005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b="0" kern="12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2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B5B-01FB-4622-A319-E44FCF4B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9355"/>
            <a:ext cx="7886700" cy="1185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F24F2-B130-4AB5-928C-F8B735DA31FC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B5B-01FB-4622-A319-E44FCF4B86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emf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wmf"/><Relationship Id="rId5" Type="http://schemas.openxmlformats.org/officeDocument/2006/relationships/image" Target="../media/image2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58320"/>
            <a:ext cx="6858000" cy="165576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600" b="1" i="1" dirty="0" smtClean="0">
                <a:ln/>
                <a:solidFill>
                  <a:schemeClr val="tx2"/>
                </a:solidFill>
              </a:rPr>
              <a:t>Xin Li, Chen Qian </a:t>
            </a:r>
            <a:endParaRPr lang="en-US" sz="3600" b="1" dirty="0">
              <a:ln/>
              <a:solidFill>
                <a:schemeClr val="tx2"/>
              </a:solidFill>
            </a:endParaRPr>
          </a:p>
          <a:p>
            <a:r>
              <a:rPr lang="en-US" sz="3600" b="1" dirty="0" smtClean="0">
                <a:ln/>
                <a:solidFill>
                  <a:schemeClr val="tx2"/>
                </a:solidFill>
              </a:rPr>
              <a:t>University of Kentucky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7905" y="1655892"/>
            <a:ext cx="8059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114300" dist="63500" dir="5640000" algn="ctr" rotWithShape="0">
                    <a:srgbClr val="6E747A">
                      <a:alpha val="46000"/>
                    </a:srgbClr>
                  </a:outerShdw>
                  <a:reflection stA="6000" endPos="6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 NFV Orchestration Framework for Interference-free Policy Enforcement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12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NFV </a:t>
            </a:r>
            <a:r>
              <a:rPr lang="en-US" sz="4000" dirty="0" smtClean="0"/>
              <a:t>Orchestration Framework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Core </a:t>
            </a:r>
            <a:r>
              <a:rPr lang="en-US" dirty="0" smtClean="0"/>
              <a:t>idea</a:t>
            </a:r>
            <a:endParaRPr lang="en-US" dirty="0"/>
          </a:p>
          <a:p>
            <a:pPr lvl="1"/>
            <a:r>
              <a:rPr lang="en-US" dirty="0" smtClean="0"/>
              <a:t> Network </a:t>
            </a:r>
            <a:r>
              <a:rPr lang="en-US" dirty="0"/>
              <a:t>Functions are contained in VMs for isolation.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Places </a:t>
            </a:r>
            <a:r>
              <a:rPr lang="en-US" dirty="0"/>
              <a:t>the required VNFs on </a:t>
            </a:r>
            <a:r>
              <a:rPr lang="en-US" dirty="0">
                <a:solidFill>
                  <a:srgbClr val="FF0000"/>
                </a:solidFill>
              </a:rPr>
              <a:t>the path </a:t>
            </a:r>
            <a:r>
              <a:rPr lang="en-US" dirty="0"/>
              <a:t>of each </a:t>
            </a:r>
            <a:r>
              <a:rPr lang="en-US" dirty="0" smtClean="0"/>
              <a:t>traffic flow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Not changing routing </a:t>
            </a:r>
            <a:r>
              <a:rPr lang="en-US" dirty="0" smtClean="0"/>
              <a:t>path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Resource-efficient </a:t>
            </a:r>
            <a:r>
              <a:rPr lang="en-US" dirty="0"/>
              <a:t>way to place VNFs while enforcing policies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Optimization problem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Traffic </a:t>
            </a:r>
            <a:r>
              <a:rPr lang="en-US" dirty="0"/>
              <a:t>is highly dynamic. </a:t>
            </a:r>
            <a:endParaRPr lang="en-US" dirty="0" smtClean="0"/>
          </a:p>
          <a:p>
            <a:pPr lvl="1"/>
            <a:r>
              <a:rPr lang="en-US" dirty="0" smtClean="0"/>
              <a:t>Fast failover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cale </a:t>
            </a:r>
            <a:r>
              <a:rPr lang="en-US" dirty="0" smtClean="0"/>
              <a:t>in/out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13066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8" name="Group 5"/>
          <p:cNvGrpSpPr/>
          <p:nvPr/>
        </p:nvGrpSpPr>
        <p:grpSpPr>
          <a:xfrm>
            <a:off x="1452580" y="4427599"/>
            <a:ext cx="7558610" cy="1983886"/>
            <a:chOff x="3345776" y="21506793"/>
            <a:chExt cx="10287022" cy="4389819"/>
          </a:xfrm>
        </p:grpSpPr>
        <p:pic>
          <p:nvPicPr>
            <p:cNvPr id="69" name="Picture 193" descr="http://www.clker.com/cliparts/u/b/J/G/d/e/blue-cloud-hi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9342" flipH="1">
              <a:off x="3345776" y="22760654"/>
              <a:ext cx="9609255" cy="3133613"/>
            </a:xfrm>
            <a:prstGeom prst="rect">
              <a:avLst/>
            </a:prstGeom>
            <a:noFill/>
          </p:spPr>
        </p:pic>
        <p:cxnSp>
          <p:nvCxnSpPr>
            <p:cNvPr id="70" name="Straight Connector 77"/>
            <p:cNvCxnSpPr>
              <a:endCxn id="88" idx="1"/>
            </p:cNvCxnSpPr>
            <p:nvPr/>
          </p:nvCxnSpPr>
          <p:spPr>
            <a:xfrm flipV="1">
              <a:off x="5192787" y="24790743"/>
              <a:ext cx="2844795" cy="6957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8"/>
            <p:cNvCxnSpPr/>
            <p:nvPr/>
          </p:nvCxnSpPr>
          <p:spPr>
            <a:xfrm flipV="1">
              <a:off x="5030074" y="24033039"/>
              <a:ext cx="2595525" cy="14386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9"/>
            <p:cNvCxnSpPr/>
            <p:nvPr/>
          </p:nvCxnSpPr>
          <p:spPr>
            <a:xfrm flipV="1">
              <a:off x="5082342" y="25640210"/>
              <a:ext cx="5105050" cy="276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80"/>
            <p:cNvCxnSpPr/>
            <p:nvPr/>
          </p:nvCxnSpPr>
          <p:spPr>
            <a:xfrm>
              <a:off x="8736513" y="24836328"/>
              <a:ext cx="1556919" cy="838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81"/>
            <p:cNvCxnSpPr/>
            <p:nvPr/>
          </p:nvCxnSpPr>
          <p:spPr>
            <a:xfrm>
              <a:off x="7867687" y="23928269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82"/>
            <p:cNvCxnSpPr/>
            <p:nvPr/>
          </p:nvCxnSpPr>
          <p:spPr>
            <a:xfrm>
              <a:off x="10338217" y="23665741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83"/>
            <p:cNvCxnSpPr/>
            <p:nvPr/>
          </p:nvCxnSpPr>
          <p:spPr>
            <a:xfrm flipV="1">
              <a:off x="8362697" y="2353638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84"/>
            <p:cNvCxnSpPr/>
            <p:nvPr/>
          </p:nvCxnSpPr>
          <p:spPr>
            <a:xfrm flipV="1">
              <a:off x="9269691" y="2445501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5"/>
            <p:cNvCxnSpPr/>
            <p:nvPr/>
          </p:nvCxnSpPr>
          <p:spPr>
            <a:xfrm flipV="1">
              <a:off x="10187391" y="24563227"/>
              <a:ext cx="1057820" cy="8139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6"/>
            <p:cNvCxnSpPr/>
            <p:nvPr/>
          </p:nvCxnSpPr>
          <p:spPr>
            <a:xfrm flipV="1">
              <a:off x="5186467" y="24463471"/>
              <a:ext cx="265966" cy="9804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7"/>
            <p:cNvCxnSpPr/>
            <p:nvPr/>
          </p:nvCxnSpPr>
          <p:spPr>
            <a:xfrm flipV="1">
              <a:off x="5862323" y="23964621"/>
              <a:ext cx="1612264" cy="24084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90"/>
            <p:cNvSpPr txBox="1"/>
            <p:nvPr/>
          </p:nvSpPr>
          <p:spPr>
            <a:xfrm>
              <a:off x="13381385" y="21506793"/>
              <a:ext cx="251413" cy="664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/>
            </a:p>
          </p:txBody>
        </p:sp>
        <p:pic>
          <p:nvPicPr>
            <p:cNvPr id="82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793" y="23593223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187" y="25319039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915" y="24158101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752" y="25230498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Connector 97"/>
            <p:cNvCxnSpPr/>
            <p:nvPr/>
          </p:nvCxnSpPr>
          <p:spPr>
            <a:xfrm>
              <a:off x="9530226" y="22070970"/>
              <a:ext cx="198737" cy="1439243"/>
            </a:xfrm>
            <a:prstGeom prst="line">
              <a:avLst/>
            </a:prstGeom>
            <a:ln w="57150">
              <a:solidFill>
                <a:srgbClr val="967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349" y="2422427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583" y="2450195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292" y="23355004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组合 89"/>
          <p:cNvGrpSpPr/>
          <p:nvPr/>
        </p:nvGrpSpPr>
        <p:grpSpPr>
          <a:xfrm>
            <a:off x="5694408" y="3286660"/>
            <a:ext cx="2199290" cy="673977"/>
            <a:chOff x="4619298" y="2490951"/>
            <a:chExt cx="2932386" cy="882869"/>
          </a:xfrm>
        </p:grpSpPr>
        <p:sp>
          <p:nvSpPr>
            <p:cNvPr id="91" name="圆角矩形 90"/>
            <p:cNvSpPr/>
            <p:nvPr/>
          </p:nvSpPr>
          <p:spPr>
            <a:xfrm>
              <a:off x="4619298" y="2490951"/>
              <a:ext cx="2932386" cy="8828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                                      </a:t>
              </a:r>
              <a:r>
                <a:rPr lang="en-US" sz="2100" b="1" dirty="0">
                  <a:solidFill>
                    <a:schemeClr val="tx1"/>
                  </a:solidFill>
                </a:rPr>
                <a:t>...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934607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App1</a:t>
              </a: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927834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App2</a:t>
              </a: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512611" y="3221941"/>
            <a:ext cx="1903686" cy="7380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Optimization Engine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3152217" y="2881280"/>
            <a:ext cx="5812791" cy="2128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5141275" y="4194747"/>
            <a:ext cx="1832741" cy="48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Rule Generator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1241228" y="3161495"/>
            <a:ext cx="1549179" cy="917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</a:t>
            </a:r>
          </a:p>
          <a:p>
            <a:pPr algn="ctr"/>
            <a:r>
              <a:rPr lang="en-US" b="1" dirty="0"/>
              <a:t>Orchestrator</a:t>
            </a:r>
          </a:p>
        </p:txBody>
      </p:sp>
      <p:cxnSp>
        <p:nvCxnSpPr>
          <p:cNvPr id="98" name="直接箭头连接符 97"/>
          <p:cNvCxnSpPr>
            <a:stCxn id="94" idx="2"/>
          </p:cNvCxnSpPr>
          <p:nvPr/>
        </p:nvCxnSpPr>
        <p:spPr>
          <a:xfrm>
            <a:off x="4464455" y="3960034"/>
            <a:ext cx="724820" cy="230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6333857" y="3983245"/>
            <a:ext cx="358801" cy="19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5599814" y="1410254"/>
            <a:ext cx="2515150" cy="1422886"/>
            <a:chOff x="4676990" y="2386948"/>
            <a:chExt cx="3353533" cy="1897181"/>
          </a:xfrm>
        </p:grpSpPr>
        <p:grpSp>
          <p:nvGrpSpPr>
            <p:cNvPr id="101" name="Group 2"/>
            <p:cNvGrpSpPr/>
            <p:nvPr/>
          </p:nvGrpSpPr>
          <p:grpSpPr>
            <a:xfrm>
              <a:off x="4676990" y="2573870"/>
              <a:ext cx="2838023" cy="1710259"/>
              <a:chOff x="4736121" y="1628800"/>
              <a:chExt cx="3451966" cy="2099908"/>
            </a:xfrm>
          </p:grpSpPr>
          <p:pic>
            <p:nvPicPr>
              <p:cNvPr id="103" name="Picture 218" descr="router.png"/>
              <p:cNvPicPr>
                <a:picLocks/>
              </p:cNvPicPr>
              <p:nvPr/>
            </p:nvPicPr>
            <p:blipFill>
              <a:blip r:embed="rId4" cstate="print">
                <a:alphaModFix amt="6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367" y="1628800"/>
                <a:ext cx="2577001" cy="2099908"/>
              </a:xfrm>
              <a:prstGeom prst="rect">
                <a:avLst/>
              </a:prstGeom>
            </p:spPr>
          </p:pic>
          <p:grpSp>
            <p:nvGrpSpPr>
              <p:cNvPr id="104" name="Group 170"/>
              <p:cNvGrpSpPr/>
              <p:nvPr/>
            </p:nvGrpSpPr>
            <p:grpSpPr>
              <a:xfrm>
                <a:off x="5003205" y="1910483"/>
                <a:ext cx="3079809" cy="778556"/>
                <a:chOff x="1698159" y="1988840"/>
                <a:chExt cx="4757840" cy="1278894"/>
              </a:xfrm>
            </p:grpSpPr>
            <p:pic>
              <p:nvPicPr>
                <p:cNvPr id="114" name="Picture 17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15" name="Picture 17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483" y="1988840"/>
                  <a:ext cx="969263" cy="969263"/>
                </a:xfrm>
                <a:prstGeom prst="rect">
                  <a:avLst/>
                </a:prstGeom>
              </p:spPr>
            </p:pic>
            <p:pic>
              <p:nvPicPr>
                <p:cNvPr id="116" name="Picture 17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7" name="Straight Connector 176"/>
                <p:cNvCxnSpPr>
                  <a:stCxn id="114" idx="3"/>
                  <a:endCxn id="115" idx="1"/>
                </p:cNvCxnSpPr>
                <p:nvPr/>
              </p:nvCxnSpPr>
              <p:spPr>
                <a:xfrm flipV="1">
                  <a:off x="3337818" y="2473472"/>
                  <a:ext cx="326665" cy="30657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77"/>
                <p:cNvCxnSpPr>
                  <a:stCxn id="116" idx="3"/>
                </p:cNvCxnSpPr>
                <p:nvPr/>
              </p:nvCxnSpPr>
              <p:spPr>
                <a:xfrm flipV="1">
                  <a:off x="5996574" y="2298471"/>
                  <a:ext cx="459425" cy="484632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78"/>
                <p:cNvCxnSpPr>
                  <a:stCxn id="115" idx="3"/>
                  <a:endCxn id="116" idx="1"/>
                </p:cNvCxnSpPr>
                <p:nvPr/>
              </p:nvCxnSpPr>
              <p:spPr>
                <a:xfrm>
                  <a:off x="4633747" y="2473472"/>
                  <a:ext cx="393564" cy="30963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79"/>
                <p:cNvCxnSpPr>
                  <a:endCxn id="114" idx="1"/>
                </p:cNvCxnSpPr>
                <p:nvPr/>
              </p:nvCxnSpPr>
              <p:spPr>
                <a:xfrm flipV="1">
                  <a:off x="1698159" y="2780044"/>
                  <a:ext cx="670396" cy="3059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60"/>
              <p:cNvGrpSpPr/>
              <p:nvPr/>
            </p:nvGrpSpPr>
            <p:grpSpPr>
              <a:xfrm>
                <a:off x="5039297" y="2665726"/>
                <a:ext cx="3148790" cy="835285"/>
                <a:chOff x="1757550" y="2298471"/>
                <a:chExt cx="4864406" cy="1372078"/>
              </a:xfrm>
            </p:grpSpPr>
            <p:pic>
              <p:nvPicPr>
                <p:cNvPr id="107" name="Picture 16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08" name="Picture 16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9139" y="2701289"/>
                  <a:ext cx="969264" cy="969260"/>
                </a:xfrm>
                <a:prstGeom prst="rect">
                  <a:avLst/>
                </a:prstGeom>
              </p:spPr>
            </p:pic>
            <p:pic>
              <p:nvPicPr>
                <p:cNvPr id="109" name="Picture 16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0" name="Straight Connector 166"/>
                <p:cNvCxnSpPr>
                  <a:stCxn id="107" idx="3"/>
                  <a:endCxn id="108" idx="1"/>
                </p:cNvCxnSpPr>
                <p:nvPr/>
              </p:nvCxnSpPr>
              <p:spPr>
                <a:xfrm>
                  <a:off x="3337819" y="2780044"/>
                  <a:ext cx="351320" cy="40587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67"/>
                <p:cNvCxnSpPr>
                  <a:stCxn id="109" idx="3"/>
                </p:cNvCxnSpPr>
                <p:nvPr/>
              </p:nvCxnSpPr>
              <p:spPr>
                <a:xfrm>
                  <a:off x="5996573" y="2783102"/>
                  <a:ext cx="625383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68"/>
                <p:cNvCxnSpPr>
                  <a:stCxn id="108" idx="3"/>
                  <a:endCxn id="109" idx="1"/>
                </p:cNvCxnSpPr>
                <p:nvPr/>
              </p:nvCxnSpPr>
              <p:spPr>
                <a:xfrm flipV="1">
                  <a:off x="4658402" y="2783103"/>
                  <a:ext cx="368908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69"/>
                <p:cNvCxnSpPr>
                  <a:endCxn id="107" idx="1"/>
                </p:cNvCxnSpPr>
                <p:nvPr/>
              </p:nvCxnSpPr>
              <p:spPr>
                <a:xfrm flipV="1">
                  <a:off x="1757550" y="2780045"/>
                  <a:ext cx="611005" cy="305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59"/>
              <p:cNvCxnSpPr/>
              <p:nvPr/>
            </p:nvCxnSpPr>
            <p:spPr bwMode="auto">
              <a:xfrm>
                <a:off x="4736121" y="2689040"/>
                <a:ext cx="3451964" cy="0"/>
              </a:xfrm>
              <a:prstGeom prst="lin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25400" cap="flat" cmpd="sng" algn="ctr">
                <a:solidFill>
                  <a:srgbClr val="F15E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文本框 101"/>
            <p:cNvSpPr txBox="1"/>
            <p:nvPr/>
          </p:nvSpPr>
          <p:spPr>
            <a:xfrm>
              <a:off x="5850043" y="2386948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Path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42758" y="1404731"/>
            <a:ext cx="2034569" cy="1356408"/>
            <a:chOff x="4493173" y="2605899"/>
            <a:chExt cx="2695903" cy="1682322"/>
          </a:xfrm>
        </p:grpSpPr>
        <p:sp>
          <p:nvSpPr>
            <p:cNvPr id="122" name="圆角矩形 121"/>
            <p:cNvSpPr/>
            <p:nvPr/>
          </p:nvSpPr>
          <p:spPr>
            <a:xfrm>
              <a:off x="4493173" y="3452648"/>
              <a:ext cx="2695903" cy="835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0709" y="3689130"/>
              <a:ext cx="1135118" cy="37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http 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361060" y="3689130"/>
              <a:ext cx="57560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FW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129456" y="3685767"/>
              <a:ext cx="760075" cy="3726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Proxy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>
              <a:off x="5112327" y="3870434"/>
              <a:ext cx="248733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endCxn id="125" idx="1"/>
            </p:cNvCxnSpPr>
            <p:nvPr/>
          </p:nvCxnSpPr>
          <p:spPr>
            <a:xfrm>
              <a:off x="5936664" y="3870434"/>
              <a:ext cx="192792" cy="168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olded Corner 205"/>
            <p:cNvSpPr/>
            <p:nvPr/>
          </p:nvSpPr>
          <p:spPr>
            <a:xfrm>
              <a:off x="5614677" y="3104872"/>
              <a:ext cx="607870" cy="533256"/>
            </a:xfrm>
            <a:prstGeom prst="foldedCorner">
              <a:avLst>
                <a:gd name="adj" fmla="val 35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73" tIns="34287" rIns="68573" bIns="34287"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fontAlgn="t"/>
              <a:r>
                <a:rPr lang="en-US" sz="2100" dirty="0"/>
                <a:t>...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95034" y="2605899"/>
              <a:ext cx="1056740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Policy </a:t>
              </a:r>
              <a:endParaRPr lang="en-US" sz="135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342678" y="1420161"/>
            <a:ext cx="2155272" cy="1645785"/>
            <a:chOff x="4957282" y="2199086"/>
            <a:chExt cx="2873696" cy="2194380"/>
          </a:xfrm>
        </p:grpSpPr>
        <p:sp>
          <p:nvSpPr>
            <p:cNvPr id="131" name="文本框 130"/>
            <p:cNvSpPr txBox="1"/>
            <p:nvPr/>
          </p:nvSpPr>
          <p:spPr>
            <a:xfrm>
              <a:off x="5650498" y="2199086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Traffic</a:t>
              </a:r>
            </a:p>
          </p:txBody>
        </p:sp>
        <p:grpSp>
          <p:nvGrpSpPr>
            <p:cNvPr id="132" name="Group 66"/>
            <p:cNvGrpSpPr/>
            <p:nvPr/>
          </p:nvGrpSpPr>
          <p:grpSpPr>
            <a:xfrm>
              <a:off x="4957282" y="2926778"/>
              <a:ext cx="2277439" cy="1053408"/>
              <a:chOff x="1631596" y="2101751"/>
              <a:chExt cx="5111868" cy="1833359"/>
            </a:xfrm>
          </p:grpSpPr>
          <p:pic>
            <p:nvPicPr>
              <p:cNvPr id="137" name="Picture 67" descr="router.png"/>
              <p:cNvPicPr>
                <a:picLocks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303" y="2574359"/>
                <a:ext cx="969263" cy="963145"/>
              </a:xfrm>
              <a:prstGeom prst="rect">
                <a:avLst/>
              </a:prstGeom>
            </p:spPr>
          </p:pic>
          <p:pic>
            <p:nvPicPr>
              <p:cNvPr id="138" name="Picture 68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332" y="2965847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39" name="Picture 69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102" y="2101751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40" name="Picture 70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060" y="2486356"/>
                <a:ext cx="969263" cy="969263"/>
              </a:xfrm>
              <a:prstGeom prst="rect">
                <a:avLst/>
              </a:prstGeom>
            </p:spPr>
          </p:pic>
          <p:cxnSp>
            <p:nvCxnSpPr>
              <p:cNvPr id="141" name="Straight Connector 71"/>
              <p:cNvCxnSpPr>
                <a:stCxn id="137" idx="3"/>
                <a:endCxn id="139" idx="1"/>
              </p:cNvCxnSpPr>
              <p:nvPr/>
            </p:nvCxnSpPr>
            <p:spPr>
              <a:xfrm flipV="1">
                <a:off x="3187566" y="2586383"/>
                <a:ext cx="476536" cy="469549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72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4672595" y="2970989"/>
                <a:ext cx="519465" cy="47949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73"/>
              <p:cNvCxnSpPr>
                <a:stCxn id="137" idx="3"/>
                <a:endCxn id="138" idx="1"/>
              </p:cNvCxnSpPr>
              <p:nvPr/>
            </p:nvCxnSpPr>
            <p:spPr>
              <a:xfrm>
                <a:off x="3187566" y="3055932"/>
                <a:ext cx="515766" cy="39454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74"/>
              <p:cNvCxnSpPr>
                <a:stCxn id="140" idx="3"/>
              </p:cNvCxnSpPr>
              <p:nvPr/>
            </p:nvCxnSpPr>
            <p:spPr>
              <a:xfrm flipV="1">
                <a:off x="6161325" y="2733990"/>
                <a:ext cx="582139" cy="23699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75"/>
              <p:cNvCxnSpPr>
                <a:stCxn id="140" idx="3"/>
              </p:cNvCxnSpPr>
              <p:nvPr/>
            </p:nvCxnSpPr>
            <p:spPr>
              <a:xfrm>
                <a:off x="6161325" y="2970989"/>
                <a:ext cx="582139" cy="2043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76"/>
              <p:cNvCxnSpPr>
                <a:stCxn id="139" idx="3"/>
                <a:endCxn id="140" idx="1"/>
              </p:cNvCxnSpPr>
              <p:nvPr/>
            </p:nvCxnSpPr>
            <p:spPr>
              <a:xfrm>
                <a:off x="4633364" y="2586383"/>
                <a:ext cx="558696" cy="384605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7"/>
              <p:cNvCxnSpPr>
                <a:endCxn id="137" idx="1"/>
              </p:cNvCxnSpPr>
              <p:nvPr/>
            </p:nvCxnSpPr>
            <p:spPr>
              <a:xfrm>
                <a:off x="1631596" y="3055932"/>
                <a:ext cx="586707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3"/>
            <p:cNvSpPr txBox="1"/>
            <p:nvPr/>
          </p:nvSpPr>
          <p:spPr>
            <a:xfrm>
              <a:off x="5169953" y="297760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4" name="TextBox 79"/>
            <p:cNvSpPr txBox="1"/>
            <p:nvPr/>
          </p:nvSpPr>
          <p:spPr>
            <a:xfrm>
              <a:off x="6508761" y="292677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5" name="TextBox 80"/>
            <p:cNvSpPr txBox="1"/>
            <p:nvPr/>
          </p:nvSpPr>
          <p:spPr>
            <a:xfrm>
              <a:off x="5785561" y="2710753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  <p:sp>
          <p:nvSpPr>
            <p:cNvPr id="136" name="TextBox 82"/>
            <p:cNvSpPr txBox="1"/>
            <p:nvPr/>
          </p:nvSpPr>
          <p:spPr>
            <a:xfrm>
              <a:off x="5822937" y="3839469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</p:grpSp>
      <p:cxnSp>
        <p:nvCxnSpPr>
          <p:cNvPr id="148" name="直接箭头连接符 147"/>
          <p:cNvCxnSpPr/>
          <p:nvPr/>
        </p:nvCxnSpPr>
        <p:spPr>
          <a:xfrm>
            <a:off x="2506286" y="2650448"/>
            <a:ext cx="1761035" cy="431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4407056" y="2788959"/>
            <a:ext cx="1" cy="30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4532144" y="2696033"/>
            <a:ext cx="1691922" cy="3860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2846209" y="3390107"/>
            <a:ext cx="666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97"/>
          <p:cNvCxnSpPr/>
          <p:nvPr/>
        </p:nvCxnSpPr>
        <p:spPr>
          <a:xfrm>
            <a:off x="6333857" y="4653566"/>
            <a:ext cx="1114363" cy="984682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7"/>
          <p:cNvCxnSpPr/>
          <p:nvPr/>
        </p:nvCxnSpPr>
        <p:spPr>
          <a:xfrm flipH="1">
            <a:off x="5477326" y="4708702"/>
            <a:ext cx="210600" cy="999013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97"/>
          <p:cNvCxnSpPr/>
          <p:nvPr/>
        </p:nvCxnSpPr>
        <p:spPr>
          <a:xfrm flipH="1">
            <a:off x="5226393" y="4697784"/>
            <a:ext cx="380894" cy="54199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3459307" y="4223912"/>
            <a:ext cx="1335117" cy="484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Handler</a:t>
            </a:r>
          </a:p>
        </p:txBody>
      </p:sp>
      <p:cxnSp>
        <p:nvCxnSpPr>
          <p:cNvPr id="156" name="直接箭头连接符 155"/>
          <p:cNvCxnSpPr/>
          <p:nvPr/>
        </p:nvCxnSpPr>
        <p:spPr>
          <a:xfrm flipH="1" flipV="1">
            <a:off x="2805068" y="3739528"/>
            <a:ext cx="692882" cy="6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824080" y="3955749"/>
            <a:ext cx="673870" cy="231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3"/>
            <a:endCxn id="96" idx="1"/>
          </p:cNvCxnSpPr>
          <p:nvPr/>
        </p:nvCxnSpPr>
        <p:spPr>
          <a:xfrm flipV="1">
            <a:off x="4794424" y="4437142"/>
            <a:ext cx="346851" cy="29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9" name="图片 1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18" y="4483019"/>
            <a:ext cx="1630331" cy="959570"/>
          </a:xfrm>
          <a:prstGeom prst="rect">
            <a:avLst/>
          </a:prstGeom>
        </p:spPr>
      </p:pic>
      <p:cxnSp>
        <p:nvCxnSpPr>
          <p:cNvPr id="160" name="直接连接符 159"/>
          <p:cNvCxnSpPr/>
          <p:nvPr/>
        </p:nvCxnSpPr>
        <p:spPr>
          <a:xfrm>
            <a:off x="2267947" y="5382454"/>
            <a:ext cx="497658" cy="2701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97"/>
          <p:cNvCxnSpPr/>
          <p:nvPr/>
        </p:nvCxnSpPr>
        <p:spPr>
          <a:xfrm flipH="1">
            <a:off x="3556819" y="4766972"/>
            <a:ext cx="1742629" cy="79920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7"/>
          <p:cNvCxnSpPr/>
          <p:nvPr/>
        </p:nvCxnSpPr>
        <p:spPr>
          <a:xfrm flipH="1">
            <a:off x="2883826" y="4662300"/>
            <a:ext cx="2290787" cy="57508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97"/>
          <p:cNvCxnSpPr/>
          <p:nvPr/>
        </p:nvCxnSpPr>
        <p:spPr>
          <a:xfrm>
            <a:off x="2532370" y="4116736"/>
            <a:ext cx="71925" cy="51303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97"/>
          <p:cNvCxnSpPr/>
          <p:nvPr/>
        </p:nvCxnSpPr>
        <p:spPr>
          <a:xfrm flipH="1">
            <a:off x="1810259" y="4105941"/>
            <a:ext cx="253951" cy="499726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5207807" y="2840258"/>
            <a:ext cx="220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SDN controller</a:t>
            </a:r>
          </a:p>
        </p:txBody>
      </p:sp>
      <p:cxnSp>
        <p:nvCxnSpPr>
          <p:cNvPr id="166" name="直接箭头连接符 165"/>
          <p:cNvCxnSpPr>
            <a:endCxn id="155" idx="1"/>
          </p:cNvCxnSpPr>
          <p:nvPr/>
        </p:nvCxnSpPr>
        <p:spPr>
          <a:xfrm flipV="1">
            <a:off x="2883827" y="4466307"/>
            <a:ext cx="575480" cy="16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3442757" y="3082055"/>
            <a:ext cx="2059833" cy="9973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8" name="Rounded Rectangle 54"/>
          <p:cNvSpPr/>
          <p:nvPr/>
        </p:nvSpPr>
        <p:spPr>
          <a:xfrm>
            <a:off x="2172984" y="5434967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smtClean="0"/>
              <a:t>Core</a:t>
            </a:r>
            <a:r>
              <a:rPr lang="en-US" altLang="zh-CN" sz="2700" b="1" dirty="0"/>
              <a:t>.</a:t>
            </a:r>
            <a:r>
              <a:rPr lang="en-US" altLang="zh-CN" sz="2700" b="1" dirty="0" smtClean="0"/>
              <a:t> </a:t>
            </a:r>
            <a:r>
              <a:rPr lang="en-US" altLang="zh-CN" sz="2700" b="1" dirty="0"/>
              <a:t>C</a:t>
            </a:r>
            <a:r>
              <a:rPr lang="en-US" altLang="zh-CN" sz="2700" b="1" dirty="0" smtClean="0"/>
              <a:t>o-exist </a:t>
            </a:r>
            <a:r>
              <a:rPr lang="en-US" altLang="zh-CN" sz="2700" b="1" dirty="0"/>
              <a:t>with other apps</a:t>
            </a:r>
          </a:p>
          <a:p>
            <a:pPr algn="ctr"/>
            <a:r>
              <a:rPr lang="en-US" sz="2700" b="1" dirty="0"/>
              <a:t>normal app from SDN controller’s view</a:t>
            </a:r>
          </a:p>
        </p:txBody>
      </p:sp>
      <p:sp>
        <p:nvSpPr>
          <p:cNvPr id="169" name="矩形 168"/>
          <p:cNvSpPr/>
          <p:nvPr/>
        </p:nvSpPr>
        <p:spPr>
          <a:xfrm>
            <a:off x="1069086" y="1466318"/>
            <a:ext cx="7045877" cy="142301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0" name="矩形 169"/>
          <p:cNvSpPr/>
          <p:nvPr/>
        </p:nvSpPr>
        <p:spPr>
          <a:xfrm>
            <a:off x="1161225" y="2963885"/>
            <a:ext cx="1806755" cy="143630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1" name="Rounded Rectangle 54"/>
          <p:cNvSpPr/>
          <p:nvPr/>
        </p:nvSpPr>
        <p:spPr>
          <a:xfrm>
            <a:off x="2152742" y="5441472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/>
              <a:t>Inputs to Opt Engine:</a:t>
            </a:r>
          </a:p>
          <a:p>
            <a:pPr algn="ctr"/>
            <a:r>
              <a:rPr lang="en-US" sz="2700" b="1" dirty="0"/>
              <a:t>Flow spec. &amp; available </a:t>
            </a:r>
            <a:r>
              <a:rPr lang="en-US" sz="2700" b="1" dirty="0" err="1"/>
              <a:t>rsc</a:t>
            </a:r>
            <a:r>
              <a:rPr lang="en-US" sz="2700" b="1" dirty="0"/>
              <a:t>.</a:t>
            </a:r>
          </a:p>
        </p:txBody>
      </p:sp>
      <p:sp>
        <p:nvSpPr>
          <p:cNvPr id="172" name="矩形 171"/>
          <p:cNvSpPr/>
          <p:nvPr/>
        </p:nvSpPr>
        <p:spPr>
          <a:xfrm>
            <a:off x="5075729" y="3908428"/>
            <a:ext cx="2059833" cy="9973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3" name="Rounded Rectangle 54"/>
          <p:cNvSpPr/>
          <p:nvPr/>
        </p:nvSpPr>
        <p:spPr>
          <a:xfrm>
            <a:off x="2162215" y="5425009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/>
              <a:t>Take outputs from diff apps as input</a:t>
            </a:r>
          </a:p>
          <a:p>
            <a:pPr algn="ctr"/>
            <a:r>
              <a:rPr lang="en-US" sz="2700" b="1" dirty="0"/>
              <a:t>Generate routing rules  (</a:t>
            </a:r>
            <a:r>
              <a:rPr lang="en-US" sz="2700" b="1" dirty="0" err="1"/>
              <a:t>sw</a:t>
            </a:r>
            <a:r>
              <a:rPr lang="en-US" sz="2700" b="1" dirty="0"/>
              <a:t> &amp; </a:t>
            </a:r>
            <a:r>
              <a:rPr lang="en-US" sz="2700" b="1" dirty="0" err="1"/>
              <a:t>vsw</a:t>
            </a:r>
            <a:r>
              <a:rPr lang="en-US" sz="2700" b="1" dirty="0"/>
              <a:t>)</a:t>
            </a:r>
          </a:p>
        </p:txBody>
      </p:sp>
      <p:sp>
        <p:nvSpPr>
          <p:cNvPr id="174" name="矩形 173"/>
          <p:cNvSpPr/>
          <p:nvPr/>
        </p:nvSpPr>
        <p:spPr>
          <a:xfrm>
            <a:off x="1155312" y="2980113"/>
            <a:ext cx="1857170" cy="1443626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5" name="Rounded Rectangle 54"/>
          <p:cNvSpPr/>
          <p:nvPr/>
        </p:nvSpPr>
        <p:spPr>
          <a:xfrm>
            <a:off x="2172984" y="5421433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/>
              <a:t>Take Opt Engine output as input</a:t>
            </a:r>
          </a:p>
          <a:p>
            <a:pPr algn="ctr"/>
            <a:r>
              <a:rPr lang="en-US" altLang="zh-CN" sz="2700" b="1" dirty="0"/>
              <a:t>Install VNFs in APPLE hosts</a:t>
            </a:r>
          </a:p>
        </p:txBody>
      </p:sp>
      <p:sp>
        <p:nvSpPr>
          <p:cNvPr id="176" name="矩形 175"/>
          <p:cNvSpPr/>
          <p:nvPr/>
        </p:nvSpPr>
        <p:spPr>
          <a:xfrm>
            <a:off x="1181945" y="4458275"/>
            <a:ext cx="2059833" cy="9973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7" name="Rounded Rectangle 54"/>
          <p:cNvSpPr/>
          <p:nvPr/>
        </p:nvSpPr>
        <p:spPr>
          <a:xfrm>
            <a:off x="2183753" y="5441736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/>
              <a:t>Hosts </a:t>
            </a:r>
            <a:r>
              <a:rPr lang="en-US" altLang="zh-CN" sz="2700" b="1" dirty="0" smtClean="0"/>
              <a:t>VNFs</a:t>
            </a:r>
            <a:endParaRPr lang="en-US" altLang="zh-CN" sz="2700" b="1" dirty="0"/>
          </a:p>
          <a:p>
            <a:pPr algn="ctr"/>
            <a:r>
              <a:rPr lang="en-US" altLang="zh-CN" sz="2700" b="1" dirty="0"/>
              <a:t>Once overloaded, send </a:t>
            </a:r>
            <a:r>
              <a:rPr lang="en-US" altLang="zh-CN" sz="2700" b="1" dirty="0" err="1"/>
              <a:t>ntf</a:t>
            </a:r>
            <a:r>
              <a:rPr lang="en-US" altLang="zh-CN" sz="2700" b="1" dirty="0"/>
              <a:t>. to </a:t>
            </a:r>
            <a:r>
              <a:rPr lang="en-US" altLang="zh-CN" sz="2700" b="1" dirty="0" err="1"/>
              <a:t>Dyn</a:t>
            </a:r>
            <a:r>
              <a:rPr lang="en-US" altLang="zh-CN" sz="2700" b="1" dirty="0"/>
              <a:t>. </a:t>
            </a:r>
            <a:r>
              <a:rPr lang="en-US" altLang="zh-CN" sz="2700" b="1" dirty="0" err="1"/>
              <a:t>Hdl</a:t>
            </a:r>
            <a:r>
              <a:rPr lang="en-US" altLang="zh-CN" sz="2700" b="1" dirty="0"/>
              <a:t>. </a:t>
            </a:r>
          </a:p>
        </p:txBody>
      </p:sp>
      <p:sp>
        <p:nvSpPr>
          <p:cNvPr id="178" name="矩形 177"/>
          <p:cNvSpPr/>
          <p:nvPr/>
        </p:nvSpPr>
        <p:spPr>
          <a:xfrm>
            <a:off x="3120486" y="3956969"/>
            <a:ext cx="2059833" cy="99734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9" name="Rounded Rectangle 54"/>
          <p:cNvSpPr/>
          <p:nvPr/>
        </p:nvSpPr>
        <p:spPr>
          <a:xfrm>
            <a:off x="2177112" y="5441967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smtClean="0"/>
              <a:t>Fast failover if overloaded</a:t>
            </a:r>
            <a:endParaRPr lang="en-US" altLang="zh-CN" sz="2700" b="1" dirty="0"/>
          </a:p>
        </p:txBody>
      </p:sp>
    </p:spTree>
    <p:extLst>
      <p:ext uri="{BB962C8B-B14F-4D97-AF65-F5344CB8AC3E}">
        <p14:creationId xmlns:p14="http://schemas.microsoft.com/office/powerpoint/2010/main" val="42379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13066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8" name="Group 5"/>
          <p:cNvGrpSpPr/>
          <p:nvPr/>
        </p:nvGrpSpPr>
        <p:grpSpPr>
          <a:xfrm>
            <a:off x="1452580" y="4427599"/>
            <a:ext cx="7558610" cy="1983886"/>
            <a:chOff x="3345776" y="21506793"/>
            <a:chExt cx="10287022" cy="4389819"/>
          </a:xfrm>
        </p:grpSpPr>
        <p:pic>
          <p:nvPicPr>
            <p:cNvPr id="69" name="Picture 193" descr="http://www.clker.com/cliparts/u/b/J/G/d/e/blue-cloud-hi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9342" flipH="1">
              <a:off x="3345776" y="22760654"/>
              <a:ext cx="9609255" cy="3133613"/>
            </a:xfrm>
            <a:prstGeom prst="rect">
              <a:avLst/>
            </a:prstGeom>
            <a:noFill/>
          </p:spPr>
        </p:pic>
        <p:cxnSp>
          <p:nvCxnSpPr>
            <p:cNvPr id="70" name="Straight Connector 77"/>
            <p:cNvCxnSpPr>
              <a:endCxn id="88" idx="1"/>
            </p:cNvCxnSpPr>
            <p:nvPr/>
          </p:nvCxnSpPr>
          <p:spPr>
            <a:xfrm flipV="1">
              <a:off x="5192787" y="24790743"/>
              <a:ext cx="2844795" cy="6957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8"/>
            <p:cNvCxnSpPr/>
            <p:nvPr/>
          </p:nvCxnSpPr>
          <p:spPr>
            <a:xfrm flipV="1">
              <a:off x="5030074" y="24033039"/>
              <a:ext cx="2595525" cy="14386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9"/>
            <p:cNvCxnSpPr/>
            <p:nvPr/>
          </p:nvCxnSpPr>
          <p:spPr>
            <a:xfrm flipV="1">
              <a:off x="5082342" y="25640210"/>
              <a:ext cx="5105050" cy="276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80"/>
            <p:cNvCxnSpPr/>
            <p:nvPr/>
          </p:nvCxnSpPr>
          <p:spPr>
            <a:xfrm>
              <a:off x="8736513" y="24836328"/>
              <a:ext cx="1556919" cy="838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81"/>
            <p:cNvCxnSpPr/>
            <p:nvPr/>
          </p:nvCxnSpPr>
          <p:spPr>
            <a:xfrm>
              <a:off x="7867687" y="23928269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82"/>
            <p:cNvCxnSpPr/>
            <p:nvPr/>
          </p:nvCxnSpPr>
          <p:spPr>
            <a:xfrm>
              <a:off x="10338217" y="23665741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83"/>
            <p:cNvCxnSpPr/>
            <p:nvPr/>
          </p:nvCxnSpPr>
          <p:spPr>
            <a:xfrm flipV="1">
              <a:off x="8362697" y="2353638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84"/>
            <p:cNvCxnSpPr/>
            <p:nvPr/>
          </p:nvCxnSpPr>
          <p:spPr>
            <a:xfrm flipV="1">
              <a:off x="9269691" y="2445501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5"/>
            <p:cNvCxnSpPr/>
            <p:nvPr/>
          </p:nvCxnSpPr>
          <p:spPr>
            <a:xfrm flipV="1">
              <a:off x="10187391" y="24563227"/>
              <a:ext cx="1057820" cy="8139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6"/>
            <p:cNvCxnSpPr/>
            <p:nvPr/>
          </p:nvCxnSpPr>
          <p:spPr>
            <a:xfrm flipV="1">
              <a:off x="5186467" y="24463471"/>
              <a:ext cx="265966" cy="9804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7"/>
            <p:cNvCxnSpPr/>
            <p:nvPr/>
          </p:nvCxnSpPr>
          <p:spPr>
            <a:xfrm flipV="1">
              <a:off x="5862323" y="23964621"/>
              <a:ext cx="1612264" cy="24084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90"/>
            <p:cNvSpPr txBox="1"/>
            <p:nvPr/>
          </p:nvSpPr>
          <p:spPr>
            <a:xfrm>
              <a:off x="13381385" y="21506793"/>
              <a:ext cx="251413" cy="664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/>
            </a:p>
          </p:txBody>
        </p:sp>
        <p:pic>
          <p:nvPicPr>
            <p:cNvPr id="82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793" y="23593223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187" y="25319039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915" y="24158101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752" y="25230498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Connector 97"/>
            <p:cNvCxnSpPr/>
            <p:nvPr/>
          </p:nvCxnSpPr>
          <p:spPr>
            <a:xfrm>
              <a:off x="9530226" y="22070970"/>
              <a:ext cx="198737" cy="1439243"/>
            </a:xfrm>
            <a:prstGeom prst="line">
              <a:avLst/>
            </a:prstGeom>
            <a:ln w="57150">
              <a:solidFill>
                <a:srgbClr val="967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349" y="2422427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583" y="2450195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292" y="23355004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组合 89"/>
          <p:cNvGrpSpPr/>
          <p:nvPr/>
        </p:nvGrpSpPr>
        <p:grpSpPr>
          <a:xfrm>
            <a:off x="5694408" y="3286660"/>
            <a:ext cx="2199290" cy="673977"/>
            <a:chOff x="4619298" y="2490951"/>
            <a:chExt cx="2932386" cy="882869"/>
          </a:xfrm>
        </p:grpSpPr>
        <p:sp>
          <p:nvSpPr>
            <p:cNvPr id="91" name="圆角矩形 90"/>
            <p:cNvSpPr/>
            <p:nvPr/>
          </p:nvSpPr>
          <p:spPr>
            <a:xfrm>
              <a:off x="4619298" y="2490951"/>
              <a:ext cx="2932386" cy="8828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                                      </a:t>
              </a:r>
              <a:r>
                <a:rPr lang="en-US" sz="2100" b="1" dirty="0">
                  <a:solidFill>
                    <a:schemeClr val="tx1"/>
                  </a:solidFill>
                </a:rPr>
                <a:t>...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934607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App1</a:t>
              </a: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927834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App2</a:t>
              </a: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512611" y="3221941"/>
            <a:ext cx="1903686" cy="7380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Optimization Engine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3152217" y="2881280"/>
            <a:ext cx="5812791" cy="2128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5141275" y="4194747"/>
            <a:ext cx="1832741" cy="48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Rule Generator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1241228" y="3161495"/>
            <a:ext cx="1549179" cy="917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</a:t>
            </a:r>
          </a:p>
          <a:p>
            <a:pPr algn="ctr"/>
            <a:r>
              <a:rPr lang="en-US" b="1" dirty="0"/>
              <a:t>Orchestrator</a:t>
            </a:r>
          </a:p>
        </p:txBody>
      </p:sp>
      <p:cxnSp>
        <p:nvCxnSpPr>
          <p:cNvPr id="98" name="直接箭头连接符 97"/>
          <p:cNvCxnSpPr>
            <a:stCxn id="94" idx="2"/>
          </p:cNvCxnSpPr>
          <p:nvPr/>
        </p:nvCxnSpPr>
        <p:spPr>
          <a:xfrm>
            <a:off x="4464455" y="3960034"/>
            <a:ext cx="724820" cy="230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6333857" y="3983245"/>
            <a:ext cx="358801" cy="19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5599814" y="1410254"/>
            <a:ext cx="2515150" cy="1422886"/>
            <a:chOff x="4676990" y="2386948"/>
            <a:chExt cx="3353533" cy="1897181"/>
          </a:xfrm>
        </p:grpSpPr>
        <p:grpSp>
          <p:nvGrpSpPr>
            <p:cNvPr id="101" name="Group 2"/>
            <p:cNvGrpSpPr/>
            <p:nvPr/>
          </p:nvGrpSpPr>
          <p:grpSpPr>
            <a:xfrm>
              <a:off x="4676990" y="2573870"/>
              <a:ext cx="2838023" cy="1710259"/>
              <a:chOff x="4736121" y="1628800"/>
              <a:chExt cx="3451966" cy="2099908"/>
            </a:xfrm>
          </p:grpSpPr>
          <p:pic>
            <p:nvPicPr>
              <p:cNvPr id="103" name="Picture 218" descr="router.png"/>
              <p:cNvPicPr>
                <a:picLocks/>
              </p:cNvPicPr>
              <p:nvPr/>
            </p:nvPicPr>
            <p:blipFill>
              <a:blip r:embed="rId4" cstate="print">
                <a:alphaModFix amt="6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367" y="1628800"/>
                <a:ext cx="2577001" cy="2099908"/>
              </a:xfrm>
              <a:prstGeom prst="rect">
                <a:avLst/>
              </a:prstGeom>
            </p:spPr>
          </p:pic>
          <p:grpSp>
            <p:nvGrpSpPr>
              <p:cNvPr id="104" name="Group 170"/>
              <p:cNvGrpSpPr/>
              <p:nvPr/>
            </p:nvGrpSpPr>
            <p:grpSpPr>
              <a:xfrm>
                <a:off x="5003205" y="1910483"/>
                <a:ext cx="3079809" cy="778556"/>
                <a:chOff x="1698159" y="1988840"/>
                <a:chExt cx="4757840" cy="1278894"/>
              </a:xfrm>
            </p:grpSpPr>
            <p:pic>
              <p:nvPicPr>
                <p:cNvPr id="114" name="Picture 17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15" name="Picture 17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483" y="1988840"/>
                  <a:ext cx="969263" cy="969263"/>
                </a:xfrm>
                <a:prstGeom prst="rect">
                  <a:avLst/>
                </a:prstGeom>
              </p:spPr>
            </p:pic>
            <p:pic>
              <p:nvPicPr>
                <p:cNvPr id="116" name="Picture 17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7" name="Straight Connector 176"/>
                <p:cNvCxnSpPr>
                  <a:stCxn id="114" idx="3"/>
                  <a:endCxn id="115" idx="1"/>
                </p:cNvCxnSpPr>
                <p:nvPr/>
              </p:nvCxnSpPr>
              <p:spPr>
                <a:xfrm flipV="1">
                  <a:off x="3337818" y="2473472"/>
                  <a:ext cx="326665" cy="30657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77"/>
                <p:cNvCxnSpPr>
                  <a:stCxn id="116" idx="3"/>
                </p:cNvCxnSpPr>
                <p:nvPr/>
              </p:nvCxnSpPr>
              <p:spPr>
                <a:xfrm flipV="1">
                  <a:off x="5996574" y="2298471"/>
                  <a:ext cx="459425" cy="484632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78"/>
                <p:cNvCxnSpPr>
                  <a:stCxn id="115" idx="3"/>
                  <a:endCxn id="116" idx="1"/>
                </p:cNvCxnSpPr>
                <p:nvPr/>
              </p:nvCxnSpPr>
              <p:spPr>
                <a:xfrm>
                  <a:off x="4633747" y="2473472"/>
                  <a:ext cx="393564" cy="30963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79"/>
                <p:cNvCxnSpPr>
                  <a:endCxn id="114" idx="1"/>
                </p:cNvCxnSpPr>
                <p:nvPr/>
              </p:nvCxnSpPr>
              <p:spPr>
                <a:xfrm flipV="1">
                  <a:off x="1698159" y="2780044"/>
                  <a:ext cx="670396" cy="3059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60"/>
              <p:cNvGrpSpPr/>
              <p:nvPr/>
            </p:nvGrpSpPr>
            <p:grpSpPr>
              <a:xfrm>
                <a:off x="5039297" y="2665726"/>
                <a:ext cx="3148790" cy="835285"/>
                <a:chOff x="1757550" y="2298471"/>
                <a:chExt cx="4864406" cy="1372078"/>
              </a:xfrm>
            </p:grpSpPr>
            <p:pic>
              <p:nvPicPr>
                <p:cNvPr id="107" name="Picture 16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08" name="Picture 16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9139" y="2701289"/>
                  <a:ext cx="969264" cy="969260"/>
                </a:xfrm>
                <a:prstGeom prst="rect">
                  <a:avLst/>
                </a:prstGeom>
              </p:spPr>
            </p:pic>
            <p:pic>
              <p:nvPicPr>
                <p:cNvPr id="109" name="Picture 16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0" name="Straight Connector 166"/>
                <p:cNvCxnSpPr>
                  <a:stCxn id="107" idx="3"/>
                  <a:endCxn id="108" idx="1"/>
                </p:cNvCxnSpPr>
                <p:nvPr/>
              </p:nvCxnSpPr>
              <p:spPr>
                <a:xfrm>
                  <a:off x="3337819" y="2780044"/>
                  <a:ext cx="351320" cy="40587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67"/>
                <p:cNvCxnSpPr>
                  <a:stCxn id="109" idx="3"/>
                </p:cNvCxnSpPr>
                <p:nvPr/>
              </p:nvCxnSpPr>
              <p:spPr>
                <a:xfrm>
                  <a:off x="5996573" y="2783102"/>
                  <a:ext cx="625383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68"/>
                <p:cNvCxnSpPr>
                  <a:stCxn id="108" idx="3"/>
                  <a:endCxn id="109" idx="1"/>
                </p:cNvCxnSpPr>
                <p:nvPr/>
              </p:nvCxnSpPr>
              <p:spPr>
                <a:xfrm flipV="1">
                  <a:off x="4658402" y="2783103"/>
                  <a:ext cx="368908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69"/>
                <p:cNvCxnSpPr>
                  <a:endCxn id="107" idx="1"/>
                </p:cNvCxnSpPr>
                <p:nvPr/>
              </p:nvCxnSpPr>
              <p:spPr>
                <a:xfrm flipV="1">
                  <a:off x="1757550" y="2780045"/>
                  <a:ext cx="611005" cy="305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59"/>
              <p:cNvCxnSpPr/>
              <p:nvPr/>
            </p:nvCxnSpPr>
            <p:spPr bwMode="auto">
              <a:xfrm>
                <a:off x="4736121" y="2689040"/>
                <a:ext cx="3451964" cy="0"/>
              </a:xfrm>
              <a:prstGeom prst="lin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25400" cap="flat" cmpd="sng" algn="ctr">
                <a:solidFill>
                  <a:srgbClr val="F15E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文本框 101"/>
            <p:cNvSpPr txBox="1"/>
            <p:nvPr/>
          </p:nvSpPr>
          <p:spPr>
            <a:xfrm>
              <a:off x="5850043" y="2386948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Path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42758" y="1404731"/>
            <a:ext cx="2034569" cy="1356408"/>
            <a:chOff x="4493173" y="2605899"/>
            <a:chExt cx="2695903" cy="1682322"/>
          </a:xfrm>
        </p:grpSpPr>
        <p:sp>
          <p:nvSpPr>
            <p:cNvPr id="122" name="圆角矩形 121"/>
            <p:cNvSpPr/>
            <p:nvPr/>
          </p:nvSpPr>
          <p:spPr>
            <a:xfrm>
              <a:off x="4493173" y="3452648"/>
              <a:ext cx="2695903" cy="835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0709" y="3689130"/>
              <a:ext cx="1135118" cy="37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http 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361060" y="3689130"/>
              <a:ext cx="57560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FW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129456" y="3685767"/>
              <a:ext cx="760075" cy="3726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Proxy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>
              <a:off x="5112327" y="3870434"/>
              <a:ext cx="248733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endCxn id="125" idx="1"/>
            </p:cNvCxnSpPr>
            <p:nvPr/>
          </p:nvCxnSpPr>
          <p:spPr>
            <a:xfrm>
              <a:off x="5936664" y="3870434"/>
              <a:ext cx="192792" cy="168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olded Corner 205"/>
            <p:cNvSpPr/>
            <p:nvPr/>
          </p:nvSpPr>
          <p:spPr>
            <a:xfrm>
              <a:off x="5614677" y="3104872"/>
              <a:ext cx="607870" cy="533256"/>
            </a:xfrm>
            <a:prstGeom prst="foldedCorner">
              <a:avLst>
                <a:gd name="adj" fmla="val 35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73" tIns="34287" rIns="68573" bIns="34287"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fontAlgn="t"/>
              <a:r>
                <a:rPr lang="en-US" sz="2100" dirty="0"/>
                <a:t>...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95034" y="2605899"/>
              <a:ext cx="1056740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Policy </a:t>
              </a:r>
              <a:endParaRPr lang="en-US" sz="135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342678" y="1420161"/>
            <a:ext cx="2155272" cy="1645785"/>
            <a:chOff x="4957282" y="2199086"/>
            <a:chExt cx="2873696" cy="2194380"/>
          </a:xfrm>
        </p:grpSpPr>
        <p:sp>
          <p:nvSpPr>
            <p:cNvPr id="131" name="文本框 130"/>
            <p:cNvSpPr txBox="1"/>
            <p:nvPr/>
          </p:nvSpPr>
          <p:spPr>
            <a:xfrm>
              <a:off x="5650498" y="2199086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Traffic</a:t>
              </a:r>
            </a:p>
          </p:txBody>
        </p:sp>
        <p:grpSp>
          <p:nvGrpSpPr>
            <p:cNvPr id="132" name="Group 66"/>
            <p:cNvGrpSpPr/>
            <p:nvPr/>
          </p:nvGrpSpPr>
          <p:grpSpPr>
            <a:xfrm>
              <a:off x="4957282" y="2926778"/>
              <a:ext cx="2277439" cy="1053408"/>
              <a:chOff x="1631596" y="2101751"/>
              <a:chExt cx="5111868" cy="1833359"/>
            </a:xfrm>
          </p:grpSpPr>
          <p:pic>
            <p:nvPicPr>
              <p:cNvPr id="137" name="Picture 67" descr="router.png"/>
              <p:cNvPicPr>
                <a:picLocks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303" y="2574359"/>
                <a:ext cx="969263" cy="963145"/>
              </a:xfrm>
              <a:prstGeom prst="rect">
                <a:avLst/>
              </a:prstGeom>
            </p:spPr>
          </p:pic>
          <p:pic>
            <p:nvPicPr>
              <p:cNvPr id="138" name="Picture 68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332" y="2965847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39" name="Picture 69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102" y="2101751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40" name="Picture 70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060" y="2486356"/>
                <a:ext cx="969263" cy="969263"/>
              </a:xfrm>
              <a:prstGeom prst="rect">
                <a:avLst/>
              </a:prstGeom>
            </p:spPr>
          </p:pic>
          <p:cxnSp>
            <p:nvCxnSpPr>
              <p:cNvPr id="141" name="Straight Connector 71"/>
              <p:cNvCxnSpPr>
                <a:stCxn id="137" idx="3"/>
                <a:endCxn id="139" idx="1"/>
              </p:cNvCxnSpPr>
              <p:nvPr/>
            </p:nvCxnSpPr>
            <p:spPr>
              <a:xfrm flipV="1">
                <a:off x="3187566" y="2586383"/>
                <a:ext cx="476536" cy="469549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72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4672595" y="2970989"/>
                <a:ext cx="519465" cy="47949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73"/>
              <p:cNvCxnSpPr>
                <a:stCxn id="137" idx="3"/>
                <a:endCxn id="138" idx="1"/>
              </p:cNvCxnSpPr>
              <p:nvPr/>
            </p:nvCxnSpPr>
            <p:spPr>
              <a:xfrm>
                <a:off x="3187566" y="3055932"/>
                <a:ext cx="515766" cy="39454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74"/>
              <p:cNvCxnSpPr>
                <a:stCxn id="140" idx="3"/>
              </p:cNvCxnSpPr>
              <p:nvPr/>
            </p:nvCxnSpPr>
            <p:spPr>
              <a:xfrm flipV="1">
                <a:off x="6161325" y="2733990"/>
                <a:ext cx="582139" cy="23699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75"/>
              <p:cNvCxnSpPr>
                <a:stCxn id="140" idx="3"/>
              </p:cNvCxnSpPr>
              <p:nvPr/>
            </p:nvCxnSpPr>
            <p:spPr>
              <a:xfrm>
                <a:off x="6161325" y="2970989"/>
                <a:ext cx="582139" cy="2043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76"/>
              <p:cNvCxnSpPr>
                <a:stCxn id="139" idx="3"/>
                <a:endCxn id="140" idx="1"/>
              </p:cNvCxnSpPr>
              <p:nvPr/>
            </p:nvCxnSpPr>
            <p:spPr>
              <a:xfrm>
                <a:off x="4633364" y="2586383"/>
                <a:ext cx="558696" cy="384605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7"/>
              <p:cNvCxnSpPr>
                <a:endCxn id="137" idx="1"/>
              </p:cNvCxnSpPr>
              <p:nvPr/>
            </p:nvCxnSpPr>
            <p:spPr>
              <a:xfrm>
                <a:off x="1631596" y="3055932"/>
                <a:ext cx="586707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3"/>
            <p:cNvSpPr txBox="1"/>
            <p:nvPr/>
          </p:nvSpPr>
          <p:spPr>
            <a:xfrm>
              <a:off x="5169953" y="297760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4" name="TextBox 79"/>
            <p:cNvSpPr txBox="1"/>
            <p:nvPr/>
          </p:nvSpPr>
          <p:spPr>
            <a:xfrm>
              <a:off x="6508761" y="292677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5" name="TextBox 80"/>
            <p:cNvSpPr txBox="1"/>
            <p:nvPr/>
          </p:nvSpPr>
          <p:spPr>
            <a:xfrm>
              <a:off x="5785561" y="2710753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  <p:sp>
          <p:nvSpPr>
            <p:cNvPr id="136" name="TextBox 82"/>
            <p:cNvSpPr txBox="1"/>
            <p:nvPr/>
          </p:nvSpPr>
          <p:spPr>
            <a:xfrm>
              <a:off x="5822937" y="3839469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</p:grpSp>
      <p:cxnSp>
        <p:nvCxnSpPr>
          <p:cNvPr id="148" name="直接箭头连接符 147"/>
          <p:cNvCxnSpPr/>
          <p:nvPr/>
        </p:nvCxnSpPr>
        <p:spPr>
          <a:xfrm>
            <a:off x="2506286" y="2650448"/>
            <a:ext cx="1761035" cy="431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4407056" y="2788959"/>
            <a:ext cx="1" cy="30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4532144" y="2696033"/>
            <a:ext cx="1691922" cy="3860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2846209" y="3390107"/>
            <a:ext cx="666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97"/>
          <p:cNvCxnSpPr/>
          <p:nvPr/>
        </p:nvCxnSpPr>
        <p:spPr>
          <a:xfrm>
            <a:off x="6333857" y="4653566"/>
            <a:ext cx="1114363" cy="984682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7"/>
          <p:cNvCxnSpPr/>
          <p:nvPr/>
        </p:nvCxnSpPr>
        <p:spPr>
          <a:xfrm flipH="1">
            <a:off x="5477326" y="4708702"/>
            <a:ext cx="210600" cy="999013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97"/>
          <p:cNvCxnSpPr/>
          <p:nvPr/>
        </p:nvCxnSpPr>
        <p:spPr>
          <a:xfrm flipH="1">
            <a:off x="5226393" y="4697784"/>
            <a:ext cx="380894" cy="54199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3459307" y="4223912"/>
            <a:ext cx="1335117" cy="484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Handler</a:t>
            </a:r>
          </a:p>
        </p:txBody>
      </p:sp>
      <p:cxnSp>
        <p:nvCxnSpPr>
          <p:cNvPr id="156" name="直接箭头连接符 155"/>
          <p:cNvCxnSpPr/>
          <p:nvPr/>
        </p:nvCxnSpPr>
        <p:spPr>
          <a:xfrm flipH="1" flipV="1">
            <a:off x="2805068" y="3739528"/>
            <a:ext cx="692882" cy="6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824080" y="3955749"/>
            <a:ext cx="673870" cy="231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3"/>
            <a:endCxn id="96" idx="1"/>
          </p:cNvCxnSpPr>
          <p:nvPr/>
        </p:nvCxnSpPr>
        <p:spPr>
          <a:xfrm flipV="1">
            <a:off x="4794424" y="4437142"/>
            <a:ext cx="346851" cy="29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9" name="图片 1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18" y="4483019"/>
            <a:ext cx="1630331" cy="959570"/>
          </a:xfrm>
          <a:prstGeom prst="rect">
            <a:avLst/>
          </a:prstGeom>
        </p:spPr>
      </p:pic>
      <p:cxnSp>
        <p:nvCxnSpPr>
          <p:cNvPr id="160" name="直接连接符 159"/>
          <p:cNvCxnSpPr/>
          <p:nvPr/>
        </p:nvCxnSpPr>
        <p:spPr>
          <a:xfrm>
            <a:off x="2267947" y="5382454"/>
            <a:ext cx="497658" cy="2701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97"/>
          <p:cNvCxnSpPr/>
          <p:nvPr/>
        </p:nvCxnSpPr>
        <p:spPr>
          <a:xfrm flipH="1">
            <a:off x="3556819" y="4766972"/>
            <a:ext cx="1742629" cy="79920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7"/>
          <p:cNvCxnSpPr/>
          <p:nvPr/>
        </p:nvCxnSpPr>
        <p:spPr>
          <a:xfrm flipH="1">
            <a:off x="2883826" y="4662300"/>
            <a:ext cx="2290787" cy="57508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97"/>
          <p:cNvCxnSpPr/>
          <p:nvPr/>
        </p:nvCxnSpPr>
        <p:spPr>
          <a:xfrm>
            <a:off x="2532370" y="4116736"/>
            <a:ext cx="71925" cy="51303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97"/>
          <p:cNvCxnSpPr/>
          <p:nvPr/>
        </p:nvCxnSpPr>
        <p:spPr>
          <a:xfrm flipH="1">
            <a:off x="1810259" y="4105941"/>
            <a:ext cx="253951" cy="499726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5207807" y="2840258"/>
            <a:ext cx="220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SDN controller</a:t>
            </a:r>
          </a:p>
        </p:txBody>
      </p:sp>
      <p:cxnSp>
        <p:nvCxnSpPr>
          <p:cNvPr id="166" name="直接箭头连接符 165"/>
          <p:cNvCxnSpPr>
            <a:endCxn id="155" idx="1"/>
          </p:cNvCxnSpPr>
          <p:nvPr/>
        </p:nvCxnSpPr>
        <p:spPr>
          <a:xfrm flipV="1">
            <a:off x="2883827" y="4466307"/>
            <a:ext cx="575480" cy="16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88276" y="1512183"/>
            <a:ext cx="7787863" cy="14306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860439" y="4062861"/>
            <a:ext cx="8150751" cy="26532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5506898" y="2756470"/>
            <a:ext cx="3512875" cy="14343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5264700" y="2840258"/>
            <a:ext cx="3512875" cy="3518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620068" y="2857077"/>
            <a:ext cx="2704450" cy="18516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Engine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Input granularity</a:t>
            </a:r>
          </a:p>
          <a:p>
            <a:pPr lvl="1"/>
            <a:r>
              <a:rPr lang="en-US" sz="2800" dirty="0"/>
              <a:t>flows having the </a:t>
            </a:r>
            <a:r>
              <a:rPr lang="en-US" sz="2800" dirty="0">
                <a:solidFill>
                  <a:srgbClr val="FF0000"/>
                </a:solidFill>
              </a:rPr>
              <a:t>same path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policy chain </a:t>
            </a:r>
            <a:r>
              <a:rPr lang="en-US" sz="2800" dirty="0"/>
              <a:t>are aggregated into a </a:t>
            </a:r>
            <a:r>
              <a:rPr lang="en-US" sz="2800" dirty="0" smtClean="0">
                <a:solidFill>
                  <a:srgbClr val="00B050"/>
                </a:solidFill>
              </a:rPr>
              <a:t>class</a:t>
            </a:r>
          </a:p>
          <a:p>
            <a:pPr lvl="1"/>
            <a:endParaRPr lang="en-US" sz="2800" dirty="0"/>
          </a:p>
          <a:p>
            <a:r>
              <a:rPr lang="en-US" sz="3200" dirty="0"/>
              <a:t>Benefits:</a:t>
            </a:r>
          </a:p>
          <a:p>
            <a:pPr lvl="1"/>
            <a:r>
              <a:rPr lang="en-US" sz="2800" dirty="0"/>
              <a:t>Reduce input size</a:t>
            </a:r>
          </a:p>
          <a:p>
            <a:pPr lvl="1"/>
            <a:r>
              <a:rPr lang="en-US" sz="2800" dirty="0"/>
              <a:t>Wildcard rules instead of exact match: reduce </a:t>
            </a:r>
            <a:r>
              <a:rPr lang="en-US" sz="2800" dirty="0" smtClean="0"/>
              <a:t>forwarding table entry </a:t>
            </a:r>
            <a:r>
              <a:rPr lang="en-US" sz="2800" dirty="0"/>
              <a:t>consumption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Engine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25" y="1842872"/>
            <a:ext cx="7886700" cy="4351338"/>
          </a:xfrm>
        </p:spPr>
        <p:txBody>
          <a:bodyPr/>
          <a:lstStyle/>
          <a:p>
            <a:r>
              <a:rPr lang="en-US" sz="3200" dirty="0" smtClean="0"/>
              <a:t>Spatial Distribution</a:t>
            </a:r>
          </a:p>
          <a:p>
            <a:pPr lvl="1"/>
            <a:r>
              <a:rPr lang="en-US" sz="2800" dirty="0"/>
              <a:t>Load balance</a:t>
            </a:r>
          </a:p>
          <a:p>
            <a:pPr lvl="1"/>
            <a:r>
              <a:rPr lang="en-US" sz="2800" dirty="0"/>
              <a:t>Handle jumbo classes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00" y="5396634"/>
            <a:ext cx="842813" cy="730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55" y="5396634"/>
            <a:ext cx="860687" cy="745655"/>
          </a:xfrm>
          <a:prstGeom prst="rect">
            <a:avLst/>
          </a:prstGeom>
        </p:spPr>
      </p:pic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555" y="4256734"/>
            <a:ext cx="542105" cy="648055"/>
          </a:xfrm>
          <a:prstGeom prst="rect">
            <a:avLst/>
          </a:prstGeom>
          <a:noFill/>
        </p:spPr>
      </p:pic>
      <p:pic>
        <p:nvPicPr>
          <p:cNvPr id="7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352" y="4236434"/>
            <a:ext cx="627830" cy="64805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26" y="5397961"/>
            <a:ext cx="911692" cy="789843"/>
          </a:xfrm>
          <a:prstGeom prst="rect">
            <a:avLst/>
          </a:prstGeom>
        </p:spPr>
      </p:pic>
      <p:pic>
        <p:nvPicPr>
          <p:cNvPr id="9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5635" y="4249736"/>
            <a:ext cx="542105" cy="648055"/>
          </a:xfrm>
          <a:prstGeom prst="rect">
            <a:avLst/>
          </a:prstGeom>
          <a:noFill/>
        </p:spPr>
      </p:pic>
      <p:pic>
        <p:nvPicPr>
          <p:cNvPr id="10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4504" y="4236434"/>
            <a:ext cx="627830" cy="648055"/>
          </a:xfrm>
          <a:prstGeom prst="rect">
            <a:avLst/>
          </a:prstGeom>
          <a:noFill/>
        </p:spPr>
      </p:pic>
      <p:cxnSp>
        <p:nvCxnSpPr>
          <p:cNvPr id="11" name="Straight Connector 15"/>
          <p:cNvCxnSpPr>
            <a:stCxn id="4" idx="3"/>
            <a:endCxn id="5" idx="1"/>
          </p:cNvCxnSpPr>
          <p:nvPr/>
        </p:nvCxnSpPr>
        <p:spPr>
          <a:xfrm>
            <a:off x="3055013" y="5761719"/>
            <a:ext cx="1111842" cy="77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/>
        </p:nvCxnSpPr>
        <p:spPr>
          <a:xfrm>
            <a:off x="4953784" y="5775241"/>
            <a:ext cx="1111842" cy="77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>
            <a:stCxn id="6" idx="2"/>
            <a:endCxn id="4" idx="0"/>
          </p:cNvCxnSpPr>
          <p:nvPr/>
        </p:nvCxnSpPr>
        <p:spPr>
          <a:xfrm flipH="1">
            <a:off x="2633607" y="4904789"/>
            <a:ext cx="1" cy="4918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9" idx="2"/>
          </p:cNvCxnSpPr>
          <p:nvPr/>
        </p:nvCxnSpPr>
        <p:spPr>
          <a:xfrm>
            <a:off x="4026688" y="4897791"/>
            <a:ext cx="380209" cy="58537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7" idx="2"/>
          </p:cNvCxnSpPr>
          <p:nvPr/>
        </p:nvCxnSpPr>
        <p:spPr>
          <a:xfrm flipH="1">
            <a:off x="4737119" y="4884489"/>
            <a:ext cx="260148" cy="612196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>
            <a:off x="6521472" y="4904789"/>
            <a:ext cx="0" cy="49317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/>
        </p:nvCxnSpPr>
        <p:spPr>
          <a:xfrm>
            <a:off x="1507149" y="5736130"/>
            <a:ext cx="760935" cy="198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/>
          <p:nvPr/>
        </p:nvCxnSpPr>
        <p:spPr>
          <a:xfrm>
            <a:off x="6990314" y="5773521"/>
            <a:ext cx="520698" cy="55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91"/>
          <p:cNvSpPr/>
          <p:nvPr/>
        </p:nvSpPr>
        <p:spPr>
          <a:xfrm>
            <a:off x="4880836" y="2422399"/>
            <a:ext cx="3843579" cy="921868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6450" y="2822800"/>
            <a:ext cx="347673" cy="415623"/>
          </a:xfrm>
          <a:prstGeom prst="rect">
            <a:avLst/>
          </a:prstGeom>
          <a:noFill/>
        </p:spPr>
      </p:pic>
      <p:pic>
        <p:nvPicPr>
          <p:cNvPr id="21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2757" y="2822800"/>
            <a:ext cx="402652" cy="415623"/>
          </a:xfrm>
          <a:prstGeom prst="rect">
            <a:avLst/>
          </a:prstGeom>
          <a:noFill/>
        </p:spPr>
      </p:pic>
      <p:cxnSp>
        <p:nvCxnSpPr>
          <p:cNvPr id="22" name="Straight Arrow Connector 97"/>
          <p:cNvCxnSpPr>
            <a:endCxn id="20" idx="1"/>
          </p:cNvCxnSpPr>
          <p:nvPr/>
        </p:nvCxnSpPr>
        <p:spPr>
          <a:xfrm>
            <a:off x="6601883" y="3030612"/>
            <a:ext cx="54456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9"/>
          <p:cNvCxnSpPr>
            <a:stCxn id="20" idx="3"/>
            <a:endCxn id="21" idx="1"/>
          </p:cNvCxnSpPr>
          <p:nvPr/>
        </p:nvCxnSpPr>
        <p:spPr>
          <a:xfrm>
            <a:off x="7494123" y="3030612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07"/>
          <p:cNvSpPr txBox="1"/>
          <p:nvPr/>
        </p:nvSpPr>
        <p:spPr>
          <a:xfrm>
            <a:off x="6959630" y="2484246"/>
            <a:ext cx="889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25" name="TextBox 108"/>
          <p:cNvSpPr txBox="1"/>
          <p:nvPr/>
        </p:nvSpPr>
        <p:spPr>
          <a:xfrm>
            <a:off x="7942757" y="2484246"/>
            <a:ext cx="50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26" name="TextBox 111"/>
          <p:cNvSpPr txBox="1"/>
          <p:nvPr/>
        </p:nvSpPr>
        <p:spPr>
          <a:xfrm>
            <a:off x="4976258" y="2799285"/>
            <a:ext cx="154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sp>
        <p:nvSpPr>
          <p:cNvPr id="33" name="任意多边形 32"/>
          <p:cNvSpPr/>
          <p:nvPr/>
        </p:nvSpPr>
        <p:spPr>
          <a:xfrm>
            <a:off x="1544164" y="4637739"/>
            <a:ext cx="5966848" cy="1074636"/>
          </a:xfrm>
          <a:custGeom>
            <a:avLst/>
            <a:gdLst>
              <a:gd name="connsiteX0" fmla="*/ 0 w 5966848"/>
              <a:gd name="connsiteY0" fmla="*/ 960948 h 1074636"/>
              <a:gd name="connsiteX1" fmla="*/ 1038387 w 5966848"/>
              <a:gd name="connsiteY1" fmla="*/ 62046 h 1074636"/>
              <a:gd name="connsiteX2" fmla="*/ 2851688 w 5966848"/>
              <a:gd name="connsiteY2" fmla="*/ 1038439 h 1074636"/>
              <a:gd name="connsiteX3" fmla="*/ 3394129 w 5966848"/>
              <a:gd name="connsiteY3" fmla="*/ 53 h 1074636"/>
              <a:gd name="connsiteX4" fmla="*/ 4990454 w 5966848"/>
              <a:gd name="connsiteY4" fmla="*/ 991944 h 1074636"/>
              <a:gd name="connsiteX5" fmla="*/ 5966848 w 5966848"/>
              <a:gd name="connsiteY5" fmla="*/ 1022941 h 107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8" h="1074636">
                <a:moveTo>
                  <a:pt x="0" y="960948"/>
                </a:moveTo>
                <a:cubicBezTo>
                  <a:pt x="281553" y="505039"/>
                  <a:pt x="563106" y="49131"/>
                  <a:pt x="1038387" y="62046"/>
                </a:cubicBezTo>
                <a:cubicBezTo>
                  <a:pt x="1513668" y="74961"/>
                  <a:pt x="2459065" y="1048771"/>
                  <a:pt x="2851688" y="1038439"/>
                </a:cubicBezTo>
                <a:cubicBezTo>
                  <a:pt x="3244311" y="1028107"/>
                  <a:pt x="3037668" y="7802"/>
                  <a:pt x="3394129" y="53"/>
                </a:cubicBezTo>
                <a:cubicBezTo>
                  <a:pt x="3750590" y="-7696"/>
                  <a:pt x="4561668" y="821463"/>
                  <a:pt x="4990454" y="991944"/>
                </a:cubicBezTo>
                <a:cubicBezTo>
                  <a:pt x="5419240" y="1162425"/>
                  <a:pt x="5778285" y="1015192"/>
                  <a:pt x="5966848" y="1022941"/>
                </a:cubicBezTo>
              </a:path>
            </a:pathLst>
          </a:cu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 33"/>
          <p:cNvSpPr/>
          <p:nvPr/>
        </p:nvSpPr>
        <p:spPr>
          <a:xfrm>
            <a:off x="1412840" y="4549075"/>
            <a:ext cx="6368716" cy="1156556"/>
          </a:xfrm>
          <a:custGeom>
            <a:avLst/>
            <a:gdLst>
              <a:gd name="connsiteX0" fmla="*/ 0 w 6368716"/>
              <a:gd name="connsiteY0" fmla="*/ 963107 h 1156556"/>
              <a:gd name="connsiteX1" fmla="*/ 2213810 w 6368716"/>
              <a:gd name="connsiteY1" fmla="*/ 866855 h 1156556"/>
              <a:gd name="connsiteX2" fmla="*/ 2711116 w 6368716"/>
              <a:gd name="connsiteY2" fmla="*/ 581 h 1156556"/>
              <a:gd name="connsiteX3" fmla="*/ 3513221 w 6368716"/>
              <a:gd name="connsiteY3" fmla="*/ 1011233 h 1156556"/>
              <a:gd name="connsiteX4" fmla="*/ 4828673 w 6368716"/>
              <a:gd name="connsiteY4" fmla="*/ 1043318 h 1156556"/>
              <a:gd name="connsiteX5" fmla="*/ 5358063 w 6368716"/>
              <a:gd name="connsiteY5" fmla="*/ 581 h 1156556"/>
              <a:gd name="connsiteX6" fmla="*/ 5630779 w 6368716"/>
              <a:gd name="connsiteY6" fmla="*/ 1091444 h 1156556"/>
              <a:gd name="connsiteX7" fmla="*/ 6368716 w 6368716"/>
              <a:gd name="connsiteY7" fmla="*/ 1043318 h 115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8716" h="1156556">
                <a:moveTo>
                  <a:pt x="0" y="963107"/>
                </a:moveTo>
                <a:lnTo>
                  <a:pt x="2213810" y="866855"/>
                </a:lnTo>
                <a:cubicBezTo>
                  <a:pt x="2665663" y="706434"/>
                  <a:pt x="2494548" y="-23482"/>
                  <a:pt x="2711116" y="581"/>
                </a:cubicBezTo>
                <a:cubicBezTo>
                  <a:pt x="2927684" y="24644"/>
                  <a:pt x="3160295" y="837443"/>
                  <a:pt x="3513221" y="1011233"/>
                </a:cubicBezTo>
                <a:cubicBezTo>
                  <a:pt x="3866147" y="1185023"/>
                  <a:pt x="4521199" y="1211760"/>
                  <a:pt x="4828673" y="1043318"/>
                </a:cubicBezTo>
                <a:cubicBezTo>
                  <a:pt x="5136147" y="874876"/>
                  <a:pt x="5224379" y="-7440"/>
                  <a:pt x="5358063" y="581"/>
                </a:cubicBezTo>
                <a:cubicBezTo>
                  <a:pt x="5491747" y="8602"/>
                  <a:pt x="5462337" y="917655"/>
                  <a:pt x="5630779" y="1091444"/>
                </a:cubicBezTo>
                <a:cubicBezTo>
                  <a:pt x="5799221" y="1265233"/>
                  <a:pt x="6184232" y="1000539"/>
                  <a:pt x="6368716" y="1043318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Engine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Algorithm Objective</a:t>
            </a:r>
          </a:p>
          <a:p>
            <a:pPr lvl="1"/>
            <a:r>
              <a:rPr lang="en-US" dirty="0" smtClean="0"/>
              <a:t>Minimize # of VNFs </a:t>
            </a:r>
            <a:endParaRPr lang="en-US" dirty="0"/>
          </a:p>
          <a:p>
            <a:r>
              <a:rPr lang="en-US" dirty="0" smtClean="0"/>
              <a:t>Algorithm Input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VNF capacity </a:t>
            </a:r>
            <a:r>
              <a:rPr lang="en-US" dirty="0"/>
              <a:t>:  the max traffic rate it can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Available Resource &amp; VNF resource </a:t>
            </a:r>
            <a:r>
              <a:rPr lang="en-US" b="1" dirty="0" smtClean="0">
                <a:solidFill>
                  <a:srgbClr val="00B050"/>
                </a:solidFill>
              </a:rPr>
              <a:t>consumption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Policy chain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Routing path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Traffic matrix: </a:t>
            </a:r>
            <a:r>
              <a:rPr lang="en-US" dirty="0"/>
              <a:t>estimated by other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Algorithm Output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place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quantify</a:t>
            </a:r>
            <a:r>
              <a:rPr lang="en-US" dirty="0"/>
              <a:t> of each </a:t>
            </a:r>
            <a:r>
              <a:rPr lang="en-US" dirty="0" smtClean="0"/>
              <a:t>VNF (Placement)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portion</a:t>
            </a:r>
            <a:r>
              <a:rPr lang="en-US" dirty="0"/>
              <a:t> of traffic to be processed in each VNF instance for each </a:t>
            </a:r>
            <a:r>
              <a:rPr lang="en-US" dirty="0" smtClean="0"/>
              <a:t>class (Rule generation)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6" y="1825625"/>
            <a:ext cx="6391275" cy="4486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Engine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Integer Linear Programming (ILP)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CPLEX to solve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NP-hard</a:t>
            </a:r>
          </a:p>
          <a:p>
            <a:pPr lvl="1"/>
            <a:r>
              <a:rPr lang="en-US" dirty="0" smtClean="0"/>
              <a:t>Reduced to Set Cover Problem</a:t>
            </a:r>
          </a:p>
          <a:p>
            <a:pPr lvl="1"/>
            <a:r>
              <a:rPr lang="en-US" dirty="0" smtClean="0"/>
              <a:t>Approximation algorithm: LP relax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336781"/>
              </p:ext>
            </p:extLst>
          </p:nvPr>
        </p:nvGraphicFramePr>
        <p:xfrm>
          <a:off x="298054" y="4423653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Topology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Links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Internet2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0.08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GEANT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0.42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UNIV1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0.59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AS-3679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633.59</a:t>
                      </a:r>
                      <a:r>
                        <a:rPr lang="en-US" sz="2000" baseline="0" dirty="0" smtClean="0"/>
                        <a:t> Sec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://i.istockimg.com/file_thumbview_approve/60196274/3/stock-illustration-60196274-rocket-star-space-soar-vec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44" y="4833391"/>
            <a:ext cx="1809750" cy="16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863789" y="4351963"/>
            <a:ext cx="1622802" cy="224589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39031"/>
              </p:ext>
            </p:extLst>
          </p:nvPr>
        </p:nvGraphicFramePr>
        <p:xfrm>
          <a:off x="6404365" y="4428879"/>
          <a:ext cx="2275429" cy="196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429"/>
              </a:tblGrid>
              <a:tr h="392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Appr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Algorithm Time</a:t>
                      </a:r>
                      <a:endParaRPr lang="en-US" dirty="0"/>
                    </a:p>
                  </a:txBody>
                  <a:tcPr/>
                </a:tc>
              </a:tr>
              <a:tr h="392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 Sec</a:t>
                      </a:r>
                      <a:endParaRPr lang="en-US" dirty="0"/>
                    </a:p>
                  </a:txBody>
                  <a:tcPr/>
                </a:tc>
              </a:tr>
              <a:tr h="392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 Sec</a:t>
                      </a:r>
                      <a:endParaRPr lang="en-US" dirty="0"/>
                    </a:p>
                  </a:txBody>
                  <a:tcPr/>
                </a:tc>
              </a:tr>
              <a:tr h="392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0.235 Sec</a:t>
                      </a:r>
                      <a:endParaRPr lang="en-US" dirty="0"/>
                    </a:p>
                  </a:txBody>
                  <a:tcPr/>
                </a:tc>
              </a:tr>
              <a:tr h="3925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26983" y="1755400"/>
            <a:ext cx="1441342" cy="848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464231" y="2851688"/>
            <a:ext cx="46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76749" y="1907574"/>
            <a:ext cx="198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# VNFs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4907 L 0.37239 -0.1932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13066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8" name="Group 5"/>
          <p:cNvGrpSpPr/>
          <p:nvPr/>
        </p:nvGrpSpPr>
        <p:grpSpPr>
          <a:xfrm>
            <a:off x="1452580" y="4427599"/>
            <a:ext cx="7558610" cy="1983886"/>
            <a:chOff x="3345776" y="21506793"/>
            <a:chExt cx="10287022" cy="4389819"/>
          </a:xfrm>
        </p:grpSpPr>
        <p:pic>
          <p:nvPicPr>
            <p:cNvPr id="69" name="Picture 193" descr="http://www.clker.com/cliparts/u/b/J/G/d/e/blue-cloud-hi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9342" flipH="1">
              <a:off x="3345776" y="22760654"/>
              <a:ext cx="9609255" cy="3133613"/>
            </a:xfrm>
            <a:prstGeom prst="rect">
              <a:avLst/>
            </a:prstGeom>
            <a:noFill/>
          </p:spPr>
        </p:pic>
        <p:cxnSp>
          <p:nvCxnSpPr>
            <p:cNvPr id="70" name="Straight Connector 77"/>
            <p:cNvCxnSpPr>
              <a:endCxn id="88" idx="1"/>
            </p:cNvCxnSpPr>
            <p:nvPr/>
          </p:nvCxnSpPr>
          <p:spPr>
            <a:xfrm flipV="1">
              <a:off x="5192787" y="24790743"/>
              <a:ext cx="2844795" cy="6957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8"/>
            <p:cNvCxnSpPr/>
            <p:nvPr/>
          </p:nvCxnSpPr>
          <p:spPr>
            <a:xfrm flipV="1">
              <a:off x="5030074" y="24033039"/>
              <a:ext cx="2595525" cy="14386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9"/>
            <p:cNvCxnSpPr/>
            <p:nvPr/>
          </p:nvCxnSpPr>
          <p:spPr>
            <a:xfrm flipV="1">
              <a:off x="5082342" y="25640210"/>
              <a:ext cx="5105050" cy="276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80"/>
            <p:cNvCxnSpPr/>
            <p:nvPr/>
          </p:nvCxnSpPr>
          <p:spPr>
            <a:xfrm>
              <a:off x="8736513" y="24836328"/>
              <a:ext cx="1556919" cy="838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81"/>
            <p:cNvCxnSpPr/>
            <p:nvPr/>
          </p:nvCxnSpPr>
          <p:spPr>
            <a:xfrm>
              <a:off x="7867687" y="23928269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82"/>
            <p:cNvCxnSpPr/>
            <p:nvPr/>
          </p:nvCxnSpPr>
          <p:spPr>
            <a:xfrm>
              <a:off x="10338217" y="23665741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83"/>
            <p:cNvCxnSpPr/>
            <p:nvPr/>
          </p:nvCxnSpPr>
          <p:spPr>
            <a:xfrm flipV="1">
              <a:off x="8362697" y="2353638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84"/>
            <p:cNvCxnSpPr/>
            <p:nvPr/>
          </p:nvCxnSpPr>
          <p:spPr>
            <a:xfrm flipV="1">
              <a:off x="9269691" y="2445501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5"/>
            <p:cNvCxnSpPr/>
            <p:nvPr/>
          </p:nvCxnSpPr>
          <p:spPr>
            <a:xfrm flipV="1">
              <a:off x="10187391" y="24563227"/>
              <a:ext cx="1057820" cy="8139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6"/>
            <p:cNvCxnSpPr/>
            <p:nvPr/>
          </p:nvCxnSpPr>
          <p:spPr>
            <a:xfrm flipV="1">
              <a:off x="5186467" y="24463471"/>
              <a:ext cx="265966" cy="9804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7"/>
            <p:cNvCxnSpPr/>
            <p:nvPr/>
          </p:nvCxnSpPr>
          <p:spPr>
            <a:xfrm flipV="1">
              <a:off x="5862323" y="23964621"/>
              <a:ext cx="1612264" cy="24084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90"/>
            <p:cNvSpPr txBox="1"/>
            <p:nvPr/>
          </p:nvSpPr>
          <p:spPr>
            <a:xfrm>
              <a:off x="13381385" y="21506793"/>
              <a:ext cx="251413" cy="664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/>
            </a:p>
          </p:txBody>
        </p:sp>
        <p:pic>
          <p:nvPicPr>
            <p:cNvPr id="82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793" y="23593223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187" y="25319039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915" y="24158101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752" y="25230498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Connector 97"/>
            <p:cNvCxnSpPr/>
            <p:nvPr/>
          </p:nvCxnSpPr>
          <p:spPr>
            <a:xfrm>
              <a:off x="9530226" y="22070970"/>
              <a:ext cx="198737" cy="1439243"/>
            </a:xfrm>
            <a:prstGeom prst="line">
              <a:avLst/>
            </a:prstGeom>
            <a:ln w="57150">
              <a:solidFill>
                <a:srgbClr val="967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349" y="2422427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583" y="2450195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292" y="23355004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组合 89"/>
          <p:cNvGrpSpPr/>
          <p:nvPr/>
        </p:nvGrpSpPr>
        <p:grpSpPr>
          <a:xfrm>
            <a:off x="5694408" y="3286660"/>
            <a:ext cx="2199290" cy="673977"/>
            <a:chOff x="4619298" y="2490951"/>
            <a:chExt cx="2932386" cy="882869"/>
          </a:xfrm>
        </p:grpSpPr>
        <p:sp>
          <p:nvSpPr>
            <p:cNvPr id="91" name="圆角矩形 90"/>
            <p:cNvSpPr/>
            <p:nvPr/>
          </p:nvSpPr>
          <p:spPr>
            <a:xfrm>
              <a:off x="4619298" y="2490951"/>
              <a:ext cx="2932386" cy="8828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                                      </a:t>
              </a:r>
              <a:r>
                <a:rPr lang="en-US" sz="2100" b="1" dirty="0">
                  <a:solidFill>
                    <a:schemeClr val="tx1"/>
                  </a:solidFill>
                </a:rPr>
                <a:t>...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934607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App1</a:t>
              </a: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927834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App2</a:t>
              </a: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512611" y="3221941"/>
            <a:ext cx="1903686" cy="7380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Optimization Engine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3152217" y="2881280"/>
            <a:ext cx="5812791" cy="2128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5141275" y="4194747"/>
            <a:ext cx="1832741" cy="48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Rule Generator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1241228" y="3161495"/>
            <a:ext cx="1549179" cy="917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</a:t>
            </a:r>
          </a:p>
          <a:p>
            <a:pPr algn="ctr"/>
            <a:r>
              <a:rPr lang="en-US" b="1" dirty="0"/>
              <a:t>Orchestrator</a:t>
            </a:r>
          </a:p>
        </p:txBody>
      </p:sp>
      <p:cxnSp>
        <p:nvCxnSpPr>
          <p:cNvPr id="98" name="直接箭头连接符 97"/>
          <p:cNvCxnSpPr>
            <a:stCxn id="94" idx="2"/>
          </p:cNvCxnSpPr>
          <p:nvPr/>
        </p:nvCxnSpPr>
        <p:spPr>
          <a:xfrm>
            <a:off x="4464455" y="3960034"/>
            <a:ext cx="724820" cy="230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6333857" y="3983245"/>
            <a:ext cx="358801" cy="19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5599814" y="1410254"/>
            <a:ext cx="2515150" cy="1422886"/>
            <a:chOff x="4676990" y="2386948"/>
            <a:chExt cx="3353533" cy="1897181"/>
          </a:xfrm>
        </p:grpSpPr>
        <p:grpSp>
          <p:nvGrpSpPr>
            <p:cNvPr id="101" name="Group 2"/>
            <p:cNvGrpSpPr/>
            <p:nvPr/>
          </p:nvGrpSpPr>
          <p:grpSpPr>
            <a:xfrm>
              <a:off x="4676990" y="2573870"/>
              <a:ext cx="2838023" cy="1710259"/>
              <a:chOff x="4736121" y="1628800"/>
              <a:chExt cx="3451966" cy="2099908"/>
            </a:xfrm>
          </p:grpSpPr>
          <p:pic>
            <p:nvPicPr>
              <p:cNvPr id="103" name="Picture 218" descr="router.png"/>
              <p:cNvPicPr>
                <a:picLocks/>
              </p:cNvPicPr>
              <p:nvPr/>
            </p:nvPicPr>
            <p:blipFill>
              <a:blip r:embed="rId4" cstate="print">
                <a:alphaModFix amt="6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367" y="1628800"/>
                <a:ext cx="2577001" cy="2099908"/>
              </a:xfrm>
              <a:prstGeom prst="rect">
                <a:avLst/>
              </a:prstGeom>
            </p:spPr>
          </p:pic>
          <p:grpSp>
            <p:nvGrpSpPr>
              <p:cNvPr id="104" name="Group 170"/>
              <p:cNvGrpSpPr/>
              <p:nvPr/>
            </p:nvGrpSpPr>
            <p:grpSpPr>
              <a:xfrm>
                <a:off x="5003205" y="1910483"/>
                <a:ext cx="3079809" cy="778556"/>
                <a:chOff x="1698159" y="1988840"/>
                <a:chExt cx="4757840" cy="1278894"/>
              </a:xfrm>
            </p:grpSpPr>
            <p:pic>
              <p:nvPicPr>
                <p:cNvPr id="114" name="Picture 17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15" name="Picture 17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483" y="1988840"/>
                  <a:ext cx="969263" cy="969263"/>
                </a:xfrm>
                <a:prstGeom prst="rect">
                  <a:avLst/>
                </a:prstGeom>
              </p:spPr>
            </p:pic>
            <p:pic>
              <p:nvPicPr>
                <p:cNvPr id="116" name="Picture 17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7" name="Straight Connector 176"/>
                <p:cNvCxnSpPr>
                  <a:stCxn id="114" idx="3"/>
                  <a:endCxn id="115" idx="1"/>
                </p:cNvCxnSpPr>
                <p:nvPr/>
              </p:nvCxnSpPr>
              <p:spPr>
                <a:xfrm flipV="1">
                  <a:off x="3337818" y="2473472"/>
                  <a:ext cx="326665" cy="30657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77"/>
                <p:cNvCxnSpPr>
                  <a:stCxn id="116" idx="3"/>
                </p:cNvCxnSpPr>
                <p:nvPr/>
              </p:nvCxnSpPr>
              <p:spPr>
                <a:xfrm flipV="1">
                  <a:off x="5996574" y="2298471"/>
                  <a:ext cx="459425" cy="484632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78"/>
                <p:cNvCxnSpPr>
                  <a:stCxn id="115" idx="3"/>
                  <a:endCxn id="116" idx="1"/>
                </p:cNvCxnSpPr>
                <p:nvPr/>
              </p:nvCxnSpPr>
              <p:spPr>
                <a:xfrm>
                  <a:off x="4633747" y="2473472"/>
                  <a:ext cx="393564" cy="30963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79"/>
                <p:cNvCxnSpPr>
                  <a:endCxn id="114" idx="1"/>
                </p:cNvCxnSpPr>
                <p:nvPr/>
              </p:nvCxnSpPr>
              <p:spPr>
                <a:xfrm flipV="1">
                  <a:off x="1698159" y="2780044"/>
                  <a:ext cx="670396" cy="3059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60"/>
              <p:cNvGrpSpPr/>
              <p:nvPr/>
            </p:nvGrpSpPr>
            <p:grpSpPr>
              <a:xfrm>
                <a:off x="5039297" y="2665726"/>
                <a:ext cx="3148790" cy="835285"/>
                <a:chOff x="1757550" y="2298471"/>
                <a:chExt cx="4864406" cy="1372078"/>
              </a:xfrm>
            </p:grpSpPr>
            <p:pic>
              <p:nvPicPr>
                <p:cNvPr id="107" name="Picture 16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08" name="Picture 16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9139" y="2701289"/>
                  <a:ext cx="969264" cy="969260"/>
                </a:xfrm>
                <a:prstGeom prst="rect">
                  <a:avLst/>
                </a:prstGeom>
              </p:spPr>
            </p:pic>
            <p:pic>
              <p:nvPicPr>
                <p:cNvPr id="109" name="Picture 16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0" name="Straight Connector 166"/>
                <p:cNvCxnSpPr>
                  <a:stCxn id="107" idx="3"/>
                  <a:endCxn id="108" idx="1"/>
                </p:cNvCxnSpPr>
                <p:nvPr/>
              </p:nvCxnSpPr>
              <p:spPr>
                <a:xfrm>
                  <a:off x="3337819" y="2780044"/>
                  <a:ext cx="351320" cy="40587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67"/>
                <p:cNvCxnSpPr>
                  <a:stCxn id="109" idx="3"/>
                </p:cNvCxnSpPr>
                <p:nvPr/>
              </p:nvCxnSpPr>
              <p:spPr>
                <a:xfrm>
                  <a:off x="5996573" y="2783102"/>
                  <a:ext cx="625383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68"/>
                <p:cNvCxnSpPr>
                  <a:stCxn id="108" idx="3"/>
                  <a:endCxn id="109" idx="1"/>
                </p:cNvCxnSpPr>
                <p:nvPr/>
              </p:nvCxnSpPr>
              <p:spPr>
                <a:xfrm flipV="1">
                  <a:off x="4658402" y="2783103"/>
                  <a:ext cx="368908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69"/>
                <p:cNvCxnSpPr>
                  <a:endCxn id="107" idx="1"/>
                </p:cNvCxnSpPr>
                <p:nvPr/>
              </p:nvCxnSpPr>
              <p:spPr>
                <a:xfrm flipV="1">
                  <a:off x="1757550" y="2780045"/>
                  <a:ext cx="611005" cy="305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59"/>
              <p:cNvCxnSpPr/>
              <p:nvPr/>
            </p:nvCxnSpPr>
            <p:spPr bwMode="auto">
              <a:xfrm>
                <a:off x="4736121" y="2689040"/>
                <a:ext cx="3451964" cy="0"/>
              </a:xfrm>
              <a:prstGeom prst="lin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25400" cap="flat" cmpd="sng" algn="ctr">
                <a:solidFill>
                  <a:srgbClr val="F15E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文本框 101"/>
            <p:cNvSpPr txBox="1"/>
            <p:nvPr/>
          </p:nvSpPr>
          <p:spPr>
            <a:xfrm>
              <a:off x="5850043" y="2386948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Path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42758" y="1404731"/>
            <a:ext cx="2034569" cy="1356408"/>
            <a:chOff x="4493173" y="2605899"/>
            <a:chExt cx="2695903" cy="1682322"/>
          </a:xfrm>
        </p:grpSpPr>
        <p:sp>
          <p:nvSpPr>
            <p:cNvPr id="122" name="圆角矩形 121"/>
            <p:cNvSpPr/>
            <p:nvPr/>
          </p:nvSpPr>
          <p:spPr>
            <a:xfrm>
              <a:off x="4493173" y="3452648"/>
              <a:ext cx="2695903" cy="835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0709" y="3689130"/>
              <a:ext cx="1135118" cy="37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http 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361060" y="3689130"/>
              <a:ext cx="57560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FW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129456" y="3685767"/>
              <a:ext cx="760075" cy="3726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Proxy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>
              <a:off x="5112327" y="3870434"/>
              <a:ext cx="248733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endCxn id="125" idx="1"/>
            </p:cNvCxnSpPr>
            <p:nvPr/>
          </p:nvCxnSpPr>
          <p:spPr>
            <a:xfrm>
              <a:off x="5936664" y="3870434"/>
              <a:ext cx="192792" cy="168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olded Corner 205"/>
            <p:cNvSpPr/>
            <p:nvPr/>
          </p:nvSpPr>
          <p:spPr>
            <a:xfrm>
              <a:off x="5614677" y="3104872"/>
              <a:ext cx="607870" cy="533256"/>
            </a:xfrm>
            <a:prstGeom prst="foldedCorner">
              <a:avLst>
                <a:gd name="adj" fmla="val 35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73" tIns="34287" rIns="68573" bIns="34287"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fontAlgn="t"/>
              <a:r>
                <a:rPr lang="en-US" sz="2100" dirty="0"/>
                <a:t>...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95034" y="2605899"/>
              <a:ext cx="1056740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Policy </a:t>
              </a:r>
              <a:endParaRPr lang="en-US" sz="135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342678" y="1420161"/>
            <a:ext cx="2155272" cy="1645785"/>
            <a:chOff x="4957282" y="2199086"/>
            <a:chExt cx="2873696" cy="2194380"/>
          </a:xfrm>
        </p:grpSpPr>
        <p:sp>
          <p:nvSpPr>
            <p:cNvPr id="131" name="文本框 130"/>
            <p:cNvSpPr txBox="1"/>
            <p:nvPr/>
          </p:nvSpPr>
          <p:spPr>
            <a:xfrm>
              <a:off x="5650498" y="2199086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Traffic</a:t>
              </a:r>
            </a:p>
          </p:txBody>
        </p:sp>
        <p:grpSp>
          <p:nvGrpSpPr>
            <p:cNvPr id="132" name="Group 66"/>
            <p:cNvGrpSpPr/>
            <p:nvPr/>
          </p:nvGrpSpPr>
          <p:grpSpPr>
            <a:xfrm>
              <a:off x="4957282" y="2926778"/>
              <a:ext cx="2277439" cy="1053408"/>
              <a:chOff x="1631596" y="2101751"/>
              <a:chExt cx="5111868" cy="1833359"/>
            </a:xfrm>
          </p:grpSpPr>
          <p:pic>
            <p:nvPicPr>
              <p:cNvPr id="137" name="Picture 67" descr="router.png"/>
              <p:cNvPicPr>
                <a:picLocks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303" y="2574359"/>
                <a:ext cx="969263" cy="963145"/>
              </a:xfrm>
              <a:prstGeom prst="rect">
                <a:avLst/>
              </a:prstGeom>
            </p:spPr>
          </p:pic>
          <p:pic>
            <p:nvPicPr>
              <p:cNvPr id="138" name="Picture 68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332" y="2965847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39" name="Picture 69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102" y="2101751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40" name="Picture 70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060" y="2486356"/>
                <a:ext cx="969263" cy="969263"/>
              </a:xfrm>
              <a:prstGeom prst="rect">
                <a:avLst/>
              </a:prstGeom>
            </p:spPr>
          </p:pic>
          <p:cxnSp>
            <p:nvCxnSpPr>
              <p:cNvPr id="141" name="Straight Connector 71"/>
              <p:cNvCxnSpPr>
                <a:stCxn id="137" idx="3"/>
                <a:endCxn id="139" idx="1"/>
              </p:cNvCxnSpPr>
              <p:nvPr/>
            </p:nvCxnSpPr>
            <p:spPr>
              <a:xfrm flipV="1">
                <a:off x="3187566" y="2586383"/>
                <a:ext cx="476536" cy="469549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72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4672595" y="2970989"/>
                <a:ext cx="519465" cy="47949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73"/>
              <p:cNvCxnSpPr>
                <a:stCxn id="137" idx="3"/>
                <a:endCxn id="138" idx="1"/>
              </p:cNvCxnSpPr>
              <p:nvPr/>
            </p:nvCxnSpPr>
            <p:spPr>
              <a:xfrm>
                <a:off x="3187566" y="3055932"/>
                <a:ext cx="515766" cy="39454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74"/>
              <p:cNvCxnSpPr>
                <a:stCxn id="140" idx="3"/>
              </p:cNvCxnSpPr>
              <p:nvPr/>
            </p:nvCxnSpPr>
            <p:spPr>
              <a:xfrm flipV="1">
                <a:off x="6161325" y="2733990"/>
                <a:ext cx="582139" cy="23699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75"/>
              <p:cNvCxnSpPr>
                <a:stCxn id="140" idx="3"/>
              </p:cNvCxnSpPr>
              <p:nvPr/>
            </p:nvCxnSpPr>
            <p:spPr>
              <a:xfrm>
                <a:off x="6161325" y="2970989"/>
                <a:ext cx="582139" cy="2043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76"/>
              <p:cNvCxnSpPr>
                <a:stCxn id="139" idx="3"/>
                <a:endCxn id="140" idx="1"/>
              </p:cNvCxnSpPr>
              <p:nvPr/>
            </p:nvCxnSpPr>
            <p:spPr>
              <a:xfrm>
                <a:off x="4633364" y="2586383"/>
                <a:ext cx="558696" cy="384605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7"/>
              <p:cNvCxnSpPr>
                <a:endCxn id="137" idx="1"/>
              </p:cNvCxnSpPr>
              <p:nvPr/>
            </p:nvCxnSpPr>
            <p:spPr>
              <a:xfrm>
                <a:off x="1631596" y="3055932"/>
                <a:ext cx="586707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3"/>
            <p:cNvSpPr txBox="1"/>
            <p:nvPr/>
          </p:nvSpPr>
          <p:spPr>
            <a:xfrm>
              <a:off x="5169953" y="297760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4" name="TextBox 79"/>
            <p:cNvSpPr txBox="1"/>
            <p:nvPr/>
          </p:nvSpPr>
          <p:spPr>
            <a:xfrm>
              <a:off x="6508761" y="292677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5" name="TextBox 80"/>
            <p:cNvSpPr txBox="1"/>
            <p:nvPr/>
          </p:nvSpPr>
          <p:spPr>
            <a:xfrm>
              <a:off x="5785561" y="2710753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  <p:sp>
          <p:nvSpPr>
            <p:cNvPr id="136" name="TextBox 82"/>
            <p:cNvSpPr txBox="1"/>
            <p:nvPr/>
          </p:nvSpPr>
          <p:spPr>
            <a:xfrm>
              <a:off x="5822937" y="3839469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</p:grpSp>
      <p:cxnSp>
        <p:nvCxnSpPr>
          <p:cNvPr id="148" name="直接箭头连接符 147"/>
          <p:cNvCxnSpPr/>
          <p:nvPr/>
        </p:nvCxnSpPr>
        <p:spPr>
          <a:xfrm>
            <a:off x="2506286" y="2650448"/>
            <a:ext cx="1761035" cy="431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4407056" y="2788959"/>
            <a:ext cx="1" cy="30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4532144" y="2696033"/>
            <a:ext cx="1691922" cy="3860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2846209" y="3390107"/>
            <a:ext cx="666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97"/>
          <p:cNvCxnSpPr/>
          <p:nvPr/>
        </p:nvCxnSpPr>
        <p:spPr>
          <a:xfrm>
            <a:off x="6333857" y="4653566"/>
            <a:ext cx="1114363" cy="984682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7"/>
          <p:cNvCxnSpPr/>
          <p:nvPr/>
        </p:nvCxnSpPr>
        <p:spPr>
          <a:xfrm flipH="1">
            <a:off x="5477326" y="4708702"/>
            <a:ext cx="210600" cy="999013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97"/>
          <p:cNvCxnSpPr/>
          <p:nvPr/>
        </p:nvCxnSpPr>
        <p:spPr>
          <a:xfrm flipH="1">
            <a:off x="5226393" y="4697784"/>
            <a:ext cx="380894" cy="54199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3459307" y="4223912"/>
            <a:ext cx="1335117" cy="484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Handler</a:t>
            </a:r>
          </a:p>
        </p:txBody>
      </p:sp>
      <p:cxnSp>
        <p:nvCxnSpPr>
          <p:cNvPr id="156" name="直接箭头连接符 155"/>
          <p:cNvCxnSpPr/>
          <p:nvPr/>
        </p:nvCxnSpPr>
        <p:spPr>
          <a:xfrm flipH="1" flipV="1">
            <a:off x="2805068" y="3739528"/>
            <a:ext cx="692882" cy="6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824080" y="3955749"/>
            <a:ext cx="673870" cy="231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3"/>
            <a:endCxn id="96" idx="1"/>
          </p:cNvCxnSpPr>
          <p:nvPr/>
        </p:nvCxnSpPr>
        <p:spPr>
          <a:xfrm flipV="1">
            <a:off x="4794424" y="4437142"/>
            <a:ext cx="346851" cy="29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9" name="图片 1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18" y="4483019"/>
            <a:ext cx="1630331" cy="959570"/>
          </a:xfrm>
          <a:prstGeom prst="rect">
            <a:avLst/>
          </a:prstGeom>
        </p:spPr>
      </p:pic>
      <p:cxnSp>
        <p:nvCxnSpPr>
          <p:cNvPr id="160" name="直接连接符 159"/>
          <p:cNvCxnSpPr/>
          <p:nvPr/>
        </p:nvCxnSpPr>
        <p:spPr>
          <a:xfrm>
            <a:off x="2267947" y="5382454"/>
            <a:ext cx="497658" cy="2701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97"/>
          <p:cNvCxnSpPr/>
          <p:nvPr/>
        </p:nvCxnSpPr>
        <p:spPr>
          <a:xfrm flipH="1">
            <a:off x="3556819" y="4766972"/>
            <a:ext cx="1742629" cy="79920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7"/>
          <p:cNvCxnSpPr/>
          <p:nvPr/>
        </p:nvCxnSpPr>
        <p:spPr>
          <a:xfrm flipH="1">
            <a:off x="2883826" y="4662300"/>
            <a:ext cx="2290787" cy="57508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97"/>
          <p:cNvCxnSpPr/>
          <p:nvPr/>
        </p:nvCxnSpPr>
        <p:spPr>
          <a:xfrm>
            <a:off x="2532370" y="4116736"/>
            <a:ext cx="71925" cy="51303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97"/>
          <p:cNvCxnSpPr/>
          <p:nvPr/>
        </p:nvCxnSpPr>
        <p:spPr>
          <a:xfrm flipH="1">
            <a:off x="1810259" y="4105941"/>
            <a:ext cx="253951" cy="499726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5207807" y="2840258"/>
            <a:ext cx="220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SDN controller</a:t>
            </a:r>
          </a:p>
        </p:txBody>
      </p:sp>
      <p:cxnSp>
        <p:nvCxnSpPr>
          <p:cNvPr id="166" name="直接箭头连接符 165"/>
          <p:cNvCxnSpPr>
            <a:endCxn id="155" idx="1"/>
          </p:cNvCxnSpPr>
          <p:nvPr/>
        </p:nvCxnSpPr>
        <p:spPr>
          <a:xfrm flipV="1">
            <a:off x="2883827" y="4466307"/>
            <a:ext cx="575480" cy="16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88276" y="1512183"/>
            <a:ext cx="7787863" cy="14306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860439" y="4791071"/>
            <a:ext cx="8150751" cy="192503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4996362" y="2756470"/>
            <a:ext cx="4023411" cy="14343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5264700" y="2840258"/>
            <a:ext cx="3512875" cy="3518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541976" y="2731516"/>
            <a:ext cx="4454386" cy="215307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8548130" y="4194748"/>
            <a:ext cx="623150" cy="59632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0" grpId="0" animBg="1"/>
      <p:bldP spid="181" grpId="0" animBg="1"/>
      <p:bldP spid="182" grpId="0" animBg="1"/>
      <p:bldP spid="183" grpId="0" animBg="1"/>
      <p:bldP spid="1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 Engine Output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portion</a:t>
            </a:r>
            <a:r>
              <a:rPr lang="en-US" dirty="0"/>
              <a:t> of traffic to be processed in each VNF instance for each class (Rule generation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Cannot generate rules directly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/>
              <a:t> Network Function </a:t>
            </a:r>
          </a:p>
          <a:p>
            <a:pPr lvl="1"/>
            <a:r>
              <a:rPr lang="en-US" sz="3200" dirty="0" smtClean="0"/>
              <a:t>A.k.a. </a:t>
            </a:r>
            <a:r>
              <a:rPr lang="en-US" sz="3200" dirty="0" err="1" smtClean="0"/>
              <a:t>Middlebox</a:t>
            </a:r>
            <a:endParaRPr lang="en-US" sz="3200" dirty="0" smtClean="0"/>
          </a:p>
          <a:p>
            <a:pPr lvl="1"/>
            <a:r>
              <a:rPr lang="en-US" sz="3200" dirty="0" smtClean="0"/>
              <a:t>Networking device that perform functions other than packet forwarding</a:t>
            </a:r>
          </a:p>
          <a:p>
            <a:pPr lvl="1"/>
            <a:r>
              <a:rPr lang="en-US" sz="3200" dirty="0" smtClean="0"/>
              <a:t>Build in proprietary hardware</a:t>
            </a:r>
          </a:p>
        </p:txBody>
      </p:sp>
      <p:pic>
        <p:nvPicPr>
          <p:cNvPr id="4" name="Picture 22" descr="f5_appliance.jpg"/>
          <p:cNvPicPr>
            <a:picLocks noChangeAspect="1"/>
          </p:cNvPicPr>
          <p:nvPr/>
        </p:nvPicPr>
        <p:blipFill>
          <a:blip r:embed="rId3" cstate="print"/>
          <a:srcRect b="15529"/>
          <a:stretch>
            <a:fillRect/>
          </a:stretch>
        </p:blipFill>
        <p:spPr>
          <a:xfrm>
            <a:off x="4819973" y="4524288"/>
            <a:ext cx="3581400" cy="1415143"/>
          </a:xfrm>
          <a:prstGeom prst="rect">
            <a:avLst/>
          </a:prstGeom>
        </p:spPr>
      </p:pic>
      <p:pic>
        <p:nvPicPr>
          <p:cNvPr id="5" name="Picture 39" descr="bluecoat_prox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812" y="4874255"/>
            <a:ext cx="3429000" cy="10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Sub-class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aggregation of flows within a class that traverse the same </a:t>
            </a:r>
            <a:r>
              <a:rPr lang="en-US" dirty="0" smtClean="0"/>
              <a:t>VNF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workload assignment to each sub-class is accepted as long as the result of Optimization Engine is preserved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31" y="4695230"/>
            <a:ext cx="842813" cy="730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86" y="4695230"/>
            <a:ext cx="860687" cy="745655"/>
          </a:xfrm>
          <a:prstGeom prst="rect">
            <a:avLst/>
          </a:prstGeom>
        </p:spPr>
      </p:pic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086" y="3555330"/>
            <a:ext cx="542105" cy="648055"/>
          </a:xfrm>
          <a:prstGeom prst="rect">
            <a:avLst/>
          </a:prstGeom>
          <a:noFill/>
        </p:spPr>
      </p:pic>
      <p:pic>
        <p:nvPicPr>
          <p:cNvPr id="7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83" y="3535030"/>
            <a:ext cx="627830" cy="648055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157" y="4696557"/>
            <a:ext cx="911692" cy="789843"/>
          </a:xfrm>
          <a:prstGeom prst="rect">
            <a:avLst/>
          </a:prstGeom>
        </p:spPr>
      </p:pic>
      <p:pic>
        <p:nvPicPr>
          <p:cNvPr id="9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166" y="3548332"/>
            <a:ext cx="542105" cy="648055"/>
          </a:xfrm>
          <a:prstGeom prst="rect">
            <a:avLst/>
          </a:prstGeom>
          <a:noFill/>
        </p:spPr>
      </p:pic>
      <p:pic>
        <p:nvPicPr>
          <p:cNvPr id="10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6035" y="3535030"/>
            <a:ext cx="627830" cy="648055"/>
          </a:xfrm>
          <a:prstGeom prst="rect">
            <a:avLst/>
          </a:prstGeom>
          <a:noFill/>
        </p:spPr>
      </p:pic>
      <p:cxnSp>
        <p:nvCxnSpPr>
          <p:cNvPr id="11" name="Straight Connector 15"/>
          <p:cNvCxnSpPr>
            <a:stCxn id="4" idx="3"/>
            <a:endCxn id="5" idx="1"/>
          </p:cNvCxnSpPr>
          <p:nvPr/>
        </p:nvCxnSpPr>
        <p:spPr>
          <a:xfrm>
            <a:off x="3086544" y="5060315"/>
            <a:ext cx="1111842" cy="77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/>
        </p:nvCxnSpPr>
        <p:spPr>
          <a:xfrm>
            <a:off x="4985315" y="5073837"/>
            <a:ext cx="1111842" cy="77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5"/>
          <p:cNvCxnSpPr>
            <a:stCxn id="6" idx="2"/>
            <a:endCxn id="4" idx="0"/>
          </p:cNvCxnSpPr>
          <p:nvPr/>
        </p:nvCxnSpPr>
        <p:spPr>
          <a:xfrm flipH="1">
            <a:off x="2665138" y="4203385"/>
            <a:ext cx="1" cy="4918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stCxn id="9" idx="2"/>
          </p:cNvCxnSpPr>
          <p:nvPr/>
        </p:nvCxnSpPr>
        <p:spPr>
          <a:xfrm>
            <a:off x="4058219" y="4196387"/>
            <a:ext cx="380209" cy="58537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stCxn id="7" idx="2"/>
          </p:cNvCxnSpPr>
          <p:nvPr/>
        </p:nvCxnSpPr>
        <p:spPr>
          <a:xfrm flipH="1">
            <a:off x="4768650" y="4183085"/>
            <a:ext cx="260148" cy="612196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>
            <a:off x="6553003" y="4203385"/>
            <a:ext cx="0" cy="49317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/>
          <p:cNvCxnSpPr/>
          <p:nvPr/>
        </p:nvCxnSpPr>
        <p:spPr>
          <a:xfrm>
            <a:off x="1538680" y="5034726"/>
            <a:ext cx="760935" cy="198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5"/>
          <p:cNvCxnSpPr/>
          <p:nvPr/>
        </p:nvCxnSpPr>
        <p:spPr>
          <a:xfrm>
            <a:off x="7021845" y="5072117"/>
            <a:ext cx="520698" cy="55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1575695" y="3936335"/>
            <a:ext cx="5966848" cy="1074636"/>
          </a:xfrm>
          <a:custGeom>
            <a:avLst/>
            <a:gdLst>
              <a:gd name="connsiteX0" fmla="*/ 0 w 5966848"/>
              <a:gd name="connsiteY0" fmla="*/ 960948 h 1074636"/>
              <a:gd name="connsiteX1" fmla="*/ 1038387 w 5966848"/>
              <a:gd name="connsiteY1" fmla="*/ 62046 h 1074636"/>
              <a:gd name="connsiteX2" fmla="*/ 2851688 w 5966848"/>
              <a:gd name="connsiteY2" fmla="*/ 1038439 h 1074636"/>
              <a:gd name="connsiteX3" fmla="*/ 3394129 w 5966848"/>
              <a:gd name="connsiteY3" fmla="*/ 53 h 1074636"/>
              <a:gd name="connsiteX4" fmla="*/ 4990454 w 5966848"/>
              <a:gd name="connsiteY4" fmla="*/ 991944 h 1074636"/>
              <a:gd name="connsiteX5" fmla="*/ 5966848 w 5966848"/>
              <a:gd name="connsiteY5" fmla="*/ 1022941 h 107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8" h="1074636">
                <a:moveTo>
                  <a:pt x="0" y="960948"/>
                </a:moveTo>
                <a:cubicBezTo>
                  <a:pt x="281553" y="505039"/>
                  <a:pt x="563106" y="49131"/>
                  <a:pt x="1038387" y="62046"/>
                </a:cubicBezTo>
                <a:cubicBezTo>
                  <a:pt x="1513668" y="74961"/>
                  <a:pt x="2459065" y="1048771"/>
                  <a:pt x="2851688" y="1038439"/>
                </a:cubicBezTo>
                <a:cubicBezTo>
                  <a:pt x="3244311" y="1028107"/>
                  <a:pt x="3037668" y="7802"/>
                  <a:pt x="3394129" y="53"/>
                </a:cubicBezTo>
                <a:cubicBezTo>
                  <a:pt x="3750590" y="-7696"/>
                  <a:pt x="4561668" y="821463"/>
                  <a:pt x="4990454" y="991944"/>
                </a:cubicBezTo>
                <a:cubicBezTo>
                  <a:pt x="5419240" y="1162425"/>
                  <a:pt x="5778285" y="1015192"/>
                  <a:pt x="5966848" y="1022941"/>
                </a:cubicBezTo>
              </a:path>
            </a:pathLst>
          </a:cu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任意多边形 19"/>
          <p:cNvSpPr/>
          <p:nvPr/>
        </p:nvSpPr>
        <p:spPr>
          <a:xfrm>
            <a:off x="1444371" y="3847671"/>
            <a:ext cx="6368716" cy="1156556"/>
          </a:xfrm>
          <a:custGeom>
            <a:avLst/>
            <a:gdLst>
              <a:gd name="connsiteX0" fmla="*/ 0 w 6368716"/>
              <a:gd name="connsiteY0" fmla="*/ 963107 h 1156556"/>
              <a:gd name="connsiteX1" fmla="*/ 2213810 w 6368716"/>
              <a:gd name="connsiteY1" fmla="*/ 866855 h 1156556"/>
              <a:gd name="connsiteX2" fmla="*/ 2711116 w 6368716"/>
              <a:gd name="connsiteY2" fmla="*/ 581 h 1156556"/>
              <a:gd name="connsiteX3" fmla="*/ 3513221 w 6368716"/>
              <a:gd name="connsiteY3" fmla="*/ 1011233 h 1156556"/>
              <a:gd name="connsiteX4" fmla="*/ 4828673 w 6368716"/>
              <a:gd name="connsiteY4" fmla="*/ 1043318 h 1156556"/>
              <a:gd name="connsiteX5" fmla="*/ 5358063 w 6368716"/>
              <a:gd name="connsiteY5" fmla="*/ 581 h 1156556"/>
              <a:gd name="connsiteX6" fmla="*/ 5630779 w 6368716"/>
              <a:gd name="connsiteY6" fmla="*/ 1091444 h 1156556"/>
              <a:gd name="connsiteX7" fmla="*/ 6368716 w 6368716"/>
              <a:gd name="connsiteY7" fmla="*/ 1043318 h 115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68716" h="1156556">
                <a:moveTo>
                  <a:pt x="0" y="963107"/>
                </a:moveTo>
                <a:lnTo>
                  <a:pt x="2213810" y="866855"/>
                </a:lnTo>
                <a:cubicBezTo>
                  <a:pt x="2665663" y="706434"/>
                  <a:pt x="2494548" y="-23482"/>
                  <a:pt x="2711116" y="581"/>
                </a:cubicBezTo>
                <a:cubicBezTo>
                  <a:pt x="2927684" y="24644"/>
                  <a:pt x="3160295" y="837443"/>
                  <a:pt x="3513221" y="1011233"/>
                </a:cubicBezTo>
                <a:cubicBezTo>
                  <a:pt x="3866147" y="1185023"/>
                  <a:pt x="4521199" y="1211760"/>
                  <a:pt x="4828673" y="1043318"/>
                </a:cubicBezTo>
                <a:cubicBezTo>
                  <a:pt x="5136147" y="874876"/>
                  <a:pt x="5224379" y="-7440"/>
                  <a:pt x="5358063" y="581"/>
                </a:cubicBezTo>
                <a:cubicBezTo>
                  <a:pt x="5491747" y="8602"/>
                  <a:pt x="5462337" y="917655"/>
                  <a:pt x="5630779" y="1091444"/>
                </a:cubicBezTo>
                <a:cubicBezTo>
                  <a:pt x="5799221" y="1265233"/>
                  <a:pt x="6184232" y="1000539"/>
                  <a:pt x="6368716" y="1043318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1"/>
          <p:cNvSpPr/>
          <p:nvPr/>
        </p:nvSpPr>
        <p:spPr>
          <a:xfrm>
            <a:off x="5022081" y="2490701"/>
            <a:ext cx="3843579" cy="760550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8062" y="2829255"/>
            <a:ext cx="347673" cy="415623"/>
          </a:xfrm>
          <a:prstGeom prst="rect">
            <a:avLst/>
          </a:prstGeom>
          <a:noFill/>
        </p:spPr>
      </p:pic>
      <p:pic>
        <p:nvPicPr>
          <p:cNvPr id="23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4369" y="2829255"/>
            <a:ext cx="402652" cy="415623"/>
          </a:xfrm>
          <a:prstGeom prst="rect">
            <a:avLst/>
          </a:prstGeom>
          <a:noFill/>
        </p:spPr>
      </p:pic>
      <p:cxnSp>
        <p:nvCxnSpPr>
          <p:cNvPr id="24" name="Straight Arrow Connector 97"/>
          <p:cNvCxnSpPr>
            <a:endCxn id="22" idx="1"/>
          </p:cNvCxnSpPr>
          <p:nvPr/>
        </p:nvCxnSpPr>
        <p:spPr>
          <a:xfrm>
            <a:off x="6873495" y="3037067"/>
            <a:ext cx="54456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9"/>
          <p:cNvCxnSpPr>
            <a:stCxn id="22" idx="3"/>
            <a:endCxn id="23" idx="1"/>
          </p:cNvCxnSpPr>
          <p:nvPr/>
        </p:nvCxnSpPr>
        <p:spPr>
          <a:xfrm>
            <a:off x="7765735" y="3037067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107"/>
          <p:cNvSpPr txBox="1"/>
          <p:nvPr/>
        </p:nvSpPr>
        <p:spPr>
          <a:xfrm>
            <a:off x="7231242" y="2490701"/>
            <a:ext cx="889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27" name="TextBox 108"/>
          <p:cNvSpPr txBox="1"/>
          <p:nvPr/>
        </p:nvSpPr>
        <p:spPr>
          <a:xfrm>
            <a:off x="8214369" y="2490701"/>
            <a:ext cx="50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28" name="TextBox 111"/>
          <p:cNvSpPr txBox="1"/>
          <p:nvPr/>
        </p:nvSpPr>
        <p:spPr>
          <a:xfrm>
            <a:off x="5247870" y="2805740"/>
            <a:ext cx="154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sp>
        <p:nvSpPr>
          <p:cNvPr id="29" name="任意多边形 28"/>
          <p:cNvSpPr/>
          <p:nvPr/>
        </p:nvSpPr>
        <p:spPr>
          <a:xfrm>
            <a:off x="1277007" y="3798322"/>
            <a:ext cx="6511159" cy="1404299"/>
          </a:xfrm>
          <a:custGeom>
            <a:avLst/>
            <a:gdLst>
              <a:gd name="connsiteX0" fmla="*/ 0 w 6511159"/>
              <a:gd name="connsiteY0" fmla="*/ 773678 h 1404299"/>
              <a:gd name="connsiteX1" fmla="*/ 993228 w 6511159"/>
              <a:gd name="connsiteY1" fmla="*/ 820975 h 1404299"/>
              <a:gd name="connsiteX2" fmla="*/ 1277007 w 6511159"/>
              <a:gd name="connsiteY2" fmla="*/ 1168 h 1404299"/>
              <a:gd name="connsiteX3" fmla="*/ 1749972 w 6511159"/>
              <a:gd name="connsiteY3" fmla="*/ 1025926 h 1404299"/>
              <a:gd name="connsiteX4" fmla="*/ 4713890 w 6511159"/>
              <a:gd name="connsiteY4" fmla="*/ 1025926 h 1404299"/>
              <a:gd name="connsiteX5" fmla="*/ 5297214 w 6511159"/>
              <a:gd name="connsiteY5" fmla="*/ 48464 h 1404299"/>
              <a:gd name="connsiteX6" fmla="*/ 5691352 w 6511159"/>
              <a:gd name="connsiteY6" fmla="*/ 1120519 h 1404299"/>
              <a:gd name="connsiteX7" fmla="*/ 6511159 w 6511159"/>
              <a:gd name="connsiteY7" fmla="*/ 1404299 h 140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1159" h="1404299">
                <a:moveTo>
                  <a:pt x="0" y="773678"/>
                </a:moveTo>
                <a:cubicBezTo>
                  <a:pt x="390197" y="861702"/>
                  <a:pt x="780394" y="949727"/>
                  <a:pt x="993228" y="820975"/>
                </a:cubicBezTo>
                <a:cubicBezTo>
                  <a:pt x="1206062" y="692223"/>
                  <a:pt x="1150883" y="-32991"/>
                  <a:pt x="1277007" y="1168"/>
                </a:cubicBezTo>
                <a:cubicBezTo>
                  <a:pt x="1403131" y="35326"/>
                  <a:pt x="1177158" y="855133"/>
                  <a:pt x="1749972" y="1025926"/>
                </a:cubicBezTo>
                <a:cubicBezTo>
                  <a:pt x="2322786" y="1196719"/>
                  <a:pt x="4122683" y="1188836"/>
                  <a:pt x="4713890" y="1025926"/>
                </a:cubicBezTo>
                <a:cubicBezTo>
                  <a:pt x="5305097" y="863016"/>
                  <a:pt x="5134304" y="32699"/>
                  <a:pt x="5297214" y="48464"/>
                </a:cubicBezTo>
                <a:cubicBezTo>
                  <a:pt x="5460124" y="64229"/>
                  <a:pt x="5489028" y="894547"/>
                  <a:pt x="5691352" y="1120519"/>
                </a:cubicBezTo>
                <a:cubicBezTo>
                  <a:pt x="5893676" y="1346491"/>
                  <a:pt x="6202417" y="1375395"/>
                  <a:pt x="6511159" y="1404299"/>
                </a:cubicBezTo>
              </a:path>
            </a:pathLst>
          </a:custGeom>
          <a:ln>
            <a:solidFill>
              <a:srgbClr val="7030A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任意多边形 32"/>
          <p:cNvSpPr/>
          <p:nvPr/>
        </p:nvSpPr>
        <p:spPr>
          <a:xfrm>
            <a:off x="1402712" y="3892457"/>
            <a:ext cx="6731876" cy="1008731"/>
          </a:xfrm>
          <a:custGeom>
            <a:avLst/>
            <a:gdLst>
              <a:gd name="connsiteX0" fmla="*/ 0 w 6731876"/>
              <a:gd name="connsiteY0" fmla="*/ 914430 h 1008731"/>
              <a:gd name="connsiteX1" fmla="*/ 2096814 w 6731876"/>
              <a:gd name="connsiteY1" fmla="*/ 819837 h 1008731"/>
              <a:gd name="connsiteX2" fmla="*/ 2617076 w 6731876"/>
              <a:gd name="connsiteY2" fmla="*/ 30 h 1008731"/>
              <a:gd name="connsiteX3" fmla="*/ 3074276 w 6731876"/>
              <a:gd name="connsiteY3" fmla="*/ 851368 h 1008731"/>
              <a:gd name="connsiteX4" fmla="*/ 3673366 w 6731876"/>
              <a:gd name="connsiteY4" fmla="*/ 63092 h 1008731"/>
              <a:gd name="connsiteX5" fmla="*/ 3925614 w 6731876"/>
              <a:gd name="connsiteY5" fmla="*/ 945961 h 1008731"/>
              <a:gd name="connsiteX6" fmla="*/ 6731876 w 6731876"/>
              <a:gd name="connsiteY6" fmla="*/ 867133 h 100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1876" h="1008731">
                <a:moveTo>
                  <a:pt x="0" y="914430"/>
                </a:moveTo>
                <a:cubicBezTo>
                  <a:pt x="830317" y="943333"/>
                  <a:pt x="1660635" y="972237"/>
                  <a:pt x="2096814" y="819837"/>
                </a:cubicBezTo>
                <a:cubicBezTo>
                  <a:pt x="2532993" y="667437"/>
                  <a:pt x="2454166" y="-5225"/>
                  <a:pt x="2617076" y="30"/>
                </a:cubicBezTo>
                <a:cubicBezTo>
                  <a:pt x="2779986" y="5285"/>
                  <a:pt x="2898228" y="840858"/>
                  <a:pt x="3074276" y="851368"/>
                </a:cubicBezTo>
                <a:cubicBezTo>
                  <a:pt x="3250324" y="861878"/>
                  <a:pt x="3531476" y="47327"/>
                  <a:pt x="3673366" y="63092"/>
                </a:cubicBezTo>
                <a:cubicBezTo>
                  <a:pt x="3815256" y="78857"/>
                  <a:pt x="3415862" y="811954"/>
                  <a:pt x="3925614" y="945961"/>
                </a:cubicBezTo>
                <a:cubicBezTo>
                  <a:pt x="4435366" y="1079968"/>
                  <a:pt x="5583621" y="973550"/>
                  <a:pt x="6731876" y="867133"/>
                </a:cubicBezTo>
              </a:path>
            </a:pathLst>
          </a:custGeom>
          <a:ln>
            <a:solidFill>
              <a:srgbClr val="FF80BA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94086" y="3191161"/>
            <a:ext cx="69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FW</a:t>
            </a:r>
            <a:endParaRPr lang="en-US" sz="20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771796" y="3187766"/>
            <a:ext cx="69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FW</a:t>
            </a:r>
            <a:endParaRPr lang="en-US" sz="2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4760236" y="3236275"/>
            <a:ext cx="69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IDS</a:t>
            </a:r>
            <a:endParaRPr lang="en-US" sz="20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6399791" y="3218156"/>
            <a:ext cx="69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IDS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6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6" grpId="0"/>
      <p:bldP spid="27" grpId="0"/>
      <p:bldP spid="28" grpId="0"/>
      <p:bldP spid="29" grpId="0" animBg="1"/>
      <p:bldP spid="29" grpId="1" animBg="1"/>
      <p:bldP spid="33" grpId="0" animBg="1"/>
      <p:bldP spid="30" grpId="0"/>
      <p:bldP spid="32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Ways to enforce the workload assignment</a:t>
                </a:r>
              </a:p>
              <a:p>
                <a:pPr lvl="1"/>
                <a:r>
                  <a:rPr lang="en-US" sz="3200" dirty="0" smtClean="0"/>
                  <a:t>Consistent hashing </a:t>
                </a:r>
              </a:p>
              <a:p>
                <a:pPr lvl="2"/>
                <a:r>
                  <a:rPr lang="en-US" sz="2800" dirty="0" smtClean="0"/>
                  <a:t>E.g. &lt;10.0.0.0/24, 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 0.75]</m:t>
                    </m:r>
                  </m:oMath>
                </a14:m>
                <a:r>
                  <a:rPr lang="en-US" sz="2800" dirty="0" smtClean="0"/>
                  <a:t>&gt; </a:t>
                </a:r>
              </a:p>
              <a:p>
                <a:pPr lvl="2"/>
                <a:r>
                  <a:rPr lang="en-US" sz="2800" dirty="0" smtClean="0"/>
                  <a:t>No available API in commodity switches</a:t>
                </a:r>
              </a:p>
              <a:p>
                <a:pPr lvl="2"/>
                <a:endParaRPr lang="en-US" sz="2800" dirty="0"/>
              </a:p>
              <a:p>
                <a:pPr lvl="1"/>
                <a:r>
                  <a:rPr lang="en-US" sz="3200" dirty="0" smtClean="0"/>
                  <a:t>Split rules </a:t>
                </a:r>
              </a:p>
              <a:p>
                <a:pPr lvl="2"/>
                <a:r>
                  <a:rPr lang="en-US" sz="2800" dirty="0" smtClean="0"/>
                  <a:t>E.g. &lt;10.0.0.0/25, 10.0.0.128/26&gt;</a:t>
                </a:r>
              </a:p>
              <a:p>
                <a:pPr lvl="2"/>
                <a:r>
                  <a:rPr lang="en-US" sz="2800" dirty="0" smtClean="0"/>
                  <a:t>Multiple rules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http://www.clipartbest.com/cliparts/Kcj/g7R/Kcjg7Rg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43" y="1986456"/>
            <a:ext cx="1364879" cy="9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813066"/>
            <a:ext cx="78867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8" name="Group 5"/>
          <p:cNvGrpSpPr/>
          <p:nvPr/>
        </p:nvGrpSpPr>
        <p:grpSpPr>
          <a:xfrm>
            <a:off x="1452580" y="4427599"/>
            <a:ext cx="7558610" cy="1983886"/>
            <a:chOff x="3345776" y="21506793"/>
            <a:chExt cx="10287022" cy="4389819"/>
          </a:xfrm>
        </p:grpSpPr>
        <p:pic>
          <p:nvPicPr>
            <p:cNvPr id="69" name="Picture 193" descr="http://www.clker.com/cliparts/u/b/J/G/d/e/blue-cloud-hi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39342" flipH="1">
              <a:off x="3345776" y="22760654"/>
              <a:ext cx="9609255" cy="3133613"/>
            </a:xfrm>
            <a:prstGeom prst="rect">
              <a:avLst/>
            </a:prstGeom>
            <a:noFill/>
          </p:spPr>
        </p:pic>
        <p:cxnSp>
          <p:nvCxnSpPr>
            <p:cNvPr id="70" name="Straight Connector 77"/>
            <p:cNvCxnSpPr>
              <a:endCxn id="88" idx="1"/>
            </p:cNvCxnSpPr>
            <p:nvPr/>
          </p:nvCxnSpPr>
          <p:spPr>
            <a:xfrm flipV="1">
              <a:off x="5192787" y="24790743"/>
              <a:ext cx="2844795" cy="6957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8"/>
            <p:cNvCxnSpPr/>
            <p:nvPr/>
          </p:nvCxnSpPr>
          <p:spPr>
            <a:xfrm flipV="1">
              <a:off x="5030074" y="24033039"/>
              <a:ext cx="2595525" cy="143861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9"/>
            <p:cNvCxnSpPr/>
            <p:nvPr/>
          </p:nvCxnSpPr>
          <p:spPr>
            <a:xfrm flipV="1">
              <a:off x="5082342" y="25640210"/>
              <a:ext cx="5105050" cy="2765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80"/>
            <p:cNvCxnSpPr/>
            <p:nvPr/>
          </p:nvCxnSpPr>
          <p:spPr>
            <a:xfrm>
              <a:off x="8736513" y="24836328"/>
              <a:ext cx="1556919" cy="83841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81"/>
            <p:cNvCxnSpPr/>
            <p:nvPr/>
          </p:nvCxnSpPr>
          <p:spPr>
            <a:xfrm>
              <a:off x="7867687" y="23928269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82"/>
            <p:cNvCxnSpPr/>
            <p:nvPr/>
          </p:nvCxnSpPr>
          <p:spPr>
            <a:xfrm>
              <a:off x="10338217" y="23665741"/>
              <a:ext cx="990021" cy="75937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83"/>
            <p:cNvCxnSpPr/>
            <p:nvPr/>
          </p:nvCxnSpPr>
          <p:spPr>
            <a:xfrm flipV="1">
              <a:off x="8362697" y="2353638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84"/>
            <p:cNvCxnSpPr/>
            <p:nvPr/>
          </p:nvCxnSpPr>
          <p:spPr>
            <a:xfrm flipV="1">
              <a:off x="9269691" y="24455018"/>
              <a:ext cx="1975520" cy="24320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5"/>
            <p:cNvCxnSpPr/>
            <p:nvPr/>
          </p:nvCxnSpPr>
          <p:spPr>
            <a:xfrm flipV="1">
              <a:off x="10187391" y="24563227"/>
              <a:ext cx="1057820" cy="81391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6"/>
            <p:cNvCxnSpPr/>
            <p:nvPr/>
          </p:nvCxnSpPr>
          <p:spPr>
            <a:xfrm flipV="1">
              <a:off x="5186467" y="24463471"/>
              <a:ext cx="265966" cy="9804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7"/>
            <p:cNvCxnSpPr/>
            <p:nvPr/>
          </p:nvCxnSpPr>
          <p:spPr>
            <a:xfrm flipV="1">
              <a:off x="5862323" y="23964621"/>
              <a:ext cx="1612264" cy="24084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90"/>
            <p:cNvSpPr txBox="1"/>
            <p:nvPr/>
          </p:nvSpPr>
          <p:spPr>
            <a:xfrm>
              <a:off x="13381385" y="21506793"/>
              <a:ext cx="251413" cy="664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350" dirty="0"/>
            </a:p>
          </p:txBody>
        </p:sp>
        <p:pic>
          <p:nvPicPr>
            <p:cNvPr id="82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793" y="23593223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187" y="25319039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9915" y="24158101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2752" y="25230498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Straight Connector 97"/>
            <p:cNvCxnSpPr/>
            <p:nvPr/>
          </p:nvCxnSpPr>
          <p:spPr>
            <a:xfrm>
              <a:off x="9530226" y="22070970"/>
              <a:ext cx="198737" cy="1439243"/>
            </a:xfrm>
            <a:prstGeom prst="line">
              <a:avLst/>
            </a:prstGeom>
            <a:ln w="57150">
              <a:solidFill>
                <a:srgbClr val="9672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349" y="2422427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583" y="24501956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89" descr="http://www.sysnative.com/forums/attachments/networking-tutorials/8524d1404845564t-how-does-routing-and-switching-work-the-life-of-a-packet-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292" y="23355004"/>
              <a:ext cx="1413226" cy="577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组合 89"/>
          <p:cNvGrpSpPr/>
          <p:nvPr/>
        </p:nvGrpSpPr>
        <p:grpSpPr>
          <a:xfrm>
            <a:off x="5694408" y="3286660"/>
            <a:ext cx="2199290" cy="673977"/>
            <a:chOff x="4619298" y="2490951"/>
            <a:chExt cx="2932386" cy="882869"/>
          </a:xfrm>
        </p:grpSpPr>
        <p:sp>
          <p:nvSpPr>
            <p:cNvPr id="91" name="圆角矩形 90"/>
            <p:cNvSpPr/>
            <p:nvPr/>
          </p:nvSpPr>
          <p:spPr>
            <a:xfrm>
              <a:off x="4619298" y="2490951"/>
              <a:ext cx="2932386" cy="88286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                                       </a:t>
              </a:r>
              <a:r>
                <a:rPr lang="en-US" sz="2100" b="1" dirty="0">
                  <a:solidFill>
                    <a:schemeClr val="tx1"/>
                  </a:solidFill>
                </a:rPr>
                <a:t>...</a:t>
              </a:r>
              <a:endParaRPr lang="en-US" sz="135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4934607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App1</a:t>
              </a: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927834" y="2617076"/>
              <a:ext cx="835572" cy="63062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App2</a:t>
              </a: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512611" y="3221941"/>
            <a:ext cx="1903686" cy="73809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Optimization Engine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3152217" y="2881280"/>
            <a:ext cx="5812791" cy="2128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6" name="圆角矩形 95"/>
          <p:cNvSpPr/>
          <p:nvPr/>
        </p:nvSpPr>
        <p:spPr>
          <a:xfrm>
            <a:off x="5141275" y="4194747"/>
            <a:ext cx="1832741" cy="484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Rule Generator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1241228" y="3161495"/>
            <a:ext cx="1549179" cy="9179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</a:t>
            </a:r>
          </a:p>
          <a:p>
            <a:pPr algn="ctr"/>
            <a:r>
              <a:rPr lang="en-US" b="1" dirty="0"/>
              <a:t>Orchestrator</a:t>
            </a:r>
          </a:p>
        </p:txBody>
      </p:sp>
      <p:cxnSp>
        <p:nvCxnSpPr>
          <p:cNvPr id="98" name="直接箭头连接符 97"/>
          <p:cNvCxnSpPr>
            <a:stCxn id="94" idx="2"/>
          </p:cNvCxnSpPr>
          <p:nvPr/>
        </p:nvCxnSpPr>
        <p:spPr>
          <a:xfrm>
            <a:off x="4464455" y="3960034"/>
            <a:ext cx="724820" cy="230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6333857" y="3983245"/>
            <a:ext cx="358801" cy="193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5599814" y="1410254"/>
            <a:ext cx="2515150" cy="1422886"/>
            <a:chOff x="4676990" y="2386948"/>
            <a:chExt cx="3353533" cy="1897181"/>
          </a:xfrm>
        </p:grpSpPr>
        <p:grpSp>
          <p:nvGrpSpPr>
            <p:cNvPr id="101" name="Group 2"/>
            <p:cNvGrpSpPr/>
            <p:nvPr/>
          </p:nvGrpSpPr>
          <p:grpSpPr>
            <a:xfrm>
              <a:off x="4676990" y="2573870"/>
              <a:ext cx="2838023" cy="1710259"/>
              <a:chOff x="4736121" y="1628800"/>
              <a:chExt cx="3451966" cy="2099908"/>
            </a:xfrm>
          </p:grpSpPr>
          <p:pic>
            <p:nvPicPr>
              <p:cNvPr id="103" name="Picture 218" descr="router.png"/>
              <p:cNvPicPr>
                <a:picLocks/>
              </p:cNvPicPr>
              <p:nvPr/>
            </p:nvPicPr>
            <p:blipFill>
              <a:blip r:embed="rId4" cstate="print">
                <a:alphaModFix amt="6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367" y="1628800"/>
                <a:ext cx="2577001" cy="2099908"/>
              </a:xfrm>
              <a:prstGeom prst="rect">
                <a:avLst/>
              </a:prstGeom>
            </p:spPr>
          </p:pic>
          <p:grpSp>
            <p:nvGrpSpPr>
              <p:cNvPr id="104" name="Group 170"/>
              <p:cNvGrpSpPr/>
              <p:nvPr/>
            </p:nvGrpSpPr>
            <p:grpSpPr>
              <a:xfrm>
                <a:off x="5003205" y="1910483"/>
                <a:ext cx="3079809" cy="778556"/>
                <a:chOff x="1698159" y="1988840"/>
                <a:chExt cx="4757840" cy="1278894"/>
              </a:xfrm>
            </p:grpSpPr>
            <p:pic>
              <p:nvPicPr>
                <p:cNvPr id="114" name="Picture 17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15" name="Picture 17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483" y="1988840"/>
                  <a:ext cx="969263" cy="969263"/>
                </a:xfrm>
                <a:prstGeom prst="rect">
                  <a:avLst/>
                </a:prstGeom>
              </p:spPr>
            </p:pic>
            <p:pic>
              <p:nvPicPr>
                <p:cNvPr id="116" name="Picture 17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7" name="Straight Connector 176"/>
                <p:cNvCxnSpPr>
                  <a:stCxn id="114" idx="3"/>
                  <a:endCxn id="115" idx="1"/>
                </p:cNvCxnSpPr>
                <p:nvPr/>
              </p:nvCxnSpPr>
              <p:spPr>
                <a:xfrm flipV="1">
                  <a:off x="3337818" y="2473472"/>
                  <a:ext cx="326665" cy="30657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77"/>
                <p:cNvCxnSpPr>
                  <a:stCxn id="116" idx="3"/>
                </p:cNvCxnSpPr>
                <p:nvPr/>
              </p:nvCxnSpPr>
              <p:spPr>
                <a:xfrm flipV="1">
                  <a:off x="5996574" y="2298471"/>
                  <a:ext cx="459425" cy="484632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78"/>
                <p:cNvCxnSpPr>
                  <a:stCxn id="115" idx="3"/>
                  <a:endCxn id="116" idx="1"/>
                </p:cNvCxnSpPr>
                <p:nvPr/>
              </p:nvCxnSpPr>
              <p:spPr>
                <a:xfrm>
                  <a:off x="4633747" y="2473472"/>
                  <a:ext cx="393564" cy="309631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79"/>
                <p:cNvCxnSpPr>
                  <a:endCxn id="114" idx="1"/>
                </p:cNvCxnSpPr>
                <p:nvPr/>
              </p:nvCxnSpPr>
              <p:spPr>
                <a:xfrm flipV="1">
                  <a:off x="1698159" y="2780044"/>
                  <a:ext cx="670396" cy="3059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60"/>
              <p:cNvGrpSpPr/>
              <p:nvPr/>
            </p:nvGrpSpPr>
            <p:grpSpPr>
              <a:xfrm>
                <a:off x="5039297" y="2665726"/>
                <a:ext cx="3148790" cy="835285"/>
                <a:chOff x="1757550" y="2298471"/>
                <a:chExt cx="4864406" cy="1372078"/>
              </a:xfrm>
            </p:grpSpPr>
            <p:pic>
              <p:nvPicPr>
                <p:cNvPr id="107" name="Picture 163" descr="router.png"/>
                <p:cNvPicPr>
                  <a:picLocks/>
                </p:cNvPicPr>
                <p:nvPr/>
              </p:nvPicPr>
              <p:blipFill>
                <a:blip r:embed="rId5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8555" y="2298471"/>
                  <a:ext cx="969263" cy="963145"/>
                </a:xfrm>
                <a:prstGeom prst="rect">
                  <a:avLst/>
                </a:prstGeom>
              </p:spPr>
            </p:pic>
            <p:pic>
              <p:nvPicPr>
                <p:cNvPr id="108" name="Picture 164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89139" y="2701289"/>
                  <a:ext cx="969264" cy="969260"/>
                </a:xfrm>
                <a:prstGeom prst="rect">
                  <a:avLst/>
                </a:prstGeom>
              </p:spPr>
            </p:pic>
            <p:pic>
              <p:nvPicPr>
                <p:cNvPr id="109" name="Picture 165" descr="router.png"/>
                <p:cNvPicPr>
                  <a:picLocks/>
                </p:cNvPicPr>
                <p:nvPr/>
              </p:nvPicPr>
              <p:blipFill>
                <a:blip r:embed="rId6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7310" y="2298471"/>
                  <a:ext cx="969263" cy="969263"/>
                </a:xfrm>
                <a:prstGeom prst="rect">
                  <a:avLst/>
                </a:prstGeom>
              </p:spPr>
            </p:pic>
            <p:cxnSp>
              <p:nvCxnSpPr>
                <p:cNvPr id="110" name="Straight Connector 166"/>
                <p:cNvCxnSpPr>
                  <a:stCxn id="107" idx="3"/>
                  <a:endCxn id="108" idx="1"/>
                </p:cNvCxnSpPr>
                <p:nvPr/>
              </p:nvCxnSpPr>
              <p:spPr>
                <a:xfrm>
                  <a:off x="3337819" y="2780044"/>
                  <a:ext cx="351320" cy="40587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67"/>
                <p:cNvCxnSpPr>
                  <a:stCxn id="109" idx="3"/>
                </p:cNvCxnSpPr>
                <p:nvPr/>
              </p:nvCxnSpPr>
              <p:spPr>
                <a:xfrm>
                  <a:off x="5996573" y="2783102"/>
                  <a:ext cx="625383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68"/>
                <p:cNvCxnSpPr>
                  <a:stCxn id="108" idx="3"/>
                  <a:endCxn id="109" idx="1"/>
                </p:cNvCxnSpPr>
                <p:nvPr/>
              </p:nvCxnSpPr>
              <p:spPr>
                <a:xfrm flipV="1">
                  <a:off x="4658402" y="2783103"/>
                  <a:ext cx="368908" cy="402816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69"/>
                <p:cNvCxnSpPr>
                  <a:endCxn id="107" idx="1"/>
                </p:cNvCxnSpPr>
                <p:nvPr/>
              </p:nvCxnSpPr>
              <p:spPr>
                <a:xfrm flipV="1">
                  <a:off x="1757550" y="2780045"/>
                  <a:ext cx="611005" cy="3058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59"/>
              <p:cNvCxnSpPr/>
              <p:nvPr/>
            </p:nvCxnSpPr>
            <p:spPr bwMode="auto">
              <a:xfrm>
                <a:off x="4736121" y="2689040"/>
                <a:ext cx="3451964" cy="0"/>
              </a:xfrm>
              <a:prstGeom prst="line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25400" cap="flat" cmpd="sng" algn="ctr">
                <a:solidFill>
                  <a:srgbClr val="F15E2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" name="文本框 101"/>
            <p:cNvSpPr txBox="1"/>
            <p:nvPr/>
          </p:nvSpPr>
          <p:spPr>
            <a:xfrm>
              <a:off x="5850043" y="2386948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Path</a:t>
              </a: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42758" y="1404731"/>
            <a:ext cx="2034569" cy="1356408"/>
            <a:chOff x="4493173" y="2605899"/>
            <a:chExt cx="2695903" cy="1682322"/>
          </a:xfrm>
        </p:grpSpPr>
        <p:sp>
          <p:nvSpPr>
            <p:cNvPr id="122" name="圆角矩形 121"/>
            <p:cNvSpPr/>
            <p:nvPr/>
          </p:nvSpPr>
          <p:spPr>
            <a:xfrm>
              <a:off x="4493173" y="3452648"/>
              <a:ext cx="2695903" cy="8355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0709" y="3689130"/>
              <a:ext cx="1135118" cy="37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http 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361060" y="3689130"/>
              <a:ext cx="57560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FW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129456" y="3685767"/>
              <a:ext cx="760075" cy="3726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Proxy</a:t>
              </a: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>
              <a:off x="5112327" y="3870434"/>
              <a:ext cx="248733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endCxn id="125" idx="1"/>
            </p:cNvCxnSpPr>
            <p:nvPr/>
          </p:nvCxnSpPr>
          <p:spPr>
            <a:xfrm>
              <a:off x="5936664" y="3870434"/>
              <a:ext cx="192792" cy="168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olded Corner 205"/>
            <p:cNvSpPr/>
            <p:nvPr/>
          </p:nvSpPr>
          <p:spPr>
            <a:xfrm>
              <a:off x="5614677" y="3104872"/>
              <a:ext cx="607870" cy="533256"/>
            </a:xfrm>
            <a:prstGeom prst="foldedCorner">
              <a:avLst>
                <a:gd name="adj" fmla="val 35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68573" tIns="34287" rIns="68573" bIns="34287" rtlCol="0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Gill Sans" charset="0"/>
                </a:defRPr>
              </a:lvl9pPr>
            </a:lstStyle>
            <a:p>
              <a:pPr fontAlgn="t"/>
              <a:r>
                <a:rPr lang="en-US" sz="2100" dirty="0"/>
                <a:t>...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95034" y="2605899"/>
              <a:ext cx="1056740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Policy </a:t>
              </a:r>
              <a:endParaRPr lang="en-US" sz="135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342678" y="1420161"/>
            <a:ext cx="2155272" cy="1645785"/>
            <a:chOff x="4957282" y="2199086"/>
            <a:chExt cx="2873696" cy="2194380"/>
          </a:xfrm>
        </p:grpSpPr>
        <p:sp>
          <p:nvSpPr>
            <p:cNvPr id="131" name="文本框 130"/>
            <p:cNvSpPr txBox="1"/>
            <p:nvPr/>
          </p:nvSpPr>
          <p:spPr>
            <a:xfrm>
              <a:off x="5650498" y="2199086"/>
              <a:ext cx="21804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Traffic</a:t>
              </a:r>
            </a:p>
          </p:txBody>
        </p:sp>
        <p:grpSp>
          <p:nvGrpSpPr>
            <p:cNvPr id="132" name="Group 66"/>
            <p:cNvGrpSpPr/>
            <p:nvPr/>
          </p:nvGrpSpPr>
          <p:grpSpPr>
            <a:xfrm>
              <a:off x="4957282" y="2926778"/>
              <a:ext cx="2277439" cy="1053408"/>
              <a:chOff x="1631596" y="2101751"/>
              <a:chExt cx="5111868" cy="1833359"/>
            </a:xfrm>
          </p:grpSpPr>
          <p:pic>
            <p:nvPicPr>
              <p:cNvPr id="137" name="Picture 67" descr="router.png"/>
              <p:cNvPicPr>
                <a:picLocks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8303" y="2574359"/>
                <a:ext cx="969263" cy="963145"/>
              </a:xfrm>
              <a:prstGeom prst="rect">
                <a:avLst/>
              </a:prstGeom>
            </p:spPr>
          </p:pic>
          <p:pic>
            <p:nvPicPr>
              <p:cNvPr id="138" name="Picture 68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3332" y="2965847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39" name="Picture 69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102" y="2101751"/>
                <a:ext cx="969263" cy="969263"/>
              </a:xfrm>
              <a:prstGeom prst="rect">
                <a:avLst/>
              </a:prstGeom>
            </p:spPr>
          </p:pic>
          <p:pic>
            <p:nvPicPr>
              <p:cNvPr id="140" name="Picture 70" descr="router.png"/>
              <p:cNvPicPr>
                <a:picLocks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2060" y="2486356"/>
                <a:ext cx="969263" cy="969263"/>
              </a:xfrm>
              <a:prstGeom prst="rect">
                <a:avLst/>
              </a:prstGeom>
            </p:spPr>
          </p:pic>
          <p:cxnSp>
            <p:nvCxnSpPr>
              <p:cNvPr id="141" name="Straight Connector 71"/>
              <p:cNvCxnSpPr>
                <a:stCxn id="137" idx="3"/>
                <a:endCxn id="139" idx="1"/>
              </p:cNvCxnSpPr>
              <p:nvPr/>
            </p:nvCxnSpPr>
            <p:spPr>
              <a:xfrm flipV="1">
                <a:off x="3187566" y="2586383"/>
                <a:ext cx="476536" cy="469549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72"/>
              <p:cNvCxnSpPr>
                <a:stCxn id="138" idx="3"/>
                <a:endCxn id="140" idx="1"/>
              </p:cNvCxnSpPr>
              <p:nvPr/>
            </p:nvCxnSpPr>
            <p:spPr>
              <a:xfrm flipV="1">
                <a:off x="4672595" y="2970989"/>
                <a:ext cx="519465" cy="47949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73"/>
              <p:cNvCxnSpPr>
                <a:stCxn id="137" idx="3"/>
                <a:endCxn id="138" idx="1"/>
              </p:cNvCxnSpPr>
              <p:nvPr/>
            </p:nvCxnSpPr>
            <p:spPr>
              <a:xfrm>
                <a:off x="3187566" y="3055932"/>
                <a:ext cx="515766" cy="39454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74"/>
              <p:cNvCxnSpPr>
                <a:stCxn id="140" idx="3"/>
              </p:cNvCxnSpPr>
              <p:nvPr/>
            </p:nvCxnSpPr>
            <p:spPr>
              <a:xfrm flipV="1">
                <a:off x="6161325" y="2733990"/>
                <a:ext cx="582139" cy="236997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75"/>
              <p:cNvCxnSpPr>
                <a:stCxn id="140" idx="3"/>
              </p:cNvCxnSpPr>
              <p:nvPr/>
            </p:nvCxnSpPr>
            <p:spPr>
              <a:xfrm>
                <a:off x="6161325" y="2970989"/>
                <a:ext cx="582139" cy="20434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76"/>
              <p:cNvCxnSpPr>
                <a:stCxn id="139" idx="3"/>
                <a:endCxn id="140" idx="1"/>
              </p:cNvCxnSpPr>
              <p:nvPr/>
            </p:nvCxnSpPr>
            <p:spPr>
              <a:xfrm>
                <a:off x="4633364" y="2586383"/>
                <a:ext cx="558696" cy="384605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77"/>
              <p:cNvCxnSpPr>
                <a:endCxn id="137" idx="1"/>
              </p:cNvCxnSpPr>
              <p:nvPr/>
            </p:nvCxnSpPr>
            <p:spPr>
              <a:xfrm>
                <a:off x="1631596" y="3055932"/>
                <a:ext cx="586707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3"/>
            <p:cNvSpPr txBox="1"/>
            <p:nvPr/>
          </p:nvSpPr>
          <p:spPr>
            <a:xfrm>
              <a:off x="5169953" y="297760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4" name="TextBox 79"/>
            <p:cNvSpPr txBox="1"/>
            <p:nvPr/>
          </p:nvSpPr>
          <p:spPr>
            <a:xfrm>
              <a:off x="6508761" y="2926777"/>
              <a:ext cx="57606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1k</a:t>
              </a:r>
            </a:p>
          </p:txBody>
        </p:sp>
        <p:sp>
          <p:nvSpPr>
            <p:cNvPr id="135" name="TextBox 80"/>
            <p:cNvSpPr txBox="1"/>
            <p:nvPr/>
          </p:nvSpPr>
          <p:spPr>
            <a:xfrm>
              <a:off x="5785561" y="2710753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  <p:sp>
          <p:nvSpPr>
            <p:cNvPr id="136" name="TextBox 82"/>
            <p:cNvSpPr txBox="1"/>
            <p:nvPr/>
          </p:nvSpPr>
          <p:spPr>
            <a:xfrm>
              <a:off x="5822937" y="3839469"/>
              <a:ext cx="576064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321457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642915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964372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1285829" algn="ctr" rtl="0" fontAlgn="base">
                <a:spcBef>
                  <a:spcPct val="0"/>
                </a:spcBef>
                <a:spcAft>
                  <a:spcPct val="0"/>
                </a:spcAft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1607287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1928744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2250201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2571659" algn="l" defTabSz="321457" rtl="0" eaLnBrk="1" latinLnBrk="0" hangingPunct="1">
                <a:defRPr sz="3000" kern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r>
                <a:rPr lang="en-US" sz="1050" dirty="0"/>
                <a:t>0.5k</a:t>
              </a:r>
            </a:p>
          </p:txBody>
        </p:sp>
      </p:grpSp>
      <p:cxnSp>
        <p:nvCxnSpPr>
          <p:cNvPr id="148" name="直接箭头连接符 147"/>
          <p:cNvCxnSpPr/>
          <p:nvPr/>
        </p:nvCxnSpPr>
        <p:spPr>
          <a:xfrm>
            <a:off x="2506286" y="2650448"/>
            <a:ext cx="1761035" cy="4316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H="1">
            <a:off x="4407056" y="2788959"/>
            <a:ext cx="1" cy="3076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4532144" y="2696033"/>
            <a:ext cx="1691922" cy="3860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2846209" y="3390107"/>
            <a:ext cx="6664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97"/>
          <p:cNvCxnSpPr/>
          <p:nvPr/>
        </p:nvCxnSpPr>
        <p:spPr>
          <a:xfrm>
            <a:off x="6333857" y="4653566"/>
            <a:ext cx="1114363" cy="984682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97"/>
          <p:cNvCxnSpPr/>
          <p:nvPr/>
        </p:nvCxnSpPr>
        <p:spPr>
          <a:xfrm flipH="1">
            <a:off x="5477326" y="4708702"/>
            <a:ext cx="210600" cy="999013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97"/>
          <p:cNvCxnSpPr/>
          <p:nvPr/>
        </p:nvCxnSpPr>
        <p:spPr>
          <a:xfrm flipH="1">
            <a:off x="5226393" y="4697784"/>
            <a:ext cx="380894" cy="54199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3459307" y="4223912"/>
            <a:ext cx="1335117" cy="48479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Handler</a:t>
            </a:r>
          </a:p>
        </p:txBody>
      </p:sp>
      <p:cxnSp>
        <p:nvCxnSpPr>
          <p:cNvPr id="156" name="直接箭头连接符 155"/>
          <p:cNvCxnSpPr/>
          <p:nvPr/>
        </p:nvCxnSpPr>
        <p:spPr>
          <a:xfrm flipH="1" flipV="1">
            <a:off x="2805068" y="3739528"/>
            <a:ext cx="692882" cy="6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2824080" y="3955749"/>
            <a:ext cx="673870" cy="231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5" idx="3"/>
            <a:endCxn id="96" idx="1"/>
          </p:cNvCxnSpPr>
          <p:nvPr/>
        </p:nvCxnSpPr>
        <p:spPr>
          <a:xfrm flipV="1">
            <a:off x="4794424" y="4437142"/>
            <a:ext cx="346851" cy="29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9" name="图片 1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18" y="4483019"/>
            <a:ext cx="1630331" cy="959570"/>
          </a:xfrm>
          <a:prstGeom prst="rect">
            <a:avLst/>
          </a:prstGeom>
        </p:spPr>
      </p:pic>
      <p:cxnSp>
        <p:nvCxnSpPr>
          <p:cNvPr id="160" name="直接连接符 159"/>
          <p:cNvCxnSpPr/>
          <p:nvPr/>
        </p:nvCxnSpPr>
        <p:spPr>
          <a:xfrm>
            <a:off x="2267947" y="5382454"/>
            <a:ext cx="497658" cy="2701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97"/>
          <p:cNvCxnSpPr/>
          <p:nvPr/>
        </p:nvCxnSpPr>
        <p:spPr>
          <a:xfrm flipH="1">
            <a:off x="3556819" y="4766972"/>
            <a:ext cx="1742629" cy="799201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97"/>
          <p:cNvCxnSpPr/>
          <p:nvPr/>
        </p:nvCxnSpPr>
        <p:spPr>
          <a:xfrm flipH="1">
            <a:off x="2883826" y="4662300"/>
            <a:ext cx="2290787" cy="57508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97"/>
          <p:cNvCxnSpPr/>
          <p:nvPr/>
        </p:nvCxnSpPr>
        <p:spPr>
          <a:xfrm>
            <a:off x="2532370" y="4116736"/>
            <a:ext cx="71925" cy="513030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97"/>
          <p:cNvCxnSpPr/>
          <p:nvPr/>
        </p:nvCxnSpPr>
        <p:spPr>
          <a:xfrm flipH="1">
            <a:off x="1810259" y="4105941"/>
            <a:ext cx="253951" cy="499726"/>
          </a:xfrm>
          <a:prstGeom prst="line">
            <a:avLst/>
          </a:prstGeom>
          <a:ln w="57150">
            <a:solidFill>
              <a:srgbClr val="9672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5207807" y="2840258"/>
            <a:ext cx="220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SDN controller</a:t>
            </a:r>
          </a:p>
        </p:txBody>
      </p:sp>
      <p:cxnSp>
        <p:nvCxnSpPr>
          <p:cNvPr id="166" name="直接箭头连接符 165"/>
          <p:cNvCxnSpPr>
            <a:endCxn id="155" idx="1"/>
          </p:cNvCxnSpPr>
          <p:nvPr/>
        </p:nvCxnSpPr>
        <p:spPr>
          <a:xfrm flipV="1">
            <a:off x="2883827" y="4466307"/>
            <a:ext cx="575480" cy="163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88276" y="1512183"/>
            <a:ext cx="7787863" cy="14306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矩形 179"/>
          <p:cNvSpPr/>
          <p:nvPr/>
        </p:nvSpPr>
        <p:spPr>
          <a:xfrm>
            <a:off x="860439" y="4937123"/>
            <a:ext cx="8150751" cy="17789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矩形 180"/>
          <p:cNvSpPr/>
          <p:nvPr/>
        </p:nvSpPr>
        <p:spPr>
          <a:xfrm>
            <a:off x="5027192" y="2756470"/>
            <a:ext cx="3992582" cy="22260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矩形 181"/>
          <p:cNvSpPr/>
          <p:nvPr/>
        </p:nvSpPr>
        <p:spPr>
          <a:xfrm>
            <a:off x="5264700" y="2840258"/>
            <a:ext cx="3512875" cy="3518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矩形 182"/>
          <p:cNvSpPr/>
          <p:nvPr/>
        </p:nvSpPr>
        <p:spPr>
          <a:xfrm>
            <a:off x="620068" y="2857078"/>
            <a:ext cx="4941618" cy="12109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矩形 166"/>
          <p:cNvSpPr/>
          <p:nvPr/>
        </p:nvSpPr>
        <p:spPr>
          <a:xfrm>
            <a:off x="724850" y="3954057"/>
            <a:ext cx="2593733" cy="12109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0" grpId="0" animBg="1"/>
      <p:bldP spid="181" grpId="0" animBg="1"/>
      <p:bldP spid="182" grpId="0" animBg="1"/>
      <p:bldP spid="183" grpId="0" animBg="1"/>
      <p:bldP spid="1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Handler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85" y="2582647"/>
            <a:ext cx="5872689" cy="4247225"/>
          </a:xfrm>
          <a:prstGeom prst="rect">
            <a:avLst/>
          </a:prstGeom>
        </p:spPr>
      </p:pic>
      <p:sp>
        <p:nvSpPr>
          <p:cNvPr id="8" name="Rounded Rectangle 91"/>
          <p:cNvSpPr/>
          <p:nvPr/>
        </p:nvSpPr>
        <p:spPr>
          <a:xfrm>
            <a:off x="5249917" y="1783242"/>
            <a:ext cx="3679449" cy="757022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247" y="2036545"/>
            <a:ext cx="332827" cy="397875"/>
          </a:xfrm>
          <a:prstGeom prst="rect">
            <a:avLst/>
          </a:prstGeom>
          <a:noFill/>
        </p:spPr>
      </p:pic>
      <p:pic>
        <p:nvPicPr>
          <p:cNvPr id="10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4902" y="2036545"/>
            <a:ext cx="385458" cy="397875"/>
          </a:xfrm>
          <a:prstGeom prst="rect">
            <a:avLst/>
          </a:prstGeom>
          <a:noFill/>
        </p:spPr>
      </p:pic>
      <p:cxnSp>
        <p:nvCxnSpPr>
          <p:cNvPr id="11" name="Straight Arrow Connector 97"/>
          <p:cNvCxnSpPr>
            <a:endCxn id="9" idx="1"/>
          </p:cNvCxnSpPr>
          <p:nvPr/>
        </p:nvCxnSpPr>
        <p:spPr>
          <a:xfrm>
            <a:off x="6806834" y="2226609"/>
            <a:ext cx="559413" cy="887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99"/>
          <p:cNvCxnSpPr>
            <a:stCxn id="9" idx="3"/>
            <a:endCxn id="10" idx="1"/>
          </p:cNvCxnSpPr>
          <p:nvPr/>
        </p:nvCxnSpPr>
        <p:spPr>
          <a:xfrm>
            <a:off x="7699074" y="2235483"/>
            <a:ext cx="46582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07"/>
          <p:cNvSpPr txBox="1"/>
          <p:nvPr/>
        </p:nvSpPr>
        <p:spPr>
          <a:xfrm>
            <a:off x="7202563" y="1740781"/>
            <a:ext cx="851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14" name="TextBox 108"/>
          <p:cNvSpPr txBox="1"/>
          <p:nvPr/>
        </p:nvSpPr>
        <p:spPr>
          <a:xfrm>
            <a:off x="8169236" y="1740781"/>
            <a:ext cx="482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15" name="TextBox 111"/>
          <p:cNvSpPr txBox="1"/>
          <p:nvPr/>
        </p:nvSpPr>
        <p:spPr>
          <a:xfrm>
            <a:off x="5249917" y="1987764"/>
            <a:ext cx="1677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sp>
        <p:nvSpPr>
          <p:cNvPr id="16" name="任意多边形 15"/>
          <p:cNvSpPr/>
          <p:nvPr/>
        </p:nvSpPr>
        <p:spPr>
          <a:xfrm>
            <a:off x="1087821" y="3792407"/>
            <a:ext cx="6574220" cy="1658177"/>
          </a:xfrm>
          <a:custGeom>
            <a:avLst/>
            <a:gdLst>
              <a:gd name="connsiteX0" fmla="*/ 0 w 6574220"/>
              <a:gd name="connsiteY0" fmla="*/ 1473276 h 1658177"/>
              <a:gd name="connsiteX1" fmla="*/ 3799489 w 6574220"/>
              <a:gd name="connsiteY1" fmla="*/ 1441745 h 1658177"/>
              <a:gd name="connsiteX2" fmla="*/ 4288220 w 6574220"/>
              <a:gd name="connsiteY2" fmla="*/ 7083 h 1658177"/>
              <a:gd name="connsiteX3" fmla="*/ 4729655 w 6574220"/>
              <a:gd name="connsiteY3" fmla="*/ 858421 h 1658177"/>
              <a:gd name="connsiteX4" fmla="*/ 5249917 w 6574220"/>
              <a:gd name="connsiteY4" fmla="*/ 85910 h 1658177"/>
              <a:gd name="connsiteX5" fmla="*/ 5328745 w 6574220"/>
              <a:gd name="connsiteY5" fmla="*/ 937248 h 1658177"/>
              <a:gd name="connsiteX6" fmla="*/ 4587765 w 6574220"/>
              <a:gd name="connsiteY6" fmla="*/ 1599400 h 1658177"/>
              <a:gd name="connsiteX7" fmla="*/ 6574220 w 6574220"/>
              <a:gd name="connsiteY7" fmla="*/ 1583634 h 165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4220" h="1658177">
                <a:moveTo>
                  <a:pt x="0" y="1473276"/>
                </a:moveTo>
                <a:cubicBezTo>
                  <a:pt x="1542393" y="1579693"/>
                  <a:pt x="3084786" y="1686111"/>
                  <a:pt x="3799489" y="1441745"/>
                </a:cubicBezTo>
                <a:cubicBezTo>
                  <a:pt x="4514192" y="1197379"/>
                  <a:pt x="4133192" y="104304"/>
                  <a:pt x="4288220" y="7083"/>
                </a:cubicBezTo>
                <a:cubicBezTo>
                  <a:pt x="4443248" y="-90138"/>
                  <a:pt x="4569372" y="845283"/>
                  <a:pt x="4729655" y="858421"/>
                </a:cubicBezTo>
                <a:cubicBezTo>
                  <a:pt x="4889938" y="871559"/>
                  <a:pt x="5150069" y="72772"/>
                  <a:pt x="5249917" y="85910"/>
                </a:cubicBezTo>
                <a:cubicBezTo>
                  <a:pt x="5349765" y="99048"/>
                  <a:pt x="5439104" y="685000"/>
                  <a:pt x="5328745" y="937248"/>
                </a:cubicBezTo>
                <a:cubicBezTo>
                  <a:pt x="5218386" y="1189496"/>
                  <a:pt x="4380186" y="1491669"/>
                  <a:pt x="4587765" y="1599400"/>
                </a:cubicBezTo>
                <a:cubicBezTo>
                  <a:pt x="4795344" y="1707131"/>
                  <a:pt x="5684782" y="1645382"/>
                  <a:pt x="6574220" y="1583634"/>
                </a:cubicBezTo>
              </a:path>
            </a:pathLst>
          </a:cu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495393" y="2979683"/>
            <a:ext cx="0" cy="409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157282" y="2918775"/>
            <a:ext cx="135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Overload notification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3681" y="3656352"/>
            <a:ext cx="579942" cy="693286"/>
          </a:xfrm>
          <a:prstGeom prst="rect">
            <a:avLst/>
          </a:prstGeom>
          <a:noFill/>
        </p:spPr>
      </p:pic>
      <p:cxnSp>
        <p:nvCxnSpPr>
          <p:cNvPr id="23" name="直接连接符 22"/>
          <p:cNvCxnSpPr>
            <a:endCxn id="20" idx="2"/>
          </p:cNvCxnSpPr>
          <p:nvPr/>
        </p:nvCxnSpPr>
        <p:spPr>
          <a:xfrm flipH="1" flipV="1">
            <a:off x="2763652" y="4349638"/>
            <a:ext cx="121438" cy="363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04814" y="3317798"/>
            <a:ext cx="103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New FW</a:t>
            </a:r>
            <a:endParaRPr lang="en-US" sz="16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268885" y="3689841"/>
            <a:ext cx="204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Initiate new VM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183009" y="2979683"/>
            <a:ext cx="17391" cy="1551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914427" y="2995463"/>
            <a:ext cx="17391" cy="230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965175" y="2995463"/>
            <a:ext cx="41720" cy="2301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68884" y="3689841"/>
            <a:ext cx="181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Install new forwarding rules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961697" y="3956955"/>
            <a:ext cx="6558455" cy="1401403"/>
          </a:xfrm>
          <a:custGeom>
            <a:avLst/>
            <a:gdLst>
              <a:gd name="connsiteX0" fmla="*/ 0 w 6558455"/>
              <a:gd name="connsiteY0" fmla="*/ 1308728 h 1401403"/>
              <a:gd name="connsiteX1" fmla="*/ 1939158 w 6558455"/>
              <a:gd name="connsiteY1" fmla="*/ 1292962 h 1401403"/>
              <a:gd name="connsiteX2" fmla="*/ 1608082 w 6558455"/>
              <a:gd name="connsiteY2" fmla="*/ 220907 h 1401403"/>
              <a:gd name="connsiteX3" fmla="*/ 2207172 w 6558455"/>
              <a:gd name="connsiteY3" fmla="*/ 693873 h 1401403"/>
              <a:gd name="connsiteX4" fmla="*/ 2475186 w 6558455"/>
              <a:gd name="connsiteY4" fmla="*/ 190 h 1401403"/>
              <a:gd name="connsiteX5" fmla="*/ 2475186 w 6558455"/>
              <a:gd name="connsiteY5" fmla="*/ 772700 h 1401403"/>
              <a:gd name="connsiteX6" fmla="*/ 2790496 w 6558455"/>
              <a:gd name="connsiteY6" fmla="*/ 1371790 h 1401403"/>
              <a:gd name="connsiteX7" fmla="*/ 6558455 w 6558455"/>
              <a:gd name="connsiteY7" fmla="*/ 1198369 h 140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8455" h="1401403">
                <a:moveTo>
                  <a:pt x="0" y="1308728"/>
                </a:moveTo>
                <a:cubicBezTo>
                  <a:pt x="835572" y="1391496"/>
                  <a:pt x="1671144" y="1474265"/>
                  <a:pt x="1939158" y="1292962"/>
                </a:cubicBezTo>
                <a:cubicBezTo>
                  <a:pt x="2207172" y="1111659"/>
                  <a:pt x="1563413" y="320755"/>
                  <a:pt x="1608082" y="220907"/>
                </a:cubicBezTo>
                <a:cubicBezTo>
                  <a:pt x="1652751" y="121059"/>
                  <a:pt x="2062655" y="730659"/>
                  <a:pt x="2207172" y="693873"/>
                </a:cubicBezTo>
                <a:cubicBezTo>
                  <a:pt x="2351689" y="657087"/>
                  <a:pt x="2430517" y="-12948"/>
                  <a:pt x="2475186" y="190"/>
                </a:cubicBezTo>
                <a:cubicBezTo>
                  <a:pt x="2519855" y="13328"/>
                  <a:pt x="2422634" y="544100"/>
                  <a:pt x="2475186" y="772700"/>
                </a:cubicBezTo>
                <a:cubicBezTo>
                  <a:pt x="2527738" y="1001300"/>
                  <a:pt x="2109951" y="1300845"/>
                  <a:pt x="2790496" y="1371790"/>
                </a:cubicBezTo>
                <a:cubicBezTo>
                  <a:pt x="3471041" y="1442735"/>
                  <a:pt x="5014748" y="1320552"/>
                  <a:pt x="6558455" y="1198369"/>
                </a:cubicBezTo>
              </a:path>
            </a:pathLst>
          </a:custGeom>
          <a:ln>
            <a:solidFill>
              <a:srgbClr val="FF0000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/>
          <p:cNvCxnSpPr>
            <a:endCxn id="25" idx="0"/>
          </p:cNvCxnSpPr>
          <p:nvPr/>
        </p:nvCxnSpPr>
        <p:spPr>
          <a:xfrm flipH="1">
            <a:off x="2824371" y="2995463"/>
            <a:ext cx="6459" cy="322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65175" y="3110239"/>
            <a:ext cx="1448047" cy="136433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54"/>
          <p:cNvSpPr/>
          <p:nvPr/>
        </p:nvSpPr>
        <p:spPr>
          <a:xfrm>
            <a:off x="1743082" y="5253122"/>
            <a:ext cx="5984078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smtClean="0"/>
              <a:t>Using </a:t>
            </a:r>
            <a:r>
              <a:rPr lang="en-US" altLang="zh-CN" sz="2700" b="1" dirty="0" err="1" smtClean="0"/>
              <a:t>ClickOS</a:t>
            </a:r>
            <a:r>
              <a:rPr lang="en-US" altLang="zh-CN" sz="2700" b="1" dirty="0" smtClean="0"/>
              <a:t>: lightweight</a:t>
            </a:r>
            <a:endParaRPr lang="en-US" altLang="zh-CN" sz="2700" b="1" dirty="0"/>
          </a:p>
        </p:txBody>
      </p:sp>
    </p:spTree>
    <p:extLst>
      <p:ext uri="{BB962C8B-B14F-4D97-AF65-F5344CB8AC3E}">
        <p14:creationId xmlns:p14="http://schemas.microsoft.com/office/powerpoint/2010/main" val="16026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  <p:bldP spid="25" grpId="0"/>
      <p:bldP spid="26" grpId="0"/>
      <p:bldP spid="26" grpId="1"/>
      <p:bldP spid="34" grpId="0"/>
      <p:bldP spid="34" grpId="1"/>
      <p:bldP spid="37" grpId="0" animBg="1"/>
      <p:bldP spid="29" grpId="0" animBg="1"/>
      <p:bldP spid="29" grpId="1" animBg="1"/>
      <p:bldP spid="31" grpId="0" animBg="1"/>
      <p:bldP spid="3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734" y="1589142"/>
            <a:ext cx="6198308" cy="50567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8440" y="1589142"/>
            <a:ext cx="1529257" cy="1879272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36972" y="3909847"/>
            <a:ext cx="2144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Resource Orchestrator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2578" y="1781503"/>
            <a:ext cx="1994170" cy="148195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170682" y="3432794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Network Controller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854790" y="2112579"/>
            <a:ext cx="897403" cy="306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62889" y="1928168"/>
            <a:ext cx="1696021" cy="337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27074" y="1781503"/>
            <a:ext cx="214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REST API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11476" y="1589142"/>
            <a:ext cx="1529257" cy="11075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83890" y="1451114"/>
            <a:ext cx="318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Core: Stand-alone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9261" y="4863954"/>
            <a:ext cx="1403317" cy="62244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54"/>
          <p:cNvSpPr/>
          <p:nvPr/>
        </p:nvSpPr>
        <p:spPr>
          <a:xfrm>
            <a:off x="1803126" y="3357114"/>
            <a:ext cx="5028164" cy="7844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b="1" dirty="0" smtClean="0"/>
              <a:t>XEN VMs can’t be connected to </a:t>
            </a:r>
            <a:r>
              <a:rPr lang="en-US" altLang="zh-CN" sz="2700" b="1" dirty="0" err="1"/>
              <a:t>O</a:t>
            </a:r>
            <a:r>
              <a:rPr lang="en-US" altLang="zh-CN" sz="2700" b="1" dirty="0" err="1" smtClean="0"/>
              <a:t>penVswitch</a:t>
            </a:r>
            <a:r>
              <a:rPr lang="en-US" altLang="zh-CN" sz="2700" b="1" dirty="0" smtClean="0"/>
              <a:t> directly</a:t>
            </a:r>
            <a:endParaRPr lang="en-US" altLang="zh-CN" sz="27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711956" y="4265879"/>
            <a:ext cx="9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dirty="0" err="1" smtClean="0">
                <a:solidFill>
                  <a:schemeClr val="bg1"/>
                </a:solidFill>
              </a:rPr>
              <a:t>lickOS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38024" y="4265879"/>
            <a:ext cx="9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dirty="0" err="1" smtClean="0">
                <a:solidFill>
                  <a:schemeClr val="bg1"/>
                </a:solidFill>
              </a:rPr>
              <a:t>lickOS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3468" y="5054167"/>
            <a:ext cx="708008" cy="35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Linux-</a:t>
            </a:r>
            <a:r>
              <a:rPr lang="en-US" sz="1200" dirty="0" err="1" smtClean="0"/>
              <a:t>br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17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15" grpId="0"/>
      <p:bldP spid="15" grpId="1"/>
      <p:bldP spid="11" grpId="0" animBg="1"/>
      <p:bldP spid="11" grpId="1" animBg="1"/>
      <p:bldP spid="13" grpId="0"/>
      <p:bldP spid="13" grpId="1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61" y="2434352"/>
            <a:ext cx="6118170" cy="43921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Emulation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Dynamic Handler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017986" y="2434352"/>
            <a:ext cx="32834" cy="4150176"/>
          </a:xfrm>
          <a:prstGeom prst="line">
            <a:avLst/>
          </a:prstGeom>
          <a:ln w="50800" cmpd="sng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Freeform 9"/>
          <p:cNvSpPr>
            <a:spLocks/>
          </p:cNvSpPr>
          <p:nvPr/>
        </p:nvSpPr>
        <p:spPr bwMode="auto">
          <a:xfrm rot="8774184" flipV="1">
            <a:off x="1924388" y="2755766"/>
            <a:ext cx="964044" cy="28939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03493" y="2161483"/>
            <a:ext cx="152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overload</a:t>
            </a:r>
            <a:endParaRPr lang="en-US" sz="2400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05" y="3504026"/>
            <a:ext cx="5465886" cy="287671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103903" y="2434352"/>
            <a:ext cx="32834" cy="4150176"/>
          </a:xfrm>
          <a:prstGeom prst="line">
            <a:avLst/>
          </a:prstGeom>
          <a:ln w="50800" cmpd="sng">
            <a:solidFill>
              <a:schemeClr val="accent1"/>
            </a:solidFill>
            <a:prstDash val="soli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reeform 9"/>
          <p:cNvSpPr>
            <a:spLocks/>
          </p:cNvSpPr>
          <p:nvPr/>
        </p:nvSpPr>
        <p:spPr bwMode="auto">
          <a:xfrm rot="10182373" flipV="1">
            <a:off x="5122001" y="3288885"/>
            <a:ext cx="964044" cy="28939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17565" y="2974245"/>
            <a:ext cx="152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roll back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51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232 L 0.33611 -0.3849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6" y="-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Methodology</a:t>
            </a:r>
            <a:endParaRPr lang="en-US" dirty="0"/>
          </a:p>
          <a:p>
            <a:pPr lvl="1"/>
            <a:r>
              <a:rPr lang="en-US" dirty="0"/>
              <a:t>The input to Optimization Engine is the average traffic matrix.</a:t>
            </a:r>
          </a:p>
          <a:p>
            <a:pPr lvl="1"/>
            <a:r>
              <a:rPr lang="en-US" dirty="0"/>
              <a:t>See the performance of APPLE with time-varying traffic matrix.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Topologies</a:t>
            </a:r>
          </a:p>
          <a:p>
            <a:pPr lvl="1"/>
            <a:r>
              <a:rPr lang="en-US" dirty="0" smtClean="0"/>
              <a:t>Campus network, enterprise network, data center 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Network Functions</a:t>
            </a:r>
          </a:p>
          <a:p>
            <a:pPr lvl="1"/>
            <a:r>
              <a:rPr lang="en-US" dirty="0" smtClean="0"/>
              <a:t>Each host have 64 cores</a:t>
            </a:r>
          </a:p>
          <a:p>
            <a:pPr lvl="1"/>
            <a:r>
              <a:rPr lang="en-US" dirty="0" smtClean="0"/>
              <a:t>4 network functions (FW, IDS, Proxy, IDS)</a:t>
            </a:r>
          </a:p>
          <a:p>
            <a:pPr lvl="1"/>
            <a:r>
              <a:rPr lang="en-US" dirty="0" smtClean="0"/>
              <a:t>Different core # requirement and capacity</a:t>
            </a:r>
          </a:p>
          <a:p>
            <a:pPr lvl="1"/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Policy</a:t>
            </a:r>
          </a:p>
          <a:p>
            <a:pPr lvl="1"/>
            <a:r>
              <a:rPr lang="en-US" dirty="0" smtClean="0"/>
              <a:t>Synthesize network policy chains</a:t>
            </a:r>
          </a:p>
        </p:txBody>
      </p:sp>
    </p:spTree>
    <p:extLst>
      <p:ext uri="{BB962C8B-B14F-4D97-AF65-F5344CB8AC3E}">
        <p14:creationId xmlns:p14="http://schemas.microsoft.com/office/powerpoint/2010/main" val="37507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87" y="1862227"/>
            <a:ext cx="6457871" cy="42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Evaluation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971" y="1699500"/>
            <a:ext cx="5972417" cy="4464817"/>
          </a:xfrm>
          <a:prstGeom prst="rect">
            <a:avLst/>
          </a:prstGeom>
        </p:spPr>
      </p:pic>
      <p:sp>
        <p:nvSpPr>
          <p:cNvPr id="5" name="final-punch"/>
          <p:cNvSpPr/>
          <p:nvPr/>
        </p:nvSpPr>
        <p:spPr>
          <a:xfrm>
            <a:off x="976032" y="6053027"/>
            <a:ext cx="7539318" cy="54483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GB" sz="2600" dirty="0" smtClean="0">
                <a:solidFill>
                  <a:srgbClr val="1010A0"/>
                </a:solidFill>
              </a:rPr>
              <a:t>Less packet loss</a:t>
            </a:r>
          </a:p>
        </p:txBody>
      </p:sp>
    </p:spTree>
    <p:extLst>
      <p:ext uri="{BB962C8B-B14F-4D97-AF65-F5344CB8AC3E}">
        <p14:creationId xmlns:p14="http://schemas.microsoft.com/office/powerpoint/2010/main" val="75455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28650" y="1843588"/>
            <a:ext cx="7886700" cy="1757251"/>
            <a:chOff x="628650" y="1843588"/>
            <a:chExt cx="7886700" cy="1757251"/>
          </a:xfrm>
        </p:grpSpPr>
        <p:sp>
          <p:nvSpPr>
            <p:cNvPr id="5" name="Freeform 5"/>
            <p:cNvSpPr/>
            <p:nvPr/>
          </p:nvSpPr>
          <p:spPr>
            <a:xfrm>
              <a:off x="628650" y="1843588"/>
              <a:ext cx="7886700" cy="527670"/>
            </a:xfrm>
            <a:custGeom>
              <a:avLst/>
              <a:gdLst>
                <a:gd name="connsiteX0" fmla="*/ 0 w 7886700"/>
                <a:gd name="connsiteY0" fmla="*/ 87947 h 527670"/>
                <a:gd name="connsiteX1" fmla="*/ 87947 w 7886700"/>
                <a:gd name="connsiteY1" fmla="*/ 0 h 527670"/>
                <a:gd name="connsiteX2" fmla="*/ 7798753 w 7886700"/>
                <a:gd name="connsiteY2" fmla="*/ 0 h 527670"/>
                <a:gd name="connsiteX3" fmla="*/ 7886700 w 7886700"/>
                <a:gd name="connsiteY3" fmla="*/ 87947 h 527670"/>
                <a:gd name="connsiteX4" fmla="*/ 7886700 w 7886700"/>
                <a:gd name="connsiteY4" fmla="*/ 439723 h 527670"/>
                <a:gd name="connsiteX5" fmla="*/ 7798753 w 7886700"/>
                <a:gd name="connsiteY5" fmla="*/ 527670 h 527670"/>
                <a:gd name="connsiteX6" fmla="*/ 87947 w 7886700"/>
                <a:gd name="connsiteY6" fmla="*/ 527670 h 527670"/>
                <a:gd name="connsiteX7" fmla="*/ 0 w 7886700"/>
                <a:gd name="connsiteY7" fmla="*/ 439723 h 527670"/>
                <a:gd name="connsiteX8" fmla="*/ 0 w 7886700"/>
                <a:gd name="connsiteY8" fmla="*/ 87947 h 52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6700" h="527670">
                  <a:moveTo>
                    <a:pt x="0" y="87947"/>
                  </a:moveTo>
                  <a:cubicBezTo>
                    <a:pt x="0" y="39375"/>
                    <a:pt x="39375" y="0"/>
                    <a:pt x="87947" y="0"/>
                  </a:cubicBezTo>
                  <a:lnTo>
                    <a:pt x="7798753" y="0"/>
                  </a:lnTo>
                  <a:cubicBezTo>
                    <a:pt x="7847325" y="0"/>
                    <a:pt x="7886700" y="39375"/>
                    <a:pt x="7886700" y="87947"/>
                  </a:cubicBezTo>
                  <a:lnTo>
                    <a:pt x="7886700" y="439723"/>
                  </a:lnTo>
                  <a:cubicBezTo>
                    <a:pt x="7886700" y="488295"/>
                    <a:pt x="7847325" y="527670"/>
                    <a:pt x="7798753" y="527670"/>
                  </a:cubicBezTo>
                  <a:lnTo>
                    <a:pt x="87947" y="527670"/>
                  </a:lnTo>
                  <a:cubicBezTo>
                    <a:pt x="39375" y="527670"/>
                    <a:pt x="0" y="488295"/>
                    <a:pt x="0" y="439723"/>
                  </a:cubicBezTo>
                  <a:lnTo>
                    <a:pt x="0" y="8794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9579" tIns="109579" rIns="109579" bIns="109579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Security Network Function</a:t>
              </a:r>
              <a:endParaRPr lang="en-US" sz="2200" kern="1200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628650" y="2371259"/>
              <a:ext cx="7886700" cy="1229580"/>
            </a:xfrm>
            <a:custGeom>
              <a:avLst/>
              <a:gdLst>
                <a:gd name="connsiteX0" fmla="*/ 0 w 7886700"/>
                <a:gd name="connsiteY0" fmla="*/ 0 h 1229580"/>
                <a:gd name="connsiteX1" fmla="*/ 7886700 w 7886700"/>
                <a:gd name="connsiteY1" fmla="*/ 0 h 1229580"/>
                <a:gd name="connsiteX2" fmla="*/ 7886700 w 7886700"/>
                <a:gd name="connsiteY2" fmla="*/ 1229580 h 1229580"/>
                <a:gd name="connsiteX3" fmla="*/ 0 w 7886700"/>
                <a:gd name="connsiteY3" fmla="*/ 1229580 h 1229580"/>
                <a:gd name="connsiteX4" fmla="*/ 0 w 7886700"/>
                <a:gd name="connsiteY4" fmla="*/ 0 h 122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6700" h="1229580">
                  <a:moveTo>
                    <a:pt x="0" y="0"/>
                  </a:moveTo>
                  <a:lnTo>
                    <a:pt x="7886700" y="0"/>
                  </a:lnTo>
                  <a:lnTo>
                    <a:pt x="7886700" y="1229580"/>
                  </a:lnTo>
                  <a:lnTo>
                    <a:pt x="0" y="12295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403" tIns="30480" rIns="170688" bIns="30480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en-US" sz="2400" kern="1200" dirty="0"/>
            </a:p>
          </p:txBody>
        </p:sp>
      </p:grpSp>
      <p:pic>
        <p:nvPicPr>
          <p:cNvPr id="7" name="Picture 11" descr="IOSfirewal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084" y="2635017"/>
            <a:ext cx="661284" cy="828933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2155119" y="3514484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Firewall</a:t>
            </a:r>
            <a:endParaRPr lang="en-US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45" y="2562138"/>
            <a:ext cx="799164" cy="9063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25393" y="3522514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IDS</a:t>
            </a:r>
            <a:endParaRPr lang="en-US" b="1" dirty="0"/>
          </a:p>
        </p:txBody>
      </p:sp>
      <p:sp>
        <p:nvSpPr>
          <p:cNvPr id="12" name="Freeform 5"/>
          <p:cNvSpPr/>
          <p:nvPr/>
        </p:nvSpPr>
        <p:spPr>
          <a:xfrm>
            <a:off x="628650" y="4022651"/>
            <a:ext cx="7886700" cy="527670"/>
          </a:xfrm>
          <a:custGeom>
            <a:avLst/>
            <a:gdLst>
              <a:gd name="connsiteX0" fmla="*/ 0 w 7886700"/>
              <a:gd name="connsiteY0" fmla="*/ 87947 h 527670"/>
              <a:gd name="connsiteX1" fmla="*/ 87947 w 7886700"/>
              <a:gd name="connsiteY1" fmla="*/ 0 h 527670"/>
              <a:gd name="connsiteX2" fmla="*/ 7798753 w 7886700"/>
              <a:gd name="connsiteY2" fmla="*/ 0 h 527670"/>
              <a:gd name="connsiteX3" fmla="*/ 7886700 w 7886700"/>
              <a:gd name="connsiteY3" fmla="*/ 87947 h 527670"/>
              <a:gd name="connsiteX4" fmla="*/ 7886700 w 7886700"/>
              <a:gd name="connsiteY4" fmla="*/ 439723 h 527670"/>
              <a:gd name="connsiteX5" fmla="*/ 7798753 w 7886700"/>
              <a:gd name="connsiteY5" fmla="*/ 527670 h 527670"/>
              <a:gd name="connsiteX6" fmla="*/ 87947 w 7886700"/>
              <a:gd name="connsiteY6" fmla="*/ 527670 h 527670"/>
              <a:gd name="connsiteX7" fmla="*/ 0 w 7886700"/>
              <a:gd name="connsiteY7" fmla="*/ 439723 h 527670"/>
              <a:gd name="connsiteX8" fmla="*/ 0 w 7886700"/>
              <a:gd name="connsiteY8" fmla="*/ 87947 h 52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86700" h="527670">
                <a:moveTo>
                  <a:pt x="0" y="87947"/>
                </a:moveTo>
                <a:cubicBezTo>
                  <a:pt x="0" y="39375"/>
                  <a:pt x="39375" y="0"/>
                  <a:pt x="87947" y="0"/>
                </a:cubicBezTo>
                <a:lnTo>
                  <a:pt x="7798753" y="0"/>
                </a:lnTo>
                <a:cubicBezTo>
                  <a:pt x="7847325" y="0"/>
                  <a:pt x="7886700" y="39375"/>
                  <a:pt x="7886700" y="87947"/>
                </a:cubicBezTo>
                <a:lnTo>
                  <a:pt x="7886700" y="439723"/>
                </a:lnTo>
                <a:cubicBezTo>
                  <a:pt x="7886700" y="488295"/>
                  <a:pt x="7847325" y="527670"/>
                  <a:pt x="7798753" y="527670"/>
                </a:cubicBezTo>
                <a:lnTo>
                  <a:pt x="87947" y="527670"/>
                </a:lnTo>
                <a:cubicBezTo>
                  <a:pt x="39375" y="527670"/>
                  <a:pt x="0" y="488295"/>
                  <a:pt x="0" y="439723"/>
                </a:cubicBezTo>
                <a:lnTo>
                  <a:pt x="0" y="8794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9579" tIns="109579" rIns="109579" bIns="109579" numCol="1" spcCol="1270" anchor="ctr" anchorCtr="0">
            <a:noAutofit/>
          </a:bodyPr>
          <a:lstStyle/>
          <a:p>
            <a:pPr lvl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/>
              <a:t>Acceleration Network Function</a:t>
            </a:r>
            <a:endParaRPr lang="en-US" sz="2200" kern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813186" y="5679674"/>
            <a:ext cx="194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WAN Optimizer</a:t>
            </a:r>
            <a:endParaRPr lang="en-US" b="1" dirty="0"/>
          </a:p>
        </p:txBody>
      </p:sp>
      <p:pic>
        <p:nvPicPr>
          <p:cNvPr id="19" name="Picture 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9345" y="4972133"/>
            <a:ext cx="940916" cy="6492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" name="文本框 19"/>
          <p:cNvSpPr txBox="1"/>
          <p:nvPr/>
        </p:nvSpPr>
        <p:spPr>
          <a:xfrm>
            <a:off x="5425393" y="5678178"/>
            <a:ext cx="178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Proxy</a:t>
            </a:r>
            <a:endParaRPr lang="en-US" b="1" dirty="0"/>
          </a:p>
        </p:txBody>
      </p:sp>
      <p:pic>
        <p:nvPicPr>
          <p:cNvPr id="21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268" y="5026601"/>
            <a:ext cx="940916" cy="6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799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4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We design and  implement an interference-free NFV  </a:t>
            </a:r>
            <a:r>
              <a:rPr lang="en-US" dirty="0" err="1" smtClean="0"/>
              <a:t>Orchestraton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Resource efficient</a:t>
            </a:r>
          </a:p>
          <a:p>
            <a:pPr lvl="1"/>
            <a:r>
              <a:rPr lang="en-US" dirty="0" smtClean="0"/>
              <a:t>Incorporate network dynamics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ClickOS</a:t>
            </a:r>
            <a:r>
              <a:rPr lang="en-US" dirty="0" smtClean="0"/>
              <a:t> and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adaptivedealer.files.wordpress.com/2013/11/accessible-vehicles-and-adaptive-mobility-equipment-q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7" y="1825626"/>
            <a:ext cx="47821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9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Optimization Engine: </a:t>
            </a:r>
            <a:br>
              <a:rPr lang="en-US" i="1" dirty="0" smtClean="0"/>
            </a:br>
            <a:r>
              <a:rPr lang="en-US" i="1" dirty="0" smtClean="0"/>
              <a:t>Policy enforcement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Policy enforcement. </a:t>
            </a:r>
            <a:r>
              <a:rPr lang="en-US" sz="3200" dirty="0"/>
              <a:t>To enforce policies, the requirements are two-folded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FF0000"/>
                </a:solidFill>
              </a:rPr>
              <a:t>each flow. 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For each network function specified by the policy for a flow, at least one instance is on the network path.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any VNF instance </a:t>
            </a:r>
            <a:r>
              <a:rPr lang="en-US" i="1" dirty="0"/>
              <a:t>n</a:t>
            </a:r>
            <a:r>
              <a:rPr lang="en-US" dirty="0"/>
              <a:t>, there should be at lease one instance of the VNFs succeeding </a:t>
            </a:r>
            <a:r>
              <a:rPr lang="en-US" i="1" dirty="0"/>
              <a:t>n </a:t>
            </a:r>
            <a:r>
              <a:rPr lang="en-US" dirty="0"/>
              <a:t>on the same switch of </a:t>
            </a:r>
            <a:r>
              <a:rPr lang="en-US" i="1" dirty="0"/>
              <a:t>n </a:t>
            </a:r>
            <a:r>
              <a:rPr lang="en-US" dirty="0"/>
              <a:t>or the downstream switches on the path.  (recursive)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779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Correctness:</a:t>
            </a:r>
            <a:r>
              <a:rPr lang="en-US" dirty="0" smtClean="0"/>
              <a:t> sequential order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Efficiency:  </a:t>
            </a:r>
            <a:r>
              <a:rPr lang="en-US" dirty="0" smtClean="0"/>
              <a:t>not traverse unnecessary ones</a:t>
            </a:r>
          </a:p>
          <a:p>
            <a:endParaRPr 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Chain</a:t>
            </a:r>
            <a:endParaRPr lang="en-US" dirty="0"/>
          </a:p>
        </p:txBody>
      </p:sp>
      <p:pic>
        <p:nvPicPr>
          <p:cNvPr id="5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6256" y="1825625"/>
            <a:ext cx="661284" cy="828933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2792291" y="2705092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Firewall</a:t>
            </a:r>
            <a:endParaRPr 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534" y="1825625"/>
            <a:ext cx="799164" cy="9063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9582" y="2786001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IDS</a:t>
            </a:r>
            <a:endParaRPr lang="en-US" b="1" dirty="0"/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6697" y="1952010"/>
            <a:ext cx="940916" cy="6492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" name="文本框 9"/>
          <p:cNvSpPr txBox="1"/>
          <p:nvPr/>
        </p:nvSpPr>
        <p:spPr>
          <a:xfrm>
            <a:off x="6125268" y="2729819"/>
            <a:ext cx="1784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Proxy</a:t>
            </a:r>
            <a:endParaRPr 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2840" y="2278193"/>
            <a:ext cx="793416" cy="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3616607" y="2276645"/>
            <a:ext cx="916927" cy="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97664" y="2274491"/>
            <a:ext cx="779033" cy="2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02390" y="2012881"/>
            <a:ext cx="11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ttp</a:t>
            </a:r>
            <a:endParaRPr 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60877" y="3586859"/>
            <a:ext cx="148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Non http</a:t>
            </a:r>
            <a:endParaRPr lang="en-US" sz="28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750778" y="3848166"/>
            <a:ext cx="793416" cy="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11" descr="IOS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6607" y="3401873"/>
            <a:ext cx="661284" cy="828933"/>
          </a:xfrm>
          <a:prstGeom prst="rect">
            <a:avLst/>
          </a:prstGeom>
          <a:noFill/>
        </p:spPr>
      </p:pic>
      <p:sp>
        <p:nvSpPr>
          <p:cNvPr id="31" name="文本框 30"/>
          <p:cNvSpPr txBox="1"/>
          <p:nvPr/>
        </p:nvSpPr>
        <p:spPr>
          <a:xfrm>
            <a:off x="3422642" y="4281340"/>
            <a:ext cx="125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Firewall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2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Functions Placement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Policy chain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Placement</a:t>
            </a:r>
            <a:endParaRPr lang="en-US" sz="2400" dirty="0" smtClean="0"/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ot easy to re-deploy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578718" y="2429703"/>
            <a:ext cx="5986564" cy="1089298"/>
            <a:chOff x="1460045" y="2503543"/>
            <a:chExt cx="6607567" cy="1360486"/>
          </a:xfrm>
        </p:grpSpPr>
        <p:pic>
          <p:nvPicPr>
            <p:cNvPr id="4" name="Picture 11" descr="IOSfirew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43911" y="2503543"/>
              <a:ext cx="661284" cy="828933"/>
            </a:xfrm>
            <a:prstGeom prst="rect">
              <a:avLst/>
            </a:prstGeom>
            <a:noFill/>
          </p:spPr>
        </p:pic>
        <p:sp>
          <p:nvSpPr>
            <p:cNvPr id="5" name="文本框 4"/>
            <p:cNvSpPr txBox="1"/>
            <p:nvPr/>
          </p:nvSpPr>
          <p:spPr>
            <a:xfrm>
              <a:off x="2949946" y="3383010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Firewall</a:t>
              </a:r>
              <a:endParaRPr lang="en-US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189" y="2503543"/>
              <a:ext cx="799164" cy="90634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37237" y="3463919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IDS</a:t>
              </a:r>
              <a:endParaRPr lang="en-US" b="1" dirty="0"/>
            </a:p>
          </p:txBody>
        </p:sp>
        <p:pic>
          <p:nvPicPr>
            <p:cNvPr id="8" name="Picture 7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34352" y="2629928"/>
              <a:ext cx="940916" cy="6492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9" name="文本框 8"/>
            <p:cNvSpPr txBox="1"/>
            <p:nvPr/>
          </p:nvSpPr>
          <p:spPr>
            <a:xfrm>
              <a:off x="6282923" y="3407737"/>
              <a:ext cx="178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Proxy</a:t>
              </a:r>
              <a:endParaRPr lang="en-US" b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350495" y="2956111"/>
              <a:ext cx="793416" cy="6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6" idx="1"/>
            </p:cNvCxnSpPr>
            <p:nvPr/>
          </p:nvCxnSpPr>
          <p:spPr>
            <a:xfrm>
              <a:off x="3774262" y="2954563"/>
              <a:ext cx="916927" cy="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455319" y="2952409"/>
              <a:ext cx="779033" cy="21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460045" y="2690799"/>
              <a:ext cx="1176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</a:t>
              </a:r>
              <a:r>
                <a:rPr lang="en-US" sz="2800" dirty="0" smtClean="0"/>
                <a:t>ttp</a:t>
              </a:r>
              <a:endParaRPr lang="en-US" sz="28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11636" y="4323022"/>
            <a:ext cx="5628290" cy="2274835"/>
            <a:chOff x="2572752" y="3057565"/>
            <a:chExt cx="6833208" cy="3421675"/>
          </a:xfrm>
        </p:grpSpPr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94375" y="4621256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994332" y="4944432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04967" y="5007257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Connector 15"/>
            <p:cNvCxnSpPr>
              <a:stCxn id="17" idx="3"/>
              <a:endCxn id="15" idx="1"/>
            </p:cNvCxnSpPr>
            <p:nvPr/>
          </p:nvCxnSpPr>
          <p:spPr>
            <a:xfrm flipV="1">
              <a:off x="3972342" y="4831698"/>
              <a:ext cx="1722033" cy="386001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"/>
            <p:cNvCxnSpPr>
              <a:stCxn id="15" idx="3"/>
              <a:endCxn id="16" idx="1"/>
            </p:cNvCxnSpPr>
            <p:nvPr/>
          </p:nvCxnSpPr>
          <p:spPr>
            <a:xfrm>
              <a:off x="6361749" y="4831697"/>
              <a:ext cx="1632582" cy="323176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7"/>
            <p:cNvCxnSpPr>
              <a:stCxn id="29" idx="3"/>
              <a:endCxn id="16" idx="1"/>
            </p:cNvCxnSpPr>
            <p:nvPr/>
          </p:nvCxnSpPr>
          <p:spPr>
            <a:xfrm flipV="1">
              <a:off x="6389619" y="5154873"/>
              <a:ext cx="1604712" cy="529792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8"/>
            <p:cNvSpPr txBox="1"/>
            <p:nvPr/>
          </p:nvSpPr>
          <p:spPr>
            <a:xfrm flipH="1">
              <a:off x="3372701" y="5417925"/>
              <a:ext cx="599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S1</a:t>
              </a:r>
              <a:endParaRPr lang="en-US" sz="2000" baseline="-25000" dirty="0"/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6317827" y="4230224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S2</a:t>
              </a:r>
              <a:endParaRPr lang="en-US" sz="2000" baseline="-25000" dirty="0"/>
            </a:p>
          </p:txBody>
        </p:sp>
        <p:sp>
          <p:nvSpPr>
            <p:cNvPr id="23" name="TextBox 20"/>
            <p:cNvSpPr txBox="1"/>
            <p:nvPr/>
          </p:nvSpPr>
          <p:spPr>
            <a:xfrm>
              <a:off x="8064718" y="4474773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S4</a:t>
              </a:r>
              <a:endParaRPr lang="en-US" sz="2000" baseline="-25000" dirty="0"/>
            </a:p>
          </p:txBody>
        </p:sp>
        <p:pic>
          <p:nvPicPr>
            <p:cNvPr id="24" name="Picture 57" descr="icon_colo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09250" y="5978419"/>
              <a:ext cx="437542" cy="500821"/>
            </a:xfrm>
            <a:prstGeom prst="rect">
              <a:avLst/>
            </a:prstGeom>
            <a:noFill/>
          </p:spPr>
        </p:pic>
        <p:pic>
          <p:nvPicPr>
            <p:cNvPr id="25" name="Picture 11" descr="IOSfirewal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25863" y="3551726"/>
              <a:ext cx="324630" cy="602783"/>
            </a:xfrm>
            <a:prstGeom prst="rect">
              <a:avLst/>
            </a:prstGeom>
            <a:noFill/>
          </p:spPr>
        </p:pic>
        <p:cxnSp>
          <p:nvCxnSpPr>
            <p:cNvPr id="26" name="Straight Connector 23"/>
            <p:cNvCxnSpPr>
              <a:stCxn id="25" idx="2"/>
              <a:endCxn id="15" idx="0"/>
            </p:cNvCxnSpPr>
            <p:nvPr/>
          </p:nvCxnSpPr>
          <p:spPr>
            <a:xfrm>
              <a:off x="5588178" y="4154509"/>
              <a:ext cx="439884" cy="46674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4"/>
            <p:cNvCxnSpPr>
              <a:stCxn id="16" idx="2"/>
              <a:endCxn id="24" idx="0"/>
            </p:cNvCxnSpPr>
            <p:nvPr/>
          </p:nvCxnSpPr>
          <p:spPr>
            <a:xfrm>
              <a:off x="8328019" y="5365315"/>
              <a:ext cx="2" cy="613104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/>
            <p:cNvCxnSpPr>
              <a:stCxn id="33" idx="2"/>
              <a:endCxn id="15" idx="0"/>
            </p:cNvCxnSpPr>
            <p:nvPr/>
          </p:nvCxnSpPr>
          <p:spPr>
            <a:xfrm flipH="1">
              <a:off x="6028063" y="3955848"/>
              <a:ext cx="427973" cy="665408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7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22245" y="5474224"/>
              <a:ext cx="667375" cy="420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Straight Connector 28"/>
            <p:cNvCxnSpPr>
              <a:stCxn id="17" idx="3"/>
              <a:endCxn id="29" idx="1"/>
            </p:cNvCxnSpPr>
            <p:nvPr/>
          </p:nvCxnSpPr>
          <p:spPr>
            <a:xfrm>
              <a:off x="3972342" y="5217699"/>
              <a:ext cx="1749903" cy="466967"/>
            </a:xfrm>
            <a:prstGeom prst="line">
              <a:avLst/>
            </a:prstGeom>
            <a:ln w="381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29"/>
            <p:cNvSpPr txBox="1"/>
            <p:nvPr/>
          </p:nvSpPr>
          <p:spPr>
            <a:xfrm>
              <a:off x="6456036" y="5568595"/>
              <a:ext cx="432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/>
                <a:t>S3</a:t>
              </a:r>
              <a:endParaRPr lang="en-US" sz="2000" baseline="-25000" dirty="0"/>
            </a:p>
          </p:txBody>
        </p:sp>
        <p:cxnSp>
          <p:nvCxnSpPr>
            <p:cNvPr id="32" name="Straight Arrow Connector 30"/>
            <p:cNvCxnSpPr/>
            <p:nvPr/>
          </p:nvCxnSpPr>
          <p:spPr>
            <a:xfrm>
              <a:off x="2572752" y="5194891"/>
              <a:ext cx="7322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501" y="3586378"/>
              <a:ext cx="541067" cy="3694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2"/>
            <p:cNvSpPr txBox="1"/>
            <p:nvPr/>
          </p:nvSpPr>
          <p:spPr>
            <a:xfrm>
              <a:off x="6148583" y="3079167"/>
              <a:ext cx="824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 smtClean="0"/>
                <a:t>Proxy</a:t>
              </a:r>
            </a:p>
          </p:txBody>
        </p:sp>
        <p:cxnSp>
          <p:nvCxnSpPr>
            <p:cNvPr id="35" name="Straight Arrow Connector 35"/>
            <p:cNvCxnSpPr>
              <a:stCxn id="16" idx="3"/>
            </p:cNvCxnSpPr>
            <p:nvPr/>
          </p:nvCxnSpPr>
          <p:spPr>
            <a:xfrm>
              <a:off x="8661704" y="5154873"/>
              <a:ext cx="74425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6"/>
            <p:cNvSpPr txBox="1"/>
            <p:nvPr/>
          </p:nvSpPr>
          <p:spPr>
            <a:xfrm>
              <a:off x="4684175" y="3057565"/>
              <a:ext cx="106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 smtClean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Placement:</a:t>
            </a:r>
            <a:br>
              <a:rPr lang="en-US" dirty="0" smtClean="0"/>
            </a:br>
            <a:r>
              <a:rPr lang="en-US" dirty="0" smtClean="0"/>
              <a:t>Hardware Network Functions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834" y="1635080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Traffic Steering</a:t>
            </a:r>
          </a:p>
          <a:p>
            <a:pPr lvl="1"/>
            <a:r>
              <a:rPr lang="en-US" dirty="0" smtClean="0">
                <a:solidFill>
                  <a:srgbClr val="3E3EFF"/>
                </a:solidFill>
              </a:rPr>
              <a:t>Simple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[Sigcomm’13] 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3" name="Rounded Rectangle 91"/>
          <p:cNvSpPr/>
          <p:nvPr/>
        </p:nvSpPr>
        <p:spPr>
          <a:xfrm>
            <a:off x="3695276" y="2505671"/>
            <a:ext cx="5265332" cy="963180"/>
          </a:xfrm>
          <a:prstGeom prst="roundRect">
            <a:avLst/>
          </a:prstGeom>
          <a:noFill/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1239" y="2885537"/>
            <a:ext cx="347673" cy="415623"/>
          </a:xfrm>
          <a:prstGeom prst="rect">
            <a:avLst/>
          </a:prstGeom>
          <a:noFill/>
        </p:spPr>
      </p:pic>
      <p:pic>
        <p:nvPicPr>
          <p:cNvPr id="125" name="Picture 9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7534" y="2885537"/>
            <a:ext cx="386793" cy="415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26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7546" y="2885537"/>
            <a:ext cx="402652" cy="415623"/>
          </a:xfrm>
          <a:prstGeom prst="rect">
            <a:avLst/>
          </a:prstGeom>
          <a:noFill/>
        </p:spPr>
      </p:pic>
      <p:cxnSp>
        <p:nvCxnSpPr>
          <p:cNvPr id="127" name="Straight Arrow Connector 97"/>
          <p:cNvCxnSpPr>
            <a:endCxn id="124" idx="1"/>
          </p:cNvCxnSpPr>
          <p:nvPr/>
        </p:nvCxnSpPr>
        <p:spPr>
          <a:xfrm>
            <a:off x="5996672" y="3093349"/>
            <a:ext cx="54456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99"/>
          <p:cNvCxnSpPr>
            <a:stCxn id="124" idx="3"/>
            <a:endCxn id="126" idx="1"/>
          </p:cNvCxnSpPr>
          <p:nvPr/>
        </p:nvCxnSpPr>
        <p:spPr>
          <a:xfrm>
            <a:off x="6888912" y="3093349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03"/>
          <p:cNvCxnSpPr>
            <a:endCxn id="125" idx="1"/>
          </p:cNvCxnSpPr>
          <p:nvPr/>
        </p:nvCxnSpPr>
        <p:spPr>
          <a:xfrm>
            <a:off x="7738900" y="3093349"/>
            <a:ext cx="44863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07"/>
          <p:cNvSpPr txBox="1"/>
          <p:nvPr/>
        </p:nvSpPr>
        <p:spPr>
          <a:xfrm>
            <a:off x="6354419" y="2546983"/>
            <a:ext cx="889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Firewall</a:t>
            </a:r>
          </a:p>
        </p:txBody>
      </p:sp>
      <p:sp>
        <p:nvSpPr>
          <p:cNvPr id="131" name="TextBox 108"/>
          <p:cNvSpPr txBox="1"/>
          <p:nvPr/>
        </p:nvSpPr>
        <p:spPr>
          <a:xfrm>
            <a:off x="7337546" y="2546983"/>
            <a:ext cx="504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IDS</a:t>
            </a:r>
          </a:p>
        </p:txBody>
      </p:sp>
      <p:sp>
        <p:nvSpPr>
          <p:cNvPr id="132" name="TextBox 109"/>
          <p:cNvSpPr txBox="1"/>
          <p:nvPr/>
        </p:nvSpPr>
        <p:spPr>
          <a:xfrm>
            <a:off x="7986406" y="2546983"/>
            <a:ext cx="69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Proxy</a:t>
            </a:r>
          </a:p>
        </p:txBody>
      </p:sp>
      <p:sp>
        <p:nvSpPr>
          <p:cNvPr id="133" name="TextBox 110"/>
          <p:cNvSpPr txBox="1"/>
          <p:nvPr/>
        </p:nvSpPr>
        <p:spPr>
          <a:xfrm>
            <a:off x="5395289" y="2769927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34" name="TextBox 111"/>
          <p:cNvSpPr txBox="1"/>
          <p:nvPr/>
        </p:nvSpPr>
        <p:spPr>
          <a:xfrm>
            <a:off x="3907377" y="2754538"/>
            <a:ext cx="154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Policy Chain:</a:t>
            </a:r>
            <a:endParaRPr lang="en-US" sz="2000" b="1" dirty="0"/>
          </a:p>
        </p:txBody>
      </p:sp>
      <p:cxnSp>
        <p:nvCxnSpPr>
          <p:cNvPr id="166" name="Straight Connector 23"/>
          <p:cNvCxnSpPr>
            <a:stCxn id="170" idx="3"/>
            <a:endCxn id="169" idx="1"/>
          </p:cNvCxnSpPr>
          <p:nvPr/>
        </p:nvCxnSpPr>
        <p:spPr>
          <a:xfrm flipV="1">
            <a:off x="3259396" y="5382991"/>
            <a:ext cx="2516856" cy="21796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45"/>
          <p:cNvSpPr txBox="1"/>
          <p:nvPr/>
        </p:nvSpPr>
        <p:spPr>
          <a:xfrm>
            <a:off x="1601949" y="4789237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S1</a:t>
            </a:r>
          </a:p>
        </p:txBody>
      </p:sp>
      <p:sp>
        <p:nvSpPr>
          <p:cNvPr id="168" name="TextBox 46"/>
          <p:cNvSpPr txBox="1"/>
          <p:nvPr/>
        </p:nvSpPr>
        <p:spPr>
          <a:xfrm>
            <a:off x="5272050" y="4793393"/>
            <a:ext cx="48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S2</a:t>
            </a:r>
          </a:p>
        </p:txBody>
      </p:sp>
      <p:pic>
        <p:nvPicPr>
          <p:cNvPr id="169" name="Picture 4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76253" y="5037083"/>
            <a:ext cx="1175375" cy="69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0" name="Picture 55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022" y="5058879"/>
            <a:ext cx="1175375" cy="69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1" name="Picture 11" descr="IOSfirew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570" y="3844352"/>
            <a:ext cx="710558" cy="602783"/>
          </a:xfrm>
          <a:prstGeom prst="rect">
            <a:avLst/>
          </a:prstGeom>
          <a:noFill/>
        </p:spPr>
      </p:pic>
      <p:pic>
        <p:nvPicPr>
          <p:cNvPr id="172" name="Picture 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243" y="3844352"/>
            <a:ext cx="787294" cy="6027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73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9082" y="3844352"/>
            <a:ext cx="838143" cy="602783"/>
          </a:xfrm>
          <a:prstGeom prst="rect">
            <a:avLst/>
          </a:prstGeom>
          <a:noFill/>
        </p:spPr>
      </p:pic>
      <p:sp>
        <p:nvSpPr>
          <p:cNvPr id="174" name="TextBox 70"/>
          <p:cNvSpPr txBox="1"/>
          <p:nvPr/>
        </p:nvSpPr>
        <p:spPr>
          <a:xfrm>
            <a:off x="1993087" y="3444242"/>
            <a:ext cx="1003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Firewall</a:t>
            </a:r>
          </a:p>
        </p:txBody>
      </p:sp>
      <p:sp>
        <p:nvSpPr>
          <p:cNvPr id="175" name="TextBox 71"/>
          <p:cNvSpPr txBox="1"/>
          <p:nvPr/>
        </p:nvSpPr>
        <p:spPr>
          <a:xfrm>
            <a:off x="3316230" y="3441024"/>
            <a:ext cx="75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Proxy</a:t>
            </a:r>
          </a:p>
        </p:txBody>
      </p:sp>
      <p:sp>
        <p:nvSpPr>
          <p:cNvPr id="176" name="TextBox 72"/>
          <p:cNvSpPr txBox="1"/>
          <p:nvPr/>
        </p:nvSpPr>
        <p:spPr>
          <a:xfrm>
            <a:off x="6391187" y="3436275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IDS</a:t>
            </a:r>
          </a:p>
        </p:txBody>
      </p:sp>
      <p:cxnSp>
        <p:nvCxnSpPr>
          <p:cNvPr id="177" name="Straight Connector 117"/>
          <p:cNvCxnSpPr/>
          <p:nvPr/>
        </p:nvCxnSpPr>
        <p:spPr>
          <a:xfrm>
            <a:off x="6951627" y="5375693"/>
            <a:ext cx="1482796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18"/>
          <p:cNvSpPr/>
          <p:nvPr/>
        </p:nvSpPr>
        <p:spPr>
          <a:xfrm>
            <a:off x="878794" y="5565643"/>
            <a:ext cx="241300" cy="326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22"/>
          <p:cNvSpPr txBox="1"/>
          <p:nvPr/>
        </p:nvSpPr>
        <p:spPr>
          <a:xfrm>
            <a:off x="7041383" y="5334811"/>
            <a:ext cx="59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Dst</a:t>
            </a:r>
            <a:endParaRPr lang="en-US" sz="2400" i="1" dirty="0"/>
          </a:p>
        </p:txBody>
      </p:sp>
      <p:cxnSp>
        <p:nvCxnSpPr>
          <p:cNvPr id="180" name="Straight Connector 177"/>
          <p:cNvCxnSpPr>
            <a:stCxn id="178" idx="3"/>
            <a:endCxn id="170" idx="2"/>
          </p:cNvCxnSpPr>
          <p:nvPr/>
        </p:nvCxnSpPr>
        <p:spPr>
          <a:xfrm>
            <a:off x="1120095" y="5728899"/>
            <a:ext cx="1551615" cy="21796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79"/>
          <p:cNvCxnSpPr>
            <a:stCxn id="170" idx="2"/>
          </p:cNvCxnSpPr>
          <p:nvPr/>
        </p:nvCxnSpPr>
        <p:spPr>
          <a:xfrm flipH="1" flipV="1">
            <a:off x="1901893" y="4425747"/>
            <a:ext cx="769817" cy="1324949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309472" y="4447135"/>
            <a:ext cx="949924" cy="134934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3"/>
          <p:cNvCxnSpPr/>
          <p:nvPr/>
        </p:nvCxnSpPr>
        <p:spPr>
          <a:xfrm>
            <a:off x="3259396" y="5796475"/>
            <a:ext cx="3195736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9"/>
          <p:cNvCxnSpPr/>
          <p:nvPr/>
        </p:nvCxnSpPr>
        <p:spPr>
          <a:xfrm flipV="1">
            <a:off x="6455132" y="4447135"/>
            <a:ext cx="0" cy="1349340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91"/>
          <p:cNvCxnSpPr/>
          <p:nvPr/>
        </p:nvCxnSpPr>
        <p:spPr>
          <a:xfrm>
            <a:off x="6149143" y="4404307"/>
            <a:ext cx="0" cy="1701501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202"/>
          <p:cNvCxnSpPr/>
          <p:nvPr/>
        </p:nvCxnSpPr>
        <p:spPr>
          <a:xfrm flipH="1">
            <a:off x="2943994" y="6105807"/>
            <a:ext cx="3205152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207"/>
          <p:cNvCxnSpPr/>
          <p:nvPr/>
        </p:nvCxnSpPr>
        <p:spPr>
          <a:xfrm flipV="1">
            <a:off x="2943994" y="4404307"/>
            <a:ext cx="0" cy="170150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211"/>
          <p:cNvCxnSpPr/>
          <p:nvPr/>
        </p:nvCxnSpPr>
        <p:spPr>
          <a:xfrm>
            <a:off x="3107144" y="6545950"/>
            <a:ext cx="3693406" cy="0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216"/>
          <p:cNvCxnSpPr/>
          <p:nvPr/>
        </p:nvCxnSpPr>
        <p:spPr>
          <a:xfrm flipV="1">
            <a:off x="6800550" y="5728900"/>
            <a:ext cx="0" cy="817051"/>
          </a:xfrm>
          <a:prstGeom prst="straightConnector1">
            <a:avLst/>
          </a:prstGeom>
          <a:ln w="38100" cmpd="sng">
            <a:solidFill>
              <a:srgbClr val="0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47"/>
          <p:cNvCxnSpPr/>
          <p:nvPr/>
        </p:nvCxnSpPr>
        <p:spPr>
          <a:xfrm>
            <a:off x="3107144" y="4447136"/>
            <a:ext cx="0" cy="2098815"/>
          </a:xfrm>
          <a:prstGeom prst="line">
            <a:avLst/>
          </a:prstGeom>
          <a:ln w="38100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5"/>
          <p:cNvCxnSpPr>
            <a:endCxn id="171" idx="2"/>
          </p:cNvCxnSpPr>
          <p:nvPr/>
        </p:nvCxnSpPr>
        <p:spPr>
          <a:xfrm flipH="1" flipV="1">
            <a:off x="2050849" y="4447135"/>
            <a:ext cx="455376" cy="6117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7"/>
          <p:cNvCxnSpPr>
            <a:stCxn id="170" idx="0"/>
            <a:endCxn id="172" idx="2"/>
          </p:cNvCxnSpPr>
          <p:nvPr/>
        </p:nvCxnSpPr>
        <p:spPr>
          <a:xfrm flipV="1">
            <a:off x="2671710" y="4447135"/>
            <a:ext cx="571181" cy="611745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54"/>
          <p:cNvCxnSpPr>
            <a:stCxn id="169" idx="0"/>
          </p:cNvCxnSpPr>
          <p:nvPr/>
        </p:nvCxnSpPr>
        <p:spPr>
          <a:xfrm flipV="1">
            <a:off x="6363940" y="4425339"/>
            <a:ext cx="0" cy="6117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73"/>
          <p:cNvCxnSpPr/>
          <p:nvPr/>
        </p:nvCxnSpPr>
        <p:spPr>
          <a:xfrm>
            <a:off x="601225" y="5428456"/>
            <a:ext cx="1482796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01949" y="660715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from </a:t>
            </a:r>
            <a:r>
              <a:rPr lang="en-US" sz="1400" dirty="0"/>
              <a:t>https://users.ece.cmu.edu/~vsekar/slides/sigcomm13_simple.pptx</a:t>
            </a:r>
          </a:p>
        </p:txBody>
      </p:sp>
    </p:spTree>
    <p:extLst>
      <p:ext uri="{BB962C8B-B14F-4D97-AF65-F5344CB8AC3E}">
        <p14:creationId xmlns:p14="http://schemas.microsoft.com/office/powerpoint/2010/main" val="20996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5E-6 0.00023 C 0.00973 0.00069 0.0198 0.00069 0.02952 0.00185 C 0.03108 0.00208 0.03212 0.00393 0.03369 0.00393 C 0.04046 0.00393 0.05626 0.00115 0.06372 3.33333E-6 C 0.07362 -0.00463 0.06129 0.00092 0.07327 -0.00394 C 0.08073 -0.00695 0.07674 -0.00695 0.0882 -0.00973 L 0.09636 -0.01158 L 0.10469 -0.01551 C 0.10608 -0.01621 0.10712 -0.01713 0.10851 -0.01736 C 0.11702 -0.01968 0.11337 -0.01829 0.11962 -0.0213 C 0.12101 -0.02269 0.12223 -0.02431 0.12362 -0.02523 C 0.12605 -0.02686 0.13178 -0.02894 0.13178 -0.02871 C 0.13403 -0.03218 0.13594 -0.03426 0.13716 -0.03866 C 0.13855 -0.04236 0.13924 -0.04653 0.13994 -0.05023 L 0.1415 -0.05602 C 0.14098 -0.06135 0.14046 -0.06644 0.13994 -0.07153 C 0.13994 -0.07361 0.13889 -0.07547 0.13855 -0.07732 C 0.13803 -0.07986 0.13785 -0.08264 0.13716 -0.08519 C 0.13681 -0.08704 0.13612 -0.08889 0.13594 -0.09098 C 0.13542 -0.09306 0.13212 -0.11459 0.13056 -0.11806 C 0.12935 -0.11991 0.12848 -0.12176 0.12761 -0.12385 C 0.12223 -0.13982 0.13143 -0.11875 0.12362 -0.13542 C 0.12032 -0.15 0.12535 -0.13241 0.11806 -0.14491 C 0.11719 -0.14653 0.11737 -0.14908 0.11667 -0.1507 C 0.11546 -0.15394 0.11112 -0.1588 0.10851 -0.16042 C 0.10712 -0.16135 0.10608 -0.16181 0.10469 -0.1625 C 0.10382 -0.16366 0.10244 -0.16482 0.10174 -0.16621 C 0.10122 -0.16806 0.10053 -0.17014 0.10053 -0.17199 C 0.10053 -0.20463 0.09653 -0.19746 0.10469 -0.2088 C 0.11146 -0.20811 0.11806 -0.20787 0.12501 -0.20695 C 0.12761 -0.20648 0.13126 -0.20348 0.13316 -0.20116 C 0.13507 -0.19861 0.13646 -0.19537 0.13855 -0.19329 L 0.14271 -0.18936 C 0.14619 -0.17477 0.14167 -0.19283 0.14671 -0.17778 C 0.15226 -0.16181 0.14323 -0.18287 0.15105 -0.16621 C 0.15504 -0.14213 0.14966 -0.17223 0.15365 -0.15278 C 0.15417 -0.15023 0.15435 -0.14746 0.15487 -0.14491 C 0.15521 -0.14306 0.15591 -0.14121 0.15608 -0.13912 C 0.15973 -0.12223 0.15573 -0.13959 0.15903 -0.1257 C 0.16007 -0.11806 0.16007 -0.10996 0.16181 -0.10255 C 0.16251 -0.09931 0.16441 -0.09746 0.16598 -0.09468 C 0.16997 -0.08658 0.1665 -0.09074 0.17275 -0.08519 C 0.179 -0.07153 0.17119 -0.08843 0.17952 -0.07153 C 0.18039 -0.06968 0.18073 -0.06736 0.1823 -0.06574 C 0.18994 -0.05625 0.18976 -0.05926 0.19862 -0.05417 C 0.20053 -0.05301 0.20244 -0.05186 0.204 -0.05023 C 0.20504 -0.04931 0.20556 -0.04723 0.2066 -0.04653 C 0.20834 -0.04514 0.21042 -0.04537 0.21216 -0.04445 C 0.23212 -0.03588 0.20903 -0.04144 0.25157 -0.03866 C 0.25417 -0.0382 0.2691 -0.03565 0.27205 -0.03473 C 0.27553 -0.0338 0.27935 -0.03125 0.28299 -0.03102 L 0.30174 -0.02894 C 0.30382 -0.02848 0.30556 -0.02778 0.30764 -0.02709 C 0.30869 -0.02662 0.31007 -0.0257 0.31146 -0.02523 C 0.31407 -0.02431 0.31685 -0.02408 0.31962 -0.02315 C 0.32101 -0.02269 0.32223 -0.02176 0.32379 -0.0213 C 0.32605 -0.02061 0.3283 -0.02014 0.33056 -0.01945 C 0.3323 -0.01875 0.33421 -0.01783 0.33612 -0.01736 C 0.35261 -0.01389 0.37448 -0.01436 0.38907 -0.01366 C 0.40087 -0.01412 0.41251 -0.01436 0.42448 -0.01551 C 0.43282 -0.01621 0.44914 -0.01945 0.44914 -0.01922 C 0.45035 -0.01991 0.45174 -0.02084 0.45313 -0.0213 C 0.45539 -0.02199 0.45782 -0.02176 0.4599 -0.02315 C 0.46146 -0.02454 0.46268 -0.02732 0.46407 -0.02894 C 0.46737 -0.03311 0.46806 -0.03287 0.47223 -0.03473 C 0.47327 -0.03681 0.47466 -0.03889 0.47605 -0.04074 C 0.47761 -0.04236 0.48351 -0.04861 0.4856 -0.05023 C 0.48751 -0.05162 0.48959 -0.05278 0.49132 -0.05417 C 0.49462 -0.06875 0.48994 -0.0507 0.49532 -0.06574 C 0.49601 -0.0676 0.49601 -0.06968 0.49671 -0.07153 C 0.49792 -0.07616 0.49948 -0.08056 0.5007 -0.08519 C 0.50139 -0.0875 0.50139 -0.09028 0.50174 -0.09283 C 0.50313 -0.0963 0.50469 -0.09931 0.50608 -0.10255 C 0.50712 -0.11181 0.5073 -0.11875 0.50886 -0.12755 C 0.50921 -0.12963 0.50973 -0.13148 0.51025 -0.13334 C 0.51181 -0.15301 0.51025 -0.14398 0.51424 -0.16042 C 0.51476 -0.1625 0.51494 -0.16459 0.51563 -0.16621 C 0.52396 -0.18403 0.51337 -0.16227 0.52101 -0.17593 C 0.52205 -0.17778 0.52205 -0.18056 0.52379 -0.18172 C 0.52605 -0.1838 0.53421 -0.18635 0.53733 -0.1875 C 0.53785 -0.18936 0.53855 -0.19144 0.53889 -0.19329 C 0.53941 -0.19653 0.53959 -0.19977 0.54011 -0.20301 C 0.54237 -0.21204 0.54341 -0.21019 0.54688 -0.21852 C 0.55348 -0.23357 0.54757 -0.22686 0.55521 -0.2338 C 0.55626 -0.23334 0.55799 -0.23311 0.55938 -0.23195 C 0.56303 -0.22871 0.56372 -0.22199 0.56459 -0.21644 L 0.56615 -0.2088 C 0.56563 -0.19908 0.56546 -0.18936 0.56459 -0.17986 C 0.56424 -0.17662 0.56372 -0.17338 0.5632 -0.17014 C 0.56094 -0.15278 0.56303 -0.16459 0.5606 -0.1507 C 0.56094 -0.13982 0.56112 -0.12894 0.56181 -0.11806 C 0.56303 -0.1 0.56303 -0.10718 0.56459 -0.09283 C 0.56511 -0.08843 0.56546 -0.0838 0.56615 -0.0794 C 0.56719 -0.07246 0.56823 -0.07292 0.57014 -0.06574 C 0.57084 -0.0632 0.57101 -0.06065 0.57136 -0.05811 C 0.57188 -0.05602 0.5724 -0.05417 0.57275 -0.05232 C 0.56876 -0.03426 0.57275 -0.04607 0.54428 -0.04838 C 0.53143 -0.04931 0.50244 -0.05232 0.49254 -0.05417 C 0.47691 -0.05695 0.48542 -0.05556 0.46806 -0.05811 C 0.46615 -0.05857 0.46441 -0.05949 0.46268 -0.05996 C 0.44705 -0.06366 0.45626 -0.05973 0.44775 -0.06389 C 0.43282 -0.05672 0.44254 -0.06088 0.40816 -0.05996 L 0.28959 -0.05811 C 0.28542 -0.05741 0.28073 -0.05648 0.27622 -0.05602 C 0.25452 -0.05394 0.23039 -0.05324 0.20955 -0.05232 C 0.20487 -0.05278 0.19705 -0.04792 0.19566 -0.05417 C 0.19271 -0.06922 0.1941 -0.10093 0.19862 -0.12176 C 0.19896 -0.12385 0.19948 -0.1257 0.19983 -0.12755 C 0.20035 -0.13287 0.20105 -0.13797 0.20122 -0.14306 C 0.20191 -0.15394 0.20191 -0.16505 0.20244 -0.17593 C 0.20261 -0.17801 0.20348 -0.17986 0.204 -0.18172 C 0.20435 -0.18496 0.20469 -0.1882 0.20521 -0.19144 C 0.20608 -0.19561 0.20712 -0.20417 0.21077 -0.20695 C 0.21337 -0.20857 0.21876 -0.21065 0.21876 -0.21042 C 0.22084 -0.21019 0.22257 -0.21019 0.22448 -0.2088 C 0.22969 -0.20417 0.22935 -0.20116 0.23212 -0.19537 C 0.23316 -0.19375 0.23438 -0.1926 0.23507 -0.19144 C 0.2356 -0.18889 0.23664 -0.18635 0.23664 -0.18357 C 0.23664 -0.17084 0.23594 -0.16343 0.23369 -0.15278 C 0.23351 -0.1507 0.23316 -0.14885 0.23212 -0.14699 C 0.23178 -0.14491 0.23091 -0.14306 0.22987 -0.14121 C 0.22935 -0.13866 0.22882 -0.13611 0.22865 -0.13334 C 0.22501 -0.11135 0.229 -0.13496 0.2257 -0.11598 C 0.22587 -0.10996 0.2257 -0.08635 0.22987 -0.07732 C 0.23091 -0.07547 0.23178 -0.07361 0.23212 -0.07153 C 0.23316 -0.06968 0.23264 -0.06713 0.23369 -0.06574 C 0.23837 -0.05949 0.24428 -0.05625 0.25018 -0.05417 C 0.25191 -0.05348 0.25382 -0.05278 0.25573 -0.05232 C 0.26025 -0.05093 0.26494 -0.05 0.26928 -0.04838 C 0.27292 -0.04699 0.27639 -0.04491 0.28004 -0.04445 L 0.3033 -0.0426 C 0.32431 -0.04329 0.34514 -0.04283 0.36615 -0.04445 C 0.36962 -0.04491 0.37327 -0.04769 0.37674 -0.04838 L 0.38768 -0.05023 C 0.38941 -0.05093 0.39115 -0.05162 0.39323 -0.05232 C 0.42327 -0.06065 0.4533 -0.05301 0.48421 -0.05232 L 0.51285 -0.05023 C 0.52084 -0.04977 0.52848 -0.04838 0.53612 -0.04838 C 0.55626 -0.04838 0.57674 -0.04977 0.59723 -0.05023 C 0.62969 -0.06551 0.59566 -0.05023 0.68976 -0.05023 C 0.7066 -0.05023 0.72344 -0.05186 0.74028 -0.05232 C 0.75382 -0.05255 0.76737 -0.05232 0.78126 -0.05232 " pathEditMode="relative" rAng="0" ptsTypes="AAAAAAAAAAAAAAAAAAAAAAAAAAAAAAAAAAAAAAAAAAAAAAAAAAAAAAAAAAAAAAAAAAAAAAAAAAAAAAAAAAAAAAAAAAAAAAAAAAAAAAAAAAAAAAAAAAAAAAAAAAAAAAAAAAAAAAAAAAAAAAA">
                                      <p:cBhvr>
                                        <p:cTn id="44" dur="5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3" y="-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99" y="232265"/>
            <a:ext cx="9310480" cy="118537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Drawbacks of Traffic Steering</a:t>
            </a:r>
            <a:endParaRPr lang="en-US" sz="3600" dirty="0"/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Modified </a:t>
            </a:r>
            <a:r>
              <a:rPr lang="en-US" b="1" dirty="0"/>
              <a:t>routing path</a:t>
            </a:r>
          </a:p>
          <a:p>
            <a:pPr lvl="1"/>
            <a:r>
              <a:rPr lang="en-US" dirty="0"/>
              <a:t>Conflicting with other applications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 smtClean="0"/>
              <a:t>engineering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Additional </a:t>
            </a:r>
            <a:r>
              <a:rPr lang="en-US" b="1" dirty="0"/>
              <a:t>path length</a:t>
            </a:r>
          </a:p>
          <a:p>
            <a:pPr lvl="1"/>
            <a:r>
              <a:rPr lang="en-US" dirty="0"/>
              <a:t>more latency, </a:t>
            </a:r>
            <a:r>
              <a:rPr lang="en-US" dirty="0" smtClean="0"/>
              <a:t>bandwidth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Complex </a:t>
            </a:r>
            <a:r>
              <a:rPr lang="en-US" b="1" dirty="0"/>
              <a:t>routing rules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forwarding table entries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Loop </a:t>
            </a:r>
            <a:endParaRPr lang="en-US" b="1" dirty="0"/>
          </a:p>
          <a:p>
            <a:pPr lvl="1"/>
            <a:r>
              <a:rPr lang="en-US" dirty="0"/>
              <a:t>Additional mechanism (e.g. tag)</a:t>
            </a:r>
          </a:p>
          <a:p>
            <a:endParaRPr lang="en-US" dirty="0"/>
          </a:p>
        </p:txBody>
      </p:sp>
      <p:pic>
        <p:nvPicPr>
          <p:cNvPr id="4" name="Picture 4" descr="http://www.clker.com/cliparts/b/g/E/c/F/G/tango-face-sad-m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67" y="2616874"/>
            <a:ext cx="1745159" cy="17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8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Functions </a:t>
            </a:r>
            <a:r>
              <a:rPr lang="en-US" dirty="0" err="1"/>
              <a:t>Virtualizaiton</a:t>
            </a:r>
            <a:endParaRPr lang="en-US" dirty="0"/>
          </a:p>
        </p:txBody>
      </p:sp>
      <p:grpSp>
        <p:nvGrpSpPr>
          <p:cNvPr id="1127" name="组合 1126"/>
          <p:cNvGrpSpPr/>
          <p:nvPr/>
        </p:nvGrpSpPr>
        <p:grpSpPr>
          <a:xfrm>
            <a:off x="819073" y="5429411"/>
            <a:ext cx="1876880" cy="1070990"/>
            <a:chOff x="6330834" y="4972133"/>
            <a:chExt cx="1876880" cy="1070990"/>
          </a:xfrm>
        </p:grpSpPr>
        <p:pic>
          <p:nvPicPr>
            <p:cNvPr id="19" name="Picture 7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30834" y="4972133"/>
              <a:ext cx="940916" cy="6492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20" name="文本框 19"/>
            <p:cNvSpPr txBox="1"/>
            <p:nvPr/>
          </p:nvSpPr>
          <p:spPr>
            <a:xfrm>
              <a:off x="6423025" y="5643013"/>
              <a:ext cx="178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Proxy</a:t>
              </a:r>
              <a:endParaRPr lang="en-US" b="1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836070" y="2029481"/>
            <a:ext cx="1453317" cy="1340740"/>
            <a:chOff x="3778250" y="2636838"/>
            <a:chExt cx="1296389" cy="1242315"/>
          </a:xfrm>
        </p:grpSpPr>
        <p:sp>
          <p:nvSpPr>
            <p:cNvPr id="11" name="文本框 10"/>
            <p:cNvSpPr txBox="1"/>
            <p:nvPr/>
          </p:nvSpPr>
          <p:spPr>
            <a:xfrm>
              <a:off x="3815465" y="3479043"/>
              <a:ext cx="1259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IDS</a:t>
              </a:r>
              <a:endParaRPr lang="en-US" b="1" dirty="0"/>
            </a:p>
          </p:txBody>
        </p:sp>
        <p:grpSp>
          <p:nvGrpSpPr>
            <p:cNvPr id="87" name="Group 74"/>
            <p:cNvGrpSpPr>
              <a:grpSpLocks noChangeAspect="1"/>
            </p:cNvGrpSpPr>
            <p:nvPr/>
          </p:nvGrpSpPr>
          <p:grpSpPr bwMode="auto">
            <a:xfrm>
              <a:off x="3778250" y="2636838"/>
              <a:ext cx="708025" cy="811212"/>
              <a:chOff x="2380" y="1661"/>
              <a:chExt cx="446" cy="511"/>
            </a:xfrm>
          </p:grpSpPr>
          <p:sp>
            <p:nvSpPr>
              <p:cNvPr id="88" name="AutoShape 73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661"/>
                <a:ext cx="446" cy="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5"/>
              <p:cNvSpPr>
                <a:spLocks/>
              </p:cNvSpPr>
              <p:nvPr/>
            </p:nvSpPr>
            <p:spPr bwMode="auto">
              <a:xfrm>
                <a:off x="2383" y="1989"/>
                <a:ext cx="440" cy="60"/>
              </a:xfrm>
              <a:custGeom>
                <a:avLst/>
                <a:gdLst>
                  <a:gd name="T0" fmla="*/ 440 w 440"/>
                  <a:gd name="T1" fmla="*/ 0 h 60"/>
                  <a:gd name="T2" fmla="*/ 333 w 440"/>
                  <a:gd name="T3" fmla="*/ 60 h 60"/>
                  <a:gd name="T4" fmla="*/ 0 w 440"/>
                  <a:gd name="T5" fmla="*/ 60 h 60"/>
                  <a:gd name="T6" fmla="*/ 119 w 440"/>
                  <a:gd name="T7" fmla="*/ 0 h 60"/>
                  <a:gd name="T8" fmla="*/ 440 w 4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60">
                    <a:moveTo>
                      <a:pt x="440" y="0"/>
                    </a:moveTo>
                    <a:lnTo>
                      <a:pt x="333" y="60"/>
                    </a:lnTo>
                    <a:lnTo>
                      <a:pt x="0" y="60"/>
                    </a:lnTo>
                    <a:lnTo>
                      <a:pt x="119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57F86"/>
              </a:solidFill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6"/>
              <p:cNvSpPr>
                <a:spLocks/>
              </p:cNvSpPr>
              <p:nvPr/>
            </p:nvSpPr>
            <p:spPr bwMode="auto">
              <a:xfrm>
                <a:off x="2716" y="1989"/>
                <a:ext cx="107" cy="180"/>
              </a:xfrm>
              <a:custGeom>
                <a:avLst/>
                <a:gdLst>
                  <a:gd name="T0" fmla="*/ 107 w 107"/>
                  <a:gd name="T1" fmla="*/ 120 h 180"/>
                  <a:gd name="T2" fmla="*/ 107 w 107"/>
                  <a:gd name="T3" fmla="*/ 0 h 180"/>
                  <a:gd name="T4" fmla="*/ 0 w 107"/>
                  <a:gd name="T5" fmla="*/ 60 h 180"/>
                  <a:gd name="T6" fmla="*/ 0 w 107"/>
                  <a:gd name="T7" fmla="*/ 180 h 180"/>
                  <a:gd name="T8" fmla="*/ 107 w 107"/>
                  <a:gd name="T9" fmla="*/ 12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80">
                    <a:moveTo>
                      <a:pt x="107" y="120"/>
                    </a:moveTo>
                    <a:lnTo>
                      <a:pt x="107" y="0"/>
                    </a:lnTo>
                    <a:lnTo>
                      <a:pt x="0" y="60"/>
                    </a:lnTo>
                    <a:lnTo>
                      <a:pt x="0" y="180"/>
                    </a:lnTo>
                    <a:lnTo>
                      <a:pt x="107" y="120"/>
                    </a:lnTo>
                    <a:close/>
                  </a:path>
                </a:pathLst>
              </a:custGeom>
              <a:solidFill>
                <a:srgbClr val="F62735"/>
              </a:solidFill>
              <a:ln w="7938">
                <a:solidFill>
                  <a:srgbClr val="E3E3E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77"/>
              <p:cNvSpPr>
                <a:spLocks noChangeArrowheads="1"/>
              </p:cNvSpPr>
              <p:nvPr/>
            </p:nvSpPr>
            <p:spPr bwMode="auto">
              <a:xfrm>
                <a:off x="2383" y="2049"/>
                <a:ext cx="333" cy="120"/>
              </a:xfrm>
              <a:prstGeom prst="rect">
                <a:avLst/>
              </a:prstGeom>
              <a:solidFill>
                <a:srgbClr val="F6545D"/>
              </a:solidFill>
              <a:ln w="7938">
                <a:solidFill>
                  <a:srgbClr val="E3E3E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78"/>
              <p:cNvSpPr>
                <a:spLocks/>
              </p:cNvSpPr>
              <p:nvPr/>
            </p:nvSpPr>
            <p:spPr bwMode="auto">
              <a:xfrm>
                <a:off x="2383" y="2049"/>
                <a:ext cx="333" cy="0"/>
              </a:xfrm>
              <a:custGeom>
                <a:avLst/>
                <a:gdLst>
                  <a:gd name="T0" fmla="*/ 333 w 333"/>
                  <a:gd name="T1" fmla="*/ 0 w 333"/>
                  <a:gd name="T2" fmla="*/ 333 w 3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33">
                    <a:moveTo>
                      <a:pt x="333" y="0"/>
                    </a:moveTo>
                    <a:lnTo>
                      <a:pt x="0" y="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654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79"/>
              <p:cNvSpPr>
                <a:spLocks noChangeShapeType="1"/>
              </p:cNvSpPr>
              <p:nvPr/>
            </p:nvSpPr>
            <p:spPr bwMode="auto">
              <a:xfrm flipH="1">
                <a:off x="2383" y="2049"/>
                <a:ext cx="333" cy="0"/>
              </a:xfrm>
              <a:prstGeom prst="line">
                <a:avLst/>
              </a:prstGeom>
              <a:noFill/>
              <a:ln w="4763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80"/>
              <p:cNvSpPr>
                <a:spLocks noChangeShapeType="1"/>
              </p:cNvSpPr>
              <p:nvPr/>
            </p:nvSpPr>
            <p:spPr bwMode="auto">
              <a:xfrm>
                <a:off x="2493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81"/>
              <p:cNvSpPr>
                <a:spLocks noChangeShapeType="1"/>
              </p:cNvSpPr>
              <p:nvPr/>
            </p:nvSpPr>
            <p:spPr bwMode="auto">
              <a:xfrm>
                <a:off x="2602" y="205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82"/>
              <p:cNvSpPr>
                <a:spLocks noChangeShapeType="1"/>
              </p:cNvSpPr>
              <p:nvPr/>
            </p:nvSpPr>
            <p:spPr bwMode="auto">
              <a:xfrm flipH="1">
                <a:off x="2383" y="2109"/>
                <a:ext cx="333" cy="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 flipV="1">
                <a:off x="2716" y="2045"/>
                <a:ext cx="107" cy="64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 flipV="1">
                <a:off x="243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85"/>
              <p:cNvSpPr>
                <a:spLocks noChangeShapeType="1"/>
              </p:cNvSpPr>
              <p:nvPr/>
            </p:nvSpPr>
            <p:spPr bwMode="auto">
              <a:xfrm>
                <a:off x="254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86"/>
              <p:cNvSpPr>
                <a:spLocks noChangeShapeType="1"/>
              </p:cNvSpPr>
              <p:nvPr/>
            </p:nvSpPr>
            <p:spPr bwMode="auto">
              <a:xfrm>
                <a:off x="2658" y="2110"/>
                <a:ext cx="0" cy="59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87"/>
              <p:cNvSpPr>
                <a:spLocks noChangeShapeType="1"/>
              </p:cNvSpPr>
              <p:nvPr/>
            </p:nvSpPr>
            <p:spPr bwMode="auto">
              <a:xfrm>
                <a:off x="2773" y="2078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88"/>
              <p:cNvSpPr>
                <a:spLocks noChangeShapeType="1"/>
              </p:cNvSpPr>
              <p:nvPr/>
            </p:nvSpPr>
            <p:spPr bwMode="auto">
              <a:xfrm>
                <a:off x="2747" y="2028"/>
                <a:ext cx="0" cy="61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89"/>
              <p:cNvSpPr>
                <a:spLocks noChangeShapeType="1"/>
              </p:cNvSpPr>
              <p:nvPr/>
            </p:nvSpPr>
            <p:spPr bwMode="auto">
              <a:xfrm>
                <a:off x="2796" y="200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E3E3E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90"/>
              <p:cNvSpPr>
                <a:spLocks noChangeArrowheads="1"/>
              </p:cNvSpPr>
              <p:nvPr/>
            </p:nvSpPr>
            <p:spPr bwMode="auto">
              <a:xfrm>
                <a:off x="2383" y="1726"/>
                <a:ext cx="333" cy="323"/>
              </a:xfrm>
              <a:prstGeom prst="rect">
                <a:avLst/>
              </a:pr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/>
            </p:nvSpPr>
            <p:spPr bwMode="auto">
              <a:xfrm>
                <a:off x="2411" y="1849"/>
                <a:ext cx="48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2410" y="1848"/>
                <a:ext cx="47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93"/>
              <p:cNvSpPr>
                <a:spLocks noChangeArrowheads="1"/>
              </p:cNvSpPr>
              <p:nvPr/>
            </p:nvSpPr>
            <p:spPr bwMode="auto">
              <a:xfrm>
                <a:off x="2635" y="1888"/>
                <a:ext cx="50" cy="15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2634" y="1885"/>
                <a:ext cx="50" cy="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95"/>
              <p:cNvSpPr>
                <a:spLocks/>
              </p:cNvSpPr>
              <p:nvPr/>
            </p:nvSpPr>
            <p:spPr bwMode="auto">
              <a:xfrm>
                <a:off x="2383" y="1664"/>
                <a:ext cx="440" cy="62"/>
              </a:xfrm>
              <a:custGeom>
                <a:avLst/>
                <a:gdLst>
                  <a:gd name="T0" fmla="*/ 440 w 440"/>
                  <a:gd name="T1" fmla="*/ 0 h 62"/>
                  <a:gd name="T2" fmla="*/ 333 w 440"/>
                  <a:gd name="T3" fmla="*/ 62 h 62"/>
                  <a:gd name="T4" fmla="*/ 0 w 440"/>
                  <a:gd name="T5" fmla="*/ 62 h 62"/>
                  <a:gd name="T6" fmla="*/ 119 w 440"/>
                  <a:gd name="T7" fmla="*/ 0 h 62"/>
                  <a:gd name="T8" fmla="*/ 440 w 440"/>
                  <a:gd name="T9" fmla="*/ 0 h 62"/>
                  <a:gd name="T10" fmla="*/ 440 w 440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0" h="62">
                    <a:moveTo>
                      <a:pt x="440" y="0"/>
                    </a:moveTo>
                    <a:lnTo>
                      <a:pt x="333" y="62"/>
                    </a:lnTo>
                    <a:lnTo>
                      <a:pt x="0" y="62"/>
                    </a:lnTo>
                    <a:lnTo>
                      <a:pt x="119" y="0"/>
                    </a:lnTo>
                    <a:lnTo>
                      <a:pt x="440" y="0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2595C3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2716" y="1664"/>
                <a:ext cx="107" cy="385"/>
              </a:xfrm>
              <a:custGeom>
                <a:avLst/>
                <a:gdLst>
                  <a:gd name="T0" fmla="*/ 107 w 107"/>
                  <a:gd name="T1" fmla="*/ 325 h 385"/>
                  <a:gd name="T2" fmla="*/ 107 w 107"/>
                  <a:gd name="T3" fmla="*/ 0 h 385"/>
                  <a:gd name="T4" fmla="*/ 0 w 107"/>
                  <a:gd name="T5" fmla="*/ 62 h 385"/>
                  <a:gd name="T6" fmla="*/ 0 w 107"/>
                  <a:gd name="T7" fmla="*/ 385 h 385"/>
                  <a:gd name="T8" fmla="*/ 107 w 107"/>
                  <a:gd name="T9" fmla="*/ 325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85">
                    <a:moveTo>
                      <a:pt x="107" y="325"/>
                    </a:moveTo>
                    <a:lnTo>
                      <a:pt x="107" y="0"/>
                    </a:lnTo>
                    <a:lnTo>
                      <a:pt x="0" y="62"/>
                    </a:lnTo>
                    <a:lnTo>
                      <a:pt x="0" y="385"/>
                    </a:lnTo>
                    <a:lnTo>
                      <a:pt x="107" y="325"/>
                    </a:lnTo>
                    <a:close/>
                  </a:path>
                </a:pathLst>
              </a:custGeom>
              <a:solidFill>
                <a:srgbClr val="12698F"/>
              </a:solidFill>
              <a:ln w="7938">
                <a:solidFill>
                  <a:srgbClr val="ACD4DE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2593" y="1955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1 h 86"/>
                  <a:gd name="T4" fmla="*/ 11 w 76"/>
                  <a:gd name="T5" fmla="*/ 0 h 86"/>
                  <a:gd name="T6" fmla="*/ 0 w 76"/>
                  <a:gd name="T7" fmla="*/ 14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1"/>
                    </a:lnTo>
                    <a:lnTo>
                      <a:pt x="11" y="0"/>
                    </a:lnTo>
                    <a:lnTo>
                      <a:pt x="0" y="14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98"/>
              <p:cNvSpPr>
                <a:spLocks noChangeArrowheads="1"/>
              </p:cNvSpPr>
              <p:nvPr/>
            </p:nvSpPr>
            <p:spPr bwMode="auto">
              <a:xfrm>
                <a:off x="2456" y="1836"/>
                <a:ext cx="114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2562" y="1820"/>
                <a:ext cx="53" cy="54"/>
              </a:xfrm>
              <a:custGeom>
                <a:avLst/>
                <a:gdLst>
                  <a:gd name="T0" fmla="*/ 0 w 53"/>
                  <a:gd name="T1" fmla="*/ 54 h 54"/>
                  <a:gd name="T2" fmla="*/ 53 w 53"/>
                  <a:gd name="T3" fmla="*/ 26 h 54"/>
                  <a:gd name="T4" fmla="*/ 0 w 53"/>
                  <a:gd name="T5" fmla="*/ 0 h 54"/>
                  <a:gd name="T6" fmla="*/ 0 w 53"/>
                  <a:gd name="T7" fmla="*/ 54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lnTo>
                      <a:pt x="53" y="26"/>
                    </a:lnTo>
                    <a:lnTo>
                      <a:pt x="0" y="0"/>
                    </a:lnTo>
                    <a:lnTo>
                      <a:pt x="0" y="5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00"/>
              <p:cNvSpPr>
                <a:spLocks noChangeArrowheads="1"/>
              </p:cNvSpPr>
              <p:nvPr/>
            </p:nvSpPr>
            <p:spPr bwMode="auto">
              <a:xfrm>
                <a:off x="2453" y="1833"/>
                <a:ext cx="114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2560" y="1817"/>
                <a:ext cx="52" cy="55"/>
              </a:xfrm>
              <a:custGeom>
                <a:avLst/>
                <a:gdLst>
                  <a:gd name="T0" fmla="*/ 0 w 52"/>
                  <a:gd name="T1" fmla="*/ 55 h 55"/>
                  <a:gd name="T2" fmla="*/ 52 w 52"/>
                  <a:gd name="T3" fmla="*/ 27 h 55"/>
                  <a:gd name="T4" fmla="*/ 0 w 52"/>
                  <a:gd name="T5" fmla="*/ 0 h 55"/>
                  <a:gd name="T6" fmla="*/ 0 w 52"/>
                  <a:gd name="T7" fmla="*/ 55 h 55"/>
                  <a:gd name="T8" fmla="*/ 0 w 52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0" y="55"/>
                    </a:moveTo>
                    <a:lnTo>
                      <a:pt x="52" y="27"/>
                    </a:lnTo>
                    <a:lnTo>
                      <a:pt x="0" y="0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2480" y="1880"/>
                <a:ext cx="52" cy="54"/>
              </a:xfrm>
              <a:custGeom>
                <a:avLst/>
                <a:gdLst>
                  <a:gd name="T0" fmla="*/ 52 w 52"/>
                  <a:gd name="T1" fmla="*/ 0 h 54"/>
                  <a:gd name="T2" fmla="*/ 0 w 52"/>
                  <a:gd name="T3" fmla="*/ 28 h 54"/>
                  <a:gd name="T4" fmla="*/ 52 w 52"/>
                  <a:gd name="T5" fmla="*/ 54 h 54"/>
                  <a:gd name="T6" fmla="*/ 52 w 52"/>
                  <a:gd name="T7" fmla="*/ 0 h 54"/>
                  <a:gd name="T8" fmla="*/ 52 w 52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4">
                    <a:moveTo>
                      <a:pt x="52" y="0"/>
                    </a:moveTo>
                    <a:lnTo>
                      <a:pt x="0" y="28"/>
                    </a:lnTo>
                    <a:lnTo>
                      <a:pt x="52" y="54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03"/>
              <p:cNvSpPr>
                <a:spLocks noChangeArrowheads="1"/>
              </p:cNvSpPr>
              <p:nvPr/>
            </p:nvSpPr>
            <p:spPr bwMode="auto">
              <a:xfrm>
                <a:off x="2526" y="1896"/>
                <a:ext cx="103" cy="21"/>
              </a:xfrm>
              <a:prstGeom prst="rect">
                <a:avLst/>
              </a:pr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2524" y="1893"/>
                <a:ext cx="103" cy="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05"/>
              <p:cNvSpPr>
                <a:spLocks/>
              </p:cNvSpPr>
              <p:nvPr/>
            </p:nvSpPr>
            <p:spPr bwMode="auto">
              <a:xfrm>
                <a:off x="2478" y="1877"/>
                <a:ext cx="52" cy="53"/>
              </a:xfrm>
              <a:custGeom>
                <a:avLst/>
                <a:gdLst>
                  <a:gd name="T0" fmla="*/ 52 w 52"/>
                  <a:gd name="T1" fmla="*/ 0 h 53"/>
                  <a:gd name="T2" fmla="*/ 0 w 52"/>
                  <a:gd name="T3" fmla="*/ 27 h 53"/>
                  <a:gd name="T4" fmla="*/ 52 w 52"/>
                  <a:gd name="T5" fmla="*/ 53 h 53"/>
                  <a:gd name="T6" fmla="*/ 52 w 52"/>
                  <a:gd name="T7" fmla="*/ 0 h 53"/>
                  <a:gd name="T8" fmla="*/ 52 w 5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3">
                    <a:moveTo>
                      <a:pt x="52" y="0"/>
                    </a:moveTo>
                    <a:lnTo>
                      <a:pt x="0" y="27"/>
                    </a:lnTo>
                    <a:lnTo>
                      <a:pt x="52" y="53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6"/>
              <p:cNvSpPr>
                <a:spLocks/>
              </p:cNvSpPr>
              <p:nvPr/>
            </p:nvSpPr>
            <p:spPr bwMode="auto">
              <a:xfrm>
                <a:off x="2449" y="1771"/>
                <a:ext cx="183" cy="219"/>
              </a:xfrm>
              <a:custGeom>
                <a:avLst/>
                <a:gdLst>
                  <a:gd name="T0" fmla="*/ 183 w 183"/>
                  <a:gd name="T1" fmla="*/ 111 h 219"/>
                  <a:gd name="T2" fmla="*/ 182 w 183"/>
                  <a:gd name="T3" fmla="*/ 132 h 219"/>
                  <a:gd name="T4" fmla="*/ 176 w 183"/>
                  <a:gd name="T5" fmla="*/ 153 h 219"/>
                  <a:gd name="T6" fmla="*/ 168 w 183"/>
                  <a:gd name="T7" fmla="*/ 172 h 219"/>
                  <a:gd name="T8" fmla="*/ 156 w 183"/>
                  <a:gd name="T9" fmla="*/ 188 h 219"/>
                  <a:gd name="T10" fmla="*/ 142 w 183"/>
                  <a:gd name="T11" fmla="*/ 201 h 219"/>
                  <a:gd name="T12" fmla="*/ 128 w 183"/>
                  <a:gd name="T13" fmla="*/ 211 h 219"/>
                  <a:gd name="T14" fmla="*/ 110 w 183"/>
                  <a:gd name="T15" fmla="*/ 218 h 219"/>
                  <a:gd name="T16" fmla="*/ 92 w 183"/>
                  <a:gd name="T17" fmla="*/ 219 h 219"/>
                  <a:gd name="T18" fmla="*/ 83 w 183"/>
                  <a:gd name="T19" fmla="*/ 219 h 219"/>
                  <a:gd name="T20" fmla="*/ 65 w 183"/>
                  <a:gd name="T21" fmla="*/ 214 h 219"/>
                  <a:gd name="T22" fmla="*/ 48 w 183"/>
                  <a:gd name="T23" fmla="*/ 206 h 219"/>
                  <a:gd name="T24" fmla="*/ 34 w 183"/>
                  <a:gd name="T25" fmla="*/ 195 h 219"/>
                  <a:gd name="T26" fmla="*/ 22 w 183"/>
                  <a:gd name="T27" fmla="*/ 180 h 219"/>
                  <a:gd name="T28" fmla="*/ 11 w 183"/>
                  <a:gd name="T29" fmla="*/ 163 h 219"/>
                  <a:gd name="T30" fmla="*/ 4 w 183"/>
                  <a:gd name="T31" fmla="*/ 143 h 219"/>
                  <a:gd name="T32" fmla="*/ 1 w 183"/>
                  <a:gd name="T33" fmla="*/ 122 h 219"/>
                  <a:gd name="T34" fmla="*/ 0 w 183"/>
                  <a:gd name="T35" fmla="*/ 111 h 219"/>
                  <a:gd name="T36" fmla="*/ 3 w 183"/>
                  <a:gd name="T37" fmla="*/ 88 h 219"/>
                  <a:gd name="T38" fmla="*/ 7 w 183"/>
                  <a:gd name="T39" fmla="*/ 68 h 219"/>
                  <a:gd name="T40" fmla="*/ 16 w 183"/>
                  <a:gd name="T41" fmla="*/ 49 h 219"/>
                  <a:gd name="T42" fmla="*/ 27 w 183"/>
                  <a:gd name="T43" fmla="*/ 33 h 219"/>
                  <a:gd name="T44" fmla="*/ 41 w 183"/>
                  <a:gd name="T45" fmla="*/ 20 h 219"/>
                  <a:gd name="T46" fmla="*/ 56 w 183"/>
                  <a:gd name="T47" fmla="*/ 10 h 219"/>
                  <a:gd name="T48" fmla="*/ 73 w 183"/>
                  <a:gd name="T49" fmla="*/ 4 h 219"/>
                  <a:gd name="T50" fmla="*/ 92 w 183"/>
                  <a:gd name="T51" fmla="*/ 0 h 219"/>
                  <a:gd name="T52" fmla="*/ 102 w 183"/>
                  <a:gd name="T53" fmla="*/ 2 h 219"/>
                  <a:gd name="T54" fmla="*/ 119 w 183"/>
                  <a:gd name="T55" fmla="*/ 5 h 219"/>
                  <a:gd name="T56" fmla="*/ 136 w 183"/>
                  <a:gd name="T57" fmla="*/ 15 h 219"/>
                  <a:gd name="T58" fmla="*/ 151 w 183"/>
                  <a:gd name="T59" fmla="*/ 26 h 219"/>
                  <a:gd name="T60" fmla="*/ 163 w 183"/>
                  <a:gd name="T61" fmla="*/ 41 h 219"/>
                  <a:gd name="T62" fmla="*/ 172 w 183"/>
                  <a:gd name="T63" fmla="*/ 59 h 219"/>
                  <a:gd name="T64" fmla="*/ 179 w 183"/>
                  <a:gd name="T65" fmla="*/ 78 h 219"/>
                  <a:gd name="T66" fmla="*/ 183 w 183"/>
                  <a:gd name="T67" fmla="*/ 99 h 219"/>
                  <a:gd name="T68" fmla="*/ 183 w 183"/>
                  <a:gd name="T69" fmla="*/ 11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9">
                    <a:moveTo>
                      <a:pt x="183" y="111"/>
                    </a:moveTo>
                    <a:lnTo>
                      <a:pt x="183" y="111"/>
                    </a:lnTo>
                    <a:lnTo>
                      <a:pt x="183" y="122"/>
                    </a:lnTo>
                    <a:lnTo>
                      <a:pt x="182" y="132"/>
                    </a:lnTo>
                    <a:lnTo>
                      <a:pt x="179" y="143"/>
                    </a:lnTo>
                    <a:lnTo>
                      <a:pt x="176" y="153"/>
                    </a:lnTo>
                    <a:lnTo>
                      <a:pt x="172" y="163"/>
                    </a:lnTo>
                    <a:lnTo>
                      <a:pt x="168" y="172"/>
                    </a:lnTo>
                    <a:lnTo>
                      <a:pt x="163" y="180"/>
                    </a:lnTo>
                    <a:lnTo>
                      <a:pt x="156" y="188"/>
                    </a:lnTo>
                    <a:lnTo>
                      <a:pt x="151" y="195"/>
                    </a:lnTo>
                    <a:lnTo>
                      <a:pt x="142" y="201"/>
                    </a:lnTo>
                    <a:lnTo>
                      <a:pt x="136" y="206"/>
                    </a:lnTo>
                    <a:lnTo>
                      <a:pt x="128" y="211"/>
                    </a:lnTo>
                    <a:lnTo>
                      <a:pt x="119" y="214"/>
                    </a:lnTo>
                    <a:lnTo>
                      <a:pt x="110" y="218"/>
                    </a:lnTo>
                    <a:lnTo>
                      <a:pt x="102" y="219"/>
                    </a:lnTo>
                    <a:lnTo>
                      <a:pt x="92" y="219"/>
                    </a:lnTo>
                    <a:lnTo>
                      <a:pt x="92" y="219"/>
                    </a:lnTo>
                    <a:lnTo>
                      <a:pt x="83" y="219"/>
                    </a:lnTo>
                    <a:lnTo>
                      <a:pt x="73" y="218"/>
                    </a:lnTo>
                    <a:lnTo>
                      <a:pt x="65" y="214"/>
                    </a:lnTo>
                    <a:lnTo>
                      <a:pt x="56" y="211"/>
                    </a:lnTo>
                    <a:lnTo>
                      <a:pt x="48" y="206"/>
                    </a:lnTo>
                    <a:lnTo>
                      <a:pt x="41" y="201"/>
                    </a:lnTo>
                    <a:lnTo>
                      <a:pt x="34" y="195"/>
                    </a:lnTo>
                    <a:lnTo>
                      <a:pt x="27" y="188"/>
                    </a:lnTo>
                    <a:lnTo>
                      <a:pt x="22" y="180"/>
                    </a:lnTo>
                    <a:lnTo>
                      <a:pt x="16" y="172"/>
                    </a:lnTo>
                    <a:lnTo>
                      <a:pt x="11" y="163"/>
                    </a:lnTo>
                    <a:lnTo>
                      <a:pt x="7" y="153"/>
                    </a:lnTo>
                    <a:lnTo>
                      <a:pt x="4" y="143"/>
                    </a:lnTo>
                    <a:lnTo>
                      <a:pt x="3" y="132"/>
                    </a:lnTo>
                    <a:lnTo>
                      <a:pt x="1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1" y="99"/>
                    </a:lnTo>
                    <a:lnTo>
                      <a:pt x="3" y="88"/>
                    </a:lnTo>
                    <a:lnTo>
                      <a:pt x="4" y="78"/>
                    </a:lnTo>
                    <a:lnTo>
                      <a:pt x="7" y="68"/>
                    </a:lnTo>
                    <a:lnTo>
                      <a:pt x="11" y="59"/>
                    </a:lnTo>
                    <a:lnTo>
                      <a:pt x="16" y="49"/>
                    </a:lnTo>
                    <a:lnTo>
                      <a:pt x="22" y="41"/>
                    </a:lnTo>
                    <a:lnTo>
                      <a:pt x="27" y="33"/>
                    </a:lnTo>
                    <a:lnTo>
                      <a:pt x="34" y="26"/>
                    </a:lnTo>
                    <a:lnTo>
                      <a:pt x="41" y="20"/>
                    </a:lnTo>
                    <a:lnTo>
                      <a:pt x="48" y="15"/>
                    </a:lnTo>
                    <a:lnTo>
                      <a:pt x="56" y="10"/>
                    </a:lnTo>
                    <a:lnTo>
                      <a:pt x="65" y="5"/>
                    </a:lnTo>
                    <a:lnTo>
                      <a:pt x="73" y="4"/>
                    </a:lnTo>
                    <a:lnTo>
                      <a:pt x="83" y="2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0" y="4"/>
                    </a:lnTo>
                    <a:lnTo>
                      <a:pt x="119" y="5"/>
                    </a:lnTo>
                    <a:lnTo>
                      <a:pt x="128" y="10"/>
                    </a:lnTo>
                    <a:lnTo>
                      <a:pt x="136" y="15"/>
                    </a:lnTo>
                    <a:lnTo>
                      <a:pt x="142" y="20"/>
                    </a:lnTo>
                    <a:lnTo>
                      <a:pt x="151" y="26"/>
                    </a:lnTo>
                    <a:lnTo>
                      <a:pt x="156" y="33"/>
                    </a:lnTo>
                    <a:lnTo>
                      <a:pt x="163" y="41"/>
                    </a:lnTo>
                    <a:lnTo>
                      <a:pt x="168" y="49"/>
                    </a:lnTo>
                    <a:lnTo>
                      <a:pt x="172" y="59"/>
                    </a:lnTo>
                    <a:lnTo>
                      <a:pt x="176" y="68"/>
                    </a:lnTo>
                    <a:lnTo>
                      <a:pt x="179" y="78"/>
                    </a:lnTo>
                    <a:lnTo>
                      <a:pt x="182" y="88"/>
                    </a:lnTo>
                    <a:lnTo>
                      <a:pt x="183" y="99"/>
                    </a:lnTo>
                    <a:lnTo>
                      <a:pt x="183" y="111"/>
                    </a:lnTo>
                    <a:lnTo>
                      <a:pt x="183" y="111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7"/>
              <p:cNvSpPr>
                <a:spLocks/>
              </p:cNvSpPr>
              <p:nvPr/>
            </p:nvSpPr>
            <p:spPr bwMode="auto">
              <a:xfrm>
                <a:off x="2455" y="1763"/>
                <a:ext cx="183" cy="218"/>
              </a:xfrm>
              <a:custGeom>
                <a:avLst/>
                <a:gdLst>
                  <a:gd name="T0" fmla="*/ 183 w 183"/>
                  <a:gd name="T1" fmla="*/ 109 h 218"/>
                  <a:gd name="T2" fmla="*/ 181 w 183"/>
                  <a:gd name="T3" fmla="*/ 132 h 218"/>
                  <a:gd name="T4" fmla="*/ 176 w 183"/>
                  <a:gd name="T5" fmla="*/ 151 h 218"/>
                  <a:gd name="T6" fmla="*/ 168 w 183"/>
                  <a:gd name="T7" fmla="*/ 171 h 218"/>
                  <a:gd name="T8" fmla="*/ 157 w 183"/>
                  <a:gd name="T9" fmla="*/ 187 h 218"/>
                  <a:gd name="T10" fmla="*/ 143 w 183"/>
                  <a:gd name="T11" fmla="*/ 200 h 218"/>
                  <a:gd name="T12" fmla="*/ 127 w 183"/>
                  <a:gd name="T13" fmla="*/ 209 h 218"/>
                  <a:gd name="T14" fmla="*/ 109 w 183"/>
                  <a:gd name="T15" fmla="*/ 216 h 218"/>
                  <a:gd name="T16" fmla="*/ 92 w 183"/>
                  <a:gd name="T17" fmla="*/ 218 h 218"/>
                  <a:gd name="T18" fmla="*/ 82 w 183"/>
                  <a:gd name="T19" fmla="*/ 218 h 218"/>
                  <a:gd name="T20" fmla="*/ 65 w 183"/>
                  <a:gd name="T21" fmla="*/ 213 h 218"/>
                  <a:gd name="T22" fmla="*/ 48 w 183"/>
                  <a:gd name="T23" fmla="*/ 205 h 218"/>
                  <a:gd name="T24" fmla="*/ 33 w 183"/>
                  <a:gd name="T25" fmla="*/ 193 h 218"/>
                  <a:gd name="T26" fmla="*/ 21 w 183"/>
                  <a:gd name="T27" fmla="*/ 179 h 218"/>
                  <a:gd name="T28" fmla="*/ 12 w 183"/>
                  <a:gd name="T29" fmla="*/ 161 h 218"/>
                  <a:gd name="T30" fmla="*/ 4 w 183"/>
                  <a:gd name="T31" fmla="*/ 141 h 218"/>
                  <a:gd name="T32" fmla="*/ 1 w 183"/>
                  <a:gd name="T33" fmla="*/ 120 h 218"/>
                  <a:gd name="T34" fmla="*/ 0 w 183"/>
                  <a:gd name="T35" fmla="*/ 109 h 218"/>
                  <a:gd name="T36" fmla="*/ 2 w 183"/>
                  <a:gd name="T37" fmla="*/ 86 h 218"/>
                  <a:gd name="T38" fmla="*/ 8 w 183"/>
                  <a:gd name="T39" fmla="*/ 67 h 218"/>
                  <a:gd name="T40" fmla="*/ 16 w 183"/>
                  <a:gd name="T41" fmla="*/ 47 h 218"/>
                  <a:gd name="T42" fmla="*/ 27 w 183"/>
                  <a:gd name="T43" fmla="*/ 31 h 218"/>
                  <a:gd name="T44" fmla="*/ 40 w 183"/>
                  <a:gd name="T45" fmla="*/ 18 h 218"/>
                  <a:gd name="T46" fmla="*/ 56 w 183"/>
                  <a:gd name="T47" fmla="*/ 8 h 218"/>
                  <a:gd name="T48" fmla="*/ 73 w 183"/>
                  <a:gd name="T49" fmla="*/ 2 h 218"/>
                  <a:gd name="T50" fmla="*/ 92 w 183"/>
                  <a:gd name="T51" fmla="*/ 0 h 218"/>
                  <a:gd name="T52" fmla="*/ 101 w 183"/>
                  <a:gd name="T53" fmla="*/ 0 h 218"/>
                  <a:gd name="T54" fmla="*/ 119 w 183"/>
                  <a:gd name="T55" fmla="*/ 5 h 218"/>
                  <a:gd name="T56" fmla="*/ 135 w 183"/>
                  <a:gd name="T57" fmla="*/ 13 h 218"/>
                  <a:gd name="T58" fmla="*/ 150 w 183"/>
                  <a:gd name="T59" fmla="*/ 25 h 218"/>
                  <a:gd name="T60" fmla="*/ 162 w 183"/>
                  <a:gd name="T61" fmla="*/ 39 h 218"/>
                  <a:gd name="T62" fmla="*/ 172 w 183"/>
                  <a:gd name="T63" fmla="*/ 57 h 218"/>
                  <a:gd name="T64" fmla="*/ 179 w 183"/>
                  <a:gd name="T65" fmla="*/ 76 h 218"/>
                  <a:gd name="T66" fmla="*/ 183 w 183"/>
                  <a:gd name="T67" fmla="*/ 98 h 218"/>
                  <a:gd name="T68" fmla="*/ 183 w 183"/>
                  <a:gd name="T69" fmla="*/ 10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18">
                    <a:moveTo>
                      <a:pt x="183" y="109"/>
                    </a:moveTo>
                    <a:lnTo>
                      <a:pt x="183" y="109"/>
                    </a:lnTo>
                    <a:lnTo>
                      <a:pt x="183" y="120"/>
                    </a:lnTo>
                    <a:lnTo>
                      <a:pt x="181" y="132"/>
                    </a:lnTo>
                    <a:lnTo>
                      <a:pt x="179" y="141"/>
                    </a:lnTo>
                    <a:lnTo>
                      <a:pt x="176" y="151"/>
                    </a:lnTo>
                    <a:lnTo>
                      <a:pt x="172" y="161"/>
                    </a:lnTo>
                    <a:lnTo>
                      <a:pt x="168" y="171"/>
                    </a:lnTo>
                    <a:lnTo>
                      <a:pt x="162" y="179"/>
                    </a:lnTo>
                    <a:lnTo>
                      <a:pt x="157" y="187"/>
                    </a:lnTo>
                    <a:lnTo>
                      <a:pt x="150" y="193"/>
                    </a:lnTo>
                    <a:lnTo>
                      <a:pt x="143" y="200"/>
                    </a:lnTo>
                    <a:lnTo>
                      <a:pt x="135" y="205"/>
                    </a:lnTo>
                    <a:lnTo>
                      <a:pt x="127" y="209"/>
                    </a:lnTo>
                    <a:lnTo>
                      <a:pt x="119" y="213"/>
                    </a:lnTo>
                    <a:lnTo>
                      <a:pt x="109" y="216"/>
                    </a:lnTo>
                    <a:lnTo>
                      <a:pt x="101" y="218"/>
                    </a:lnTo>
                    <a:lnTo>
                      <a:pt x="92" y="218"/>
                    </a:lnTo>
                    <a:lnTo>
                      <a:pt x="92" y="218"/>
                    </a:lnTo>
                    <a:lnTo>
                      <a:pt x="82" y="218"/>
                    </a:lnTo>
                    <a:lnTo>
                      <a:pt x="73" y="216"/>
                    </a:lnTo>
                    <a:lnTo>
                      <a:pt x="65" y="213"/>
                    </a:lnTo>
                    <a:lnTo>
                      <a:pt x="56" y="209"/>
                    </a:lnTo>
                    <a:lnTo>
                      <a:pt x="48" y="205"/>
                    </a:lnTo>
                    <a:lnTo>
                      <a:pt x="40" y="200"/>
                    </a:lnTo>
                    <a:lnTo>
                      <a:pt x="33" y="193"/>
                    </a:lnTo>
                    <a:lnTo>
                      <a:pt x="27" y="187"/>
                    </a:lnTo>
                    <a:lnTo>
                      <a:pt x="21" y="179"/>
                    </a:lnTo>
                    <a:lnTo>
                      <a:pt x="16" y="171"/>
                    </a:lnTo>
                    <a:lnTo>
                      <a:pt x="12" y="161"/>
                    </a:lnTo>
                    <a:lnTo>
                      <a:pt x="8" y="151"/>
                    </a:lnTo>
                    <a:lnTo>
                      <a:pt x="4" y="141"/>
                    </a:lnTo>
                    <a:lnTo>
                      <a:pt x="2" y="132"/>
                    </a:lnTo>
                    <a:lnTo>
                      <a:pt x="1" y="120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1" y="98"/>
                    </a:lnTo>
                    <a:lnTo>
                      <a:pt x="2" y="86"/>
                    </a:lnTo>
                    <a:lnTo>
                      <a:pt x="4" y="76"/>
                    </a:lnTo>
                    <a:lnTo>
                      <a:pt x="8" y="67"/>
                    </a:lnTo>
                    <a:lnTo>
                      <a:pt x="12" y="57"/>
                    </a:lnTo>
                    <a:lnTo>
                      <a:pt x="16" y="47"/>
                    </a:lnTo>
                    <a:lnTo>
                      <a:pt x="21" y="39"/>
                    </a:lnTo>
                    <a:lnTo>
                      <a:pt x="27" y="31"/>
                    </a:lnTo>
                    <a:lnTo>
                      <a:pt x="33" y="25"/>
                    </a:lnTo>
                    <a:lnTo>
                      <a:pt x="40" y="18"/>
                    </a:lnTo>
                    <a:lnTo>
                      <a:pt x="48" y="13"/>
                    </a:lnTo>
                    <a:lnTo>
                      <a:pt x="56" y="8"/>
                    </a:lnTo>
                    <a:lnTo>
                      <a:pt x="65" y="5"/>
                    </a:lnTo>
                    <a:lnTo>
                      <a:pt x="73" y="2"/>
                    </a:lnTo>
                    <a:lnTo>
                      <a:pt x="8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101" y="0"/>
                    </a:lnTo>
                    <a:lnTo>
                      <a:pt x="109" y="2"/>
                    </a:lnTo>
                    <a:lnTo>
                      <a:pt x="119" y="5"/>
                    </a:lnTo>
                    <a:lnTo>
                      <a:pt x="127" y="8"/>
                    </a:lnTo>
                    <a:lnTo>
                      <a:pt x="135" y="13"/>
                    </a:lnTo>
                    <a:lnTo>
                      <a:pt x="143" y="18"/>
                    </a:lnTo>
                    <a:lnTo>
                      <a:pt x="150" y="25"/>
                    </a:lnTo>
                    <a:lnTo>
                      <a:pt x="157" y="31"/>
                    </a:lnTo>
                    <a:lnTo>
                      <a:pt x="162" y="39"/>
                    </a:lnTo>
                    <a:lnTo>
                      <a:pt x="168" y="47"/>
                    </a:lnTo>
                    <a:lnTo>
                      <a:pt x="172" y="57"/>
                    </a:lnTo>
                    <a:lnTo>
                      <a:pt x="176" y="67"/>
                    </a:lnTo>
                    <a:lnTo>
                      <a:pt x="179" y="76"/>
                    </a:lnTo>
                    <a:lnTo>
                      <a:pt x="181" y="86"/>
                    </a:lnTo>
                    <a:lnTo>
                      <a:pt x="183" y="98"/>
                    </a:lnTo>
                    <a:lnTo>
                      <a:pt x="183" y="109"/>
                    </a:lnTo>
                    <a:lnTo>
                      <a:pt x="183" y="109"/>
                    </a:lnTo>
                    <a:close/>
                  </a:path>
                </a:pathLst>
              </a:custGeom>
              <a:noFill/>
              <a:ln w="2540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8"/>
              <p:cNvSpPr>
                <a:spLocks/>
              </p:cNvSpPr>
              <p:nvPr/>
            </p:nvSpPr>
            <p:spPr bwMode="auto">
              <a:xfrm>
                <a:off x="2598" y="1948"/>
                <a:ext cx="76" cy="86"/>
              </a:xfrm>
              <a:custGeom>
                <a:avLst/>
                <a:gdLst>
                  <a:gd name="T0" fmla="*/ 65 w 76"/>
                  <a:gd name="T1" fmla="*/ 86 h 86"/>
                  <a:gd name="T2" fmla="*/ 76 w 76"/>
                  <a:gd name="T3" fmla="*/ 72 h 86"/>
                  <a:gd name="T4" fmla="*/ 11 w 76"/>
                  <a:gd name="T5" fmla="*/ 0 h 86"/>
                  <a:gd name="T6" fmla="*/ 0 w 76"/>
                  <a:gd name="T7" fmla="*/ 15 h 86"/>
                  <a:gd name="T8" fmla="*/ 65 w 7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6">
                    <a:moveTo>
                      <a:pt x="65" y="86"/>
                    </a:moveTo>
                    <a:lnTo>
                      <a:pt x="76" y="72"/>
                    </a:lnTo>
                    <a:lnTo>
                      <a:pt x="11" y="0"/>
                    </a:lnTo>
                    <a:lnTo>
                      <a:pt x="0" y="15"/>
                    </a:lnTo>
                    <a:lnTo>
                      <a:pt x="65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84" name="Picture 23" descr="steelhead_applia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148" y="5336581"/>
            <a:ext cx="3473518" cy="912958"/>
          </a:xfrm>
          <a:prstGeom prst="rect">
            <a:avLst/>
          </a:prstGeom>
        </p:spPr>
      </p:pic>
      <p:pic>
        <p:nvPicPr>
          <p:cNvPr id="189" name="Picture 22" descr="f5_appliance.jpg"/>
          <p:cNvPicPr>
            <a:picLocks noChangeAspect="1"/>
          </p:cNvPicPr>
          <p:nvPr/>
        </p:nvPicPr>
        <p:blipFill>
          <a:blip r:embed="rId5" cstate="print"/>
          <a:srcRect b="15529"/>
          <a:stretch>
            <a:fillRect/>
          </a:stretch>
        </p:blipFill>
        <p:spPr>
          <a:xfrm>
            <a:off x="2528568" y="1712636"/>
            <a:ext cx="3581400" cy="1415143"/>
          </a:xfrm>
          <a:prstGeom prst="rect">
            <a:avLst/>
          </a:prstGeom>
        </p:spPr>
      </p:pic>
      <p:pic>
        <p:nvPicPr>
          <p:cNvPr id="196" name="Picture 39" descr="bluecoat_prox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8407" y="3708396"/>
            <a:ext cx="3429000" cy="1001338"/>
          </a:xfrm>
          <a:prstGeom prst="rect">
            <a:avLst/>
          </a:prstGeom>
        </p:spPr>
      </p:pic>
      <p:grpSp>
        <p:nvGrpSpPr>
          <p:cNvPr id="198" name="Group 33"/>
          <p:cNvGrpSpPr/>
          <p:nvPr/>
        </p:nvGrpSpPr>
        <p:grpSpPr>
          <a:xfrm>
            <a:off x="4030923" y="3858856"/>
            <a:ext cx="685800" cy="685800"/>
            <a:chOff x="6155875" y="2950761"/>
            <a:chExt cx="762000" cy="762000"/>
          </a:xfrm>
        </p:grpSpPr>
        <p:sp>
          <p:nvSpPr>
            <p:cNvPr id="199" name="Rounded Rectangle 61"/>
            <p:cNvSpPr/>
            <p:nvPr/>
          </p:nvSpPr>
          <p:spPr>
            <a:xfrm>
              <a:off x="6155875" y="2950761"/>
              <a:ext cx="762000" cy="7620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1003">
              <a:schemeClr val="dk1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7" descr="C:\Users\agember\AppData\Local\Microsoft\Windows\Temporary Internet Files\Content.IE5\QZT0K7D8\MC900434719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185067" y="2981165"/>
              <a:ext cx="706860" cy="706860"/>
            </a:xfrm>
            <a:prstGeom prst="rect">
              <a:avLst/>
            </a:prstGeom>
            <a:noFill/>
          </p:spPr>
        </p:pic>
      </p:grpSp>
      <p:grpSp>
        <p:nvGrpSpPr>
          <p:cNvPr id="201" name="Group 28"/>
          <p:cNvGrpSpPr/>
          <p:nvPr/>
        </p:nvGrpSpPr>
        <p:grpSpPr>
          <a:xfrm>
            <a:off x="3969521" y="5444005"/>
            <a:ext cx="698109" cy="698109"/>
            <a:chOff x="1371600" y="3657600"/>
            <a:chExt cx="762000" cy="762000"/>
          </a:xfrm>
        </p:grpSpPr>
        <p:sp>
          <p:nvSpPr>
            <p:cNvPr id="202" name="Rounded Rectangle 64"/>
            <p:cNvSpPr/>
            <p:nvPr/>
          </p:nvSpPr>
          <p:spPr>
            <a:xfrm>
              <a:off x="1371600" y="3657600"/>
              <a:ext cx="762000" cy="7620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1003">
              <a:schemeClr val="dk2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3" name="Picture 65" descr="globe_gear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7800" y="3733800"/>
              <a:ext cx="609600" cy="609600"/>
            </a:xfrm>
            <a:prstGeom prst="rect">
              <a:avLst/>
            </a:prstGeom>
          </p:spPr>
        </p:pic>
      </p:grpSp>
      <p:grpSp>
        <p:nvGrpSpPr>
          <p:cNvPr id="204" name="Group 75"/>
          <p:cNvGrpSpPr/>
          <p:nvPr/>
        </p:nvGrpSpPr>
        <p:grpSpPr>
          <a:xfrm>
            <a:off x="4030923" y="2090893"/>
            <a:ext cx="662452" cy="692776"/>
            <a:chOff x="4846320" y="2209800"/>
            <a:chExt cx="609600" cy="609600"/>
          </a:xfrm>
        </p:grpSpPr>
        <p:sp>
          <p:nvSpPr>
            <p:cNvPr id="205" name="Rounded Rectangle 56"/>
            <p:cNvSpPr/>
            <p:nvPr/>
          </p:nvSpPr>
          <p:spPr>
            <a:xfrm>
              <a:off x="4846320" y="2209800"/>
              <a:ext cx="609600" cy="609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3"/>
            <p:cNvGrpSpPr/>
            <p:nvPr/>
          </p:nvGrpSpPr>
          <p:grpSpPr>
            <a:xfrm>
              <a:off x="4876798" y="2270760"/>
              <a:ext cx="518164" cy="487680"/>
              <a:chOff x="609600" y="1652131"/>
              <a:chExt cx="359837" cy="338667"/>
            </a:xfrm>
          </p:grpSpPr>
          <p:pic>
            <p:nvPicPr>
              <p:cNvPr id="207" name="Picture 58" descr="magnifying_glass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0769" y="1652131"/>
                <a:ext cx="338668" cy="33866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8" name="Picture 2" descr="C:\Users\agember\AppData\Local\Microsoft\Windows\Temporary Internet Files\Content.IE5\2DGPU1UI\MC900431599[1]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09600" y="1752600"/>
                <a:ext cx="238125" cy="2381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28" name="圆角矩形 1127"/>
          <p:cNvSpPr/>
          <p:nvPr/>
        </p:nvSpPr>
        <p:spPr>
          <a:xfrm>
            <a:off x="7120328" y="2810370"/>
            <a:ext cx="1693889" cy="5842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Hardware</a:t>
            </a:r>
            <a:endParaRPr lang="en-US" sz="2400" b="1" dirty="0"/>
          </a:p>
        </p:txBody>
      </p:sp>
      <p:sp>
        <p:nvSpPr>
          <p:cNvPr id="210" name="圆角矩形 209"/>
          <p:cNvSpPr/>
          <p:nvPr/>
        </p:nvSpPr>
        <p:spPr>
          <a:xfrm>
            <a:off x="7120328" y="4180841"/>
            <a:ext cx="1693889" cy="584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Software</a:t>
            </a:r>
            <a:endParaRPr lang="en-US" sz="2400" b="1" dirty="0"/>
          </a:p>
        </p:txBody>
      </p:sp>
      <p:sp>
        <p:nvSpPr>
          <p:cNvPr id="1129" name="下箭头 1128"/>
          <p:cNvSpPr/>
          <p:nvPr/>
        </p:nvSpPr>
        <p:spPr>
          <a:xfrm>
            <a:off x="7839856" y="3394631"/>
            <a:ext cx="239842" cy="814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2223" y="3711337"/>
            <a:ext cx="940916" cy="6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文本框 66"/>
          <p:cNvSpPr txBox="1"/>
          <p:nvPr/>
        </p:nvSpPr>
        <p:spPr>
          <a:xfrm>
            <a:off x="405568" y="4356340"/>
            <a:ext cx="194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WAN Optimizer</a:t>
            </a:r>
            <a:endParaRPr lang="en-US" b="1" dirty="0"/>
          </a:p>
        </p:txBody>
      </p:sp>
      <p:sp>
        <p:nvSpPr>
          <p:cNvPr id="63" name="圆角矩形 62"/>
          <p:cNvSpPr/>
          <p:nvPr/>
        </p:nvSpPr>
        <p:spPr>
          <a:xfrm>
            <a:off x="330748" y="4677693"/>
            <a:ext cx="8592175" cy="13053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 smtClean="0">
                <a:solidFill>
                  <a:schemeClr val="tx1"/>
                </a:solidFill>
              </a:rPr>
              <a:t>More flexible and cheaper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20635" y="4863429"/>
            <a:ext cx="8592175" cy="13053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2800" b="1" dirty="0" smtClean="0">
                <a:solidFill>
                  <a:schemeClr val="tx1"/>
                </a:solidFill>
              </a:rPr>
              <a:t>New opportunity: interference-free policy enforcement</a:t>
            </a:r>
          </a:p>
        </p:txBody>
      </p:sp>
      <p:sp>
        <p:nvSpPr>
          <p:cNvPr id="3" name="椭圆 2"/>
          <p:cNvSpPr/>
          <p:nvPr/>
        </p:nvSpPr>
        <p:spPr>
          <a:xfrm>
            <a:off x="3415481" y="1637001"/>
            <a:ext cx="1782949" cy="486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997736" y="5550266"/>
            <a:ext cx="600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Virtual Network Function (VNF)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" grpId="1" animBg="1"/>
      <p:bldP spid="210" grpId="0" animBg="1"/>
      <p:bldP spid="1129" grpId="0" animBg="1"/>
      <p:bldP spid="63" grpId="0" animBg="1"/>
      <p:bldP spid="64" grpId="0" animBg="1"/>
      <p:bldP spid="3" grpId="0" animBg="1"/>
      <p:bldP spid="3" grpId="1" animBg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Orchestration Properties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Policy enforcement </a:t>
            </a:r>
          </a:p>
          <a:p>
            <a:pPr lvl="1"/>
            <a:r>
              <a:rPr lang="en-US" dirty="0"/>
              <a:t>Sequence order should be respect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Interference-freedom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Not changing the routing path</a:t>
            </a:r>
          </a:p>
          <a:p>
            <a:r>
              <a:rPr lang="en-US" dirty="0">
                <a:solidFill>
                  <a:srgbClr val="FF0000"/>
                </a:solidFill>
              </a:rPr>
              <a:t>Isolation</a:t>
            </a:r>
            <a:r>
              <a:rPr lang="en-US" dirty="0"/>
              <a:t>: security and performance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15299</TotalTime>
  <Words>962</Words>
  <Application>Microsoft Office PowerPoint</Application>
  <PresentationFormat>全屏显示(4:3)</PresentationFormat>
  <Paragraphs>351</Paragraphs>
  <Slides>33</Slides>
  <Notes>6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Gill Sans</vt:lpstr>
      <vt:lpstr>微软雅黑</vt:lpstr>
      <vt:lpstr>宋体</vt:lpstr>
      <vt:lpstr>ヒラギノ角ゴ ProN W3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演示文稿</vt:lpstr>
      <vt:lpstr>Network Function</vt:lpstr>
      <vt:lpstr>Network Function</vt:lpstr>
      <vt:lpstr>Policy Chain</vt:lpstr>
      <vt:lpstr>Network Functions Placement</vt:lpstr>
      <vt:lpstr>Placement: Hardware Network Functions</vt:lpstr>
      <vt:lpstr>Drawbacks of Traffic Steering</vt:lpstr>
      <vt:lpstr>Network Functions Virtualizaiton</vt:lpstr>
      <vt:lpstr>NFV Orchestration Properties </vt:lpstr>
      <vt:lpstr>NFV Orchestration Framework</vt:lpstr>
      <vt:lpstr>Challenges</vt:lpstr>
      <vt:lpstr>Framework Overview</vt:lpstr>
      <vt:lpstr>Framework Overview</vt:lpstr>
      <vt:lpstr>Optimization Engine</vt:lpstr>
      <vt:lpstr>Optimization Engine</vt:lpstr>
      <vt:lpstr>Optimization Engine</vt:lpstr>
      <vt:lpstr>Optimization Engine</vt:lpstr>
      <vt:lpstr>Framework Overview</vt:lpstr>
      <vt:lpstr>Rule generator</vt:lpstr>
      <vt:lpstr>Rule generator</vt:lpstr>
      <vt:lpstr>Rule generator</vt:lpstr>
      <vt:lpstr>Framework Overview</vt:lpstr>
      <vt:lpstr>Dynamic Handler</vt:lpstr>
      <vt:lpstr>Implementation</vt:lpstr>
      <vt:lpstr>Prototype Emulation</vt:lpstr>
      <vt:lpstr>Simulation Evaluation</vt:lpstr>
      <vt:lpstr>Simulation Evaluation</vt:lpstr>
      <vt:lpstr>Simulation Evaluation</vt:lpstr>
      <vt:lpstr>Simulation Evaluation</vt:lpstr>
      <vt:lpstr>Conclusion</vt:lpstr>
      <vt:lpstr>Thank you!</vt:lpstr>
      <vt:lpstr>Backup slides</vt:lpstr>
      <vt:lpstr>Optimization Engine:  Policy enforcement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nothing</dc:creator>
  <cp:lastModifiedBy>Xin Li</cp:lastModifiedBy>
  <cp:revision>456</cp:revision>
  <dcterms:created xsi:type="dcterms:W3CDTF">2014-10-03T15:11:57Z</dcterms:created>
  <dcterms:modified xsi:type="dcterms:W3CDTF">2016-06-30T03:59:26Z</dcterms:modified>
</cp:coreProperties>
</file>