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wmf"/><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trictFirstAndLastChars="0" saveSubsetFonts="1" conformance="strict">
  <p:sldMasterIdLst>
    <p:sldMasterId id="2147483648" r:id="rId1"/>
  </p:sldMasterIdLst>
  <p:notesMasterIdLst>
    <p:notesMasterId r:id="rId29"/>
  </p:notesMasterIdLst>
  <p:sldIdLst>
    <p:sldId id="267" r:id="rId2"/>
    <p:sldId id="293" r:id="rId3"/>
    <p:sldId id="294" r:id="rId4"/>
    <p:sldId id="289" r:id="rId5"/>
    <p:sldId id="290" r:id="rId6"/>
    <p:sldId id="269" r:id="rId7"/>
    <p:sldId id="270" r:id="rId8"/>
    <p:sldId id="272" r:id="rId9"/>
    <p:sldId id="280" r:id="rId10"/>
    <p:sldId id="295" r:id="rId11"/>
    <p:sldId id="286" r:id="rId12"/>
    <p:sldId id="291" r:id="rId13"/>
    <p:sldId id="292" r:id="rId14"/>
    <p:sldId id="285" r:id="rId15"/>
    <p:sldId id="296" r:id="rId16"/>
    <p:sldId id="297" r:id="rId17"/>
    <p:sldId id="298" r:id="rId18"/>
    <p:sldId id="300" r:id="rId19"/>
    <p:sldId id="299" r:id="rId20"/>
    <p:sldId id="302" r:id="rId21"/>
    <p:sldId id="301" r:id="rId22"/>
    <p:sldId id="303" r:id="rId23"/>
    <p:sldId id="304" r:id="rId24"/>
    <p:sldId id="305" r:id="rId25"/>
    <p:sldId id="306" r:id="rId26"/>
    <p:sldId id="277" r:id="rId27"/>
    <p:sldId id="278" r:id="rId28"/>
  </p:sldIdLst>
  <p:sldSz cx="9144000" cy="6858000" type="screen4x3"/>
  <p:notesSz cx="6858000" cy="9144000"/>
  <p:defaultTextStyle>
    <a:defPPr>
      <a:defRPr lang="en-US"/>
    </a:defPPr>
    <a:lvl1pPr algn="l" rtl="0" eaLnBrk="0" fontAlgn="base" hangingPunct="0">
      <a:spcBef>
        <a:spcPct val="0%"/>
      </a:spcBef>
      <a:spcAft>
        <a:spcPct val="0%"/>
      </a:spcAft>
      <a:defRPr sz="2400" kern="1200" baseline="-25%">
        <a:solidFill>
          <a:schemeClr val="tx1"/>
        </a:solidFill>
        <a:latin typeface="Arial" panose="020B0604020202020204" pitchFamily="34" charset="0"/>
        <a:ea typeface="Geneva" pitchFamily="48" charset="0"/>
        <a:cs typeface="Geneva" pitchFamily="48" charset="0"/>
      </a:defRPr>
    </a:lvl1pPr>
    <a:lvl2pPr marL="457200" algn="l" rtl="0" eaLnBrk="0" fontAlgn="base" hangingPunct="0">
      <a:spcBef>
        <a:spcPct val="0%"/>
      </a:spcBef>
      <a:spcAft>
        <a:spcPct val="0%"/>
      </a:spcAft>
      <a:defRPr sz="2400" kern="1200" baseline="-25%">
        <a:solidFill>
          <a:schemeClr val="tx1"/>
        </a:solidFill>
        <a:latin typeface="Arial" panose="020B0604020202020204" pitchFamily="34" charset="0"/>
        <a:ea typeface="Geneva" pitchFamily="48" charset="0"/>
        <a:cs typeface="Geneva" pitchFamily="48" charset="0"/>
      </a:defRPr>
    </a:lvl2pPr>
    <a:lvl3pPr marL="914400" algn="l" rtl="0" eaLnBrk="0" fontAlgn="base" hangingPunct="0">
      <a:spcBef>
        <a:spcPct val="0%"/>
      </a:spcBef>
      <a:spcAft>
        <a:spcPct val="0%"/>
      </a:spcAft>
      <a:defRPr sz="2400" kern="1200" baseline="-25%">
        <a:solidFill>
          <a:schemeClr val="tx1"/>
        </a:solidFill>
        <a:latin typeface="Arial" panose="020B0604020202020204" pitchFamily="34" charset="0"/>
        <a:ea typeface="Geneva" pitchFamily="48" charset="0"/>
        <a:cs typeface="Geneva" pitchFamily="48" charset="0"/>
      </a:defRPr>
    </a:lvl3pPr>
    <a:lvl4pPr marL="1371600" algn="l" rtl="0" eaLnBrk="0" fontAlgn="base" hangingPunct="0">
      <a:spcBef>
        <a:spcPct val="0%"/>
      </a:spcBef>
      <a:spcAft>
        <a:spcPct val="0%"/>
      </a:spcAft>
      <a:defRPr sz="2400" kern="1200" baseline="-25%">
        <a:solidFill>
          <a:schemeClr val="tx1"/>
        </a:solidFill>
        <a:latin typeface="Arial" panose="020B0604020202020204" pitchFamily="34" charset="0"/>
        <a:ea typeface="Geneva" pitchFamily="48" charset="0"/>
        <a:cs typeface="Geneva" pitchFamily="48" charset="0"/>
      </a:defRPr>
    </a:lvl4pPr>
    <a:lvl5pPr marL="1828800" algn="l" rtl="0" eaLnBrk="0" fontAlgn="base" hangingPunct="0">
      <a:spcBef>
        <a:spcPct val="0%"/>
      </a:spcBef>
      <a:spcAft>
        <a:spcPct val="0%"/>
      </a:spcAft>
      <a:defRPr sz="2400" kern="1200" baseline="-25%">
        <a:solidFill>
          <a:schemeClr val="tx1"/>
        </a:solidFill>
        <a:latin typeface="Arial" panose="020B0604020202020204" pitchFamily="34" charset="0"/>
        <a:ea typeface="Geneva" pitchFamily="48" charset="0"/>
        <a:cs typeface="Geneva" pitchFamily="48" charset="0"/>
      </a:defRPr>
    </a:lvl5pPr>
    <a:lvl6pPr marL="2286000" algn="l" defTabSz="914400" rtl="0" eaLnBrk="1" latinLnBrk="0" hangingPunct="1">
      <a:defRPr sz="2400" kern="1200" baseline="-25%">
        <a:solidFill>
          <a:schemeClr val="tx1"/>
        </a:solidFill>
        <a:latin typeface="Arial" panose="020B0604020202020204" pitchFamily="34" charset="0"/>
        <a:ea typeface="Geneva" pitchFamily="48" charset="0"/>
        <a:cs typeface="Geneva" pitchFamily="48" charset="0"/>
      </a:defRPr>
    </a:lvl6pPr>
    <a:lvl7pPr marL="2743200" algn="l" defTabSz="914400" rtl="0" eaLnBrk="1" latinLnBrk="0" hangingPunct="1">
      <a:defRPr sz="2400" kern="1200" baseline="-25%">
        <a:solidFill>
          <a:schemeClr val="tx1"/>
        </a:solidFill>
        <a:latin typeface="Arial" panose="020B0604020202020204" pitchFamily="34" charset="0"/>
        <a:ea typeface="Geneva" pitchFamily="48" charset="0"/>
        <a:cs typeface="Geneva" pitchFamily="48" charset="0"/>
      </a:defRPr>
    </a:lvl7pPr>
    <a:lvl8pPr marL="3200400" algn="l" defTabSz="914400" rtl="0" eaLnBrk="1" latinLnBrk="0" hangingPunct="1">
      <a:defRPr sz="2400" kern="1200" baseline="-25%">
        <a:solidFill>
          <a:schemeClr val="tx1"/>
        </a:solidFill>
        <a:latin typeface="Arial" panose="020B0604020202020204" pitchFamily="34" charset="0"/>
        <a:ea typeface="Geneva" pitchFamily="48" charset="0"/>
        <a:cs typeface="Geneva" pitchFamily="48" charset="0"/>
      </a:defRPr>
    </a:lvl8pPr>
    <a:lvl9pPr marL="3657600" algn="l" defTabSz="914400" rtl="0" eaLnBrk="1" latinLnBrk="0" hangingPunct="1">
      <a:defRPr sz="2400" kern="1200" baseline="-25%">
        <a:solidFill>
          <a:schemeClr val="tx1"/>
        </a:solidFill>
        <a:latin typeface="Arial" panose="020B0604020202020204" pitchFamily="34" charset="0"/>
        <a:ea typeface="Geneva" pitchFamily="48" charset="0"/>
        <a:cs typeface="Geneva" pitchFamily="4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purl.oclc.org/ooxml/drawingml/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
            </a:schemeClr>
          </a:solidFill>
        </a:fill>
      </a:tcStyle>
    </a:wholeTbl>
    <a:band1H>
      <a:tcStyle>
        <a:tcBdr/>
        <a:fill>
          <a:solidFill>
            <a:schemeClr val="accent3">
              <a:tint val="40%"/>
            </a:schemeClr>
          </a:solidFill>
        </a:fill>
      </a:tcStyle>
    </a:band1H>
    <a:band1V>
      <a:tcStyle>
        <a:tcBdr/>
        <a:fill>
          <a:solidFill>
            <a:schemeClr val="accent3">
              <a:tint val="4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purl.oclc.org/ooxml/drawingml/main" xmlns:r="http://purl.oclc.org/ooxml/officeDocument/relationships" xmlns:p="http://purl.oclc.org/ooxml/presentationml/main" lastView="sldThumbnailView">
  <p:normalViewPr>
    <p:restoredLeft sz="34.211%" autoAdjust="0"/>
    <p:restoredTop sz="91.547%" autoAdjust="0"/>
  </p:normalViewPr>
  <p:slideViewPr>
    <p:cSldViewPr>
      <p:cViewPr varScale="1">
        <p:scale>
          <a:sx n="68" d="100"/>
          <a:sy n="68" d="100"/>
        </p:scale>
        <p:origin x="252" y="66"/>
      </p:cViewPr>
      <p:guideLst>
        <p:guide orient="horz" pos="2160"/>
        <p:guide pos="2880"/>
      </p:guideLst>
    </p:cSldViewPr>
  </p:slideViewPr>
  <p:outlineViewPr>
    <p:cViewPr>
      <p:scale>
        <a:sx n="50" d="100"/>
        <a:sy n="50" d="100"/>
      </p:scale>
      <p:origin x="0" y="-382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purl.oclc.org/ooxml/officeDocument/relationships/slide" Target="slides/slide12.xml"/><Relationship Id="rId18" Type="http://purl.oclc.org/ooxml/officeDocument/relationships/slide" Target="slides/slide17.xml"/><Relationship Id="rId26" Type="http://purl.oclc.org/ooxml/officeDocument/relationships/slide" Target="slides/slide25.xml"/><Relationship Id="rId3" Type="http://purl.oclc.org/ooxml/officeDocument/relationships/slide" Target="slides/slide2.xml"/><Relationship Id="rId21" Type="http://purl.oclc.org/ooxml/officeDocument/relationships/slide" Target="slides/slide20.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5" Type="http://purl.oclc.org/ooxml/officeDocument/relationships/slide" Target="slides/slide24.xml"/><Relationship Id="rId33" Type="http://purl.oclc.org/ooxml/officeDocument/relationships/tableStyles" Target="tableStyles.xml"/><Relationship Id="rId2" Type="http://purl.oclc.org/ooxml/officeDocument/relationships/slide" Target="slides/slide1.xml"/><Relationship Id="rId16" Type="http://purl.oclc.org/ooxml/officeDocument/relationships/slide" Target="slides/slide15.xml"/><Relationship Id="rId20" Type="http://purl.oclc.org/ooxml/officeDocument/relationships/slide" Target="slides/slide19.xml"/><Relationship Id="rId29" Type="http://purl.oclc.org/ooxml/officeDocument/relationships/notesMaster" Target="notesMasters/notesMaster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purl.oclc.org/ooxml/officeDocument/relationships/slide" Target="slides/slide23.xml"/><Relationship Id="rId32" Type="http://purl.oclc.org/ooxml/officeDocument/relationships/theme" Target="theme/theme1.xml"/><Relationship Id="rId5" Type="http://purl.oclc.org/ooxml/officeDocument/relationships/slide" Target="slides/slide4.xml"/><Relationship Id="rId15" Type="http://purl.oclc.org/ooxml/officeDocument/relationships/slide" Target="slides/slide14.xml"/><Relationship Id="rId23" Type="http://purl.oclc.org/ooxml/officeDocument/relationships/slide" Target="slides/slide22.xml"/><Relationship Id="rId28" Type="http://purl.oclc.org/ooxml/officeDocument/relationships/slide" Target="slides/slide27.xml"/><Relationship Id="rId10" Type="http://purl.oclc.org/ooxml/officeDocument/relationships/slide" Target="slides/slide9.xml"/><Relationship Id="rId19" Type="http://purl.oclc.org/ooxml/officeDocument/relationships/slide" Target="slides/slide18.xml"/><Relationship Id="rId31" Type="http://purl.oclc.org/ooxml/officeDocument/relationships/viewProps" Target="viewProps.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slide" Target="slides/slide21.xml"/><Relationship Id="rId27" Type="http://purl.oclc.org/ooxml/officeDocument/relationships/slide" Target="slides/slide26.xml"/><Relationship Id="rId30" Type="http://purl.oclc.org/ooxml/officeDocument/relationships/presProps" Target="presProps.xml"/><Relationship Id="rId8" Type="http://purl.oclc.org/ooxml/officeDocument/relationships/slide" Target="slides/slide7.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vert="horz" wrap="square" lIns="91440" tIns="45720" rIns="91440" bIns="45720" numCol="1" anchor="t" anchorCtr="0" compatLnSpc="1">
            <a:prstTxWarp prst="textNoShape">
              <a:avLst/>
            </a:prstTxWarp>
          </a:bodyPr>
          <a:lstStyle>
            <a:lvl1pPr>
              <a:defRPr sz="1200" baseline="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vert="horz" wrap="square" lIns="91440" tIns="45720" rIns="91440" bIns="45720" numCol="1" anchor="t" anchorCtr="0" compatLnSpc="1">
            <a:prstTxWarp prst="textNoShape">
              <a:avLst/>
            </a:prstTxWarp>
          </a:bodyPr>
          <a:lstStyle>
            <a:lvl1pPr algn="r">
              <a:defRPr sz="1200" baseline="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vert="horz" wrap="square" lIns="91440" tIns="45720" rIns="91440" bIns="45720" numCol="1" anchor="b" anchorCtr="0" compatLnSpc="1">
            <a:prstTxWarp prst="textNoShape">
              <a:avLst/>
            </a:prstTxWarp>
          </a:bodyPr>
          <a:lstStyle>
            <a:lvl1pPr>
              <a:defRPr sz="1200" baseline="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vert="horz" wrap="square" lIns="91440" tIns="45720" rIns="91440" bIns="45720" numCol="1" anchor="b" anchorCtr="0" compatLnSpc="1">
            <a:prstTxWarp prst="textNoShape">
              <a:avLst/>
            </a:prstTxWarp>
          </a:bodyPr>
          <a:lstStyle>
            <a:lvl1pPr algn="r">
              <a:defRPr sz="1200" baseline="0%"/>
            </a:lvl1pPr>
          </a:lstStyle>
          <a:p>
            <a:fld id="{AB9B123C-8372-4362-84EF-80263CCFF1C4}" type="slidenum">
              <a:rPr lang="en-US"/>
              <a:pPr/>
              <a:t>‹#›</a:t>
            </a:fld>
            <a:endParaRPr lang="en-US"/>
          </a:p>
        </p:txBody>
      </p:sp>
    </p:spTree>
    <p:extLst>
      <p:ext uri="{BB962C8B-B14F-4D97-AF65-F5344CB8AC3E}">
        <p14:creationId xmlns:p14="http://schemas.microsoft.com/office/powerpoint/2010/main" val="1129804357"/>
      </p:ext>
    </p:extLst>
  </p:cSld>
  <p:clrMap bg1="lt1" tx1="dk1" bg2="lt2" tx2="dk2" accent1="accent1" accent2="accent2" accent3="accent3" accent4="accent4" accent5="accent5" accent6="accent6" hlink="hlink" folHlink="folHlink"/>
  <p:notesStyle>
    <a:lvl1pPr algn="l" rtl="0" eaLnBrk="0" fontAlgn="base" hangingPunct="0">
      <a:spcBef>
        <a:spcPct val="30%"/>
      </a:spcBef>
      <a:spcAft>
        <a:spcPct val="0%"/>
      </a:spcAft>
      <a:defRPr sz="1200" kern="1200">
        <a:solidFill>
          <a:schemeClr val="tx1"/>
        </a:solidFill>
        <a:latin typeface="Arial" panose="020B0604020202020204" pitchFamily="34" charset="0"/>
        <a:ea typeface="Geneva" pitchFamily="48" charset="0"/>
        <a:cs typeface="Geneva" pitchFamily="48" charset="0"/>
      </a:defRPr>
    </a:lvl1pPr>
    <a:lvl2pPr marL="457200" algn="l" rtl="0" eaLnBrk="0" fontAlgn="base" hangingPunct="0">
      <a:spcBef>
        <a:spcPct val="30%"/>
      </a:spcBef>
      <a:spcAft>
        <a:spcPct val="0%"/>
      </a:spcAft>
      <a:defRPr sz="1200" kern="1200">
        <a:solidFill>
          <a:schemeClr val="tx1"/>
        </a:solidFill>
        <a:latin typeface="Arial" panose="020B0604020202020204" pitchFamily="34" charset="0"/>
        <a:ea typeface="Geneva" pitchFamily="48" charset="0"/>
        <a:cs typeface="Geneva" pitchFamily="48" charset="0"/>
      </a:defRPr>
    </a:lvl2pPr>
    <a:lvl3pPr marL="914400" algn="l" rtl="0" eaLnBrk="0" fontAlgn="base" hangingPunct="0">
      <a:spcBef>
        <a:spcPct val="30%"/>
      </a:spcBef>
      <a:spcAft>
        <a:spcPct val="0%"/>
      </a:spcAft>
      <a:defRPr sz="1200" kern="1200">
        <a:solidFill>
          <a:schemeClr val="tx1"/>
        </a:solidFill>
        <a:latin typeface="Arial" panose="020B0604020202020204" pitchFamily="34" charset="0"/>
        <a:ea typeface="Geneva" pitchFamily="48" charset="0"/>
        <a:cs typeface="Geneva" pitchFamily="48" charset="0"/>
      </a:defRPr>
    </a:lvl3pPr>
    <a:lvl4pPr marL="1371600" algn="l" rtl="0" eaLnBrk="0" fontAlgn="base" hangingPunct="0">
      <a:spcBef>
        <a:spcPct val="30%"/>
      </a:spcBef>
      <a:spcAft>
        <a:spcPct val="0%"/>
      </a:spcAft>
      <a:defRPr sz="1200" kern="1200">
        <a:solidFill>
          <a:schemeClr val="tx1"/>
        </a:solidFill>
        <a:latin typeface="Arial" panose="020B0604020202020204" pitchFamily="34" charset="0"/>
        <a:ea typeface="Geneva" pitchFamily="48" charset="0"/>
        <a:cs typeface="Geneva" pitchFamily="48" charset="0"/>
      </a:defRPr>
    </a:lvl4pPr>
    <a:lvl5pPr marL="1828800" algn="l" rtl="0" eaLnBrk="0" fontAlgn="base" hangingPunct="0">
      <a:spcBef>
        <a:spcPct val="30%"/>
      </a:spcBef>
      <a:spcAft>
        <a:spcPct val="0%"/>
      </a:spcAft>
      <a:defRPr sz="1200" kern="1200">
        <a:solidFill>
          <a:schemeClr val="tx1"/>
        </a:solidFill>
        <a:latin typeface="Arial" panose="020B0604020202020204" pitchFamily="34" charset="0"/>
        <a:ea typeface="Geneva" pitchFamily="48" charset="0"/>
        <a:cs typeface="Geneva" pitchFamily="4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26.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27.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baseline="-25%">
                <a:solidFill>
                  <a:schemeClr val="tx1"/>
                </a:solidFill>
                <a:latin typeface="Arial" panose="020B0604020202020204" pitchFamily="34" charset="0"/>
                <a:ea typeface="Geneva" pitchFamily="48" charset="0"/>
                <a:cs typeface="Geneva" pitchFamily="48" charset="0"/>
              </a:defRPr>
            </a:lvl1pPr>
            <a:lvl2pPr marL="742950" indent="-285750">
              <a:defRPr sz="2400" baseline="-25%">
                <a:solidFill>
                  <a:schemeClr val="tx1"/>
                </a:solidFill>
                <a:latin typeface="Arial" panose="020B0604020202020204" pitchFamily="34" charset="0"/>
                <a:ea typeface="Geneva" pitchFamily="48" charset="0"/>
                <a:cs typeface="Geneva" pitchFamily="48" charset="0"/>
              </a:defRPr>
            </a:lvl2pPr>
            <a:lvl3pPr marL="1143000" indent="-228600">
              <a:defRPr sz="2400" baseline="-25%">
                <a:solidFill>
                  <a:schemeClr val="tx1"/>
                </a:solidFill>
                <a:latin typeface="Arial" panose="020B0604020202020204" pitchFamily="34" charset="0"/>
                <a:ea typeface="Geneva" pitchFamily="48" charset="0"/>
                <a:cs typeface="Geneva" pitchFamily="48" charset="0"/>
              </a:defRPr>
            </a:lvl3pPr>
            <a:lvl4pPr marL="1600200" indent="-228600">
              <a:defRPr sz="2400" baseline="-25%">
                <a:solidFill>
                  <a:schemeClr val="tx1"/>
                </a:solidFill>
                <a:latin typeface="Arial" panose="020B0604020202020204" pitchFamily="34" charset="0"/>
                <a:ea typeface="Geneva" pitchFamily="48" charset="0"/>
                <a:cs typeface="Geneva" pitchFamily="48" charset="0"/>
              </a:defRPr>
            </a:lvl4pPr>
            <a:lvl5pPr marL="2057400" indent="-228600">
              <a:defRPr sz="2400" baseline="-25%">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9pPr>
          </a:lstStyle>
          <a:p>
            <a:fld id="{8A7CFABF-1C98-40F4-A78C-745A8CC0D10C}" type="slidenum">
              <a:rPr lang="en-US" sz="1200" baseline="0%"/>
              <a:pPr/>
              <a:t>1</a:t>
            </a:fld>
            <a:endParaRPr lang="en-US" sz="1200" baseline="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75316755"/>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pPr eaLnBrk="1" hangingPunct="1"/>
            <a:r>
              <a:rPr lang="en-US" smtClean="0"/>
              <a:t>In a typical network, there may be millions of flows, each of the flows may have its own monitoring action requirement,</a:t>
            </a:r>
          </a:p>
          <a:p>
            <a:pPr eaLnBrk="1" hangingPunct="1"/>
            <a:r>
              <a:rPr lang="en-US" smtClean="0"/>
              <a:t>So the task of DCM is to distribute the monitor actions among the switches, so that each of the switches </a:t>
            </a:r>
            <a:r>
              <a:rPr lang="en-US" smtClean="0">
                <a:sym typeface="Wingdings" panose="05000000000000000000" pitchFamily="2" charset="2"/>
              </a:rPr>
              <a:t>is responsible for a certain number of monitoring tasks on a set of flows and work collarboratively.,and , we need to </a:t>
            </a:r>
            <a:r>
              <a:rPr lang="en-US" smtClean="0"/>
              <a:t>Represent </a:t>
            </a:r>
            <a:r>
              <a:rPr lang="en-US" smtClean="0">
                <a:sym typeface="Wingdings" panose="05000000000000000000" pitchFamily="2" charset="2"/>
              </a:rPr>
              <a:t>the monitoring rules effiencetly.</a:t>
            </a:r>
          </a:p>
        </p:txBody>
      </p:sp>
      <p:sp>
        <p:nvSpPr>
          <p:cNvPr id="9220" name="Slide Number Placeholder 3"/>
          <p:cNvSpPr>
            <a:spLocks noGrp="1"/>
          </p:cNvSpPr>
          <p:nvPr>
            <p:ph type="sldNum" sz="quarter" idx="5"/>
          </p:nvPr>
        </p:nvSpPr>
        <p:spPr>
          <a:noFill/>
        </p:spPr>
        <p:txBody>
          <a:bodyPr/>
          <a:lstStyle>
            <a:lvl1pPr>
              <a:defRPr sz="2400" baseline="-25%">
                <a:solidFill>
                  <a:schemeClr val="tx1"/>
                </a:solidFill>
                <a:latin typeface="Arial" panose="020B0604020202020204" pitchFamily="34" charset="0"/>
                <a:ea typeface="Geneva" pitchFamily="48" charset="0"/>
                <a:cs typeface="Geneva" pitchFamily="48" charset="0"/>
              </a:defRPr>
            </a:lvl1pPr>
            <a:lvl2pPr marL="742950" indent="-285750">
              <a:defRPr sz="2400" baseline="-25%">
                <a:solidFill>
                  <a:schemeClr val="tx1"/>
                </a:solidFill>
                <a:latin typeface="Arial" panose="020B0604020202020204" pitchFamily="34" charset="0"/>
                <a:ea typeface="Geneva" pitchFamily="48" charset="0"/>
                <a:cs typeface="Geneva" pitchFamily="48" charset="0"/>
              </a:defRPr>
            </a:lvl2pPr>
            <a:lvl3pPr marL="1143000" indent="-228600">
              <a:defRPr sz="2400" baseline="-25%">
                <a:solidFill>
                  <a:schemeClr val="tx1"/>
                </a:solidFill>
                <a:latin typeface="Arial" panose="020B0604020202020204" pitchFamily="34" charset="0"/>
                <a:ea typeface="Geneva" pitchFamily="48" charset="0"/>
                <a:cs typeface="Geneva" pitchFamily="48" charset="0"/>
              </a:defRPr>
            </a:lvl3pPr>
            <a:lvl4pPr marL="1600200" indent="-228600">
              <a:defRPr sz="2400" baseline="-25%">
                <a:solidFill>
                  <a:schemeClr val="tx1"/>
                </a:solidFill>
                <a:latin typeface="Arial" panose="020B0604020202020204" pitchFamily="34" charset="0"/>
                <a:ea typeface="Geneva" pitchFamily="48" charset="0"/>
                <a:cs typeface="Geneva" pitchFamily="48" charset="0"/>
              </a:defRPr>
            </a:lvl4pPr>
            <a:lvl5pPr marL="2057400" indent="-228600">
              <a:defRPr sz="2400" baseline="-25%">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9pPr>
          </a:lstStyle>
          <a:p>
            <a:fld id="{0B195476-7430-4B9D-8CC0-6B5996C41451}" type="slidenum">
              <a:rPr lang="en-US" sz="1200" baseline="0%"/>
              <a:pPr/>
              <a:t>6</a:t>
            </a:fld>
            <a:endParaRPr lang="en-US" sz="1200" baseline="0%"/>
          </a:p>
        </p:txBody>
      </p:sp>
    </p:spTree>
    <p:extLst>
      <p:ext uri="{BB962C8B-B14F-4D97-AF65-F5344CB8AC3E}">
        <p14:creationId xmlns:p14="http://schemas.microsoft.com/office/powerpoint/2010/main" val="3284455414"/>
      </p:ext>
    </p:extLst>
  </p:cSld>
  <p:clrMapOvr>
    <a:masterClrMapping/>
  </p:clrMapOvr>
</p:notes>
</file>

<file path=ppt/notesSlides/notesSlide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eaLnBrk="1" hangingPunct="1"/>
            <a:r>
              <a:rPr lang="en-US" smtClean="0"/>
              <a:t>Our approach to provide such memory effienciy ,is to use bloom filters to represent the set of flows that should be monitored by a certain monitoring action.</a:t>
            </a:r>
          </a:p>
          <a:p>
            <a:pPr eaLnBrk="1" hangingPunct="1"/>
            <a:r>
              <a:rPr lang="en-US" smtClean="0"/>
              <a:t>For example, there are two bmfs installed on this switch, here we let packets of flow f1,f3,f5 goes to heavy hitter detection, and do sampling on flow f1.</a:t>
            </a:r>
          </a:p>
        </p:txBody>
      </p:sp>
      <p:sp>
        <p:nvSpPr>
          <p:cNvPr id="11268" name="Slide Number Placeholder 3"/>
          <p:cNvSpPr>
            <a:spLocks noGrp="1"/>
          </p:cNvSpPr>
          <p:nvPr>
            <p:ph type="sldNum" sz="quarter" idx="5"/>
          </p:nvPr>
        </p:nvSpPr>
        <p:spPr>
          <a:noFill/>
        </p:spPr>
        <p:txBody>
          <a:bodyPr/>
          <a:lstStyle>
            <a:lvl1pPr>
              <a:defRPr sz="2400" baseline="-25%">
                <a:solidFill>
                  <a:schemeClr val="tx1"/>
                </a:solidFill>
                <a:latin typeface="Arial" panose="020B0604020202020204" pitchFamily="34" charset="0"/>
                <a:ea typeface="Geneva" pitchFamily="48" charset="0"/>
                <a:cs typeface="Geneva" pitchFamily="48" charset="0"/>
              </a:defRPr>
            </a:lvl1pPr>
            <a:lvl2pPr marL="742950" indent="-285750">
              <a:defRPr sz="2400" baseline="-25%">
                <a:solidFill>
                  <a:schemeClr val="tx1"/>
                </a:solidFill>
                <a:latin typeface="Arial" panose="020B0604020202020204" pitchFamily="34" charset="0"/>
                <a:ea typeface="Geneva" pitchFamily="48" charset="0"/>
                <a:cs typeface="Geneva" pitchFamily="48" charset="0"/>
              </a:defRPr>
            </a:lvl2pPr>
            <a:lvl3pPr marL="1143000" indent="-228600">
              <a:defRPr sz="2400" baseline="-25%">
                <a:solidFill>
                  <a:schemeClr val="tx1"/>
                </a:solidFill>
                <a:latin typeface="Arial" panose="020B0604020202020204" pitchFamily="34" charset="0"/>
                <a:ea typeface="Geneva" pitchFamily="48" charset="0"/>
                <a:cs typeface="Geneva" pitchFamily="48" charset="0"/>
              </a:defRPr>
            </a:lvl3pPr>
            <a:lvl4pPr marL="1600200" indent="-228600">
              <a:defRPr sz="2400" baseline="-25%">
                <a:solidFill>
                  <a:schemeClr val="tx1"/>
                </a:solidFill>
                <a:latin typeface="Arial" panose="020B0604020202020204" pitchFamily="34" charset="0"/>
                <a:ea typeface="Geneva" pitchFamily="48" charset="0"/>
                <a:cs typeface="Geneva" pitchFamily="48" charset="0"/>
              </a:defRPr>
            </a:lvl4pPr>
            <a:lvl5pPr marL="2057400" indent="-228600">
              <a:defRPr sz="2400" baseline="-25%">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9pPr>
          </a:lstStyle>
          <a:p>
            <a:fld id="{656E9F8C-885E-40DA-B6EC-2D3E87115263}" type="slidenum">
              <a:rPr lang="en-US" sz="1200" baseline="0%"/>
              <a:pPr/>
              <a:t>7</a:t>
            </a:fld>
            <a:endParaRPr lang="en-US" sz="1200" baseline="0%"/>
          </a:p>
        </p:txBody>
      </p:sp>
    </p:spTree>
    <p:extLst>
      <p:ext uri="{BB962C8B-B14F-4D97-AF65-F5344CB8AC3E}">
        <p14:creationId xmlns:p14="http://schemas.microsoft.com/office/powerpoint/2010/main" val="1098584023"/>
      </p:ext>
    </p:extLst>
  </p:cSld>
  <p:clrMapOvr>
    <a:masterClrMapping/>
  </p:clrMapOvr>
</p:notes>
</file>

<file path=ppt/notesSlides/notesSlide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p:spPr>
        <p:txBody>
          <a:bodyPr/>
          <a:lstStyle/>
          <a:p>
            <a:pPr eaLnBrk="1" hangingPunct="1"/>
            <a:r>
              <a:rPr lang="en-US" smtClean="0"/>
              <a:t>For the dataplane of the switch, DCM uses TWO-stage bloom filters to decide which monitoring actions it should carry out.</a:t>
            </a:r>
          </a:p>
          <a:p>
            <a:pPr eaLnBrk="1" hangingPunct="1"/>
            <a:r>
              <a:rPr lang="en-US" smtClean="0"/>
              <a:t>On Recving a packet, DCM will check the packet using the Adm bloom filter. It selectes the packets that belongs to the flows monitored on this switch. Usually, the majority of the packets will not pass it. Because only a small number of flows is monitored on one single switch. However, the adm bf does not specify which action should be taken on this packet.</a:t>
            </a:r>
          </a:p>
          <a:p>
            <a:pPr eaLnBrk="1" hangingPunct="1"/>
            <a:endParaRPr lang="en-US" smtClean="0"/>
          </a:p>
          <a:p>
            <a:pPr eaLnBrk="1" hangingPunct="1"/>
            <a:endParaRPr lang="en-US" smtClean="0"/>
          </a:p>
        </p:txBody>
      </p:sp>
      <p:sp>
        <p:nvSpPr>
          <p:cNvPr id="13316" name="Slide Number Placeholder 3"/>
          <p:cNvSpPr>
            <a:spLocks noGrp="1"/>
          </p:cNvSpPr>
          <p:nvPr>
            <p:ph type="sldNum" sz="quarter" idx="5"/>
          </p:nvPr>
        </p:nvSpPr>
        <p:spPr>
          <a:noFill/>
        </p:spPr>
        <p:txBody>
          <a:bodyPr/>
          <a:lstStyle>
            <a:lvl1pPr>
              <a:defRPr sz="2400" baseline="-25%">
                <a:solidFill>
                  <a:schemeClr val="tx1"/>
                </a:solidFill>
                <a:latin typeface="Arial" panose="020B0604020202020204" pitchFamily="34" charset="0"/>
                <a:ea typeface="Geneva" pitchFamily="48" charset="0"/>
                <a:cs typeface="Geneva" pitchFamily="48" charset="0"/>
              </a:defRPr>
            </a:lvl1pPr>
            <a:lvl2pPr marL="742950" indent="-285750">
              <a:defRPr sz="2400" baseline="-25%">
                <a:solidFill>
                  <a:schemeClr val="tx1"/>
                </a:solidFill>
                <a:latin typeface="Arial" panose="020B0604020202020204" pitchFamily="34" charset="0"/>
                <a:ea typeface="Geneva" pitchFamily="48" charset="0"/>
                <a:cs typeface="Geneva" pitchFamily="48" charset="0"/>
              </a:defRPr>
            </a:lvl2pPr>
            <a:lvl3pPr marL="1143000" indent="-228600">
              <a:defRPr sz="2400" baseline="-25%">
                <a:solidFill>
                  <a:schemeClr val="tx1"/>
                </a:solidFill>
                <a:latin typeface="Arial" panose="020B0604020202020204" pitchFamily="34" charset="0"/>
                <a:ea typeface="Geneva" pitchFamily="48" charset="0"/>
                <a:cs typeface="Geneva" pitchFamily="48" charset="0"/>
              </a:defRPr>
            </a:lvl3pPr>
            <a:lvl4pPr marL="1600200" indent="-228600">
              <a:defRPr sz="2400" baseline="-25%">
                <a:solidFill>
                  <a:schemeClr val="tx1"/>
                </a:solidFill>
                <a:latin typeface="Arial" panose="020B0604020202020204" pitchFamily="34" charset="0"/>
                <a:ea typeface="Geneva" pitchFamily="48" charset="0"/>
                <a:cs typeface="Geneva" pitchFamily="48" charset="0"/>
              </a:defRPr>
            </a:lvl4pPr>
            <a:lvl5pPr marL="2057400" indent="-228600">
              <a:defRPr sz="2400" baseline="-25%">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9pPr>
          </a:lstStyle>
          <a:p>
            <a:fld id="{E02E8F99-C143-4E82-A0CD-0BFD56E9098F}" type="slidenum">
              <a:rPr lang="en-US" sz="1200" baseline="0%"/>
              <a:pPr/>
              <a:t>8</a:t>
            </a:fld>
            <a:endParaRPr lang="en-US" sz="1200" baseline="0%"/>
          </a:p>
        </p:txBody>
      </p:sp>
    </p:spTree>
    <p:extLst>
      <p:ext uri="{BB962C8B-B14F-4D97-AF65-F5344CB8AC3E}">
        <p14:creationId xmlns:p14="http://schemas.microsoft.com/office/powerpoint/2010/main" val="1050072324"/>
      </p:ext>
    </p:extLst>
  </p:cSld>
  <p:clrMapOvr>
    <a:masterClrMapping/>
  </p:clrMapOvr>
</p:notes>
</file>

<file path=ppt/notesSlides/notesSlide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p:spPr>
        <p:txBody>
          <a:bodyPr/>
          <a:lstStyle/>
          <a:p>
            <a:pPr eaLnBrk="1" hangingPunct="1"/>
            <a:r>
              <a:rPr lang="en-US" smtClean="0"/>
              <a:t>If a packet passes the adm blm filter , then it will be further checked by the action bloom filters to decide the corresponding monitor actions. </a:t>
            </a:r>
          </a:p>
          <a:p>
            <a:pPr eaLnBrk="1" hangingPunct="1"/>
            <a:r>
              <a:rPr lang="en-US" smtClean="0"/>
              <a:t>Each of the action bfs represents the set of flows that the specific action should be taken on.</a:t>
            </a:r>
          </a:p>
          <a:p>
            <a:pPr eaLnBrk="1" hangingPunct="1"/>
            <a:r>
              <a:rPr lang="en-US" smtClean="0"/>
              <a:t>If a packet passes a action bf, the corresponding actions will be taken on this packet.</a:t>
            </a:r>
          </a:p>
          <a:p>
            <a:pPr eaLnBrk="1" hangingPunct="1"/>
            <a:endParaRPr lang="en-US" smtClean="0"/>
          </a:p>
          <a:p>
            <a:pPr eaLnBrk="1" hangingPunct="1"/>
            <a:endParaRPr lang="en-US" smtClean="0"/>
          </a:p>
        </p:txBody>
      </p:sp>
      <p:sp>
        <p:nvSpPr>
          <p:cNvPr id="15364" name="Slide Number Placeholder 3"/>
          <p:cNvSpPr>
            <a:spLocks noGrp="1"/>
          </p:cNvSpPr>
          <p:nvPr>
            <p:ph type="sldNum" sz="quarter" idx="5"/>
          </p:nvPr>
        </p:nvSpPr>
        <p:spPr>
          <a:noFill/>
        </p:spPr>
        <p:txBody>
          <a:bodyPr/>
          <a:lstStyle>
            <a:lvl1pPr>
              <a:defRPr sz="2400" baseline="-25%">
                <a:solidFill>
                  <a:schemeClr val="tx1"/>
                </a:solidFill>
                <a:latin typeface="Arial" panose="020B0604020202020204" pitchFamily="34" charset="0"/>
                <a:ea typeface="Geneva" pitchFamily="48" charset="0"/>
                <a:cs typeface="Geneva" pitchFamily="48" charset="0"/>
              </a:defRPr>
            </a:lvl1pPr>
            <a:lvl2pPr marL="742950" indent="-285750">
              <a:defRPr sz="2400" baseline="-25%">
                <a:solidFill>
                  <a:schemeClr val="tx1"/>
                </a:solidFill>
                <a:latin typeface="Arial" panose="020B0604020202020204" pitchFamily="34" charset="0"/>
                <a:ea typeface="Geneva" pitchFamily="48" charset="0"/>
                <a:cs typeface="Geneva" pitchFamily="48" charset="0"/>
              </a:defRPr>
            </a:lvl2pPr>
            <a:lvl3pPr marL="1143000" indent="-228600">
              <a:defRPr sz="2400" baseline="-25%">
                <a:solidFill>
                  <a:schemeClr val="tx1"/>
                </a:solidFill>
                <a:latin typeface="Arial" panose="020B0604020202020204" pitchFamily="34" charset="0"/>
                <a:ea typeface="Geneva" pitchFamily="48" charset="0"/>
                <a:cs typeface="Geneva" pitchFamily="48" charset="0"/>
              </a:defRPr>
            </a:lvl3pPr>
            <a:lvl4pPr marL="1600200" indent="-228600">
              <a:defRPr sz="2400" baseline="-25%">
                <a:solidFill>
                  <a:schemeClr val="tx1"/>
                </a:solidFill>
                <a:latin typeface="Arial" panose="020B0604020202020204" pitchFamily="34" charset="0"/>
                <a:ea typeface="Geneva" pitchFamily="48" charset="0"/>
                <a:cs typeface="Geneva" pitchFamily="48" charset="0"/>
              </a:defRPr>
            </a:lvl4pPr>
            <a:lvl5pPr marL="2057400" indent="-228600">
              <a:defRPr sz="2400" baseline="-25%">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9pPr>
          </a:lstStyle>
          <a:p>
            <a:fld id="{4DA1F5D5-9961-4E64-8CE8-A8FFAF700DC5}" type="slidenum">
              <a:rPr lang="en-US" sz="1200" baseline="0%"/>
              <a:pPr/>
              <a:t>9</a:t>
            </a:fld>
            <a:endParaRPr lang="en-US" sz="1200" baseline="0%"/>
          </a:p>
        </p:txBody>
      </p:sp>
    </p:spTree>
    <p:extLst>
      <p:ext uri="{BB962C8B-B14F-4D97-AF65-F5344CB8AC3E}">
        <p14:creationId xmlns:p14="http://schemas.microsoft.com/office/powerpoint/2010/main" val="3818780283"/>
      </p:ext>
    </p:extLst>
  </p:cSld>
  <p:clrMapOvr>
    <a:masterClrMapping/>
  </p:clrMapOvr>
</p:notes>
</file>

<file path=ppt/notesSlides/notesSlide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p:spPr>
        <p:txBody>
          <a:bodyPr/>
          <a:lstStyle/>
          <a:p>
            <a:pPr eaLnBrk="1" hangingPunct="1"/>
            <a:r>
              <a:rPr lang="en-US" smtClean="0"/>
              <a:t>there are two case studies provided in our paper, here we show DCM helps to improve the memory efficiency for couting the flow size using count minium sktch. </a:t>
            </a:r>
          </a:p>
          <a:p>
            <a:pPr eaLnBrk="1" hangingPunct="1"/>
            <a:endParaRPr lang="en-US" smtClean="0"/>
          </a:p>
          <a:p>
            <a:pPr eaLnBrk="1" hangingPunct="1"/>
            <a:r>
              <a:rPr lang="en-US" smtClean="0"/>
              <a:t>Here the x axis indicates the size of total memory used (by the monitor rule table or blfms and the sketch,) the y axis indicates the overestimation under a certain memory limit.</a:t>
            </a:r>
          </a:p>
          <a:p>
            <a:pPr eaLnBrk="1" hangingPunct="1"/>
            <a:endParaRPr lang="en-US" smtClean="0"/>
          </a:p>
          <a:p>
            <a:pPr eaLnBrk="1" hangingPunct="1"/>
            <a:r>
              <a:rPr lang="en-US" smtClean="0"/>
              <a:t>Compared to the other two naïve approaches for per-flow monitoring, (monitor-all where the packets are monitored by all the switches on its path, and aggregation, where the flows are aggregated so that the total number of monitoring rules does not blow up.)</a:t>
            </a:r>
          </a:p>
          <a:p>
            <a:pPr eaLnBrk="1" hangingPunct="1"/>
            <a:endParaRPr lang="en-US" smtClean="0"/>
          </a:p>
          <a:p>
            <a:pPr eaLnBrk="1" hangingPunct="1"/>
            <a:r>
              <a:rPr lang="en-US" smtClean="0"/>
              <a:t>We can see that, when provided the same size of memory space, DCM reduces the overestimate ratio significantly.</a:t>
            </a:r>
          </a:p>
          <a:p>
            <a:pPr eaLnBrk="1" hangingPunct="1"/>
            <a:endParaRPr lang="en-US" smtClean="0"/>
          </a:p>
        </p:txBody>
      </p:sp>
      <p:sp>
        <p:nvSpPr>
          <p:cNvPr id="21508" name="Slide Number Placeholder 3"/>
          <p:cNvSpPr>
            <a:spLocks noGrp="1"/>
          </p:cNvSpPr>
          <p:nvPr>
            <p:ph type="sldNum" sz="quarter" idx="5"/>
          </p:nvPr>
        </p:nvSpPr>
        <p:spPr>
          <a:noFill/>
        </p:spPr>
        <p:txBody>
          <a:bodyPr/>
          <a:lstStyle>
            <a:lvl1pPr>
              <a:defRPr sz="2400" baseline="-25%">
                <a:solidFill>
                  <a:schemeClr val="tx1"/>
                </a:solidFill>
                <a:latin typeface="Arial" panose="020B0604020202020204" pitchFamily="34" charset="0"/>
                <a:ea typeface="Geneva" pitchFamily="48" charset="0"/>
                <a:cs typeface="Geneva" pitchFamily="48" charset="0"/>
              </a:defRPr>
            </a:lvl1pPr>
            <a:lvl2pPr marL="742950" indent="-285750">
              <a:defRPr sz="2400" baseline="-25%">
                <a:solidFill>
                  <a:schemeClr val="tx1"/>
                </a:solidFill>
                <a:latin typeface="Arial" panose="020B0604020202020204" pitchFamily="34" charset="0"/>
                <a:ea typeface="Geneva" pitchFamily="48" charset="0"/>
                <a:cs typeface="Geneva" pitchFamily="48" charset="0"/>
              </a:defRPr>
            </a:lvl2pPr>
            <a:lvl3pPr marL="1143000" indent="-228600">
              <a:defRPr sz="2400" baseline="-25%">
                <a:solidFill>
                  <a:schemeClr val="tx1"/>
                </a:solidFill>
                <a:latin typeface="Arial" panose="020B0604020202020204" pitchFamily="34" charset="0"/>
                <a:ea typeface="Geneva" pitchFamily="48" charset="0"/>
                <a:cs typeface="Geneva" pitchFamily="48" charset="0"/>
              </a:defRPr>
            </a:lvl3pPr>
            <a:lvl4pPr marL="1600200" indent="-228600">
              <a:defRPr sz="2400" baseline="-25%">
                <a:solidFill>
                  <a:schemeClr val="tx1"/>
                </a:solidFill>
                <a:latin typeface="Arial" panose="020B0604020202020204" pitchFamily="34" charset="0"/>
                <a:ea typeface="Geneva" pitchFamily="48" charset="0"/>
                <a:cs typeface="Geneva" pitchFamily="48" charset="0"/>
              </a:defRPr>
            </a:lvl4pPr>
            <a:lvl5pPr marL="2057400" indent="-228600">
              <a:defRPr sz="2400" baseline="-25%">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9pPr>
          </a:lstStyle>
          <a:p>
            <a:fld id="{4B224279-3423-46B9-B00E-9C87CD8114D8}" type="slidenum">
              <a:rPr lang="en-US" sz="1200" baseline="0%"/>
              <a:pPr/>
              <a:t>26</a:t>
            </a:fld>
            <a:endParaRPr lang="en-US" sz="1200" baseline="0%"/>
          </a:p>
        </p:txBody>
      </p:sp>
    </p:spTree>
    <p:extLst>
      <p:ext uri="{BB962C8B-B14F-4D97-AF65-F5344CB8AC3E}">
        <p14:creationId xmlns:p14="http://schemas.microsoft.com/office/powerpoint/2010/main" val="609521972"/>
      </p:ext>
    </p:extLst>
  </p:cSld>
  <p:clrMapOvr>
    <a:masterClrMapping/>
  </p:clrMapOvr>
</p:notes>
</file>

<file path=ppt/notesSlides/notesSlide7.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p:spPr>
        <p:txBody>
          <a:bodyPr/>
          <a:lstStyle/>
          <a:p>
            <a:pPr eaLnBrk="1" hangingPunct="1"/>
            <a:r>
              <a:rPr lang="en-US" smtClean="0"/>
              <a:t>Thank you. </a:t>
            </a:r>
          </a:p>
        </p:txBody>
      </p:sp>
      <p:sp>
        <p:nvSpPr>
          <p:cNvPr id="23556" name="Slide Number Placeholder 3"/>
          <p:cNvSpPr>
            <a:spLocks noGrp="1"/>
          </p:cNvSpPr>
          <p:nvPr>
            <p:ph type="sldNum" sz="quarter" idx="5"/>
          </p:nvPr>
        </p:nvSpPr>
        <p:spPr>
          <a:noFill/>
        </p:spPr>
        <p:txBody>
          <a:bodyPr/>
          <a:lstStyle>
            <a:lvl1pPr>
              <a:defRPr sz="2400" baseline="-25%">
                <a:solidFill>
                  <a:schemeClr val="tx1"/>
                </a:solidFill>
                <a:latin typeface="Arial" panose="020B0604020202020204" pitchFamily="34" charset="0"/>
                <a:ea typeface="Geneva" pitchFamily="48" charset="0"/>
                <a:cs typeface="Geneva" pitchFamily="48" charset="0"/>
              </a:defRPr>
            </a:lvl1pPr>
            <a:lvl2pPr marL="742950" indent="-285750">
              <a:defRPr sz="2400" baseline="-25%">
                <a:solidFill>
                  <a:schemeClr val="tx1"/>
                </a:solidFill>
                <a:latin typeface="Arial" panose="020B0604020202020204" pitchFamily="34" charset="0"/>
                <a:ea typeface="Geneva" pitchFamily="48" charset="0"/>
                <a:cs typeface="Geneva" pitchFamily="48" charset="0"/>
              </a:defRPr>
            </a:lvl2pPr>
            <a:lvl3pPr marL="1143000" indent="-228600">
              <a:defRPr sz="2400" baseline="-25%">
                <a:solidFill>
                  <a:schemeClr val="tx1"/>
                </a:solidFill>
                <a:latin typeface="Arial" panose="020B0604020202020204" pitchFamily="34" charset="0"/>
                <a:ea typeface="Geneva" pitchFamily="48" charset="0"/>
                <a:cs typeface="Geneva" pitchFamily="48" charset="0"/>
              </a:defRPr>
            </a:lvl3pPr>
            <a:lvl4pPr marL="1600200" indent="-228600">
              <a:defRPr sz="2400" baseline="-25%">
                <a:solidFill>
                  <a:schemeClr val="tx1"/>
                </a:solidFill>
                <a:latin typeface="Arial" panose="020B0604020202020204" pitchFamily="34" charset="0"/>
                <a:ea typeface="Geneva" pitchFamily="48" charset="0"/>
                <a:cs typeface="Geneva" pitchFamily="48" charset="0"/>
              </a:defRPr>
            </a:lvl4pPr>
            <a:lvl5pPr marL="2057400" indent="-228600">
              <a:defRPr sz="2400" baseline="-25%">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0%"/>
              </a:spcBef>
              <a:spcAft>
                <a:spcPct val="0%"/>
              </a:spcAft>
              <a:defRPr sz="2400" baseline="-25%">
                <a:solidFill>
                  <a:schemeClr val="tx1"/>
                </a:solidFill>
                <a:latin typeface="Arial" panose="020B0604020202020204" pitchFamily="34" charset="0"/>
                <a:ea typeface="Geneva" pitchFamily="48" charset="0"/>
                <a:cs typeface="Geneva" pitchFamily="48" charset="0"/>
              </a:defRPr>
            </a:lvl9pPr>
          </a:lstStyle>
          <a:p>
            <a:fld id="{67AE9062-0791-4E84-82A3-159EA8A948EB}" type="slidenum">
              <a:rPr lang="en-US" sz="1200" baseline="0%"/>
              <a:pPr/>
              <a:t>27</a:t>
            </a:fld>
            <a:endParaRPr lang="en-US" sz="1200" baseline="0%"/>
          </a:p>
        </p:txBody>
      </p:sp>
    </p:spTree>
    <p:extLst>
      <p:ext uri="{BB962C8B-B14F-4D97-AF65-F5344CB8AC3E}">
        <p14:creationId xmlns:p14="http://schemas.microsoft.com/office/powerpoint/2010/main" val="3789410498"/>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3" Type="http://purl.oclc.org/ooxml/officeDocument/relationships/image" Target="../media/image2.jpeg"/><Relationship Id="rId2" Type="http://purl.oclc.org/ooxml/officeDocument/relationships/image" Target="../media/image1.jpeg"/><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7DD4BC7-E20A-4554-B62D-CA15C633B577}" type="slidenum">
              <a:rPr lang="en-US"/>
              <a:pPr/>
              <a:t>‹#›</a:t>
            </a:fld>
            <a:endParaRPr lang="en-US"/>
          </a:p>
        </p:txBody>
      </p:sp>
    </p:spTree>
    <p:extLst>
      <p:ext uri="{BB962C8B-B14F-4D97-AF65-F5344CB8AC3E}">
        <p14:creationId xmlns:p14="http://schemas.microsoft.com/office/powerpoint/2010/main" val="919574564"/>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6F04E55-0B67-41CE-9C6A-1163F13C7961}" type="slidenum">
              <a:rPr lang="en-US"/>
              <a:pPr/>
              <a:t>‹#›</a:t>
            </a:fld>
            <a:endParaRPr lang="en-US"/>
          </a:p>
        </p:txBody>
      </p:sp>
    </p:spTree>
    <p:extLst>
      <p:ext uri="{BB962C8B-B14F-4D97-AF65-F5344CB8AC3E}">
        <p14:creationId xmlns:p14="http://schemas.microsoft.com/office/powerpoint/2010/main" val="3923628445"/>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D0FA69E-EDAE-442A-8BC7-102206BBF74B}" type="slidenum">
              <a:rPr lang="en-US"/>
              <a:pPr/>
              <a:t>‹#›</a:t>
            </a:fld>
            <a:endParaRPr lang="en-US"/>
          </a:p>
        </p:txBody>
      </p:sp>
    </p:spTree>
    <p:extLst>
      <p:ext uri="{BB962C8B-B14F-4D97-AF65-F5344CB8AC3E}">
        <p14:creationId xmlns:p14="http://schemas.microsoft.com/office/powerpoint/2010/main" val="4016318711"/>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pic>
        <p:nvPicPr>
          <p:cNvPr id="4" name="Picture 8" descr="SeeBlue-Background"/>
          <p:cNvPicPr>
            <a:picLocks noChangeAspect="1" noChangeArrowheads="1"/>
          </p:cNvPicPr>
          <p:nvPr userDrawn="1"/>
        </p:nvPicPr>
        <p:blipFill>
          <a:blip r:embed="rId2">
            <a:extLst>
              <a:ext uri="{28A0092B-C50C-407E-A947-70E740481C1C}">
                <a14:useLocalDpi xmlns:a14="http://schemas.microsoft.com/office/drawing/2010/main" val="0"/>
              </a:ext>
            </a:extLst>
          </a:blip>
          <a:srcRect t="80.701%" b="6.033%"/>
          <a:stretch>
            <a:fillRect/>
          </a:stretch>
        </p:blipFill>
        <p:spPr bwMode="auto">
          <a:xfrm>
            <a:off x="0" y="6096000"/>
            <a:ext cx="76596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 name="Picture 8" descr="SeeBlue-Background"/>
          <p:cNvPicPr>
            <a:picLocks noChangeAspect="1" noChangeArrowheads="1"/>
          </p:cNvPicPr>
          <p:nvPr userDrawn="1"/>
        </p:nvPicPr>
        <p:blipFill>
          <a:blip r:embed="rId3">
            <a:extLst>
              <a:ext uri="{28A0092B-C50C-407E-A947-70E740481C1C}">
                <a14:useLocalDpi xmlns:a14="http://schemas.microsoft.com/office/drawing/2010/main" val="0"/>
              </a:ext>
            </a:extLst>
          </a:blip>
          <a:srcRect l="15.814%" t="80.701%" b="6.033%"/>
          <a:stretch>
            <a:fillRect/>
          </a:stretch>
        </p:blipFill>
        <p:spPr bwMode="auto">
          <a:xfrm>
            <a:off x="2743200" y="6096000"/>
            <a:ext cx="6448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2" name="Title 1"/>
          <p:cNvSpPr>
            <a:spLocks noGrp="1"/>
          </p:cNvSpPr>
          <p:nvPr>
            <p:ph type="title"/>
          </p:nvPr>
        </p:nvSpPr>
        <p:spPr>
          <a:xfrm>
            <a:off x="152400" y="609600"/>
            <a:ext cx="8839200" cy="8382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endParaRPr lang="en-US"/>
          </a:p>
        </p:txBody>
      </p:sp>
      <p:sp>
        <p:nvSpPr>
          <p:cNvPr id="7" name="Slide Number Placeholder 5"/>
          <p:cNvSpPr>
            <a:spLocks noGrp="1"/>
          </p:cNvSpPr>
          <p:nvPr>
            <p:ph type="sldNum" sz="quarter" idx="11"/>
          </p:nvPr>
        </p:nvSpPr>
        <p:spPr/>
        <p:txBody>
          <a:bodyPr/>
          <a:lstStyle>
            <a:lvl1pPr>
              <a:defRPr/>
            </a:lvl1pPr>
          </a:lstStyle>
          <a:p>
            <a:fld id="{5B1AE822-8ADC-44C5-81C7-938D7D45B9B5}" type="slidenum">
              <a:rPr lang="en-US"/>
              <a:pPr/>
              <a:t>‹#›</a:t>
            </a:fld>
            <a:endParaRPr lang="en-US"/>
          </a:p>
        </p:txBody>
      </p:sp>
    </p:spTree>
    <p:extLst>
      <p:ext uri="{BB962C8B-B14F-4D97-AF65-F5344CB8AC3E}">
        <p14:creationId xmlns:p14="http://schemas.microsoft.com/office/powerpoint/2010/main" val="4215807653"/>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B37CF74-C21C-4A35-AB5A-67027FA00090}" type="slidenum">
              <a:rPr lang="en-US"/>
              <a:pPr/>
              <a:t>‹#›</a:t>
            </a:fld>
            <a:endParaRPr lang="en-US"/>
          </a:p>
        </p:txBody>
      </p:sp>
    </p:spTree>
    <p:extLst>
      <p:ext uri="{BB962C8B-B14F-4D97-AF65-F5344CB8AC3E}">
        <p14:creationId xmlns:p14="http://schemas.microsoft.com/office/powerpoint/2010/main" val="4124156975"/>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1DE6FBE-49D9-4567-B6A8-DBCBE86C680A}" type="slidenum">
              <a:rPr lang="en-US"/>
              <a:pPr/>
              <a:t>‹#›</a:t>
            </a:fld>
            <a:endParaRPr lang="en-US"/>
          </a:p>
        </p:txBody>
      </p:sp>
    </p:spTree>
    <p:extLst>
      <p:ext uri="{BB962C8B-B14F-4D97-AF65-F5344CB8AC3E}">
        <p14:creationId xmlns:p14="http://schemas.microsoft.com/office/powerpoint/2010/main" val="4128979998"/>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2AD479E-A09C-4222-AE2F-58BBD936CCA8}" type="slidenum">
              <a:rPr lang="en-US"/>
              <a:pPr/>
              <a:t>‹#›</a:t>
            </a:fld>
            <a:endParaRPr lang="en-US"/>
          </a:p>
        </p:txBody>
      </p:sp>
    </p:spTree>
    <p:extLst>
      <p:ext uri="{BB962C8B-B14F-4D97-AF65-F5344CB8AC3E}">
        <p14:creationId xmlns:p14="http://schemas.microsoft.com/office/powerpoint/2010/main" val="2936385028"/>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2537A1B-C921-4571-947B-C99324D7D5A6}" type="slidenum">
              <a:rPr lang="en-US"/>
              <a:pPr/>
              <a:t>‹#›</a:t>
            </a:fld>
            <a:endParaRPr lang="en-US"/>
          </a:p>
        </p:txBody>
      </p:sp>
    </p:spTree>
    <p:extLst>
      <p:ext uri="{BB962C8B-B14F-4D97-AF65-F5344CB8AC3E}">
        <p14:creationId xmlns:p14="http://schemas.microsoft.com/office/powerpoint/2010/main" val="4259199874"/>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13E7EDC8-97D9-422A-931E-07C5CFEDDA10}" type="slidenum">
              <a:rPr lang="en-US"/>
              <a:pPr/>
              <a:t>‹#›</a:t>
            </a:fld>
            <a:endParaRPr lang="en-US"/>
          </a:p>
        </p:txBody>
      </p:sp>
    </p:spTree>
    <p:extLst>
      <p:ext uri="{BB962C8B-B14F-4D97-AF65-F5344CB8AC3E}">
        <p14:creationId xmlns:p14="http://schemas.microsoft.com/office/powerpoint/2010/main" val="922789660"/>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70A3DDC-DD6B-4618-B9F5-E711AF5F57E1}" type="slidenum">
              <a:rPr lang="en-US"/>
              <a:pPr/>
              <a:t>‹#›</a:t>
            </a:fld>
            <a:endParaRPr lang="en-US"/>
          </a:p>
        </p:txBody>
      </p:sp>
    </p:spTree>
    <p:extLst>
      <p:ext uri="{BB962C8B-B14F-4D97-AF65-F5344CB8AC3E}">
        <p14:creationId xmlns:p14="http://schemas.microsoft.com/office/powerpoint/2010/main" val="3796542692"/>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FEC46CA-D90A-4C2A-B5CB-E03A256DC026}" type="slidenum">
              <a:rPr lang="en-US"/>
              <a:pPr/>
              <a:t>‹#›</a:t>
            </a:fld>
            <a:endParaRPr lang="en-US"/>
          </a:p>
        </p:txBody>
      </p:sp>
    </p:spTree>
    <p:extLst>
      <p:ext uri="{BB962C8B-B14F-4D97-AF65-F5344CB8AC3E}">
        <p14:creationId xmlns:p14="http://schemas.microsoft.com/office/powerpoint/2010/main" val="1102672140"/>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vert="horz" wrap="square" lIns="91440" tIns="45720" rIns="91440" bIns="45720" numCol="1" anchor="t" anchorCtr="0" compatLnSpc="1">
            <a:prstTxWarp prst="textNoShape">
              <a:avLst/>
            </a:prstTxWarp>
          </a:bodyPr>
          <a:lstStyle>
            <a:lvl1pPr>
              <a:defRPr sz="1400" baseline="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vert="horz" wrap="square" lIns="91440" tIns="45720" rIns="91440" bIns="45720" numCol="1" anchor="t" anchorCtr="0" compatLnSpc="1">
            <a:prstTxWarp prst="textNoShape">
              <a:avLst/>
            </a:prstTxWarp>
          </a:bodyPr>
          <a:lstStyle>
            <a:lvl1pPr algn="ctr">
              <a:defRPr sz="1400" baseline="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vert="horz" wrap="square" lIns="91440" tIns="45720" rIns="91440" bIns="45720" numCol="1" anchor="t" anchorCtr="0" compatLnSpc="1">
            <a:prstTxWarp prst="textNoShape">
              <a:avLst/>
            </a:prstTxWarp>
          </a:bodyPr>
          <a:lstStyle>
            <a:lvl1pPr algn="r">
              <a:defRPr sz="1400" baseline="0%"/>
            </a:lvl1pPr>
          </a:lstStyle>
          <a:p>
            <a:fld id="{E347A1AF-6BD4-44E1-93FD-CA1F281BD58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Geneva" pitchFamily="48" charset="0"/>
          <a:cs typeface="Geneva" pitchFamily="48" charset="0"/>
        </a:defRPr>
      </a:lvl2pPr>
      <a:lvl3pPr algn="ctr" rtl="0" eaLnBrk="0" fontAlgn="base" hangingPunct="0">
        <a:spcBef>
          <a:spcPct val="0%"/>
        </a:spcBef>
        <a:spcAft>
          <a:spcPct val="0%"/>
        </a:spcAft>
        <a:defRPr sz="4400">
          <a:solidFill>
            <a:schemeClr val="tx2"/>
          </a:solidFill>
          <a:latin typeface="Arial" panose="020B0604020202020204" pitchFamily="34" charset="0"/>
          <a:ea typeface="Geneva" pitchFamily="48" charset="0"/>
          <a:cs typeface="Geneva" pitchFamily="48" charset="0"/>
        </a:defRPr>
      </a:lvl3pPr>
      <a:lvl4pPr algn="ctr" rtl="0" eaLnBrk="0" fontAlgn="base" hangingPunct="0">
        <a:spcBef>
          <a:spcPct val="0%"/>
        </a:spcBef>
        <a:spcAft>
          <a:spcPct val="0%"/>
        </a:spcAft>
        <a:defRPr sz="4400">
          <a:solidFill>
            <a:schemeClr val="tx2"/>
          </a:solidFill>
          <a:latin typeface="Arial" panose="020B0604020202020204" pitchFamily="34" charset="0"/>
          <a:ea typeface="Geneva" pitchFamily="48" charset="0"/>
          <a:cs typeface="Geneva" pitchFamily="48" charset="0"/>
        </a:defRPr>
      </a:lvl4pPr>
      <a:lvl5pPr algn="ctr" rtl="0" eaLnBrk="0" fontAlgn="base" hangingPunct="0">
        <a:spcBef>
          <a:spcPct val="0%"/>
        </a:spcBef>
        <a:spcAft>
          <a:spcPct val="0%"/>
        </a:spcAft>
        <a:defRPr sz="4400">
          <a:solidFill>
            <a:schemeClr val="tx2"/>
          </a:solidFill>
          <a:latin typeface="Arial" panose="020B0604020202020204" pitchFamily="34" charset="0"/>
          <a:ea typeface="Geneva" pitchFamily="48" charset="0"/>
          <a:cs typeface="Geneva" pitchFamily="48" charset="0"/>
        </a:defRPr>
      </a:lvl5pPr>
      <a:lvl6pPr marL="457200" algn="ctr" rtl="0" fontAlgn="base">
        <a:spcBef>
          <a:spcPct val="0%"/>
        </a:spcBef>
        <a:spcAft>
          <a:spcPct val="0%"/>
        </a:spcAft>
        <a:defRPr sz="4400">
          <a:solidFill>
            <a:schemeClr val="tx2"/>
          </a:solidFill>
          <a:latin typeface="Arial" panose="020B0604020202020204" pitchFamily="34" charset="0"/>
          <a:ea typeface="Geneva" pitchFamily="48" charset="0"/>
          <a:cs typeface="Geneva" pitchFamily="48" charset="0"/>
        </a:defRPr>
      </a:lvl6pPr>
      <a:lvl7pPr marL="914400" algn="ctr" rtl="0" fontAlgn="base">
        <a:spcBef>
          <a:spcPct val="0%"/>
        </a:spcBef>
        <a:spcAft>
          <a:spcPct val="0%"/>
        </a:spcAft>
        <a:defRPr sz="4400">
          <a:solidFill>
            <a:schemeClr val="tx2"/>
          </a:solidFill>
          <a:latin typeface="Arial" panose="020B0604020202020204" pitchFamily="34" charset="0"/>
          <a:ea typeface="Geneva" pitchFamily="48" charset="0"/>
          <a:cs typeface="Geneva" pitchFamily="48" charset="0"/>
        </a:defRPr>
      </a:lvl7pPr>
      <a:lvl8pPr marL="1371600" algn="ctr" rtl="0" fontAlgn="base">
        <a:spcBef>
          <a:spcPct val="0%"/>
        </a:spcBef>
        <a:spcAft>
          <a:spcPct val="0%"/>
        </a:spcAft>
        <a:defRPr sz="4400">
          <a:solidFill>
            <a:schemeClr val="tx2"/>
          </a:solidFill>
          <a:latin typeface="Arial" panose="020B0604020202020204" pitchFamily="34" charset="0"/>
          <a:ea typeface="Geneva" pitchFamily="48" charset="0"/>
          <a:cs typeface="Geneva" pitchFamily="48" charset="0"/>
        </a:defRPr>
      </a:lvl8pPr>
      <a:lvl9pPr marL="1828800" algn="ctr" rtl="0" fontAlgn="base">
        <a:spcBef>
          <a:spcPct val="0%"/>
        </a:spcBef>
        <a:spcAft>
          <a:spcPct val="0%"/>
        </a:spcAft>
        <a:defRPr sz="4400">
          <a:solidFill>
            <a:schemeClr val="tx2"/>
          </a:solidFill>
          <a:latin typeface="Arial" panose="020B0604020202020204" pitchFamily="34" charset="0"/>
          <a:ea typeface="Geneva" pitchFamily="48" charset="0"/>
          <a:cs typeface="Geneva" pitchFamily="48" charset="0"/>
        </a:defRPr>
      </a:lvl9pPr>
    </p:titleStyle>
    <p:bodyStyle>
      <a:lvl1pPr marL="342900" indent="-342900" algn="l" rtl="0" eaLnBrk="0" fontAlgn="base" hangingPunct="0">
        <a:spcBef>
          <a:spcPct val="2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3.jpeg"/><Relationship Id="rId2" Type="http://purl.oclc.org/ooxml/officeDocument/relationships/notesSlide" Target="../notesSlides/notesSlide1.xm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6.png"/><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3" Type="http://purl.oclc.org/ooxml/officeDocument/relationships/image" Target="../media/image8.png"/><Relationship Id="rId2" Type="http://purl.oclc.org/ooxml/officeDocument/relationships/image" Target="../media/image7.png"/><Relationship Id="rId1" Type="http://purl.oclc.org/ooxml/officeDocument/relationships/slideLayout" Target="../slideLayouts/slideLayout2.xml"/><Relationship Id="rId5" Type="http://purl.oclc.org/ooxml/officeDocument/relationships/image" Target="../media/image10.png"/><Relationship Id="rId4" Type="http://purl.oclc.org/ooxml/officeDocument/relationships/image" Target="../media/image9.png"/></Relationships>
</file>

<file path=ppt/slides/_rels/slide1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3" Type="http://purl.oclc.org/ooxml/officeDocument/relationships/image" Target="../media/image12.png"/><Relationship Id="rId2" Type="http://purl.oclc.org/ooxml/officeDocument/relationships/image" Target="../media/image11.png"/><Relationship Id="rId1" Type="http://purl.oclc.org/ooxml/officeDocument/relationships/slideLayout" Target="../slideLayouts/slideLayout2.xml"/><Relationship Id="rId5" Type="http://purl.oclc.org/ooxml/officeDocument/relationships/image" Target="../media/image14.png"/><Relationship Id="rId4" Type="http://purl.oclc.org/ooxml/officeDocument/relationships/image" Target="../media/image13.png"/></Relationships>
</file>

<file path=ppt/slides/_rels/slide15.xml.rels><?xml version="1.0" encoding="UTF-8" standalone="yes"?>
<Relationships xmlns="http://schemas.openxmlformats.org/package/2006/relationships"><Relationship Id="rId2" Type="http://purl.oclc.org/ooxml/officeDocument/relationships/image" Target="../media/image15.png"/><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3" Type="http://purl.oclc.org/ooxml/officeDocument/relationships/image" Target="../media/image16.png"/><Relationship Id="rId2" Type="http://purl.oclc.org/ooxml/officeDocument/relationships/image" Target="../media/image15.png"/><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3" Type="http://purl.oclc.org/ooxml/officeDocument/relationships/image" Target="../media/image17.png"/><Relationship Id="rId2" Type="http://purl.oclc.org/ooxml/officeDocument/relationships/image" Target="../media/image15.png"/><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2" Type="http://purl.oclc.org/ooxml/officeDocument/relationships/image" Target="../media/image18.jpeg"/><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3" Type="http://purl.oclc.org/ooxml/officeDocument/relationships/image" Target="../media/image19.png"/><Relationship Id="rId2" Type="http://purl.oclc.org/ooxml/officeDocument/relationships/image" Target="../media/image17.png"/><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image" Target="../media/image4.png"/><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2" Type="http://purl.oclc.org/ooxml/officeDocument/relationships/image" Target="../media/image20.png"/><Relationship Id="rId1" Type="http://purl.oclc.org/ooxml/officeDocument/relationships/slideLayout" Target="../slideLayouts/slideLayout2.xml"/></Relationships>
</file>

<file path=ppt/slides/_rels/slide24.xml.rels><?xml version="1.0" encoding="UTF-8" standalone="yes"?>
<Relationships xmlns="http://schemas.openxmlformats.org/package/2006/relationships"><Relationship Id="rId2" Type="http://purl.oclc.org/ooxml/officeDocument/relationships/image" Target="../media/image21.png"/><Relationship Id="rId1" Type="http://purl.oclc.org/ooxml/officeDocument/relationships/slideLayout" Target="../slideLayouts/slideLayout2.xml"/></Relationships>
</file>

<file path=ppt/slides/_rels/slide25.xml.rels><?xml version="1.0" encoding="UTF-8" standalone="yes"?>
<Relationships xmlns="http://schemas.openxmlformats.org/package/2006/relationships"><Relationship Id="rId2" Type="http://purl.oclc.org/ooxml/officeDocument/relationships/image" Target="../media/image22.png"/><Relationship Id="rId1" Type="http://purl.oclc.org/ooxml/officeDocument/relationships/slideLayout" Target="../slideLayouts/slideLayout2.xml"/></Relationships>
</file>

<file path=ppt/slides/_rels/slide26.xml.rels><?xml version="1.0" encoding="UTF-8" standalone="yes"?>
<Relationships xmlns="http://schemas.openxmlformats.org/package/2006/relationships"><Relationship Id="rId3" Type="http://purl.oclc.org/ooxml/officeDocument/relationships/image" Target="../media/image23.png"/><Relationship Id="rId2" Type="http://purl.oclc.org/ooxml/officeDocument/relationships/notesSlide" Target="../notesSlides/notesSlide6.xml"/><Relationship Id="rId1" Type="http://purl.oclc.org/ooxml/officeDocument/relationships/slideLayout" Target="../slideLayouts/slideLayout2.xml"/></Relationships>
</file>

<file path=ppt/slides/_rels/slide27.xml.rels><?xml version="1.0" encoding="UTF-8" standalone="yes"?>
<Relationships xmlns="http://schemas.openxmlformats.org/package/2006/relationships"><Relationship Id="rId2" Type="http://purl.oclc.org/ooxml/officeDocument/relationships/notesSlide" Target="../notesSlides/notesSlide7.xml"/><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2" Type="http://purl.oclc.org/ooxml/officeDocument/relationships/notesSlide" Target="../notesSlides/notesSlide4.xml"/><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2" Type="http://purl.oclc.org/ooxml/officeDocument/relationships/notesSlide" Target="../notesSlides/notesSlide5.xm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4098" name="Picture 5" descr="SeeBlue-Background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75" y="-31750"/>
            <a:ext cx="9274175" cy="695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4099" name="Rectangle 6"/>
          <p:cNvSpPr>
            <a:spLocks noGrp="1" noChangeArrowheads="1"/>
          </p:cNvSpPr>
          <p:nvPr>
            <p:ph type="ctrTitle"/>
          </p:nvPr>
        </p:nvSpPr>
        <p:spPr>
          <a:xfrm>
            <a:off x="685800" y="1952625"/>
            <a:ext cx="7772400" cy="1143000"/>
          </a:xfrm>
        </p:spPr>
        <p:txBody>
          <a:bodyPr anchor="ctr"/>
          <a:lstStyle/>
          <a:p>
            <a:pPr eaLnBrk="1" hangingPunct="1"/>
            <a:r>
              <a:rPr lang="en-US" sz="4400" smtClean="0"/>
              <a:t>Distributed &amp; Collaborative</a:t>
            </a:r>
            <a:br>
              <a:rPr lang="en-US" sz="4400" smtClean="0"/>
            </a:br>
            <a:r>
              <a:rPr lang="en-US" sz="4400" smtClean="0"/>
              <a:t> Monitoring in SDN</a:t>
            </a:r>
            <a:endParaRPr lang="en-US" sz="4400" smtClean="0">
              <a:solidFill>
                <a:schemeClr val="tx1"/>
              </a:solidFill>
            </a:endParaRPr>
          </a:p>
        </p:txBody>
      </p:sp>
      <p:sp>
        <p:nvSpPr>
          <p:cNvPr id="4100" name="Rectangle 7"/>
          <p:cNvSpPr>
            <a:spLocks noGrp="1" noChangeArrowheads="1"/>
          </p:cNvSpPr>
          <p:nvPr>
            <p:ph type="subTitle" idx="1"/>
          </p:nvPr>
        </p:nvSpPr>
        <p:spPr>
          <a:xfrm>
            <a:off x="1404938" y="4213225"/>
            <a:ext cx="6400800" cy="1752600"/>
          </a:xfrm>
        </p:spPr>
        <p:txBody>
          <a:bodyPr/>
          <a:lstStyle/>
          <a:p>
            <a:pPr eaLnBrk="1" hangingPunct="1"/>
            <a:endParaRPr lang="en-US" smtClean="0"/>
          </a:p>
        </p:txBody>
      </p:sp>
      <p:sp>
        <p:nvSpPr>
          <p:cNvPr id="4101" name="Text Box 8"/>
          <p:cNvSpPr txBox="1">
            <a:spLocks noChangeArrowheads="1"/>
          </p:cNvSpPr>
          <p:nvPr/>
        </p:nvSpPr>
        <p:spPr bwMode="auto">
          <a:xfrm>
            <a:off x="7772400" y="6521450"/>
            <a:ext cx="1295400" cy="18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anchor="b">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r">
              <a:spcBef>
                <a:spcPct val="50%"/>
              </a:spcBef>
              <a:buFontTx/>
              <a:buNone/>
            </a:pPr>
            <a:r>
              <a:rPr lang="en-US" sz="600" baseline="0%">
                <a:solidFill>
                  <a:schemeClr val="bg1"/>
                </a:solidFill>
                <a:latin typeface="Helvetica" panose="020B0604020202020204" pitchFamily="34" charset="0"/>
                <a:ea typeface="Lucida Grande" pitchFamily="48" charset="0"/>
                <a:cs typeface="Lucida Grande" pitchFamily="48" charset="0"/>
              </a:rPr>
              <a:t>﻿</a:t>
            </a:r>
            <a:r>
              <a:rPr lang="en-US" sz="600" baseline="0%">
                <a:solidFill>
                  <a:schemeClr val="bg1"/>
                </a:solidFill>
                <a:latin typeface="Helvetica" panose="020B0604020202020204" pitchFamily="34" charset="0"/>
              </a:rPr>
              <a:t>An Equal Opportunity University</a:t>
            </a:r>
          </a:p>
        </p:txBody>
      </p:sp>
    </p:spTree>
  </p:cSld>
  <p:clrMapOvr>
    <a:masterClrMapping/>
  </p:clrMapOvr>
  <p:timing>
    <p:tnLst>
      <p:par>
        <p:cTn id="1" dur="indefinite" restart="never" nodeType="tmRoot"/>
      </p:par>
    </p:tnLst>
  </p:timing>
</p:sld>
</file>

<file path=ppt/slides/slide10.xml><?xml version="1.0" encoding="utf-8"?>
<p:sld xmlns:a="http://purl.oclc.org/ooxml/drawingml/main" xmlns:r="http://purl.oclc.org/ooxml/officeDocument/relationships" xmlns:p="http://purl.oclc.org/ooxml/presentationml/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609600"/>
            <a:ext cx="8839200" cy="838200"/>
          </a:xfrm>
        </p:spPr>
        <p:txBody>
          <a:bodyPr/>
          <a:lstStyle/>
          <a:p>
            <a:r>
              <a:rPr lang="en-US" dirty="0" smtClean="0"/>
              <a:t>DCM Overview</a:t>
            </a:r>
            <a:endParaRPr lang="en-US" dirty="0"/>
          </a:p>
        </p:txBody>
      </p:sp>
      <p:sp>
        <p:nvSpPr>
          <p:cNvPr id="3" name="内容占位符 2"/>
          <p:cNvSpPr>
            <a:spLocks noGrp="1"/>
          </p:cNvSpPr>
          <p:nvPr>
            <p:ph idx="1"/>
          </p:nvPr>
        </p:nvSpPr>
        <p:spPr/>
        <p:txBody>
          <a:bodyPr/>
          <a:lstStyle/>
          <a:p>
            <a:endParaRPr lang="en-US" dirty="0"/>
          </a:p>
        </p:txBody>
      </p:sp>
      <p:grpSp>
        <p:nvGrpSpPr>
          <p:cNvPr id="4" name="组合 3"/>
          <p:cNvGrpSpPr>
            <a:grpSpLocks/>
          </p:cNvGrpSpPr>
          <p:nvPr/>
        </p:nvGrpSpPr>
        <p:grpSpPr bwMode="auto">
          <a:xfrm>
            <a:off x="1981200" y="3538122"/>
            <a:ext cx="5181600" cy="2557878"/>
            <a:chOff x="3060700" y="3429000"/>
            <a:chExt cx="2959100" cy="1524000"/>
          </a:xfrm>
        </p:grpSpPr>
        <p:sp>
          <p:nvSpPr>
            <p:cNvPr id="5" name="Freeform 7"/>
            <p:cNvSpPr>
              <a:spLocks/>
            </p:cNvSpPr>
            <p:nvPr/>
          </p:nvSpPr>
          <p:spPr bwMode="auto">
            <a:xfrm>
              <a:off x="3060700" y="3429000"/>
              <a:ext cx="2959100" cy="1524000"/>
            </a:xfrm>
            <a:custGeom>
              <a:avLst/>
              <a:gdLst>
                <a:gd name="T0" fmla="*/ 16324533 w 1794"/>
                <a:gd name="T1" fmla="*/ 1288706161 h 933"/>
                <a:gd name="T2" fmla="*/ 293831702 w 1794"/>
                <a:gd name="T3" fmla="*/ 333515884 h 933"/>
                <a:gd name="T4" fmla="*/ 1520848743 w 1794"/>
                <a:gd name="T5" fmla="*/ 266812707 h 933"/>
                <a:gd name="T6" fmla="*/ 2147483646 w 1794"/>
                <a:gd name="T7" fmla="*/ 77376077 h 933"/>
                <a:gd name="T8" fmla="*/ 2147483646 w 1794"/>
                <a:gd name="T9" fmla="*/ 733734945 h 933"/>
                <a:gd name="T10" fmla="*/ 2147483646 w 1794"/>
                <a:gd name="T11" fmla="*/ 2147483646 h 933"/>
                <a:gd name="T12" fmla="*/ 2147483646 w 1794"/>
                <a:gd name="T13" fmla="*/ 2147483646 h 933"/>
                <a:gd name="T14" fmla="*/ 2147483646 w 1794"/>
                <a:gd name="T15" fmla="*/ 2147483646 h 933"/>
                <a:gd name="T16" fmla="*/ 1126353210 w 1794"/>
                <a:gd name="T17" fmla="*/ 2147483646 h 933"/>
                <a:gd name="T18" fmla="*/ 389054023 w 1794"/>
                <a:gd name="T19" fmla="*/ 2147483646 h 933"/>
                <a:gd name="T20" fmla="*/ 16324533 w 1794"/>
                <a:gd name="T21" fmla="*/ 1288706161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6" name="Group 9"/>
            <p:cNvGrpSpPr>
              <a:grpSpLocks/>
            </p:cNvGrpSpPr>
            <p:nvPr/>
          </p:nvGrpSpPr>
          <p:grpSpPr bwMode="auto">
            <a:xfrm>
              <a:off x="3409854" y="4049713"/>
              <a:ext cx="501650" cy="233363"/>
              <a:chOff x="3600" y="219"/>
              <a:chExt cx="360" cy="175"/>
            </a:xfrm>
          </p:grpSpPr>
          <p:sp>
            <p:nvSpPr>
              <p:cNvPr id="58" name="Oval 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59" name="Line 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Rectangle 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62" name="Oval 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63" name="Group 15"/>
              <p:cNvGrpSpPr>
                <a:grpSpLocks/>
              </p:cNvGrpSpPr>
              <p:nvPr/>
            </p:nvGrpSpPr>
            <p:grpSpPr bwMode="auto">
              <a:xfrm>
                <a:off x="3686" y="244"/>
                <a:ext cx="177" cy="66"/>
                <a:chOff x="2848" y="848"/>
                <a:chExt cx="140" cy="98"/>
              </a:xfrm>
            </p:grpSpPr>
            <p:sp>
              <p:nvSpPr>
                <p:cNvPr id="68"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4" name="Group 19"/>
              <p:cNvGrpSpPr>
                <a:grpSpLocks/>
              </p:cNvGrpSpPr>
              <p:nvPr/>
            </p:nvGrpSpPr>
            <p:grpSpPr bwMode="auto">
              <a:xfrm flipV="1">
                <a:off x="3686" y="243"/>
                <a:ext cx="177" cy="66"/>
                <a:chOff x="2848" y="848"/>
                <a:chExt cx="140" cy="98"/>
              </a:xfrm>
            </p:grpSpPr>
            <p:sp>
              <p:nvSpPr>
                <p:cNvPr id="65" name="Line 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7" name="Group 23"/>
            <p:cNvGrpSpPr>
              <a:grpSpLocks/>
            </p:cNvGrpSpPr>
            <p:nvPr/>
          </p:nvGrpSpPr>
          <p:grpSpPr bwMode="auto">
            <a:xfrm>
              <a:off x="5029200" y="4115609"/>
              <a:ext cx="501650" cy="233363"/>
              <a:chOff x="3600" y="219"/>
              <a:chExt cx="360" cy="175"/>
            </a:xfrm>
          </p:grpSpPr>
          <p:sp>
            <p:nvSpPr>
              <p:cNvPr id="45" name="Oval 2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46" name="Line 2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Rectangle 2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49" name="Oval 2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50" name="Group 29"/>
              <p:cNvGrpSpPr>
                <a:grpSpLocks/>
              </p:cNvGrpSpPr>
              <p:nvPr/>
            </p:nvGrpSpPr>
            <p:grpSpPr bwMode="auto">
              <a:xfrm>
                <a:off x="3686" y="244"/>
                <a:ext cx="177" cy="66"/>
                <a:chOff x="2848" y="848"/>
                <a:chExt cx="140" cy="98"/>
              </a:xfrm>
            </p:grpSpPr>
            <p:sp>
              <p:nvSpPr>
                <p:cNvPr id="55"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 name="Group 33"/>
              <p:cNvGrpSpPr>
                <a:grpSpLocks/>
              </p:cNvGrpSpPr>
              <p:nvPr/>
            </p:nvGrpSpPr>
            <p:grpSpPr bwMode="auto">
              <a:xfrm flipV="1">
                <a:off x="3686" y="243"/>
                <a:ext cx="177" cy="66"/>
                <a:chOff x="2848" y="848"/>
                <a:chExt cx="140" cy="98"/>
              </a:xfrm>
            </p:grpSpPr>
            <p:sp>
              <p:nvSpPr>
                <p:cNvPr id="52" name="Line 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 name="Group 37"/>
            <p:cNvGrpSpPr>
              <a:grpSpLocks/>
            </p:cNvGrpSpPr>
            <p:nvPr/>
          </p:nvGrpSpPr>
          <p:grpSpPr bwMode="auto">
            <a:xfrm>
              <a:off x="4233862" y="3722729"/>
              <a:ext cx="501650" cy="233363"/>
              <a:chOff x="3600" y="219"/>
              <a:chExt cx="360" cy="175"/>
            </a:xfrm>
          </p:grpSpPr>
          <p:sp>
            <p:nvSpPr>
              <p:cNvPr id="32"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33"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36"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37" name="Group 43"/>
              <p:cNvGrpSpPr>
                <a:grpSpLocks/>
              </p:cNvGrpSpPr>
              <p:nvPr/>
            </p:nvGrpSpPr>
            <p:grpSpPr bwMode="auto">
              <a:xfrm>
                <a:off x="3686" y="244"/>
                <a:ext cx="177" cy="66"/>
                <a:chOff x="2848" y="848"/>
                <a:chExt cx="140" cy="98"/>
              </a:xfrm>
            </p:grpSpPr>
            <p:sp>
              <p:nvSpPr>
                <p:cNvPr id="42"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 name="Group 47"/>
              <p:cNvGrpSpPr>
                <a:grpSpLocks/>
              </p:cNvGrpSpPr>
              <p:nvPr/>
            </p:nvGrpSpPr>
            <p:grpSpPr bwMode="auto">
              <a:xfrm flipV="1">
                <a:off x="3686" y="243"/>
                <a:ext cx="177" cy="66"/>
                <a:chOff x="2848" y="848"/>
                <a:chExt cx="140" cy="98"/>
              </a:xfrm>
            </p:grpSpPr>
            <p:sp>
              <p:nvSpPr>
                <p:cNvPr id="39"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9" name="Group 65"/>
            <p:cNvGrpSpPr>
              <a:grpSpLocks/>
            </p:cNvGrpSpPr>
            <p:nvPr/>
          </p:nvGrpSpPr>
          <p:grpSpPr bwMode="auto">
            <a:xfrm>
              <a:off x="4190964" y="4484699"/>
              <a:ext cx="501650" cy="233363"/>
              <a:chOff x="3600" y="219"/>
              <a:chExt cx="360" cy="175"/>
            </a:xfrm>
          </p:grpSpPr>
          <p:sp>
            <p:nvSpPr>
              <p:cNvPr id="19" name="Oval 6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20" name="Line 6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6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6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23" name="Oval 7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24" name="Group 71"/>
              <p:cNvGrpSpPr>
                <a:grpSpLocks/>
              </p:cNvGrpSpPr>
              <p:nvPr/>
            </p:nvGrpSpPr>
            <p:grpSpPr bwMode="auto">
              <a:xfrm>
                <a:off x="3686" y="244"/>
                <a:ext cx="177" cy="66"/>
                <a:chOff x="2848" y="848"/>
                <a:chExt cx="140" cy="98"/>
              </a:xfrm>
            </p:grpSpPr>
            <p:sp>
              <p:nvSpPr>
                <p:cNvPr id="29" name="Line 7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7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7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 name="Group 75"/>
              <p:cNvGrpSpPr>
                <a:grpSpLocks/>
              </p:cNvGrpSpPr>
              <p:nvPr/>
            </p:nvGrpSpPr>
            <p:grpSpPr bwMode="auto">
              <a:xfrm flipV="1">
                <a:off x="3686" y="243"/>
                <a:ext cx="177" cy="66"/>
                <a:chOff x="2848" y="848"/>
                <a:chExt cx="140" cy="98"/>
              </a:xfrm>
            </p:grpSpPr>
            <p:sp>
              <p:nvSpPr>
                <p:cNvPr id="26"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cxnSp>
          <p:nvCxnSpPr>
            <p:cNvPr id="10" name="直接连接符 11"/>
            <p:cNvCxnSpPr>
              <a:cxnSpLocks noChangeShapeType="1"/>
              <a:stCxn id="58" idx="5"/>
              <a:endCxn id="23" idx="2"/>
            </p:cNvCxnSpPr>
            <p:nvPr/>
          </p:nvCxnSpPr>
          <p:spPr bwMode="auto">
            <a:xfrm>
              <a:off x="3838651" y="4264133"/>
              <a:ext cx="352313" cy="29590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2"/>
            <p:cNvCxnSpPr>
              <a:cxnSpLocks noChangeShapeType="1"/>
              <a:stCxn id="62" idx="7"/>
            </p:cNvCxnSpPr>
            <p:nvPr/>
          </p:nvCxnSpPr>
          <p:spPr bwMode="auto">
            <a:xfrm flipV="1">
              <a:off x="3834471" y="3891417"/>
              <a:ext cx="399391" cy="1803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3"/>
            <p:cNvCxnSpPr>
              <a:cxnSpLocks noChangeShapeType="1"/>
              <a:stCxn id="32" idx="6"/>
              <a:endCxn id="49" idx="1"/>
            </p:cNvCxnSpPr>
            <p:nvPr/>
          </p:nvCxnSpPr>
          <p:spPr bwMode="auto">
            <a:xfrm>
              <a:off x="4735512" y="3891417"/>
              <a:ext cx="366541" cy="24625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4"/>
            <p:cNvCxnSpPr>
              <a:cxnSpLocks noChangeShapeType="1"/>
              <a:stCxn id="21" idx="0"/>
              <a:endCxn id="45" idx="3"/>
            </p:cNvCxnSpPr>
            <p:nvPr/>
          </p:nvCxnSpPr>
          <p:spPr bwMode="auto">
            <a:xfrm flipV="1">
              <a:off x="4692614" y="4330029"/>
              <a:ext cx="413619" cy="24801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5"/>
            <p:cNvCxnSpPr>
              <a:cxnSpLocks noChangeShapeType="1"/>
              <a:stCxn id="59" idx="0"/>
            </p:cNvCxnSpPr>
            <p:nvPr/>
          </p:nvCxnSpPr>
          <p:spPr bwMode="auto">
            <a:xfrm flipH="1">
              <a:off x="3276600" y="4143058"/>
              <a:ext cx="137434" cy="455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6"/>
            <p:cNvCxnSpPr>
              <a:cxnSpLocks noChangeShapeType="1"/>
            </p:cNvCxnSpPr>
            <p:nvPr/>
          </p:nvCxnSpPr>
          <p:spPr bwMode="auto">
            <a:xfrm flipV="1">
              <a:off x="5548119" y="4229443"/>
              <a:ext cx="153800" cy="877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7"/>
            <p:cNvCxnSpPr>
              <a:cxnSpLocks noChangeShapeType="1"/>
              <a:stCxn id="32" idx="4"/>
              <a:endCxn id="27" idx="0"/>
            </p:cNvCxnSpPr>
            <p:nvPr/>
          </p:nvCxnSpPr>
          <p:spPr bwMode="auto">
            <a:xfrm flipH="1">
              <a:off x="4479931" y="3956092"/>
              <a:ext cx="6846" cy="560611"/>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8"/>
            <p:cNvCxnSpPr>
              <a:cxnSpLocks noChangeShapeType="1"/>
            </p:cNvCxnSpPr>
            <p:nvPr/>
          </p:nvCxnSpPr>
          <p:spPr bwMode="auto">
            <a:xfrm flipV="1">
              <a:off x="4476406" y="3612907"/>
              <a:ext cx="3524" cy="13088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9"/>
            <p:cNvCxnSpPr>
              <a:cxnSpLocks noChangeShapeType="1"/>
              <a:stCxn id="19" idx="4"/>
            </p:cNvCxnSpPr>
            <p:nvPr/>
          </p:nvCxnSpPr>
          <p:spPr bwMode="auto">
            <a:xfrm flipH="1">
              <a:off x="4441789" y="4718062"/>
              <a:ext cx="2090" cy="13788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48130" name="Picture 2" descr="http://www.clipartbest.com/cliparts/9Tp/LxM/9TpLxMr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1898" y="1903843"/>
            <a:ext cx="587434" cy="911536"/>
          </a:xfrm>
          <a:prstGeom prst="rect">
            <a:avLst/>
          </a:prstGeom>
          <a:noFill/>
          <a:extLst>
            <a:ext uri="{909E8E84-426E-40DD-AFC4-6F175D3DCCD1}">
              <a14:hiddenFill xmlns:a14="http://schemas.microsoft.com/office/drawing/2010/main">
                <a:solidFill>
                  <a:srgbClr val="FFFFFF"/>
                </a:solidFill>
              </a14:hiddenFill>
            </a:ext>
          </a:extLst>
        </p:spPr>
      </p:pic>
      <p:sp>
        <p:nvSpPr>
          <p:cNvPr id="71" name="文本框 70"/>
          <p:cNvSpPr txBox="1"/>
          <p:nvPr/>
        </p:nvSpPr>
        <p:spPr>
          <a:xfrm>
            <a:off x="3732933" y="2766137"/>
            <a:ext cx="2103636" cy="461665"/>
          </a:xfrm>
          <a:prstGeom prst="rect">
            <a:avLst/>
          </a:prstGeom>
          <a:noFill/>
        </p:spPr>
        <p:txBody>
          <a:bodyPr wrap="square" rtlCol="0">
            <a:spAutoFit/>
          </a:bodyPr>
          <a:lstStyle/>
          <a:p>
            <a:r>
              <a:rPr lang="en-US" sz="3600" b="1" dirty="0" smtClean="0"/>
              <a:t>controller</a:t>
            </a:r>
            <a:endParaRPr lang="en-US" sz="3600" b="1" dirty="0"/>
          </a:p>
        </p:txBody>
      </p:sp>
      <p:sp>
        <p:nvSpPr>
          <p:cNvPr id="73" name="Freeform 62"/>
          <p:cNvSpPr>
            <a:spLocks/>
          </p:cNvSpPr>
          <p:nvPr/>
        </p:nvSpPr>
        <p:spPr bwMode="auto">
          <a:xfrm>
            <a:off x="2359256" y="4278545"/>
            <a:ext cx="4803544" cy="584200"/>
          </a:xfrm>
          <a:custGeom>
            <a:avLst/>
            <a:gdLst>
              <a:gd name="T0" fmla="*/ 0 w 227"/>
              <a:gd name="T1" fmla="*/ 2147483646 h 265"/>
              <a:gd name="T2" fmla="*/ 2147483646 w 227"/>
              <a:gd name="T3" fmla="*/ 2147483646 h 265"/>
              <a:gd name="T4" fmla="*/ 2147483646 w 227"/>
              <a:gd name="T5" fmla="*/ 2147483646 h 265"/>
              <a:gd name="T6" fmla="*/ 0 60000 65536"/>
              <a:gd name="T7" fmla="*/ 0 60000 65536"/>
              <a:gd name="T8" fmla="*/ 0 60000 65536"/>
              <a:gd name="T9" fmla="*/ 0 w 227"/>
              <a:gd name="T10" fmla="*/ 0 h 265"/>
              <a:gd name="T11" fmla="*/ 227 w 227"/>
              <a:gd name="T12" fmla="*/ 265 h 265"/>
            </a:gdLst>
            <a:ahLst/>
            <a:cxnLst>
              <a:cxn ang="T6">
                <a:pos x="T0" y="T1"/>
              </a:cxn>
              <a:cxn ang="T7">
                <a:pos x="T2" y="T3"/>
              </a:cxn>
              <a:cxn ang="T8">
                <a:pos x="T4" y="T5"/>
              </a:cxn>
            </a:cxnLst>
            <a:rect l="T9" t="T10" r="T11" b="T12"/>
            <a:pathLst>
              <a:path w="227" h="265">
                <a:moveTo>
                  <a:pt x="0" y="265"/>
                </a:moveTo>
                <a:cubicBezTo>
                  <a:pt x="33" y="135"/>
                  <a:pt x="67" y="6"/>
                  <a:pt x="105" y="3"/>
                </a:cubicBezTo>
                <a:cubicBezTo>
                  <a:pt x="143" y="0"/>
                  <a:pt x="185" y="123"/>
                  <a:pt x="227" y="247"/>
                </a:cubicBezTo>
              </a:path>
            </a:pathLst>
          </a:custGeom>
          <a:noFill/>
          <a:ln w="5080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cxnSp>
        <p:nvCxnSpPr>
          <p:cNvPr id="74" name="直接箭头连接符 73"/>
          <p:cNvCxnSpPr>
            <a:stCxn id="68" idx="0"/>
          </p:cNvCxnSpPr>
          <p:nvPr/>
        </p:nvCxnSpPr>
        <p:spPr bwMode="auto">
          <a:xfrm flipV="1">
            <a:off x="2802440" y="3227802"/>
            <a:ext cx="930493" cy="1411092"/>
          </a:xfrm>
          <a:prstGeom prst="straightConnector1">
            <a:avLst/>
          </a:prstGeom>
          <a:solidFill>
            <a:schemeClr val="accent1"/>
          </a:solidFill>
          <a:ln w="31750" cap="flat" cmpd="sng" algn="ctr">
            <a:solidFill>
              <a:srgbClr val="002060"/>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文本框 74"/>
          <p:cNvSpPr txBox="1"/>
          <p:nvPr/>
        </p:nvSpPr>
        <p:spPr>
          <a:xfrm>
            <a:off x="1400889" y="3074591"/>
            <a:ext cx="1986496" cy="830997"/>
          </a:xfrm>
          <a:prstGeom prst="rect">
            <a:avLst/>
          </a:prstGeom>
          <a:noFill/>
        </p:spPr>
        <p:txBody>
          <a:bodyPr wrap="square" rtlCol="0">
            <a:spAutoFit/>
          </a:bodyPr>
          <a:lstStyle/>
          <a:p>
            <a:r>
              <a:rPr lang="en-US" sz="3600" b="1" dirty="0" smtClean="0">
                <a:solidFill>
                  <a:srgbClr val="7030A0"/>
                </a:solidFill>
              </a:rPr>
              <a:t>New flow notification</a:t>
            </a:r>
            <a:endParaRPr lang="en-US" sz="3600" b="1" dirty="0">
              <a:solidFill>
                <a:srgbClr val="7030A0"/>
              </a:solidFill>
            </a:endParaRPr>
          </a:p>
        </p:txBody>
      </p:sp>
      <p:sp>
        <p:nvSpPr>
          <p:cNvPr id="77" name="文本框 76"/>
          <p:cNvSpPr txBox="1"/>
          <p:nvPr/>
        </p:nvSpPr>
        <p:spPr>
          <a:xfrm>
            <a:off x="470032" y="4579925"/>
            <a:ext cx="1986496" cy="461665"/>
          </a:xfrm>
          <a:prstGeom prst="rect">
            <a:avLst/>
          </a:prstGeom>
          <a:noFill/>
        </p:spPr>
        <p:txBody>
          <a:bodyPr wrap="square" rtlCol="0">
            <a:spAutoFit/>
          </a:bodyPr>
          <a:lstStyle/>
          <a:p>
            <a:r>
              <a:rPr lang="en-US" sz="3600" b="1" dirty="0" smtClean="0">
                <a:solidFill>
                  <a:srgbClr val="7030A0"/>
                </a:solidFill>
              </a:rPr>
              <a:t>Packet miss</a:t>
            </a:r>
            <a:endParaRPr lang="en-US" sz="3600" b="1" dirty="0">
              <a:solidFill>
                <a:srgbClr val="7030A0"/>
              </a:solidFill>
            </a:endParaRPr>
          </a:p>
        </p:txBody>
      </p:sp>
      <p:cxnSp>
        <p:nvCxnSpPr>
          <p:cNvPr id="80" name="直接箭头连接符 79"/>
          <p:cNvCxnSpPr/>
          <p:nvPr/>
        </p:nvCxnSpPr>
        <p:spPr bwMode="auto">
          <a:xfrm flipH="1">
            <a:off x="3220399" y="3323721"/>
            <a:ext cx="1043453" cy="1150683"/>
          </a:xfrm>
          <a:prstGeom prst="straightConnector1">
            <a:avLst/>
          </a:prstGeom>
          <a:solidFill>
            <a:schemeClr val="accent1"/>
          </a:solidFill>
          <a:ln w="31750" cap="flat" cmpd="sng" algn="ctr">
            <a:solidFill>
              <a:srgbClr val="002060"/>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83"/>
          <p:cNvCxnSpPr/>
          <p:nvPr/>
        </p:nvCxnSpPr>
        <p:spPr bwMode="auto">
          <a:xfrm>
            <a:off x="4472546" y="3323721"/>
            <a:ext cx="129568" cy="581867"/>
          </a:xfrm>
          <a:prstGeom prst="straightConnector1">
            <a:avLst/>
          </a:prstGeom>
          <a:solidFill>
            <a:schemeClr val="accent1"/>
          </a:solidFill>
          <a:ln w="31750" cap="flat" cmpd="sng" algn="ctr">
            <a:solidFill>
              <a:srgbClr val="002060"/>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箭头连接符 86"/>
          <p:cNvCxnSpPr/>
          <p:nvPr/>
        </p:nvCxnSpPr>
        <p:spPr bwMode="auto">
          <a:xfrm>
            <a:off x="4761028" y="3350460"/>
            <a:ext cx="1231960" cy="1126523"/>
          </a:xfrm>
          <a:prstGeom prst="straightConnector1">
            <a:avLst/>
          </a:prstGeom>
          <a:solidFill>
            <a:schemeClr val="accent1"/>
          </a:solidFill>
          <a:ln w="31750" cap="flat" cmpd="sng" algn="ctr">
            <a:solidFill>
              <a:srgbClr val="002060"/>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61906144"/>
      </p:ext>
    </p:extLst>
  </p:cSld>
  <p:clrMapOvr>
    <a:masterClrMapping/>
  </p:clrMapOvr>
  <mc:AlternateContent xmlns:mc="http://schemas.openxmlformats.org/markup-compatibility/2006" xmlns:p14="http://schemas.microsoft.com/office/powerpoint/2010/main">
    <mc:Choice Requires="p14">
      <p:transition spd="slow" p14:dur="2000"/>
    </mc:Choice>
    <mc:Fallback xmlns:p="http://schemas.openxmlformats.org/presentationml/2006/main" xmlns:r="http://schemas.openxmlformats.org/officeDocument/2006/relationships" xmlns:a="http://schemas.openxmlformats.org/drawingml/2006/main"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13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1" nodeType="clickEffect">
                                  <p:stCondLst>
                                    <p:cond delay="0"/>
                                  </p:stCondLst>
                                  <p:childTnLst>
                                    <p:animEffect transition="out" filter="wipe(down)">
                                      <p:cBhvr>
                                        <p:cTn id="22" dur="500"/>
                                        <p:tgtEl>
                                          <p:spTgt spid="73"/>
                                        </p:tgtEl>
                                      </p:cBhvr>
                                    </p:animEffect>
                                    <p:set>
                                      <p:cBhvr>
                                        <p:cTn id="23" dur="1" fill="hold">
                                          <p:stCondLst>
                                            <p:cond delay="499"/>
                                          </p:stCondLst>
                                        </p:cTn>
                                        <p:tgtEl>
                                          <p:spTgt spid="7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77"/>
                                        </p:tgtEl>
                                      </p:cBhvr>
                                    </p:animEffect>
                                    <p:set>
                                      <p:cBhvr>
                                        <p:cTn id="30" dur="1" fill="hold">
                                          <p:stCondLst>
                                            <p:cond delay="499"/>
                                          </p:stCondLst>
                                        </p:cTn>
                                        <p:tgtEl>
                                          <p:spTgt spid="7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3" grpId="0" animBg="1"/>
      <p:bldP spid="73" grpId="1" animBg="1"/>
      <p:bldP spid="75" grpId="0"/>
      <p:bldP spid="77" grpId="0"/>
      <p:bldP spid="77" grpId="1"/>
    </p:bldLst>
  </p:timing>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smtClean="0"/>
              <a:t>Challenges</a:t>
            </a:r>
          </a:p>
        </p:txBody>
      </p:sp>
      <p:sp>
        <p:nvSpPr>
          <p:cNvPr id="16387" name="内容占位符 2"/>
          <p:cNvSpPr>
            <a:spLocks noGrp="1"/>
          </p:cNvSpPr>
          <p:nvPr>
            <p:ph idx="1"/>
          </p:nvPr>
        </p:nvSpPr>
        <p:spPr>
          <a:xfrm>
            <a:off x="685800" y="1600200"/>
            <a:ext cx="7772400" cy="4114800"/>
          </a:xfrm>
        </p:spPr>
        <p:txBody>
          <a:bodyPr/>
          <a:lstStyle/>
          <a:p>
            <a:r>
              <a:rPr lang="en-US" dirty="0" smtClean="0"/>
              <a:t>Flow dynamics</a:t>
            </a:r>
          </a:p>
          <a:p>
            <a:pPr lvl="1"/>
            <a:r>
              <a:rPr lang="en-US" dirty="0" smtClean="0"/>
              <a:t>Deletion</a:t>
            </a:r>
          </a:p>
          <a:p>
            <a:pPr lvl="1">
              <a:buFontTx/>
              <a:buNone/>
            </a:pPr>
            <a:endParaRPr lang="en-US" dirty="0" smtClean="0"/>
          </a:p>
          <a:p>
            <a:r>
              <a:rPr lang="en-US" dirty="0" smtClean="0"/>
              <a:t>False positive in Data Plane</a:t>
            </a:r>
          </a:p>
          <a:p>
            <a:pPr lvl="1"/>
            <a:r>
              <a:rPr lang="en-US" dirty="0" smtClean="0"/>
              <a:t>Inaccurate monitoring</a:t>
            </a:r>
          </a:p>
          <a:p>
            <a:pPr lvl="1"/>
            <a:endParaRPr lang="en-US" dirty="0" smtClean="0"/>
          </a:p>
          <a:p>
            <a:r>
              <a:rPr lang="en-US" dirty="0" smtClean="0"/>
              <a:t>Task allocation</a:t>
            </a:r>
          </a:p>
          <a:p>
            <a:pPr lvl="1"/>
            <a:r>
              <a:rPr lang="en-US" dirty="0" smtClean="0"/>
              <a:t>Load balance, minimize FP</a:t>
            </a:r>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down)">
                                      <p:cBhvr>
                                        <p:cTn id="7" dur="500"/>
                                        <p:tgtEl>
                                          <p:spTgt spid="1638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wipe(down)">
                                      <p:cBhvr>
                                        <p:cTn id="10" dur="500"/>
                                        <p:tgtEl>
                                          <p:spTgt spid="163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animEffect transition="in" filter="wipe(down)">
                                      <p:cBhvr>
                                        <p:cTn id="15" dur="500"/>
                                        <p:tgtEl>
                                          <p:spTgt spid="16387">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6387">
                                            <p:txEl>
                                              <p:pRg st="4" end="4"/>
                                            </p:txEl>
                                          </p:spTgt>
                                        </p:tgtEl>
                                        <p:attrNameLst>
                                          <p:attrName>style.visibility</p:attrName>
                                        </p:attrNameLst>
                                      </p:cBhvr>
                                      <p:to>
                                        <p:strVal val="visible"/>
                                      </p:to>
                                    </p:set>
                                    <p:animEffect transition="in" filter="wipe(down)">
                                      <p:cBhvr>
                                        <p:cTn id="18" dur="500"/>
                                        <p:tgtEl>
                                          <p:spTgt spid="1638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animEffect transition="in" filter="wipe(down)">
                                      <p:cBhvr>
                                        <p:cTn id="23" dur="500"/>
                                        <p:tgtEl>
                                          <p:spTgt spid="16387">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6387">
                                            <p:txEl>
                                              <p:pRg st="7" end="7"/>
                                            </p:txEl>
                                          </p:spTgt>
                                        </p:tgtEl>
                                        <p:attrNameLst>
                                          <p:attrName>style.visibility</p:attrName>
                                        </p:attrNameLst>
                                      </p:cBhvr>
                                      <p:to>
                                        <p:strVal val="visible"/>
                                      </p:to>
                                    </p:set>
                                    <p:animEffect transition="in" filter="wipe(down)">
                                      <p:cBhvr>
                                        <p:cTn id="26"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smtClean="0"/>
              <a:t>Flow dynamics</a:t>
            </a:r>
          </a:p>
        </p:txBody>
      </p:sp>
      <p:sp>
        <p:nvSpPr>
          <p:cNvPr id="17411" name="内容占位符 2"/>
          <p:cNvSpPr>
            <a:spLocks noGrp="1"/>
          </p:cNvSpPr>
          <p:nvPr>
            <p:ph idx="1"/>
          </p:nvPr>
        </p:nvSpPr>
        <p:spPr>
          <a:xfrm>
            <a:off x="688975" y="1541463"/>
            <a:ext cx="7772400" cy="4114800"/>
          </a:xfrm>
        </p:spPr>
        <p:txBody>
          <a:bodyPr/>
          <a:lstStyle/>
          <a:p>
            <a:r>
              <a:rPr lang="en-US" smtClean="0"/>
              <a:t>Use CBF in Control Plane</a:t>
            </a:r>
          </a:p>
          <a:p>
            <a:pPr lvl="1"/>
            <a:r>
              <a:rPr lang="en-US" smtClean="0"/>
              <a:t>Support addition/deletion</a:t>
            </a:r>
          </a:p>
          <a:p>
            <a:pPr lvl="1"/>
            <a:r>
              <a:rPr lang="en-US" smtClean="0"/>
              <a:t>save space multiple times on switches</a:t>
            </a:r>
          </a:p>
          <a:p>
            <a:pPr lvl="1">
              <a:buFontTx/>
              <a:buNone/>
            </a:pPr>
            <a:endParaRPr lang="en-US" smtClean="0"/>
          </a:p>
        </p:txBody>
      </p:sp>
      <p:pic>
        <p:nvPicPr>
          <p:cNvPr id="4" name="tabl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975" y="3860800"/>
            <a:ext cx="3473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5" name="TextBox 15"/>
          <p:cNvSpPr txBox="1">
            <a:spLocks noChangeArrowheads="1"/>
          </p:cNvSpPr>
          <p:nvPr/>
        </p:nvSpPr>
        <p:spPr bwMode="auto">
          <a:xfrm>
            <a:off x="784225" y="3335338"/>
            <a:ext cx="2106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defTabSz="457200">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defTabSz="45720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defTabSz="4572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defTabSz="4572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defTabSz="4572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eaLnBrk="1" hangingPunct="1">
              <a:spcBef>
                <a:spcPct val="0%"/>
              </a:spcBef>
              <a:buFontTx/>
              <a:buNone/>
            </a:pPr>
            <a:r>
              <a:rPr lang="en-US" sz="2400">
                <a:latin typeface="Apple Casual"/>
                <a:ea typeface="ヒラギノ角ゴ Pro W3"/>
                <a:cs typeface="ヒラギノ角ゴ Pro W3"/>
              </a:rPr>
              <a:t>CBF in Control Plane</a:t>
            </a:r>
          </a:p>
        </p:txBody>
      </p:sp>
      <p:sp>
        <p:nvSpPr>
          <p:cNvPr id="6" name="TextBox 16"/>
          <p:cNvSpPr txBox="1">
            <a:spLocks noChangeArrowheads="1"/>
          </p:cNvSpPr>
          <p:nvPr/>
        </p:nvSpPr>
        <p:spPr bwMode="auto">
          <a:xfrm>
            <a:off x="679450" y="5172075"/>
            <a:ext cx="2971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defTabSz="457200">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defTabSz="45720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defTabSz="4572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defTabSz="4572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defTabSz="4572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eaLnBrk="1" hangingPunct="1">
              <a:spcBef>
                <a:spcPct val="0%"/>
              </a:spcBef>
              <a:buFontTx/>
              <a:buNone/>
            </a:pPr>
            <a:r>
              <a:rPr lang="en-US" sz="2400">
                <a:latin typeface="Apple Casual"/>
                <a:ea typeface="ヒラギノ角ゴ Pro W3"/>
                <a:cs typeface="ヒラギノ角ゴ Pro W3"/>
              </a:rPr>
              <a:t>BF in Data Plane</a:t>
            </a:r>
          </a:p>
        </p:txBody>
      </p:sp>
      <p:pic>
        <p:nvPicPr>
          <p:cNvPr id="7" name="tabl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788" y="5603875"/>
            <a:ext cx="3473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8" name="Down Arrow 17"/>
          <p:cNvSpPr>
            <a:spLocks noChangeArrowheads="1"/>
          </p:cNvSpPr>
          <p:nvPr/>
        </p:nvSpPr>
        <p:spPr bwMode="auto">
          <a:xfrm>
            <a:off x="2197100" y="4486275"/>
            <a:ext cx="381000" cy="685800"/>
          </a:xfrm>
          <a:prstGeom prst="downArrow">
            <a:avLst>
              <a:gd name="adj1" fmla="val 50000"/>
              <a:gd name="adj2" fmla="val 50000"/>
            </a:avLst>
          </a:prstGeom>
          <a:gradFill rotWithShape="1">
            <a:gsLst>
              <a:gs pos="0%">
                <a:srgbClr val="3A7CCB"/>
              </a:gs>
              <a:gs pos="20%">
                <a:srgbClr val="3C7BC7"/>
              </a:gs>
              <a:gs pos="100%">
                <a:srgbClr val="2C5D98"/>
              </a:gs>
            </a:gsLst>
            <a:lin ang="5400000"/>
          </a:gradFill>
          <a:ln w="9525">
            <a:solidFill>
              <a:srgbClr val="4A7EBB"/>
            </a:solidFill>
            <a:miter lim="800%"/>
            <a:headEnd/>
            <a:tailEnd/>
          </a:ln>
          <a:effectLst>
            <a:outerShdw blurRad="40000" dist="23000" dir="5400000" rotWithShape="0">
              <a:srgbClr val="80808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ヒラギノ角ゴ Pro W3" pitchFamily="26"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ヒラギノ角ゴ Pro W3" pitchFamily="26"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ヒラギノ角ゴ Pro W3" pitchFamily="26"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ヒラギノ角ゴ Pro W3" pitchFamily="26"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ヒラギノ角ゴ Pro W3" pitchFamily="26"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26"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26"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26"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26" charset="-128"/>
                <a:cs typeface="+mn-cs"/>
              </a:defRPr>
            </a:lvl9pPr>
          </a:lstStyle>
          <a:p>
            <a:pPr algn="ctr" eaLnBrk="1" hangingPunct="1">
              <a:defRPr/>
            </a:pPr>
            <a:endParaRPr lang="en-US" sz="1800">
              <a:solidFill>
                <a:srgbClr val="FFFFFF"/>
              </a:solidFill>
              <a:latin typeface="Calibri" panose="020F0502020204030204" pitchFamily="34" charset="0"/>
            </a:endParaRPr>
          </a:p>
        </p:txBody>
      </p:sp>
      <p:pic>
        <p:nvPicPr>
          <p:cNvPr id="9" name="table"/>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32375" y="3943350"/>
            <a:ext cx="3473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10" name="table"/>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32375" y="5575300"/>
            <a:ext cx="34734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11" name="Down Arrow 22"/>
          <p:cNvSpPr>
            <a:spLocks noChangeArrowheads="1"/>
          </p:cNvSpPr>
          <p:nvPr/>
        </p:nvSpPr>
        <p:spPr bwMode="auto">
          <a:xfrm>
            <a:off x="6578600" y="4530725"/>
            <a:ext cx="381000" cy="685800"/>
          </a:xfrm>
          <a:prstGeom prst="downArrow">
            <a:avLst>
              <a:gd name="adj1" fmla="val 50000"/>
              <a:gd name="adj2" fmla="val 50000"/>
            </a:avLst>
          </a:prstGeom>
          <a:gradFill rotWithShape="1">
            <a:gsLst>
              <a:gs pos="0%">
                <a:srgbClr val="3A7CCB"/>
              </a:gs>
              <a:gs pos="20%">
                <a:srgbClr val="3C7BC7"/>
              </a:gs>
              <a:gs pos="100%">
                <a:srgbClr val="2C5D98"/>
              </a:gs>
            </a:gsLst>
            <a:lin ang="5400000"/>
          </a:gradFill>
          <a:ln w="9525">
            <a:solidFill>
              <a:srgbClr val="4A7EBB"/>
            </a:solidFill>
            <a:miter lim="800%"/>
            <a:headEnd/>
            <a:tailEnd/>
          </a:ln>
          <a:effectLst>
            <a:outerShdw blurRad="40000" dist="23000" dir="5400000" rotWithShape="0">
              <a:srgbClr val="80808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ヒラギノ角ゴ Pro W3" pitchFamily="26"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ヒラギノ角ゴ Pro W3" pitchFamily="26"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ヒラギノ角ゴ Pro W3" pitchFamily="26"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ヒラギノ角ゴ Pro W3" pitchFamily="26"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ヒラギノ角ゴ Pro W3" pitchFamily="26"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26"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26"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26"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26" charset="-128"/>
                <a:cs typeface="+mn-cs"/>
              </a:defRPr>
            </a:lvl9pPr>
          </a:lstStyle>
          <a:p>
            <a:pPr algn="ctr" eaLnBrk="1" hangingPunct="1">
              <a:defRPr/>
            </a:pPr>
            <a:endParaRPr lang="en-US" sz="1800">
              <a:solidFill>
                <a:srgbClr val="FFFFFF"/>
              </a:solidFill>
              <a:latin typeface="Calibri" panose="020F0502020204030204" pitchFamily="34" charset="0"/>
            </a:endParaRPr>
          </a:p>
        </p:txBody>
      </p:sp>
      <p:cxnSp>
        <p:nvCxnSpPr>
          <p:cNvPr id="12" name="Straight Arrow Connector 24"/>
          <p:cNvCxnSpPr>
            <a:cxnSpLocks noChangeShapeType="1"/>
          </p:cNvCxnSpPr>
          <p:nvPr/>
        </p:nvCxnSpPr>
        <p:spPr bwMode="auto">
          <a:xfrm>
            <a:off x="3657600" y="3759200"/>
            <a:ext cx="2120900" cy="1588"/>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 name="TextBox 25"/>
          <p:cNvSpPr txBox="1">
            <a:spLocks noChangeArrowheads="1"/>
          </p:cNvSpPr>
          <p:nvPr/>
        </p:nvSpPr>
        <p:spPr bwMode="auto">
          <a:xfrm>
            <a:off x="4267200" y="3349625"/>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defTabSz="457200">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defTabSz="45720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defTabSz="4572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defTabSz="4572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defTabSz="4572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defTabSz="4572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eaLnBrk="1" hangingPunct="1">
              <a:spcBef>
                <a:spcPct val="0%"/>
              </a:spcBef>
              <a:buFontTx/>
              <a:buNone/>
            </a:pPr>
            <a:r>
              <a:rPr lang="en-US" sz="2400">
                <a:solidFill>
                  <a:srgbClr val="FF0000"/>
                </a:solidFill>
                <a:ea typeface="ヒラギノ角ゴ Pro W3"/>
                <a:cs typeface="ヒラギノ角ゴ Pro W3"/>
              </a:rPr>
              <a:t>Deletion</a:t>
            </a:r>
            <a:endParaRPr lang="en-US" sz="1800">
              <a:solidFill>
                <a:srgbClr val="FF0000"/>
              </a:solidFill>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par>
                          <p:cTn id="11" fill="hold" nodeType="afterGroup">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par>
                          <p:cTn id="15" fill="hold" nodeType="afterGroup">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wipe(down)">
                                      <p:cBhvr>
                                        <p:cTn id="26" dur="500"/>
                                        <p:tgtEl>
                                          <p:spTgt spid="13">
                                            <p:txEl>
                                              <p:pRg st="0" end="0"/>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par>
                          <p:cTn id="35" fill="hold" nodeType="afterGroup">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par>
                          <p:cTn id="39" fill="hold" nodeType="afterGroup">
                            <p:stCondLst>
                              <p:cond delay="1000"/>
                            </p:stCondLst>
                            <p:childTnLst>
                              <p:par>
                                <p:cTn id="40" presetID="22" presetClass="entr" presetSubtype="4"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1" grpId="0" animBg="1"/>
    </p:bldLst>
  </p:timing>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03200" y="322263"/>
            <a:ext cx="8839200" cy="838200"/>
          </a:xfrm>
        </p:spPr>
        <p:txBody>
          <a:bodyPr/>
          <a:lstStyle/>
          <a:p>
            <a:r>
              <a:rPr lang="en-US" smtClean="0"/>
              <a:t>False positive</a:t>
            </a:r>
          </a:p>
        </p:txBody>
      </p:sp>
      <p:sp>
        <p:nvSpPr>
          <p:cNvPr id="21507" name="内容占位符 2"/>
          <p:cNvSpPr>
            <a:spLocks noGrp="1"/>
          </p:cNvSpPr>
          <p:nvPr>
            <p:ph idx="1"/>
          </p:nvPr>
        </p:nvSpPr>
        <p:spPr>
          <a:xfrm>
            <a:off x="635000" y="1130300"/>
            <a:ext cx="7772400" cy="4114800"/>
          </a:xfrm>
        </p:spPr>
        <p:txBody>
          <a:bodyPr/>
          <a:lstStyle/>
          <a:p>
            <a:r>
              <a:rPr lang="en-US" sz="2800" smtClean="0"/>
              <a:t>Detect FP in Control Plane</a:t>
            </a:r>
          </a:p>
          <a:p>
            <a:pPr lvl="1"/>
            <a:r>
              <a:rPr lang="en-US" sz="2400" smtClean="0"/>
              <a:t>Simulate the behavior for new flows</a:t>
            </a:r>
          </a:p>
          <a:p>
            <a:pPr lvl="1"/>
            <a:r>
              <a:rPr lang="en-US" sz="2400" smtClean="0"/>
              <a:t>Mitigate FP in report</a:t>
            </a:r>
          </a:p>
        </p:txBody>
      </p:sp>
      <p:grpSp>
        <p:nvGrpSpPr>
          <p:cNvPr id="4" name="组合 3"/>
          <p:cNvGrpSpPr>
            <a:grpSpLocks/>
          </p:cNvGrpSpPr>
          <p:nvPr/>
        </p:nvGrpSpPr>
        <p:grpSpPr bwMode="auto">
          <a:xfrm>
            <a:off x="1035050" y="2486025"/>
            <a:ext cx="7467600" cy="3524250"/>
            <a:chOff x="3060700" y="3429000"/>
            <a:chExt cx="2959100" cy="1524000"/>
          </a:xfrm>
        </p:grpSpPr>
        <p:sp>
          <p:nvSpPr>
            <p:cNvPr id="18538" name="Freeform 7"/>
            <p:cNvSpPr>
              <a:spLocks/>
            </p:cNvSpPr>
            <p:nvPr/>
          </p:nvSpPr>
          <p:spPr bwMode="auto">
            <a:xfrm>
              <a:off x="3060700" y="3429000"/>
              <a:ext cx="2959100" cy="1524000"/>
            </a:xfrm>
            <a:custGeom>
              <a:avLst/>
              <a:gdLst>
                <a:gd name="T0" fmla="*/ 16324533 w 1794"/>
                <a:gd name="T1" fmla="*/ 1288706161 h 933"/>
                <a:gd name="T2" fmla="*/ 293831702 w 1794"/>
                <a:gd name="T3" fmla="*/ 333515884 h 933"/>
                <a:gd name="T4" fmla="*/ 1520848743 w 1794"/>
                <a:gd name="T5" fmla="*/ 266812707 h 933"/>
                <a:gd name="T6" fmla="*/ 2147483646 w 1794"/>
                <a:gd name="T7" fmla="*/ 77376077 h 933"/>
                <a:gd name="T8" fmla="*/ 2147483646 w 1794"/>
                <a:gd name="T9" fmla="*/ 733734945 h 933"/>
                <a:gd name="T10" fmla="*/ 2147483646 w 1794"/>
                <a:gd name="T11" fmla="*/ 2147483646 h 933"/>
                <a:gd name="T12" fmla="*/ 2147483646 w 1794"/>
                <a:gd name="T13" fmla="*/ 2147483646 h 933"/>
                <a:gd name="T14" fmla="*/ 2147483646 w 1794"/>
                <a:gd name="T15" fmla="*/ 2147483646 h 933"/>
                <a:gd name="T16" fmla="*/ 1126353210 w 1794"/>
                <a:gd name="T17" fmla="*/ 2147483646 h 933"/>
                <a:gd name="T18" fmla="*/ 389054023 w 1794"/>
                <a:gd name="T19" fmla="*/ 2147483646 h 933"/>
                <a:gd name="T20" fmla="*/ 16324533 w 1794"/>
                <a:gd name="T21" fmla="*/ 1288706161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8539" name="Group 9"/>
            <p:cNvGrpSpPr>
              <a:grpSpLocks/>
            </p:cNvGrpSpPr>
            <p:nvPr/>
          </p:nvGrpSpPr>
          <p:grpSpPr bwMode="auto">
            <a:xfrm>
              <a:off x="3409854" y="4049713"/>
              <a:ext cx="501650" cy="233363"/>
              <a:chOff x="3600" y="219"/>
              <a:chExt cx="360" cy="175"/>
            </a:xfrm>
          </p:grpSpPr>
          <p:sp>
            <p:nvSpPr>
              <p:cNvPr id="18591" name="Oval 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592" name="Line 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93" name="Line 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94" name="Rectangle 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18595" name="Oval 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18596" name="Group 15"/>
              <p:cNvGrpSpPr>
                <a:grpSpLocks/>
              </p:cNvGrpSpPr>
              <p:nvPr/>
            </p:nvGrpSpPr>
            <p:grpSpPr bwMode="auto">
              <a:xfrm>
                <a:off x="3686" y="244"/>
                <a:ext cx="177" cy="66"/>
                <a:chOff x="2848" y="848"/>
                <a:chExt cx="140" cy="98"/>
              </a:xfrm>
            </p:grpSpPr>
            <p:sp>
              <p:nvSpPr>
                <p:cNvPr id="18601"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602"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603"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597" name="Group 19"/>
              <p:cNvGrpSpPr>
                <a:grpSpLocks/>
              </p:cNvGrpSpPr>
              <p:nvPr/>
            </p:nvGrpSpPr>
            <p:grpSpPr bwMode="auto">
              <a:xfrm flipV="1">
                <a:off x="3686" y="243"/>
                <a:ext cx="177" cy="66"/>
                <a:chOff x="2848" y="848"/>
                <a:chExt cx="140" cy="98"/>
              </a:xfrm>
            </p:grpSpPr>
            <p:sp>
              <p:nvSpPr>
                <p:cNvPr id="18598" name="Line 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99" name="Line 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600" name="Line 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540" name="Group 23"/>
            <p:cNvGrpSpPr>
              <a:grpSpLocks/>
            </p:cNvGrpSpPr>
            <p:nvPr/>
          </p:nvGrpSpPr>
          <p:grpSpPr bwMode="auto">
            <a:xfrm>
              <a:off x="5029200" y="4115609"/>
              <a:ext cx="501650" cy="233363"/>
              <a:chOff x="3600" y="219"/>
              <a:chExt cx="360" cy="175"/>
            </a:xfrm>
          </p:grpSpPr>
          <p:sp>
            <p:nvSpPr>
              <p:cNvPr id="18578" name="Oval 2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579" name="Line 2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80" name="Line 2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81" name="Rectangle 2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18582" name="Oval 2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18583" name="Group 29"/>
              <p:cNvGrpSpPr>
                <a:grpSpLocks/>
              </p:cNvGrpSpPr>
              <p:nvPr/>
            </p:nvGrpSpPr>
            <p:grpSpPr bwMode="auto">
              <a:xfrm>
                <a:off x="3686" y="244"/>
                <a:ext cx="177" cy="66"/>
                <a:chOff x="2848" y="848"/>
                <a:chExt cx="140" cy="98"/>
              </a:xfrm>
            </p:grpSpPr>
            <p:sp>
              <p:nvSpPr>
                <p:cNvPr id="18588"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89"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90"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584" name="Group 33"/>
              <p:cNvGrpSpPr>
                <a:grpSpLocks/>
              </p:cNvGrpSpPr>
              <p:nvPr/>
            </p:nvGrpSpPr>
            <p:grpSpPr bwMode="auto">
              <a:xfrm flipV="1">
                <a:off x="3686" y="243"/>
                <a:ext cx="177" cy="66"/>
                <a:chOff x="2848" y="848"/>
                <a:chExt cx="140" cy="98"/>
              </a:xfrm>
            </p:grpSpPr>
            <p:sp>
              <p:nvSpPr>
                <p:cNvPr id="18585" name="Line 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86" name="Line 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87" name="Line 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541" name="Group 37"/>
            <p:cNvGrpSpPr>
              <a:grpSpLocks/>
            </p:cNvGrpSpPr>
            <p:nvPr/>
          </p:nvGrpSpPr>
          <p:grpSpPr bwMode="auto">
            <a:xfrm>
              <a:off x="4233862" y="3722729"/>
              <a:ext cx="501650" cy="233363"/>
              <a:chOff x="3600" y="219"/>
              <a:chExt cx="360" cy="175"/>
            </a:xfrm>
          </p:grpSpPr>
          <p:sp>
            <p:nvSpPr>
              <p:cNvPr id="18565"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566"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67"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68"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18569"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18570" name="Group 43"/>
              <p:cNvGrpSpPr>
                <a:grpSpLocks/>
              </p:cNvGrpSpPr>
              <p:nvPr/>
            </p:nvGrpSpPr>
            <p:grpSpPr bwMode="auto">
              <a:xfrm>
                <a:off x="3686" y="244"/>
                <a:ext cx="177" cy="66"/>
                <a:chOff x="2848" y="848"/>
                <a:chExt cx="140" cy="98"/>
              </a:xfrm>
            </p:grpSpPr>
            <p:sp>
              <p:nvSpPr>
                <p:cNvPr id="18575"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76"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77"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571" name="Group 47"/>
              <p:cNvGrpSpPr>
                <a:grpSpLocks/>
              </p:cNvGrpSpPr>
              <p:nvPr/>
            </p:nvGrpSpPr>
            <p:grpSpPr bwMode="auto">
              <a:xfrm flipV="1">
                <a:off x="3686" y="243"/>
                <a:ext cx="177" cy="66"/>
                <a:chOff x="2848" y="848"/>
                <a:chExt cx="140" cy="98"/>
              </a:xfrm>
            </p:grpSpPr>
            <p:sp>
              <p:nvSpPr>
                <p:cNvPr id="18572"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73"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74"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542" name="Group 65"/>
            <p:cNvGrpSpPr>
              <a:grpSpLocks/>
            </p:cNvGrpSpPr>
            <p:nvPr/>
          </p:nvGrpSpPr>
          <p:grpSpPr bwMode="auto">
            <a:xfrm>
              <a:off x="4190964" y="4484699"/>
              <a:ext cx="501650" cy="233363"/>
              <a:chOff x="3600" y="219"/>
              <a:chExt cx="360" cy="175"/>
            </a:xfrm>
          </p:grpSpPr>
          <p:sp>
            <p:nvSpPr>
              <p:cNvPr id="18552" name="Oval 6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553" name="Line 6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54" name="Line 6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55" name="Rectangle 6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18556" name="Oval 7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18557" name="Group 71"/>
              <p:cNvGrpSpPr>
                <a:grpSpLocks/>
              </p:cNvGrpSpPr>
              <p:nvPr/>
            </p:nvGrpSpPr>
            <p:grpSpPr bwMode="auto">
              <a:xfrm>
                <a:off x="3686" y="244"/>
                <a:ext cx="177" cy="66"/>
                <a:chOff x="2848" y="848"/>
                <a:chExt cx="140" cy="98"/>
              </a:xfrm>
            </p:grpSpPr>
            <p:sp>
              <p:nvSpPr>
                <p:cNvPr id="18562" name="Line 7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63" name="Line 7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64" name="Line 7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558" name="Group 75"/>
              <p:cNvGrpSpPr>
                <a:grpSpLocks/>
              </p:cNvGrpSpPr>
              <p:nvPr/>
            </p:nvGrpSpPr>
            <p:grpSpPr bwMode="auto">
              <a:xfrm flipV="1">
                <a:off x="3686" y="243"/>
                <a:ext cx="177" cy="66"/>
                <a:chOff x="2848" y="848"/>
                <a:chExt cx="140" cy="98"/>
              </a:xfrm>
            </p:grpSpPr>
            <p:sp>
              <p:nvSpPr>
                <p:cNvPr id="18559"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60"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61"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cxnSp>
          <p:nvCxnSpPr>
            <p:cNvPr id="18543" name="直接连接符 9"/>
            <p:cNvCxnSpPr>
              <a:cxnSpLocks noChangeShapeType="1"/>
              <a:stCxn id="18591" idx="5"/>
              <a:endCxn id="18556" idx="2"/>
            </p:cNvCxnSpPr>
            <p:nvPr/>
          </p:nvCxnSpPr>
          <p:spPr bwMode="auto">
            <a:xfrm>
              <a:off x="3838651" y="4264133"/>
              <a:ext cx="352313" cy="29590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44" name="直接连接符 10"/>
            <p:cNvCxnSpPr>
              <a:cxnSpLocks noChangeShapeType="1"/>
              <a:stCxn id="18595" idx="7"/>
            </p:cNvCxnSpPr>
            <p:nvPr/>
          </p:nvCxnSpPr>
          <p:spPr bwMode="auto">
            <a:xfrm flipV="1">
              <a:off x="3834471" y="3891417"/>
              <a:ext cx="399391" cy="1803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45" name="直接连接符 11"/>
            <p:cNvCxnSpPr>
              <a:cxnSpLocks noChangeShapeType="1"/>
              <a:stCxn id="18565" idx="6"/>
              <a:endCxn id="18582" idx="1"/>
            </p:cNvCxnSpPr>
            <p:nvPr/>
          </p:nvCxnSpPr>
          <p:spPr bwMode="auto">
            <a:xfrm>
              <a:off x="4735512" y="3891417"/>
              <a:ext cx="366541" cy="24625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46" name="直接连接符 12"/>
            <p:cNvCxnSpPr>
              <a:cxnSpLocks noChangeShapeType="1"/>
              <a:stCxn id="18554" idx="0"/>
              <a:endCxn id="18578" idx="3"/>
            </p:cNvCxnSpPr>
            <p:nvPr/>
          </p:nvCxnSpPr>
          <p:spPr bwMode="auto">
            <a:xfrm flipV="1">
              <a:off x="4692614" y="4330029"/>
              <a:ext cx="413619" cy="24801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47" name="直接连接符 13"/>
            <p:cNvCxnSpPr>
              <a:cxnSpLocks noChangeShapeType="1"/>
              <a:stCxn id="18592" idx="0"/>
            </p:cNvCxnSpPr>
            <p:nvPr/>
          </p:nvCxnSpPr>
          <p:spPr bwMode="auto">
            <a:xfrm flipH="1">
              <a:off x="3276600" y="4143058"/>
              <a:ext cx="137434" cy="455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48" name="直接连接符 14"/>
            <p:cNvCxnSpPr>
              <a:cxnSpLocks noChangeShapeType="1"/>
            </p:cNvCxnSpPr>
            <p:nvPr/>
          </p:nvCxnSpPr>
          <p:spPr bwMode="auto">
            <a:xfrm flipV="1">
              <a:off x="5548119" y="4229443"/>
              <a:ext cx="153800" cy="877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49" name="直接连接符 15"/>
            <p:cNvCxnSpPr>
              <a:cxnSpLocks noChangeShapeType="1"/>
              <a:stCxn id="18565" idx="4"/>
              <a:endCxn id="18560" idx="0"/>
            </p:cNvCxnSpPr>
            <p:nvPr/>
          </p:nvCxnSpPr>
          <p:spPr bwMode="auto">
            <a:xfrm flipH="1">
              <a:off x="4479931" y="3956092"/>
              <a:ext cx="6846" cy="560611"/>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50" name="直接连接符 16"/>
            <p:cNvCxnSpPr>
              <a:cxnSpLocks noChangeShapeType="1"/>
            </p:cNvCxnSpPr>
            <p:nvPr/>
          </p:nvCxnSpPr>
          <p:spPr bwMode="auto">
            <a:xfrm flipV="1">
              <a:off x="4476406" y="3612907"/>
              <a:ext cx="3524" cy="13088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51" name="直接连接符 17"/>
            <p:cNvCxnSpPr>
              <a:cxnSpLocks noChangeShapeType="1"/>
              <a:stCxn id="18552" idx="4"/>
            </p:cNvCxnSpPr>
            <p:nvPr/>
          </p:nvCxnSpPr>
          <p:spPr bwMode="auto">
            <a:xfrm flipH="1">
              <a:off x="4441789" y="4718062"/>
              <a:ext cx="2090" cy="13788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a:grpSpLocks/>
          </p:cNvGrpSpPr>
          <p:nvPr/>
        </p:nvGrpSpPr>
        <p:grpSpPr bwMode="auto">
          <a:xfrm>
            <a:off x="1270000" y="2843213"/>
            <a:ext cx="1182688" cy="1011237"/>
            <a:chOff x="5991195" y="1449040"/>
            <a:chExt cx="1821744" cy="1285714"/>
          </a:xfrm>
        </p:grpSpPr>
        <p:sp>
          <p:nvSpPr>
            <p:cNvPr id="18515" name="Line 434"/>
            <p:cNvSpPr>
              <a:spLocks noChangeShapeType="1"/>
            </p:cNvSpPr>
            <p:nvPr/>
          </p:nvSpPr>
          <p:spPr bwMode="auto">
            <a:xfrm>
              <a:off x="6370725" y="2618924"/>
              <a:ext cx="1246456" cy="38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16" name="Line 435"/>
            <p:cNvSpPr>
              <a:spLocks noChangeShapeType="1"/>
            </p:cNvSpPr>
            <p:nvPr/>
          </p:nvSpPr>
          <p:spPr bwMode="auto">
            <a:xfrm flipV="1">
              <a:off x="6973978" y="2209658"/>
              <a:ext cx="3995" cy="3976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17" name="Oval 436"/>
            <p:cNvSpPr>
              <a:spLocks noChangeArrowheads="1"/>
            </p:cNvSpPr>
            <p:nvPr/>
          </p:nvSpPr>
          <p:spPr bwMode="auto">
            <a:xfrm>
              <a:off x="6318789" y="1920082"/>
              <a:ext cx="1250451" cy="312741"/>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518" name="Line 437"/>
            <p:cNvSpPr>
              <a:spLocks noChangeShapeType="1"/>
            </p:cNvSpPr>
            <p:nvPr/>
          </p:nvSpPr>
          <p:spPr bwMode="auto">
            <a:xfrm>
              <a:off x="6318789" y="1893055"/>
              <a:ext cx="0" cy="19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19" name="Line 438"/>
            <p:cNvSpPr>
              <a:spLocks noChangeShapeType="1"/>
            </p:cNvSpPr>
            <p:nvPr/>
          </p:nvSpPr>
          <p:spPr bwMode="auto">
            <a:xfrm>
              <a:off x="7569241" y="1893055"/>
              <a:ext cx="0" cy="19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0" name="Rectangle 439"/>
            <p:cNvSpPr>
              <a:spLocks noChangeArrowheads="1"/>
            </p:cNvSpPr>
            <p:nvPr/>
          </p:nvSpPr>
          <p:spPr bwMode="auto">
            <a:xfrm>
              <a:off x="6318789" y="1893055"/>
              <a:ext cx="1238466" cy="18918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18521" name="Oval 440"/>
            <p:cNvSpPr>
              <a:spLocks noChangeArrowheads="1"/>
            </p:cNvSpPr>
            <p:nvPr/>
          </p:nvSpPr>
          <p:spPr bwMode="auto">
            <a:xfrm>
              <a:off x="6306804" y="1665256"/>
              <a:ext cx="1250451" cy="366795"/>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18522" name="Group 441"/>
            <p:cNvGrpSpPr>
              <a:grpSpLocks/>
            </p:cNvGrpSpPr>
            <p:nvPr/>
          </p:nvGrpSpPr>
          <p:grpSpPr bwMode="auto">
            <a:xfrm>
              <a:off x="6606433" y="1746337"/>
              <a:ext cx="623228" cy="212355"/>
              <a:chOff x="2848" y="848"/>
              <a:chExt cx="140" cy="98"/>
            </a:xfrm>
          </p:grpSpPr>
          <p:sp>
            <p:nvSpPr>
              <p:cNvPr id="18535" name="Line 4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36" name="Line 4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37" name="Line 4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523" name="Group 445"/>
            <p:cNvGrpSpPr>
              <a:grpSpLocks/>
            </p:cNvGrpSpPr>
            <p:nvPr/>
          </p:nvGrpSpPr>
          <p:grpSpPr bwMode="auto">
            <a:xfrm flipV="1">
              <a:off x="6606433" y="1742476"/>
              <a:ext cx="623228" cy="216216"/>
              <a:chOff x="2848" y="848"/>
              <a:chExt cx="140" cy="98"/>
            </a:xfrm>
          </p:grpSpPr>
          <p:sp>
            <p:nvSpPr>
              <p:cNvPr id="18532" name="Line 4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33" name="Line 4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34" name="Line 4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524" name="Rectangle 449"/>
            <p:cNvSpPr>
              <a:spLocks noChangeArrowheads="1"/>
            </p:cNvSpPr>
            <p:nvPr/>
          </p:nvSpPr>
          <p:spPr bwMode="auto">
            <a:xfrm>
              <a:off x="6111047" y="1449040"/>
              <a:ext cx="1701892" cy="11814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525" name="Rectangle 450"/>
            <p:cNvSpPr>
              <a:spLocks noChangeArrowheads="1"/>
            </p:cNvSpPr>
            <p:nvPr/>
          </p:nvSpPr>
          <p:spPr bwMode="auto">
            <a:xfrm>
              <a:off x="6003180" y="1530121"/>
              <a:ext cx="1737848" cy="1204633"/>
            </a:xfrm>
            <a:prstGeom prst="rect">
              <a:avLst/>
            </a:prstGeom>
            <a:solidFill>
              <a:schemeClr val="bg1"/>
            </a:solidFill>
            <a:ln w="12700">
              <a:solidFill>
                <a:schemeClr val="tx1"/>
              </a:solidFill>
              <a:miter lim="800%"/>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526" name="Line 451"/>
            <p:cNvSpPr>
              <a:spLocks noChangeShapeType="1"/>
            </p:cNvSpPr>
            <p:nvPr/>
          </p:nvSpPr>
          <p:spPr bwMode="auto">
            <a:xfrm>
              <a:off x="5991195" y="2271434"/>
              <a:ext cx="1737848" cy="115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7" name="Line 452"/>
            <p:cNvSpPr>
              <a:spLocks noChangeShapeType="1"/>
            </p:cNvSpPr>
            <p:nvPr/>
          </p:nvSpPr>
          <p:spPr bwMode="auto">
            <a:xfrm>
              <a:off x="6015165" y="1900777"/>
              <a:ext cx="1737848" cy="115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8" name="Rectangle 453"/>
            <p:cNvSpPr>
              <a:spLocks noChangeArrowheads="1"/>
            </p:cNvSpPr>
            <p:nvPr/>
          </p:nvSpPr>
          <p:spPr bwMode="auto">
            <a:xfrm>
              <a:off x="5991195" y="1541704"/>
              <a:ext cx="1737848" cy="359073"/>
            </a:xfrm>
            <a:prstGeom prst="rect">
              <a:avLst/>
            </a:prstGeom>
            <a:solidFill>
              <a:srgbClr val="FF0000"/>
            </a:solidFill>
            <a:ln w="9525">
              <a:solidFill>
                <a:schemeClr val="tx1"/>
              </a:solidFill>
              <a:miter lim="800%"/>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529" name="文本框 1"/>
            <p:cNvSpPr txBox="1">
              <a:spLocks noChangeArrowheads="1"/>
            </p:cNvSpPr>
            <p:nvPr/>
          </p:nvSpPr>
          <p:spPr bwMode="auto">
            <a:xfrm>
              <a:off x="6389558" y="1492466"/>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admBF</a:t>
              </a:r>
              <a:endParaRPr lang="en-US" sz="2800" b="1"/>
            </a:p>
          </p:txBody>
        </p:sp>
        <p:sp>
          <p:nvSpPr>
            <p:cNvPr id="18530" name="文本框 105"/>
            <p:cNvSpPr txBox="1">
              <a:spLocks noChangeArrowheads="1"/>
            </p:cNvSpPr>
            <p:nvPr/>
          </p:nvSpPr>
          <p:spPr bwMode="auto">
            <a:xfrm>
              <a:off x="6384106" y="1817972"/>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actBF1</a:t>
              </a:r>
              <a:endParaRPr lang="en-US" sz="2800" b="1"/>
            </a:p>
          </p:txBody>
        </p:sp>
        <p:sp>
          <p:nvSpPr>
            <p:cNvPr id="18531" name="文本框 106"/>
            <p:cNvSpPr txBox="1">
              <a:spLocks noChangeArrowheads="1"/>
            </p:cNvSpPr>
            <p:nvPr/>
          </p:nvSpPr>
          <p:spPr bwMode="auto">
            <a:xfrm>
              <a:off x="6401543" y="2206853"/>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actBF2</a:t>
              </a:r>
              <a:endParaRPr lang="en-US" sz="2800" b="1"/>
            </a:p>
          </p:txBody>
        </p:sp>
      </p:grpSp>
      <p:grpSp>
        <p:nvGrpSpPr>
          <p:cNvPr id="109" name="组合 108"/>
          <p:cNvGrpSpPr>
            <a:grpSpLocks/>
          </p:cNvGrpSpPr>
          <p:nvPr/>
        </p:nvGrpSpPr>
        <p:grpSpPr bwMode="auto">
          <a:xfrm>
            <a:off x="5354638" y="2409825"/>
            <a:ext cx="1182687" cy="1012825"/>
            <a:chOff x="5991195" y="1449040"/>
            <a:chExt cx="1821744" cy="1285714"/>
          </a:xfrm>
        </p:grpSpPr>
        <p:sp>
          <p:nvSpPr>
            <p:cNvPr id="18492" name="Line 434"/>
            <p:cNvSpPr>
              <a:spLocks noChangeShapeType="1"/>
            </p:cNvSpPr>
            <p:nvPr/>
          </p:nvSpPr>
          <p:spPr bwMode="auto">
            <a:xfrm>
              <a:off x="6370725" y="2618924"/>
              <a:ext cx="1246456" cy="38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435"/>
            <p:cNvSpPr>
              <a:spLocks noChangeShapeType="1"/>
            </p:cNvSpPr>
            <p:nvPr/>
          </p:nvSpPr>
          <p:spPr bwMode="auto">
            <a:xfrm flipV="1">
              <a:off x="6973978" y="2209658"/>
              <a:ext cx="3995" cy="3976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Oval 436"/>
            <p:cNvSpPr>
              <a:spLocks noChangeArrowheads="1"/>
            </p:cNvSpPr>
            <p:nvPr/>
          </p:nvSpPr>
          <p:spPr bwMode="auto">
            <a:xfrm>
              <a:off x="6318789" y="1920082"/>
              <a:ext cx="1250451" cy="312741"/>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495" name="Line 437"/>
            <p:cNvSpPr>
              <a:spLocks noChangeShapeType="1"/>
            </p:cNvSpPr>
            <p:nvPr/>
          </p:nvSpPr>
          <p:spPr bwMode="auto">
            <a:xfrm>
              <a:off x="6318789" y="1893055"/>
              <a:ext cx="0" cy="19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438"/>
            <p:cNvSpPr>
              <a:spLocks noChangeShapeType="1"/>
            </p:cNvSpPr>
            <p:nvPr/>
          </p:nvSpPr>
          <p:spPr bwMode="auto">
            <a:xfrm>
              <a:off x="7569241" y="1893055"/>
              <a:ext cx="0" cy="19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Rectangle 439"/>
            <p:cNvSpPr>
              <a:spLocks noChangeArrowheads="1"/>
            </p:cNvSpPr>
            <p:nvPr/>
          </p:nvSpPr>
          <p:spPr bwMode="auto">
            <a:xfrm>
              <a:off x="6318789" y="1893055"/>
              <a:ext cx="1238466" cy="18918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18498" name="Oval 440"/>
            <p:cNvSpPr>
              <a:spLocks noChangeArrowheads="1"/>
            </p:cNvSpPr>
            <p:nvPr/>
          </p:nvSpPr>
          <p:spPr bwMode="auto">
            <a:xfrm>
              <a:off x="6306804" y="1665256"/>
              <a:ext cx="1250451" cy="366795"/>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18499" name="Group 441"/>
            <p:cNvGrpSpPr>
              <a:grpSpLocks/>
            </p:cNvGrpSpPr>
            <p:nvPr/>
          </p:nvGrpSpPr>
          <p:grpSpPr bwMode="auto">
            <a:xfrm>
              <a:off x="6606433" y="1746337"/>
              <a:ext cx="623228" cy="212355"/>
              <a:chOff x="2848" y="848"/>
              <a:chExt cx="140" cy="98"/>
            </a:xfrm>
          </p:grpSpPr>
          <p:sp>
            <p:nvSpPr>
              <p:cNvPr id="18512" name="Line 4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13" name="Line 4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14" name="Line 4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500" name="Group 445"/>
            <p:cNvGrpSpPr>
              <a:grpSpLocks/>
            </p:cNvGrpSpPr>
            <p:nvPr/>
          </p:nvGrpSpPr>
          <p:grpSpPr bwMode="auto">
            <a:xfrm flipV="1">
              <a:off x="6606433" y="1742476"/>
              <a:ext cx="623228" cy="216216"/>
              <a:chOff x="2848" y="848"/>
              <a:chExt cx="140" cy="98"/>
            </a:xfrm>
          </p:grpSpPr>
          <p:sp>
            <p:nvSpPr>
              <p:cNvPr id="18509" name="Line 4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10" name="Line 4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11" name="Line 4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501" name="Rectangle 449"/>
            <p:cNvSpPr>
              <a:spLocks noChangeArrowheads="1"/>
            </p:cNvSpPr>
            <p:nvPr/>
          </p:nvSpPr>
          <p:spPr bwMode="auto">
            <a:xfrm>
              <a:off x="6111047" y="1449040"/>
              <a:ext cx="1701892" cy="11814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502" name="Rectangle 450"/>
            <p:cNvSpPr>
              <a:spLocks noChangeArrowheads="1"/>
            </p:cNvSpPr>
            <p:nvPr/>
          </p:nvSpPr>
          <p:spPr bwMode="auto">
            <a:xfrm>
              <a:off x="6003180" y="1530121"/>
              <a:ext cx="1737848" cy="1204633"/>
            </a:xfrm>
            <a:prstGeom prst="rect">
              <a:avLst/>
            </a:prstGeom>
            <a:solidFill>
              <a:schemeClr val="bg1"/>
            </a:solidFill>
            <a:ln w="12700">
              <a:solidFill>
                <a:schemeClr val="tx1"/>
              </a:solidFill>
              <a:miter lim="800%"/>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503" name="Line 451"/>
            <p:cNvSpPr>
              <a:spLocks noChangeShapeType="1"/>
            </p:cNvSpPr>
            <p:nvPr/>
          </p:nvSpPr>
          <p:spPr bwMode="auto">
            <a:xfrm>
              <a:off x="5991195" y="2271434"/>
              <a:ext cx="1737848" cy="115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4" name="Line 452"/>
            <p:cNvSpPr>
              <a:spLocks noChangeShapeType="1"/>
            </p:cNvSpPr>
            <p:nvPr/>
          </p:nvSpPr>
          <p:spPr bwMode="auto">
            <a:xfrm>
              <a:off x="6015165" y="1900777"/>
              <a:ext cx="1737848" cy="115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5" name="Rectangle 453"/>
            <p:cNvSpPr>
              <a:spLocks noChangeArrowheads="1"/>
            </p:cNvSpPr>
            <p:nvPr/>
          </p:nvSpPr>
          <p:spPr bwMode="auto">
            <a:xfrm>
              <a:off x="5991195" y="1541704"/>
              <a:ext cx="1737848" cy="359073"/>
            </a:xfrm>
            <a:prstGeom prst="rect">
              <a:avLst/>
            </a:prstGeom>
            <a:solidFill>
              <a:srgbClr val="FF0000"/>
            </a:solidFill>
            <a:ln w="9525">
              <a:solidFill>
                <a:schemeClr val="tx1"/>
              </a:solidFill>
              <a:miter lim="800%"/>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506" name="文本框 123"/>
            <p:cNvSpPr txBox="1">
              <a:spLocks noChangeArrowheads="1"/>
            </p:cNvSpPr>
            <p:nvPr/>
          </p:nvSpPr>
          <p:spPr bwMode="auto">
            <a:xfrm>
              <a:off x="6389558" y="1492466"/>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admBF</a:t>
              </a:r>
              <a:endParaRPr lang="en-US" sz="2800" b="1"/>
            </a:p>
          </p:txBody>
        </p:sp>
        <p:sp>
          <p:nvSpPr>
            <p:cNvPr id="18507" name="文本框 124"/>
            <p:cNvSpPr txBox="1">
              <a:spLocks noChangeArrowheads="1"/>
            </p:cNvSpPr>
            <p:nvPr/>
          </p:nvSpPr>
          <p:spPr bwMode="auto">
            <a:xfrm>
              <a:off x="6384106" y="1817972"/>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actBF1</a:t>
              </a:r>
              <a:endParaRPr lang="en-US" sz="2800" b="1"/>
            </a:p>
          </p:txBody>
        </p:sp>
        <p:sp>
          <p:nvSpPr>
            <p:cNvPr id="18508" name="文本框 125"/>
            <p:cNvSpPr txBox="1">
              <a:spLocks noChangeArrowheads="1"/>
            </p:cNvSpPr>
            <p:nvPr/>
          </p:nvSpPr>
          <p:spPr bwMode="auto">
            <a:xfrm>
              <a:off x="6401543" y="2206853"/>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actBF2</a:t>
              </a:r>
              <a:endParaRPr lang="en-US" sz="2800" b="1"/>
            </a:p>
          </p:txBody>
        </p:sp>
      </p:grpSp>
      <p:grpSp>
        <p:nvGrpSpPr>
          <p:cNvPr id="133" name="组合 132"/>
          <p:cNvGrpSpPr>
            <a:grpSpLocks/>
          </p:cNvGrpSpPr>
          <p:nvPr/>
        </p:nvGrpSpPr>
        <p:grpSpPr bwMode="auto">
          <a:xfrm>
            <a:off x="7192963" y="2959100"/>
            <a:ext cx="1181100" cy="1011238"/>
            <a:chOff x="5991195" y="1449040"/>
            <a:chExt cx="1821744" cy="1285714"/>
          </a:xfrm>
        </p:grpSpPr>
        <p:sp>
          <p:nvSpPr>
            <p:cNvPr id="18469" name="Line 434"/>
            <p:cNvSpPr>
              <a:spLocks noChangeShapeType="1"/>
            </p:cNvSpPr>
            <p:nvPr/>
          </p:nvSpPr>
          <p:spPr bwMode="auto">
            <a:xfrm>
              <a:off x="6370725" y="2618924"/>
              <a:ext cx="1246456" cy="38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0" name="Line 435"/>
            <p:cNvSpPr>
              <a:spLocks noChangeShapeType="1"/>
            </p:cNvSpPr>
            <p:nvPr/>
          </p:nvSpPr>
          <p:spPr bwMode="auto">
            <a:xfrm flipV="1">
              <a:off x="6973978" y="2209658"/>
              <a:ext cx="3995" cy="3976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1" name="Oval 436"/>
            <p:cNvSpPr>
              <a:spLocks noChangeArrowheads="1"/>
            </p:cNvSpPr>
            <p:nvPr/>
          </p:nvSpPr>
          <p:spPr bwMode="auto">
            <a:xfrm>
              <a:off x="6318789" y="1920082"/>
              <a:ext cx="1250451" cy="312741"/>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472" name="Line 437"/>
            <p:cNvSpPr>
              <a:spLocks noChangeShapeType="1"/>
            </p:cNvSpPr>
            <p:nvPr/>
          </p:nvSpPr>
          <p:spPr bwMode="auto">
            <a:xfrm>
              <a:off x="6318789" y="1893055"/>
              <a:ext cx="0" cy="19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3" name="Line 438"/>
            <p:cNvSpPr>
              <a:spLocks noChangeShapeType="1"/>
            </p:cNvSpPr>
            <p:nvPr/>
          </p:nvSpPr>
          <p:spPr bwMode="auto">
            <a:xfrm>
              <a:off x="7569241" y="1893055"/>
              <a:ext cx="0" cy="19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4" name="Rectangle 439"/>
            <p:cNvSpPr>
              <a:spLocks noChangeArrowheads="1"/>
            </p:cNvSpPr>
            <p:nvPr/>
          </p:nvSpPr>
          <p:spPr bwMode="auto">
            <a:xfrm>
              <a:off x="6318789" y="1893055"/>
              <a:ext cx="1238466" cy="18918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18475" name="Oval 440"/>
            <p:cNvSpPr>
              <a:spLocks noChangeArrowheads="1"/>
            </p:cNvSpPr>
            <p:nvPr/>
          </p:nvSpPr>
          <p:spPr bwMode="auto">
            <a:xfrm>
              <a:off x="6306804" y="1665256"/>
              <a:ext cx="1250451" cy="366795"/>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18476" name="Group 441"/>
            <p:cNvGrpSpPr>
              <a:grpSpLocks/>
            </p:cNvGrpSpPr>
            <p:nvPr/>
          </p:nvGrpSpPr>
          <p:grpSpPr bwMode="auto">
            <a:xfrm>
              <a:off x="6606433" y="1746337"/>
              <a:ext cx="623228" cy="212355"/>
              <a:chOff x="2848" y="848"/>
              <a:chExt cx="140" cy="98"/>
            </a:xfrm>
          </p:grpSpPr>
          <p:sp>
            <p:nvSpPr>
              <p:cNvPr id="18489" name="Line 4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4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4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477" name="Group 445"/>
            <p:cNvGrpSpPr>
              <a:grpSpLocks/>
            </p:cNvGrpSpPr>
            <p:nvPr/>
          </p:nvGrpSpPr>
          <p:grpSpPr bwMode="auto">
            <a:xfrm flipV="1">
              <a:off x="6606433" y="1742476"/>
              <a:ext cx="623228" cy="216216"/>
              <a:chOff x="2848" y="848"/>
              <a:chExt cx="140" cy="98"/>
            </a:xfrm>
          </p:grpSpPr>
          <p:sp>
            <p:nvSpPr>
              <p:cNvPr id="18486" name="Line 4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4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4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478" name="Rectangle 449"/>
            <p:cNvSpPr>
              <a:spLocks noChangeArrowheads="1"/>
            </p:cNvSpPr>
            <p:nvPr/>
          </p:nvSpPr>
          <p:spPr bwMode="auto">
            <a:xfrm>
              <a:off x="6111047" y="1449040"/>
              <a:ext cx="1701892" cy="11814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479" name="Rectangle 450"/>
            <p:cNvSpPr>
              <a:spLocks noChangeArrowheads="1"/>
            </p:cNvSpPr>
            <p:nvPr/>
          </p:nvSpPr>
          <p:spPr bwMode="auto">
            <a:xfrm>
              <a:off x="6003180" y="1530121"/>
              <a:ext cx="1737848" cy="1204633"/>
            </a:xfrm>
            <a:prstGeom prst="rect">
              <a:avLst/>
            </a:prstGeom>
            <a:solidFill>
              <a:schemeClr val="bg1"/>
            </a:solidFill>
            <a:ln w="12700">
              <a:solidFill>
                <a:schemeClr val="tx1"/>
              </a:solidFill>
              <a:miter lim="800%"/>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480" name="Line 451"/>
            <p:cNvSpPr>
              <a:spLocks noChangeShapeType="1"/>
            </p:cNvSpPr>
            <p:nvPr/>
          </p:nvSpPr>
          <p:spPr bwMode="auto">
            <a:xfrm>
              <a:off x="5991195" y="2271434"/>
              <a:ext cx="1737848" cy="115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1" name="Line 452"/>
            <p:cNvSpPr>
              <a:spLocks noChangeShapeType="1"/>
            </p:cNvSpPr>
            <p:nvPr/>
          </p:nvSpPr>
          <p:spPr bwMode="auto">
            <a:xfrm>
              <a:off x="6015165" y="1900777"/>
              <a:ext cx="1737848" cy="115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2" name="Rectangle 453"/>
            <p:cNvSpPr>
              <a:spLocks noChangeArrowheads="1"/>
            </p:cNvSpPr>
            <p:nvPr/>
          </p:nvSpPr>
          <p:spPr bwMode="auto">
            <a:xfrm>
              <a:off x="5991195" y="1541704"/>
              <a:ext cx="1737848" cy="359073"/>
            </a:xfrm>
            <a:prstGeom prst="rect">
              <a:avLst/>
            </a:prstGeom>
            <a:solidFill>
              <a:srgbClr val="FF0000"/>
            </a:solidFill>
            <a:ln w="9525">
              <a:solidFill>
                <a:schemeClr val="tx1"/>
              </a:solidFill>
              <a:miter lim="800%"/>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483" name="文本框 147"/>
            <p:cNvSpPr txBox="1">
              <a:spLocks noChangeArrowheads="1"/>
            </p:cNvSpPr>
            <p:nvPr/>
          </p:nvSpPr>
          <p:spPr bwMode="auto">
            <a:xfrm>
              <a:off x="6389558" y="1492466"/>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admBF</a:t>
              </a:r>
              <a:endParaRPr lang="en-US" sz="2800" b="1"/>
            </a:p>
          </p:txBody>
        </p:sp>
        <p:sp>
          <p:nvSpPr>
            <p:cNvPr id="18484" name="文本框 148"/>
            <p:cNvSpPr txBox="1">
              <a:spLocks noChangeArrowheads="1"/>
            </p:cNvSpPr>
            <p:nvPr/>
          </p:nvSpPr>
          <p:spPr bwMode="auto">
            <a:xfrm>
              <a:off x="6384106" y="1817972"/>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actBF1</a:t>
              </a:r>
              <a:endParaRPr lang="en-US" sz="2800" b="1"/>
            </a:p>
          </p:txBody>
        </p:sp>
        <p:sp>
          <p:nvSpPr>
            <p:cNvPr id="18485" name="文本框 149"/>
            <p:cNvSpPr txBox="1">
              <a:spLocks noChangeArrowheads="1"/>
            </p:cNvSpPr>
            <p:nvPr/>
          </p:nvSpPr>
          <p:spPr bwMode="auto">
            <a:xfrm>
              <a:off x="6401543" y="2206853"/>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actBF2</a:t>
              </a:r>
              <a:endParaRPr lang="en-US" sz="2800" b="1"/>
            </a:p>
          </p:txBody>
        </p:sp>
      </p:grpSp>
      <p:grpSp>
        <p:nvGrpSpPr>
          <p:cNvPr id="157" name="组合 156"/>
          <p:cNvGrpSpPr>
            <a:grpSpLocks/>
          </p:cNvGrpSpPr>
          <p:nvPr/>
        </p:nvGrpSpPr>
        <p:grpSpPr bwMode="auto">
          <a:xfrm>
            <a:off x="2495550" y="4905375"/>
            <a:ext cx="1181100" cy="1011238"/>
            <a:chOff x="5991195" y="1449040"/>
            <a:chExt cx="1821744" cy="1285714"/>
          </a:xfrm>
        </p:grpSpPr>
        <p:sp>
          <p:nvSpPr>
            <p:cNvPr id="18446" name="Line 434"/>
            <p:cNvSpPr>
              <a:spLocks noChangeShapeType="1"/>
            </p:cNvSpPr>
            <p:nvPr/>
          </p:nvSpPr>
          <p:spPr bwMode="auto">
            <a:xfrm>
              <a:off x="6370725" y="2618924"/>
              <a:ext cx="1246456" cy="38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435"/>
            <p:cNvSpPr>
              <a:spLocks noChangeShapeType="1"/>
            </p:cNvSpPr>
            <p:nvPr/>
          </p:nvSpPr>
          <p:spPr bwMode="auto">
            <a:xfrm flipV="1">
              <a:off x="6973978" y="2209658"/>
              <a:ext cx="3995" cy="3976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Oval 436"/>
            <p:cNvSpPr>
              <a:spLocks noChangeArrowheads="1"/>
            </p:cNvSpPr>
            <p:nvPr/>
          </p:nvSpPr>
          <p:spPr bwMode="auto">
            <a:xfrm>
              <a:off x="6318789" y="1920082"/>
              <a:ext cx="1250451" cy="312741"/>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449" name="Line 437"/>
            <p:cNvSpPr>
              <a:spLocks noChangeShapeType="1"/>
            </p:cNvSpPr>
            <p:nvPr/>
          </p:nvSpPr>
          <p:spPr bwMode="auto">
            <a:xfrm>
              <a:off x="6318789" y="1893055"/>
              <a:ext cx="0" cy="19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438"/>
            <p:cNvSpPr>
              <a:spLocks noChangeShapeType="1"/>
            </p:cNvSpPr>
            <p:nvPr/>
          </p:nvSpPr>
          <p:spPr bwMode="auto">
            <a:xfrm>
              <a:off x="7569241" y="1893055"/>
              <a:ext cx="0" cy="19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Rectangle 439"/>
            <p:cNvSpPr>
              <a:spLocks noChangeArrowheads="1"/>
            </p:cNvSpPr>
            <p:nvPr/>
          </p:nvSpPr>
          <p:spPr bwMode="auto">
            <a:xfrm>
              <a:off x="6318789" y="1893055"/>
              <a:ext cx="1238466" cy="18918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18452" name="Oval 440"/>
            <p:cNvSpPr>
              <a:spLocks noChangeArrowheads="1"/>
            </p:cNvSpPr>
            <p:nvPr/>
          </p:nvSpPr>
          <p:spPr bwMode="auto">
            <a:xfrm>
              <a:off x="6306804" y="1665256"/>
              <a:ext cx="1250451" cy="366795"/>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18453" name="Group 441"/>
            <p:cNvGrpSpPr>
              <a:grpSpLocks/>
            </p:cNvGrpSpPr>
            <p:nvPr/>
          </p:nvGrpSpPr>
          <p:grpSpPr bwMode="auto">
            <a:xfrm>
              <a:off x="6606433" y="1746337"/>
              <a:ext cx="623228" cy="212355"/>
              <a:chOff x="2848" y="848"/>
              <a:chExt cx="140" cy="98"/>
            </a:xfrm>
          </p:grpSpPr>
          <p:sp>
            <p:nvSpPr>
              <p:cNvPr id="18466" name="Line 4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7" name="Line 4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8" name="Line 4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454" name="Group 445"/>
            <p:cNvGrpSpPr>
              <a:grpSpLocks/>
            </p:cNvGrpSpPr>
            <p:nvPr/>
          </p:nvGrpSpPr>
          <p:grpSpPr bwMode="auto">
            <a:xfrm flipV="1">
              <a:off x="6606433" y="1742476"/>
              <a:ext cx="623228" cy="216216"/>
              <a:chOff x="2848" y="848"/>
              <a:chExt cx="140" cy="98"/>
            </a:xfrm>
          </p:grpSpPr>
          <p:sp>
            <p:nvSpPr>
              <p:cNvPr id="18463" name="Line 4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4" name="Line 4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5" name="Line 4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455" name="Rectangle 449"/>
            <p:cNvSpPr>
              <a:spLocks noChangeArrowheads="1"/>
            </p:cNvSpPr>
            <p:nvPr/>
          </p:nvSpPr>
          <p:spPr bwMode="auto">
            <a:xfrm>
              <a:off x="6111047" y="1449040"/>
              <a:ext cx="1701892" cy="11814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456" name="Rectangle 450"/>
            <p:cNvSpPr>
              <a:spLocks noChangeArrowheads="1"/>
            </p:cNvSpPr>
            <p:nvPr/>
          </p:nvSpPr>
          <p:spPr bwMode="auto">
            <a:xfrm>
              <a:off x="6003180" y="1530121"/>
              <a:ext cx="1737848" cy="1204633"/>
            </a:xfrm>
            <a:prstGeom prst="rect">
              <a:avLst/>
            </a:prstGeom>
            <a:solidFill>
              <a:schemeClr val="bg1"/>
            </a:solidFill>
            <a:ln w="12700">
              <a:solidFill>
                <a:schemeClr val="tx1"/>
              </a:solidFill>
              <a:miter lim="800%"/>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457" name="Line 451"/>
            <p:cNvSpPr>
              <a:spLocks noChangeShapeType="1"/>
            </p:cNvSpPr>
            <p:nvPr/>
          </p:nvSpPr>
          <p:spPr bwMode="auto">
            <a:xfrm>
              <a:off x="5991195" y="2271434"/>
              <a:ext cx="1737848" cy="115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452"/>
            <p:cNvSpPr>
              <a:spLocks noChangeShapeType="1"/>
            </p:cNvSpPr>
            <p:nvPr/>
          </p:nvSpPr>
          <p:spPr bwMode="auto">
            <a:xfrm>
              <a:off x="6015165" y="1900777"/>
              <a:ext cx="1737848" cy="115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Rectangle 453"/>
            <p:cNvSpPr>
              <a:spLocks noChangeArrowheads="1"/>
            </p:cNvSpPr>
            <p:nvPr/>
          </p:nvSpPr>
          <p:spPr bwMode="auto">
            <a:xfrm>
              <a:off x="5991195" y="1541704"/>
              <a:ext cx="1737848" cy="359073"/>
            </a:xfrm>
            <a:prstGeom prst="rect">
              <a:avLst/>
            </a:prstGeom>
            <a:solidFill>
              <a:srgbClr val="FF0000"/>
            </a:solidFill>
            <a:ln w="9525">
              <a:solidFill>
                <a:schemeClr val="tx1"/>
              </a:solidFill>
              <a:miter lim="800%"/>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8460" name="文本框 171"/>
            <p:cNvSpPr txBox="1">
              <a:spLocks noChangeArrowheads="1"/>
            </p:cNvSpPr>
            <p:nvPr/>
          </p:nvSpPr>
          <p:spPr bwMode="auto">
            <a:xfrm>
              <a:off x="6389558" y="1492466"/>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admBF</a:t>
              </a:r>
              <a:endParaRPr lang="en-US" sz="2800" b="1"/>
            </a:p>
          </p:txBody>
        </p:sp>
        <p:sp>
          <p:nvSpPr>
            <p:cNvPr id="18461" name="文本框 172"/>
            <p:cNvSpPr txBox="1">
              <a:spLocks noChangeArrowheads="1"/>
            </p:cNvSpPr>
            <p:nvPr/>
          </p:nvSpPr>
          <p:spPr bwMode="auto">
            <a:xfrm>
              <a:off x="6384106" y="1817972"/>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actBF1</a:t>
              </a:r>
              <a:endParaRPr lang="en-US" sz="2800" b="1"/>
            </a:p>
          </p:txBody>
        </p:sp>
        <p:sp>
          <p:nvSpPr>
            <p:cNvPr id="18462" name="文本框 173"/>
            <p:cNvSpPr txBox="1">
              <a:spLocks noChangeArrowheads="1"/>
            </p:cNvSpPr>
            <p:nvPr/>
          </p:nvSpPr>
          <p:spPr bwMode="auto">
            <a:xfrm>
              <a:off x="6401543" y="2206853"/>
              <a:ext cx="1253591" cy="2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000" b="1"/>
                <a:t>actBF2</a:t>
              </a:r>
              <a:endParaRPr lang="en-US" sz="2800" b="1"/>
            </a:p>
          </p:txBody>
        </p:sp>
      </p:grpSp>
      <p:sp>
        <p:nvSpPr>
          <p:cNvPr id="21504" name="矩形 21503"/>
          <p:cNvSpPr/>
          <p:nvPr/>
        </p:nvSpPr>
        <p:spPr bwMode="auto">
          <a:xfrm>
            <a:off x="228600" y="4124325"/>
            <a:ext cx="730250" cy="315913"/>
          </a:xfrm>
          <a:prstGeom prst="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83" name="Freeform 62"/>
          <p:cNvSpPr>
            <a:spLocks/>
          </p:cNvSpPr>
          <p:nvPr/>
        </p:nvSpPr>
        <p:spPr bwMode="auto">
          <a:xfrm>
            <a:off x="1452563" y="3444875"/>
            <a:ext cx="6416675" cy="584200"/>
          </a:xfrm>
          <a:custGeom>
            <a:avLst/>
            <a:gdLst>
              <a:gd name="T0" fmla="*/ 0 w 227"/>
              <a:gd name="T1" fmla="*/ 2147483646 h 265"/>
              <a:gd name="T2" fmla="*/ 2147483646 w 227"/>
              <a:gd name="T3" fmla="*/ 2147483646 h 265"/>
              <a:gd name="T4" fmla="*/ 2147483646 w 227"/>
              <a:gd name="T5" fmla="*/ 2147483646 h 265"/>
              <a:gd name="T6" fmla="*/ 0 60000 65536"/>
              <a:gd name="T7" fmla="*/ 0 60000 65536"/>
              <a:gd name="T8" fmla="*/ 0 60000 65536"/>
              <a:gd name="T9" fmla="*/ 0 w 227"/>
              <a:gd name="T10" fmla="*/ 0 h 265"/>
              <a:gd name="T11" fmla="*/ 227 w 227"/>
              <a:gd name="T12" fmla="*/ 265 h 265"/>
            </a:gdLst>
            <a:ahLst/>
            <a:cxnLst>
              <a:cxn ang="T6">
                <a:pos x="T0" y="T1"/>
              </a:cxn>
              <a:cxn ang="T7">
                <a:pos x="T2" y="T3"/>
              </a:cxn>
              <a:cxn ang="T8">
                <a:pos x="T4" y="T5"/>
              </a:cxn>
            </a:cxnLst>
            <a:rect l="T9" t="T10" r="T11" b="T12"/>
            <a:pathLst>
              <a:path w="227" h="265">
                <a:moveTo>
                  <a:pt x="0" y="265"/>
                </a:moveTo>
                <a:cubicBezTo>
                  <a:pt x="33" y="135"/>
                  <a:pt x="67" y="6"/>
                  <a:pt x="105" y="3"/>
                </a:cubicBezTo>
                <a:cubicBezTo>
                  <a:pt x="143" y="0"/>
                  <a:pt x="185" y="123"/>
                  <a:pt x="227" y="247"/>
                </a:cubicBezTo>
              </a:path>
            </a:pathLst>
          </a:custGeom>
          <a:noFill/>
          <a:ln w="50800" cap="flat" cmpd="sng">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1505" name="矩形 21504"/>
          <p:cNvSpPr/>
          <p:nvPr/>
        </p:nvSpPr>
        <p:spPr bwMode="auto">
          <a:xfrm>
            <a:off x="222250" y="4227513"/>
            <a:ext cx="730250" cy="315912"/>
          </a:xfrm>
          <a:prstGeom prst="rect">
            <a:avLst/>
          </a:prstGeom>
          <a:ln>
            <a:headEnd type="none" w="med" len="med"/>
            <a:tailEnd type="none" w="med" len="med"/>
          </a:ln>
          <a:extLst/>
        </p:spPr>
        <p:style>
          <a:lnRef idx="0">
            <a:schemeClr val="accent4"/>
          </a:lnRef>
          <a:fillRef idx="3">
            <a:schemeClr val="accent4"/>
          </a:fillRef>
          <a:effectRef idx="3">
            <a:schemeClr val="accent4"/>
          </a:effectRef>
          <a:fontRef idx="minor">
            <a:schemeClr val="lt1"/>
          </a:fontRef>
        </p:style>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21508" name="文本框 21507"/>
          <p:cNvSpPr txBox="1">
            <a:spLocks noChangeArrowheads="1"/>
          </p:cNvSpPr>
          <p:nvPr/>
        </p:nvSpPr>
        <p:spPr bwMode="auto">
          <a:xfrm>
            <a:off x="2747963" y="3128963"/>
            <a:ext cx="116522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b="1">
                <a:solidFill>
                  <a:srgbClr val="FF0000"/>
                </a:solidFill>
              </a:rPr>
              <a:t>Match! FP!</a:t>
            </a:r>
          </a:p>
        </p:txBody>
      </p:sp>
      <p:sp>
        <p:nvSpPr>
          <p:cNvPr id="187" name="文本框 186"/>
          <p:cNvSpPr txBox="1">
            <a:spLocks noChangeArrowheads="1"/>
          </p:cNvSpPr>
          <p:nvPr/>
        </p:nvSpPr>
        <p:spPr bwMode="auto">
          <a:xfrm>
            <a:off x="7754938" y="4348163"/>
            <a:ext cx="15795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b="1"/>
              <a:t>No</a:t>
            </a:r>
            <a:r>
              <a:rPr lang="en-US" b="1" baseline="0%"/>
              <a:t> </a:t>
            </a:r>
            <a:r>
              <a:rPr lang="en-US" b="1"/>
              <a:t>Match</a:t>
            </a:r>
          </a:p>
          <a:p>
            <a:pPr>
              <a:spcBef>
                <a:spcPct val="0%"/>
              </a:spcBef>
              <a:buFontTx/>
              <a:buNone/>
            </a:pPr>
            <a:r>
              <a:rPr lang="en-US" b="1"/>
              <a:t>No FP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wipe(down)">
                                      <p:cBhvr>
                                        <p:cTn id="7" dur="500"/>
                                        <p:tgtEl>
                                          <p:spTgt spid="21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wipe(down)">
                                      <p:cBhvr>
                                        <p:cTn id="12" dur="500"/>
                                        <p:tgtEl>
                                          <p:spTgt spid="215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par>
                                <p:cTn id="23" presetID="22" presetClass="entr" presetSubtype="4"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wipe(down)">
                                      <p:cBhvr>
                                        <p:cTn id="25" dur="500"/>
                                        <p:tgtEl>
                                          <p:spTgt spid="109"/>
                                        </p:tgtEl>
                                      </p:cBhvr>
                                    </p:animEffect>
                                  </p:childTnLst>
                                </p:cTn>
                              </p:par>
                              <p:par>
                                <p:cTn id="26" presetID="22" presetClass="entr" presetSubtype="4" fill="hold" nodeType="with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wipe(down)">
                                      <p:cBhvr>
                                        <p:cTn id="28" dur="500"/>
                                        <p:tgtEl>
                                          <p:spTgt spid="133"/>
                                        </p:tgtEl>
                                      </p:cBhvr>
                                    </p:animEffect>
                                  </p:childTnLst>
                                </p:cTn>
                              </p:par>
                              <p:par>
                                <p:cTn id="29" presetID="22" presetClass="entr" presetSubtype="4"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animEffect transition="in" filter="wipe(down)">
                                      <p:cBhvr>
                                        <p:cTn id="31" dur="500"/>
                                        <p:tgtEl>
                                          <p:spTgt spid="1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83"/>
                                        </p:tgtEl>
                                        <p:attrNameLst>
                                          <p:attrName>style.visibility</p:attrName>
                                        </p:attrNameLst>
                                      </p:cBhvr>
                                      <p:to>
                                        <p:strVal val="visible"/>
                                      </p:to>
                                    </p:set>
                                    <p:animEffect transition="in" filter="wipe(down)">
                                      <p:cBhvr>
                                        <p:cTn id="36" dur="500"/>
                                        <p:tgtEl>
                                          <p:spTgt spid="18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xit" presetSubtype="4" fill="hold" grpId="1" nodeType="clickEffect">
                                  <p:stCondLst>
                                    <p:cond delay="0"/>
                                  </p:stCondLst>
                                  <p:childTnLst>
                                    <p:animEffect transition="out" filter="wipe(down)">
                                      <p:cBhvr>
                                        <p:cTn id="40" dur="500"/>
                                        <p:tgtEl>
                                          <p:spTgt spid="183"/>
                                        </p:tgtEl>
                                      </p:cBhvr>
                                    </p:animEffect>
                                    <p:set>
                                      <p:cBhvr>
                                        <p:cTn id="41" dur="1" fill="hold">
                                          <p:stCondLst>
                                            <p:cond delay="499"/>
                                          </p:stCondLst>
                                        </p:cTn>
                                        <p:tgtEl>
                                          <p:spTgt spid="183"/>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2" nodeType="clickEffect">
                                  <p:stCondLst>
                                    <p:cond delay="0"/>
                                  </p:stCondLst>
                                  <p:childTnLst>
                                    <p:set>
                                      <p:cBhvr>
                                        <p:cTn id="45" dur="1" fill="hold">
                                          <p:stCondLst>
                                            <p:cond delay="0"/>
                                          </p:stCondLst>
                                        </p:cTn>
                                        <p:tgtEl>
                                          <p:spTgt spid="21504"/>
                                        </p:tgtEl>
                                        <p:attrNameLst>
                                          <p:attrName>style.visibility</p:attrName>
                                        </p:attrNameLst>
                                      </p:cBhvr>
                                      <p:to>
                                        <p:strVal val="visible"/>
                                      </p:to>
                                    </p:set>
                                    <p:animEffect transition="in" filter="wipe(down)">
                                      <p:cBhvr>
                                        <p:cTn id="46" dur="500"/>
                                        <p:tgtEl>
                                          <p:spTgt spid="2150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 decel="50%" fill="hold" grpId="0" nodeType="clickEffect">
                                  <p:stCondLst>
                                    <p:cond delay="0"/>
                                  </p:stCondLst>
                                  <p:childTnLst>
                                    <p:animMotion origin="layout" path="M 3.33333E-6 2.22222E-6 L 3.33333E-6 0.00023 C -0.0033 -0.05463 -0.00261 -0.03195 3.33333E-6 -0.12153 C 0.00017 -0.12662 0.00121 -0.14005 0.00347 -0.1463 C 0.00434 -0.14908 0.00573 -0.15139 0.00677 -0.15394 C 0.00729 -0.15718 0.00659 -0.16158 0.0085 -0.16389 C 0.00989 -0.16528 0.0118 -0.16134 0.01354 -0.16134 C 0.01805 -0.16134 0.02257 -0.16343 0.02708 -0.16389 C 0.04045 -0.16505 0.05416 -0.16528 0.06753 -0.16644 C 0.08871 -0.16922 0.11597 -0.17384 0.13507 -0.16644 C 0.13906 -0.16459 0.13576 -0.1544 0.1368 -0.14884 C 0.1375 -0.14607 0.13923 -0.14398 0.14027 -0.14144 C 0.14444 -0.12315 0.14114 -0.13009 0.14878 -0.11922 C 0.1493 -0.11597 0.15017 -0.11273 0.15052 -0.10903 C 0.15121 -0.10185 0.15104 -0.09422 0.15208 -0.08681 C 0.1526 -0.0838 0.15468 -0.08218 0.15555 -0.0794 C 0.15642 -0.07616 0.15868 -0.06065 0.16215 -0.05718 C 0.16423 -0.05509 0.16684 -0.05533 0.16892 -0.05463 C 0.17239 -0.05116 0.17691 -0.04977 0.17916 -0.04468 C 0.18021 -0.04213 0.1809 -0.03912 0.18264 -0.03727 C 0.18455 -0.03496 0.18715 -0.03426 0.18923 -0.03218 C 0.19166 -0.03009 0.1934 -0.02616 0.196 -0.025 C 0.20017 -0.02269 0.20503 -0.02315 0.20955 -0.02246 C 0.21632 -0.02315 0.22309 -0.02338 0.22968 -0.025 C 0.23541 -0.02593 0.23489 -0.02847 0.23975 -0.03218 C 0.24166 -0.03334 0.2434 -0.03357 0.24514 -0.03472 C 0.25816 -0.04445 0.24236 -0.03588 0.25521 -0.04213 C 0.26493 -0.05162 0.25555 -0.04352 0.26527 -0.04977 C 0.26718 -0.05116 0.26961 -0.05324 0.27205 -0.05463 C 0.28021 -0.05972 0.28211 -0.05949 0.29027 -0.06181 C 0.30243 -0.06898 0.29635 -0.06574 0.3092 -0.07199 C 0.31093 -0.07269 0.31267 -0.07384 0.31423 -0.07431 C 0.31649 -0.07523 0.31892 -0.07593 0.32118 -0.07685 C 0.32274 -0.07755 0.32448 -0.07894 0.32621 -0.0794 C 0.32951 -0.08033 0.33298 -0.08056 0.33628 -0.08195 C 0.33975 -0.0831 0.34305 -0.08519 0.34652 -0.08681 L 0.35659 -0.0919 C 0.35816 -0.09259 0.35989 -0.09375 0.36163 -0.09445 C 0.36545 -0.09584 0.36961 -0.09746 0.37343 -0.09908 C 0.37864 -0.10162 0.38871 -0.10672 0.38871 -0.10648 C 0.39618 -0.11412 0.3908 -0.10972 0.39896 -0.11412 C 0.40173 -0.11574 0.40434 -0.11806 0.40729 -0.11922 C 0.41232 -0.1206 0.41718 -0.1206 0.42257 -0.12153 C 0.42465 -0.12246 0.42691 -0.12315 0.42934 -0.12408 C 0.43281 -0.1257 0.43923 -0.12917 0.43923 -0.12894 C 0.44271 -0.1338 0.4467 -0.1382 0.44965 -0.14398 C 0.45764 -0.16158 0.45295 -0.15463 0.46111 -0.16644 C 0.46423 -0.17894 0.46389 -0.17986 0.47309 -0.19352 C 0.47482 -0.19607 0.47673 -0.19815 0.4783 -0.20116 C 0.47882 -0.20209 0.48646 -0.2213 0.4901 -0.22338 C 0.49409 -0.2257 0.49913 -0.225 0.50364 -0.22593 C 0.50642 -0.22824 0.50902 -0.23125 0.51198 -0.23334 C 0.5151 -0.23542 0.52205 -0.23797 0.52205 -0.23773 L 0.56111 -0.23588 C 0.5875 -0.23449 0.61406 -0.23565 0.64027 -0.23334 C 0.64305 -0.2331 0.64479 -0.22986 0.64722 -0.22824 C 0.64878 -0.22732 0.65069 -0.22662 0.65243 -0.22593 C 0.65416 -0.22408 0.6559 -0.22292 0.65729 -0.22084 C 0.66232 -0.21389 0.65972 -0.21412 0.6625 -0.20579 C 0.66336 -0.20324 0.67031 -0.18935 0.671 -0.18866 C 0.67222 -0.18681 0.6743 -0.18681 0.67604 -0.18611 C 0.67708 -0.18357 0.67795 -0.18079 0.67934 -0.17871 C 0.68333 -0.17269 0.68472 -0.17431 0.68941 -0.17107 C 0.69184 -0.16991 0.69409 -0.16783 0.69635 -0.16644 C 0.69791 -0.16297 0.69913 -0.15903 0.70139 -0.15625 C 0.7033 -0.15394 0.70573 -0.15162 0.70798 -0.15139 C 0.72586 -0.14908 0.74409 -0.14977 0.76215 -0.14884 C 0.83819 -0.14491 0.76423 -0.1463 0.87552 -0.1463 L 0.87552 -0.00996 L 0.87552 -0.00972 L 0.87691 0.01018 " pathEditMode="relative" rAng="0" ptsTypes="AAAAAAAAAAAAAAAAAAAAAAAAAAAAAAAAAAAAAAAAAAAAAAAAAAAAAAAAAAAAAAAAAAAAAAA">
                                      <p:cBhvr>
                                        <p:cTn id="50" dur="5000" fill="hold"/>
                                        <p:tgtEl>
                                          <p:spTgt spid="21504"/>
                                        </p:tgtEl>
                                        <p:attrNameLst>
                                          <p:attrName>ppt_x</p:attrName>
                                          <p:attrName>ppt_y</p:attrName>
                                        </p:attrNameLst>
                                      </p:cBhvr>
                                      <p:rCtr x="43.733%" y="-11.389%"/>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87"/>
                                        </p:tgtEl>
                                        <p:attrNameLst>
                                          <p:attrName>style.visibility</p:attrName>
                                        </p:attrNameLst>
                                      </p:cBhvr>
                                      <p:to>
                                        <p:strVal val="visible"/>
                                      </p:to>
                                    </p:set>
                                    <p:animEffect transition="in" filter="wipe(down)">
                                      <p:cBhvr>
                                        <p:cTn id="55" dur="500"/>
                                        <p:tgtEl>
                                          <p:spTgt spid="18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xit" presetSubtype="4" fill="hold" grpId="1" nodeType="clickEffect">
                                  <p:stCondLst>
                                    <p:cond delay="0"/>
                                  </p:stCondLst>
                                  <p:childTnLst>
                                    <p:animEffect transition="out" filter="wipe(down)">
                                      <p:cBhvr>
                                        <p:cTn id="59" dur="500"/>
                                        <p:tgtEl>
                                          <p:spTgt spid="21504"/>
                                        </p:tgtEl>
                                      </p:cBhvr>
                                    </p:animEffect>
                                    <p:set>
                                      <p:cBhvr>
                                        <p:cTn id="60" dur="1" fill="hold">
                                          <p:stCondLst>
                                            <p:cond delay="499"/>
                                          </p:stCondLst>
                                        </p:cTn>
                                        <p:tgtEl>
                                          <p:spTgt spid="21504"/>
                                        </p:tgtEl>
                                        <p:attrNameLst>
                                          <p:attrName>style.visibility</p:attrName>
                                        </p:attrNameLst>
                                      </p:cBhvr>
                                      <p:to>
                                        <p:strVal val="hidden"/>
                                      </p:to>
                                    </p:set>
                                  </p:childTnLst>
                                </p:cTn>
                              </p:par>
                              <p:par>
                                <p:cTn id="61" presetID="22" presetClass="exit" presetSubtype="4" fill="hold" grpId="1" nodeType="withEffect">
                                  <p:stCondLst>
                                    <p:cond delay="0"/>
                                  </p:stCondLst>
                                  <p:childTnLst>
                                    <p:animEffect transition="out" filter="wipe(down)">
                                      <p:cBhvr>
                                        <p:cTn id="62" dur="500"/>
                                        <p:tgtEl>
                                          <p:spTgt spid="187"/>
                                        </p:tgtEl>
                                      </p:cBhvr>
                                    </p:animEffect>
                                    <p:set>
                                      <p:cBhvr>
                                        <p:cTn id="63" dur="1" fill="hold">
                                          <p:stCondLst>
                                            <p:cond delay="499"/>
                                          </p:stCondLst>
                                        </p:cTn>
                                        <p:tgtEl>
                                          <p:spTgt spid="187"/>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1505"/>
                                        </p:tgtEl>
                                        <p:attrNameLst>
                                          <p:attrName>style.visibility</p:attrName>
                                        </p:attrNameLst>
                                      </p:cBhvr>
                                      <p:to>
                                        <p:strVal val="visible"/>
                                      </p:to>
                                    </p:set>
                                    <p:animEffect transition="in" filter="wipe(down)">
                                      <p:cBhvr>
                                        <p:cTn id="68" dur="500"/>
                                        <p:tgtEl>
                                          <p:spTgt spid="2150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0" presetClass="path" presetSubtype="0" accel="50%" decel="50%" fill="hold" grpId="1" nodeType="clickEffect">
                                  <p:stCondLst>
                                    <p:cond delay="0"/>
                                  </p:stCondLst>
                                  <p:childTnLst>
                                    <p:animMotion origin="layout" path="M 8.33333E-7 3.33333E-6 L 8.33333E-7 0.00023 C -0.0007 -0.00417 -0.00174 -0.00834 -0.00208 -0.0125 C -0.00313 -0.01991 -0.00417 -0.03473 -0.00417 -0.03449 C -0.00451 -0.04398 -0.00469 -0.05324 -0.00521 -0.0625 C -0.00538 -0.06412 -0.00625 -0.06528 -0.00625 -0.06667 C -0.00868 -0.12871 -0.00469 -0.10023 -0.00833 -0.125 C -0.00799 -0.13658 -0.00799 -0.14815 -0.00729 -0.15973 C -0.00712 -0.1632 -0.00313 -0.17176 -0.00208 -0.17223 C -0.00104 -0.17269 8.33333E-7 -0.17292 0.00104 -0.17361 C 0.00903 -0.17894 -0.0007 -0.17431 0.00729 -0.17778 C 0.00833 -0.17917 0.00903 -0.18102 0.01042 -0.18195 C 0.01233 -0.18334 0.01441 -0.18403 0.01667 -0.18473 C 0.01805 -0.18519 0.01944 -0.18565 0.02083 -0.18611 C 0.02187 -0.18658 0.02274 -0.1875 0.02396 -0.1875 C 0.03663 -0.18843 0.04965 -0.18843 0.0625 -0.18889 C 0.07569 -0.19468 0.06892 -0.19213 0.09896 -0.19167 C 0.1125 -0.19144 0.13958 -0.18889 0.13958 -0.18866 C 0.14062 -0.18843 0.14184 -0.18866 0.14271 -0.1875 C 0.14444 -0.18519 0.14687 -0.17917 0.14687 -0.17894 C 0.14549 -0.12593 0.14583 -0.15232 0.14583 -0.1 L 0.14583 -0.09977 " pathEditMode="relative" rAng="0" ptsTypes="AAAAAAAAAAAAAAAAAAAAAA">
                                      <p:cBhvr>
                                        <p:cTn id="72" dur="2000" fill="hold"/>
                                        <p:tgtEl>
                                          <p:spTgt spid="21505"/>
                                        </p:tgtEl>
                                        <p:attrNameLst>
                                          <p:attrName>ppt_x</p:attrName>
                                          <p:attrName>ppt_y</p:attrName>
                                        </p:attrNameLst>
                                      </p:cBhvr>
                                      <p:rCtr x="6.927%" y="-9.629%"/>
                                    </p:animMotion>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1508"/>
                                        </p:tgtEl>
                                        <p:attrNameLst>
                                          <p:attrName>style.visibility</p:attrName>
                                        </p:attrNameLst>
                                      </p:cBhvr>
                                      <p:to>
                                        <p:strVal val="visible"/>
                                      </p:to>
                                    </p:set>
                                    <p:animEffect transition="in" filter="wipe(down)">
                                      <p:cBhvr>
                                        <p:cTn id="7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 grpId="0" animBg="1"/>
      <p:bldP spid="21504" grpId="1" animBg="1"/>
      <p:bldP spid="21504" grpId="2" animBg="1"/>
      <p:bldP spid="183" grpId="0" animBg="1"/>
      <p:bldP spid="183" grpId="1" animBg="1"/>
      <p:bldP spid="21505" grpId="0" animBg="1"/>
      <p:bldP spid="21505" grpId="1" animBg="1"/>
      <p:bldP spid="21508" grpId="0"/>
      <p:bldP spid="187" grpId="0"/>
      <p:bldP spid="187" grpId="1"/>
    </p:bldLst>
  </p:timing>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smtClean="0"/>
              <a:t>Task allocations</a:t>
            </a:r>
          </a:p>
        </p:txBody>
      </p:sp>
      <p:sp>
        <p:nvSpPr>
          <p:cNvPr id="19459" name="内容占位符 2"/>
          <p:cNvSpPr>
            <a:spLocks noGrp="1"/>
          </p:cNvSpPr>
          <p:nvPr>
            <p:ph idx="1"/>
          </p:nvPr>
        </p:nvSpPr>
        <p:spPr>
          <a:xfrm>
            <a:off x="731953" y="1459523"/>
            <a:ext cx="7772400" cy="4114800"/>
          </a:xfrm>
        </p:spPr>
        <p:txBody>
          <a:bodyPr/>
          <a:lstStyle/>
          <a:p>
            <a:r>
              <a:rPr lang="en-US" dirty="0" smtClean="0"/>
              <a:t>Minimize FP</a:t>
            </a:r>
            <a:endParaRPr lang="en-US" dirty="0" smtClean="0"/>
          </a:p>
          <a:p>
            <a:pPr marL="457200" lvl="1" indent="0">
              <a:buFontTx/>
              <a:buNone/>
            </a:pPr>
            <a:endParaRPr lang="en-US" dirty="0" smtClean="0"/>
          </a:p>
        </p:txBody>
      </p:sp>
      <p:grpSp>
        <p:nvGrpSpPr>
          <p:cNvPr id="4" name="组合 3"/>
          <p:cNvGrpSpPr>
            <a:grpSpLocks/>
          </p:cNvGrpSpPr>
          <p:nvPr/>
        </p:nvGrpSpPr>
        <p:grpSpPr bwMode="auto">
          <a:xfrm>
            <a:off x="1295400" y="1905000"/>
            <a:ext cx="6400800" cy="3346450"/>
            <a:chOff x="3060700" y="3429000"/>
            <a:chExt cx="2959100" cy="1524000"/>
          </a:xfrm>
        </p:grpSpPr>
        <p:sp>
          <p:nvSpPr>
            <p:cNvPr id="5" name="Freeform 7"/>
            <p:cNvSpPr>
              <a:spLocks/>
            </p:cNvSpPr>
            <p:nvPr/>
          </p:nvSpPr>
          <p:spPr bwMode="auto">
            <a:xfrm>
              <a:off x="3060700" y="3429000"/>
              <a:ext cx="2959100" cy="1524000"/>
            </a:xfrm>
            <a:custGeom>
              <a:avLst/>
              <a:gdLst>
                <a:gd name="T0" fmla="*/ 16324533 w 1794"/>
                <a:gd name="T1" fmla="*/ 1288706161 h 933"/>
                <a:gd name="T2" fmla="*/ 293831702 w 1794"/>
                <a:gd name="T3" fmla="*/ 333515884 h 933"/>
                <a:gd name="T4" fmla="*/ 1520848743 w 1794"/>
                <a:gd name="T5" fmla="*/ 266812707 h 933"/>
                <a:gd name="T6" fmla="*/ 2147483646 w 1794"/>
                <a:gd name="T7" fmla="*/ 77376077 h 933"/>
                <a:gd name="T8" fmla="*/ 2147483646 w 1794"/>
                <a:gd name="T9" fmla="*/ 733734945 h 933"/>
                <a:gd name="T10" fmla="*/ 2147483646 w 1794"/>
                <a:gd name="T11" fmla="*/ 2147483646 h 933"/>
                <a:gd name="T12" fmla="*/ 2147483646 w 1794"/>
                <a:gd name="T13" fmla="*/ 2147483646 h 933"/>
                <a:gd name="T14" fmla="*/ 2147483646 w 1794"/>
                <a:gd name="T15" fmla="*/ 2147483646 h 933"/>
                <a:gd name="T16" fmla="*/ 1126353210 w 1794"/>
                <a:gd name="T17" fmla="*/ 2147483646 h 933"/>
                <a:gd name="T18" fmla="*/ 389054023 w 1794"/>
                <a:gd name="T19" fmla="*/ 2147483646 h 933"/>
                <a:gd name="T20" fmla="*/ 16324533 w 1794"/>
                <a:gd name="T21" fmla="*/ 1288706161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6" name="Group 9"/>
            <p:cNvGrpSpPr>
              <a:grpSpLocks/>
            </p:cNvGrpSpPr>
            <p:nvPr/>
          </p:nvGrpSpPr>
          <p:grpSpPr bwMode="auto">
            <a:xfrm>
              <a:off x="3409854" y="4049713"/>
              <a:ext cx="501650" cy="233363"/>
              <a:chOff x="3600" y="219"/>
              <a:chExt cx="360" cy="175"/>
            </a:xfrm>
          </p:grpSpPr>
          <p:sp>
            <p:nvSpPr>
              <p:cNvPr id="58" name="Oval 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59" name="Line 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Rectangle 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62" name="Oval 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63" name="Group 15"/>
              <p:cNvGrpSpPr>
                <a:grpSpLocks/>
              </p:cNvGrpSpPr>
              <p:nvPr/>
            </p:nvGrpSpPr>
            <p:grpSpPr bwMode="auto">
              <a:xfrm>
                <a:off x="3686" y="244"/>
                <a:ext cx="177" cy="66"/>
                <a:chOff x="2848" y="848"/>
                <a:chExt cx="140" cy="98"/>
              </a:xfrm>
            </p:grpSpPr>
            <p:sp>
              <p:nvSpPr>
                <p:cNvPr id="68"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4" name="Group 19"/>
              <p:cNvGrpSpPr>
                <a:grpSpLocks/>
              </p:cNvGrpSpPr>
              <p:nvPr/>
            </p:nvGrpSpPr>
            <p:grpSpPr bwMode="auto">
              <a:xfrm flipV="1">
                <a:off x="3686" y="243"/>
                <a:ext cx="177" cy="66"/>
                <a:chOff x="2848" y="848"/>
                <a:chExt cx="140" cy="98"/>
              </a:xfrm>
            </p:grpSpPr>
            <p:sp>
              <p:nvSpPr>
                <p:cNvPr id="65" name="Line 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7" name="Group 23"/>
            <p:cNvGrpSpPr>
              <a:grpSpLocks/>
            </p:cNvGrpSpPr>
            <p:nvPr/>
          </p:nvGrpSpPr>
          <p:grpSpPr bwMode="auto">
            <a:xfrm>
              <a:off x="5029200" y="4115609"/>
              <a:ext cx="501650" cy="233363"/>
              <a:chOff x="3600" y="219"/>
              <a:chExt cx="360" cy="175"/>
            </a:xfrm>
          </p:grpSpPr>
          <p:sp>
            <p:nvSpPr>
              <p:cNvPr id="45" name="Oval 2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46" name="Line 2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Rectangle 2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49" name="Oval 2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50" name="Group 29"/>
              <p:cNvGrpSpPr>
                <a:grpSpLocks/>
              </p:cNvGrpSpPr>
              <p:nvPr/>
            </p:nvGrpSpPr>
            <p:grpSpPr bwMode="auto">
              <a:xfrm>
                <a:off x="3686" y="244"/>
                <a:ext cx="177" cy="66"/>
                <a:chOff x="2848" y="848"/>
                <a:chExt cx="140" cy="98"/>
              </a:xfrm>
            </p:grpSpPr>
            <p:sp>
              <p:nvSpPr>
                <p:cNvPr id="55"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 name="Group 33"/>
              <p:cNvGrpSpPr>
                <a:grpSpLocks/>
              </p:cNvGrpSpPr>
              <p:nvPr/>
            </p:nvGrpSpPr>
            <p:grpSpPr bwMode="auto">
              <a:xfrm flipV="1">
                <a:off x="3686" y="243"/>
                <a:ext cx="177" cy="66"/>
                <a:chOff x="2848" y="848"/>
                <a:chExt cx="140" cy="98"/>
              </a:xfrm>
            </p:grpSpPr>
            <p:sp>
              <p:nvSpPr>
                <p:cNvPr id="52" name="Line 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 name="Group 37"/>
            <p:cNvGrpSpPr>
              <a:grpSpLocks/>
            </p:cNvGrpSpPr>
            <p:nvPr/>
          </p:nvGrpSpPr>
          <p:grpSpPr bwMode="auto">
            <a:xfrm>
              <a:off x="4233862" y="3722729"/>
              <a:ext cx="501650" cy="233363"/>
              <a:chOff x="3600" y="219"/>
              <a:chExt cx="360" cy="175"/>
            </a:xfrm>
          </p:grpSpPr>
          <p:sp>
            <p:nvSpPr>
              <p:cNvPr id="32"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33"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36"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37" name="Group 43"/>
              <p:cNvGrpSpPr>
                <a:grpSpLocks/>
              </p:cNvGrpSpPr>
              <p:nvPr/>
            </p:nvGrpSpPr>
            <p:grpSpPr bwMode="auto">
              <a:xfrm>
                <a:off x="3686" y="244"/>
                <a:ext cx="177" cy="66"/>
                <a:chOff x="2848" y="848"/>
                <a:chExt cx="140" cy="98"/>
              </a:xfrm>
            </p:grpSpPr>
            <p:sp>
              <p:nvSpPr>
                <p:cNvPr id="42"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 name="Group 47"/>
              <p:cNvGrpSpPr>
                <a:grpSpLocks/>
              </p:cNvGrpSpPr>
              <p:nvPr/>
            </p:nvGrpSpPr>
            <p:grpSpPr bwMode="auto">
              <a:xfrm flipV="1">
                <a:off x="3686" y="243"/>
                <a:ext cx="177" cy="66"/>
                <a:chOff x="2848" y="848"/>
                <a:chExt cx="140" cy="98"/>
              </a:xfrm>
            </p:grpSpPr>
            <p:sp>
              <p:nvSpPr>
                <p:cNvPr id="39"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9" name="Group 65"/>
            <p:cNvGrpSpPr>
              <a:grpSpLocks/>
            </p:cNvGrpSpPr>
            <p:nvPr/>
          </p:nvGrpSpPr>
          <p:grpSpPr bwMode="auto">
            <a:xfrm>
              <a:off x="4190964" y="4484699"/>
              <a:ext cx="501650" cy="233363"/>
              <a:chOff x="3600" y="219"/>
              <a:chExt cx="360" cy="175"/>
            </a:xfrm>
          </p:grpSpPr>
          <p:sp>
            <p:nvSpPr>
              <p:cNvPr id="19" name="Oval 6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20" name="Line 6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6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6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23" name="Oval 7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24" name="Group 71"/>
              <p:cNvGrpSpPr>
                <a:grpSpLocks/>
              </p:cNvGrpSpPr>
              <p:nvPr/>
            </p:nvGrpSpPr>
            <p:grpSpPr bwMode="auto">
              <a:xfrm>
                <a:off x="3686" y="244"/>
                <a:ext cx="177" cy="66"/>
                <a:chOff x="2848" y="848"/>
                <a:chExt cx="140" cy="98"/>
              </a:xfrm>
            </p:grpSpPr>
            <p:sp>
              <p:nvSpPr>
                <p:cNvPr id="29" name="Line 7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7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7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 name="Group 75"/>
              <p:cNvGrpSpPr>
                <a:grpSpLocks/>
              </p:cNvGrpSpPr>
              <p:nvPr/>
            </p:nvGrpSpPr>
            <p:grpSpPr bwMode="auto">
              <a:xfrm flipV="1">
                <a:off x="3686" y="243"/>
                <a:ext cx="177" cy="66"/>
                <a:chOff x="2848" y="848"/>
                <a:chExt cx="140" cy="98"/>
              </a:xfrm>
            </p:grpSpPr>
            <p:sp>
              <p:nvSpPr>
                <p:cNvPr id="26"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cxnSp>
          <p:nvCxnSpPr>
            <p:cNvPr id="10" name="直接连接符 247"/>
            <p:cNvCxnSpPr>
              <a:cxnSpLocks noChangeShapeType="1"/>
              <a:stCxn id="58" idx="5"/>
              <a:endCxn id="23" idx="2"/>
            </p:cNvCxnSpPr>
            <p:nvPr/>
          </p:nvCxnSpPr>
          <p:spPr bwMode="auto">
            <a:xfrm>
              <a:off x="3838651" y="4264133"/>
              <a:ext cx="352313" cy="29590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249"/>
            <p:cNvCxnSpPr>
              <a:cxnSpLocks noChangeShapeType="1"/>
              <a:stCxn id="62" idx="7"/>
            </p:cNvCxnSpPr>
            <p:nvPr/>
          </p:nvCxnSpPr>
          <p:spPr bwMode="auto">
            <a:xfrm flipV="1">
              <a:off x="3834471" y="3891417"/>
              <a:ext cx="399391" cy="1803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251"/>
            <p:cNvCxnSpPr>
              <a:cxnSpLocks noChangeShapeType="1"/>
              <a:stCxn id="32" idx="6"/>
              <a:endCxn id="49" idx="1"/>
            </p:cNvCxnSpPr>
            <p:nvPr/>
          </p:nvCxnSpPr>
          <p:spPr bwMode="auto">
            <a:xfrm>
              <a:off x="4735512" y="3891417"/>
              <a:ext cx="366541" cy="24625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253"/>
            <p:cNvCxnSpPr>
              <a:cxnSpLocks noChangeShapeType="1"/>
              <a:stCxn id="21" idx="0"/>
              <a:endCxn id="45" idx="3"/>
            </p:cNvCxnSpPr>
            <p:nvPr/>
          </p:nvCxnSpPr>
          <p:spPr bwMode="auto">
            <a:xfrm flipV="1">
              <a:off x="4692614" y="4330029"/>
              <a:ext cx="413619" cy="24801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38911"/>
            <p:cNvCxnSpPr>
              <a:cxnSpLocks noChangeShapeType="1"/>
              <a:stCxn id="59" idx="0"/>
            </p:cNvCxnSpPr>
            <p:nvPr/>
          </p:nvCxnSpPr>
          <p:spPr bwMode="auto">
            <a:xfrm flipH="1">
              <a:off x="3276600" y="4143058"/>
              <a:ext cx="137434" cy="455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38913"/>
            <p:cNvCxnSpPr>
              <a:cxnSpLocks noChangeShapeType="1"/>
            </p:cNvCxnSpPr>
            <p:nvPr/>
          </p:nvCxnSpPr>
          <p:spPr bwMode="auto">
            <a:xfrm flipV="1">
              <a:off x="5548119" y="4229443"/>
              <a:ext cx="153800" cy="877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38917"/>
            <p:cNvCxnSpPr>
              <a:cxnSpLocks noChangeShapeType="1"/>
              <a:stCxn id="32" idx="4"/>
              <a:endCxn id="27" idx="0"/>
            </p:cNvCxnSpPr>
            <p:nvPr/>
          </p:nvCxnSpPr>
          <p:spPr bwMode="auto">
            <a:xfrm flipH="1">
              <a:off x="4479931" y="3956092"/>
              <a:ext cx="6846" cy="560611"/>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38920"/>
            <p:cNvCxnSpPr>
              <a:cxnSpLocks noChangeShapeType="1"/>
            </p:cNvCxnSpPr>
            <p:nvPr/>
          </p:nvCxnSpPr>
          <p:spPr bwMode="auto">
            <a:xfrm flipV="1">
              <a:off x="4476406" y="3612907"/>
              <a:ext cx="3524" cy="13088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38927"/>
            <p:cNvCxnSpPr>
              <a:cxnSpLocks noChangeShapeType="1"/>
              <a:stCxn id="19" idx="4"/>
            </p:cNvCxnSpPr>
            <p:nvPr/>
          </p:nvCxnSpPr>
          <p:spPr bwMode="auto">
            <a:xfrm flipH="1">
              <a:off x="4441789" y="4718062"/>
              <a:ext cx="2090" cy="13788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1" name="Freeform 61"/>
          <p:cNvSpPr>
            <a:spLocks/>
          </p:cNvSpPr>
          <p:nvPr/>
        </p:nvSpPr>
        <p:spPr bwMode="auto">
          <a:xfrm flipV="1">
            <a:off x="1593552" y="3438049"/>
            <a:ext cx="2574925" cy="1686345"/>
          </a:xfrm>
          <a:custGeom>
            <a:avLst/>
            <a:gdLst>
              <a:gd name="T0" fmla="*/ 0 w 1763"/>
              <a:gd name="T1" fmla="*/ 2147483646 h 322"/>
              <a:gd name="T2" fmla="*/ 2147483646 w 1763"/>
              <a:gd name="T3" fmla="*/ 2147483646 h 322"/>
              <a:gd name="T4" fmla="*/ 2147483646 w 1763"/>
              <a:gd name="T5" fmla="*/ 2147483646 h 322"/>
              <a:gd name="T6" fmla="*/ 2147483646 w 1763"/>
              <a:gd name="T7" fmla="*/ 0 h 322"/>
              <a:gd name="T8" fmla="*/ 0 60000 65536"/>
              <a:gd name="T9" fmla="*/ 0 60000 65536"/>
              <a:gd name="T10" fmla="*/ 0 60000 65536"/>
              <a:gd name="T11" fmla="*/ 0 60000 65536"/>
              <a:gd name="T12" fmla="*/ 0 w 1763"/>
              <a:gd name="T13" fmla="*/ 0 h 322"/>
              <a:gd name="T14" fmla="*/ 1763 w 1763"/>
              <a:gd name="T15" fmla="*/ 322 h 322"/>
            </a:gdLst>
            <a:ahLst/>
            <a:cxnLst>
              <a:cxn ang="T8">
                <a:pos x="T0" y="T1"/>
              </a:cxn>
              <a:cxn ang="T9">
                <a:pos x="T2" y="T3"/>
              </a:cxn>
              <a:cxn ang="T10">
                <a:pos x="T4" y="T5"/>
              </a:cxn>
              <a:cxn ang="T11">
                <a:pos x="T6" y="T7"/>
              </a:cxn>
            </a:cxnLst>
            <a:rect l="T12" t="T13" r="T14" b="T15"/>
            <a:pathLst>
              <a:path w="1763" h="322">
                <a:moveTo>
                  <a:pt x="0" y="305"/>
                </a:moveTo>
                <a:cubicBezTo>
                  <a:pt x="412" y="313"/>
                  <a:pt x="825" y="322"/>
                  <a:pt x="1091" y="305"/>
                </a:cubicBezTo>
                <a:cubicBezTo>
                  <a:pt x="1357" y="288"/>
                  <a:pt x="1485" y="252"/>
                  <a:pt x="1597" y="201"/>
                </a:cubicBezTo>
                <a:cubicBezTo>
                  <a:pt x="1709" y="150"/>
                  <a:pt x="1736" y="75"/>
                  <a:pt x="1763" y="0"/>
                </a:cubicBezTo>
              </a:path>
            </a:pathLst>
          </a:custGeom>
          <a:noFill/>
          <a:ln w="50800" cap="flat" cmpd="sng">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mc:AlternateContent xmlns:mc="http://schemas.openxmlformats.org/markup-compatibility/2006">
        <mc:Choice xmlns:a14="http://schemas.microsoft.com/office/drawing/2010/main" Requires="a14">
          <p:sp>
            <p:nvSpPr>
              <p:cNvPr id="2" name="文本框 1"/>
              <p:cNvSpPr txBox="1"/>
              <p:nvPr/>
            </p:nvSpPr>
            <p:spPr>
              <a:xfrm>
                <a:off x="589068" y="2559555"/>
                <a:ext cx="404020" cy="721672"/>
              </a:xfrm>
              <a:prstGeom prst="rect">
                <a:avLst/>
              </a:prstGeom>
              <a:noFill/>
            </p:spPr>
            <p:txBody>
              <a:bodyPr wrap="none" lIns="0" tIns="0" rIns="0" bIns="0" rtlCol="0">
                <a:spAutoFit/>
              </a:bodyPr>
              <a:lstStyle/>
              <a:p>
                <a14:m>
                  <m:oMathPara xmlns:m="http://purl.oclc.org/ooxml/officeDocument/math">
                    <m:oMathParaPr>
                      <m:jc m:val="centerGroup"/>
                    </m:oMathParaPr>
                    <m:oMath xmlns:m="http://purl.oclc.org/ooxml/officeDocument/math">
                      <m:sSub>
                        <m:sSubPr>
                          <m:ctrlPr>
                            <a:rPr lang="en-US" sz="4800" i="1" smtClean="0">
                              <a:solidFill>
                                <a:srgbClr val="FF0000"/>
                              </a:solidFill>
                              <a:latin typeface="Cambria Math" panose="02040503050406030204" pitchFamily="18" charset="0"/>
                            </a:rPr>
                          </m:ctrlPr>
                        </m:sSubPr>
                        <m:e>
                          <m:r>
                            <a:rPr lang="en-US" sz="4800" b="0" i="1" smtClean="0">
                              <a:solidFill>
                                <a:srgbClr val="FF0000"/>
                              </a:solidFill>
                              <a:latin typeface="Cambria Math" panose="02040503050406030204" pitchFamily="18" charset="0"/>
                            </a:rPr>
                            <m:t>𝑓</m:t>
                          </m:r>
                        </m:e>
                        <m:sub>
                          <m:r>
                            <a:rPr lang="en-US" sz="4800" b="0" i="1" smtClean="0">
                              <a:solidFill>
                                <a:srgbClr val="FF0000"/>
                              </a:solidFill>
                              <a:latin typeface="Cambria Math" panose="02040503050406030204" pitchFamily="18" charset="0"/>
                            </a:rPr>
                            <m:t>1</m:t>
                          </m:r>
                        </m:sub>
                      </m:sSub>
                    </m:oMath>
                  </m:oMathPara>
                </a14:m>
                <a:endParaRPr lang="en-US" sz="4800" dirty="0">
                  <a:solidFill>
                    <a:srgbClr val="FF0000"/>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589068" y="2559555"/>
                <a:ext cx="404020" cy="721672"/>
              </a:xfrm>
              <a:prstGeom prst="rect">
                <a:avLst/>
              </a:prstGeom>
              <a:blipFill rotWithShape="0">
                <a:blip r:embed="rId2"/>
                <a:stretch>
                  <a:fillRect b="-38.1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文本框 72"/>
              <p:cNvSpPr txBox="1"/>
              <p:nvPr/>
            </p:nvSpPr>
            <p:spPr>
              <a:xfrm>
                <a:off x="981524" y="2571278"/>
                <a:ext cx="418256" cy="721672"/>
              </a:xfrm>
              <a:prstGeom prst="rect">
                <a:avLst/>
              </a:prstGeom>
              <a:noFill/>
            </p:spPr>
            <p:txBody>
              <a:bodyPr wrap="none" lIns="0" tIns="0" rIns="0" bIns="0" rtlCol="0">
                <a:spAutoFit/>
              </a:bodyPr>
              <a:lstStyle/>
              <a:p>
                <a14:m>
                  <m:oMathPara xmlns:m="http://purl.oclc.org/ooxml/officeDocument/math">
                    <m:oMathParaPr>
                      <m:jc m:val="centerGroup"/>
                    </m:oMathParaPr>
                    <m:oMath xmlns:m="http://purl.oclc.org/ooxml/officeDocument/math">
                      <m:sSub>
                        <m:sSubPr>
                          <m:ctrlPr>
                            <a:rPr lang="en-US" sz="4800" i="1" smtClean="0">
                              <a:solidFill>
                                <a:srgbClr val="FF0000"/>
                              </a:solidFill>
                              <a:latin typeface="Cambria Math" panose="02040503050406030204" pitchFamily="18" charset="0"/>
                            </a:rPr>
                          </m:ctrlPr>
                        </m:sSubPr>
                        <m:e>
                          <m:r>
                            <a:rPr lang="en-US" sz="4800" b="0" i="1" smtClean="0">
                              <a:solidFill>
                                <a:srgbClr val="FF0000"/>
                              </a:solidFill>
                              <a:latin typeface="Cambria Math" panose="02040503050406030204" pitchFamily="18" charset="0"/>
                            </a:rPr>
                            <m:t>𝑓</m:t>
                          </m:r>
                        </m:e>
                        <m:sub>
                          <m:r>
                            <a:rPr lang="en-US" sz="4800" b="0" i="1" smtClean="0">
                              <a:solidFill>
                                <a:srgbClr val="FF0000"/>
                              </a:solidFill>
                              <a:latin typeface="Cambria Math" panose="02040503050406030204" pitchFamily="18" charset="0"/>
                            </a:rPr>
                            <m:t>2</m:t>
                          </m:r>
                        </m:sub>
                      </m:sSub>
                    </m:oMath>
                  </m:oMathPara>
                </a14:m>
                <a:endParaRPr lang="en-US" sz="4800" dirty="0">
                  <a:solidFill>
                    <a:srgbClr val="FF0000"/>
                  </a:solidFill>
                </a:endParaRPr>
              </a:p>
            </p:txBody>
          </p:sp>
        </mc:Choice>
        <mc:Fallback>
          <p:sp>
            <p:nvSpPr>
              <p:cNvPr id="73" name="文本框 72"/>
              <p:cNvSpPr txBox="1">
                <a:spLocks noRot="1" noChangeAspect="1" noMove="1" noResize="1" noEditPoints="1" noAdjustHandles="1" noChangeArrowheads="1" noChangeShapeType="1" noTextEdit="1"/>
              </p:cNvSpPr>
              <p:nvPr/>
            </p:nvSpPr>
            <p:spPr>
              <a:xfrm>
                <a:off x="981524" y="2571278"/>
                <a:ext cx="418256" cy="721672"/>
              </a:xfrm>
              <a:prstGeom prst="rect">
                <a:avLst/>
              </a:prstGeom>
              <a:blipFill rotWithShape="0">
                <a:blip r:embed="rId3"/>
                <a:stretch>
                  <a:fillRect b="-38.1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文本框 73"/>
              <p:cNvSpPr txBox="1"/>
              <p:nvPr/>
            </p:nvSpPr>
            <p:spPr>
              <a:xfrm>
                <a:off x="589068" y="3112116"/>
                <a:ext cx="418256" cy="721672"/>
              </a:xfrm>
              <a:prstGeom prst="rect">
                <a:avLst/>
              </a:prstGeom>
              <a:noFill/>
            </p:spPr>
            <p:txBody>
              <a:bodyPr wrap="none" lIns="0" tIns="0" rIns="0" bIns="0" rtlCol="0">
                <a:spAutoFit/>
              </a:bodyPr>
              <a:lstStyle/>
              <a:p>
                <a14:m>
                  <m:oMathPara xmlns:m="http://purl.oclc.org/ooxml/officeDocument/math">
                    <m:oMathParaPr>
                      <m:jc m:val="centerGroup"/>
                    </m:oMathParaPr>
                    <m:oMath xmlns:m="http://purl.oclc.org/ooxml/officeDocument/math">
                      <m:sSub>
                        <m:sSubPr>
                          <m:ctrlPr>
                            <a:rPr lang="en-US" sz="4800" i="1" smtClean="0">
                              <a:solidFill>
                                <a:srgbClr val="FF0000"/>
                              </a:solidFill>
                              <a:latin typeface="Cambria Math" panose="02040503050406030204" pitchFamily="18" charset="0"/>
                            </a:rPr>
                          </m:ctrlPr>
                        </m:sSubPr>
                        <m:e>
                          <m:r>
                            <a:rPr lang="en-US" sz="4800" b="0" i="1" smtClean="0">
                              <a:solidFill>
                                <a:srgbClr val="FF0000"/>
                              </a:solidFill>
                              <a:latin typeface="Cambria Math" panose="02040503050406030204" pitchFamily="18" charset="0"/>
                            </a:rPr>
                            <m:t>𝑓</m:t>
                          </m:r>
                        </m:e>
                        <m:sub>
                          <m:r>
                            <a:rPr lang="en-US" sz="4800" b="0" i="1" smtClean="0">
                              <a:solidFill>
                                <a:srgbClr val="FF0000"/>
                              </a:solidFill>
                              <a:latin typeface="Cambria Math" panose="02040503050406030204" pitchFamily="18" charset="0"/>
                            </a:rPr>
                            <m:t>3</m:t>
                          </m:r>
                        </m:sub>
                      </m:sSub>
                    </m:oMath>
                  </m:oMathPara>
                </a14:m>
                <a:endParaRPr lang="en-US" sz="4800" dirty="0">
                  <a:solidFill>
                    <a:srgbClr val="FF0000"/>
                  </a:solidFill>
                </a:endParaRPr>
              </a:p>
            </p:txBody>
          </p:sp>
        </mc:Choice>
        <mc:Fallback>
          <p:sp>
            <p:nvSpPr>
              <p:cNvPr id="74" name="文本框 73"/>
              <p:cNvSpPr txBox="1">
                <a:spLocks noRot="1" noChangeAspect="1" noMove="1" noResize="1" noEditPoints="1" noAdjustHandles="1" noChangeArrowheads="1" noChangeShapeType="1" noTextEdit="1"/>
              </p:cNvSpPr>
              <p:nvPr/>
            </p:nvSpPr>
            <p:spPr>
              <a:xfrm>
                <a:off x="589068" y="3112116"/>
                <a:ext cx="418256" cy="721672"/>
              </a:xfrm>
              <a:prstGeom prst="rect">
                <a:avLst/>
              </a:prstGeom>
              <a:blipFill rotWithShape="0">
                <a:blip r:embed="rId4"/>
                <a:stretch>
                  <a:fillRect b="-38.1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文本框 74"/>
              <p:cNvSpPr txBox="1"/>
              <p:nvPr/>
            </p:nvSpPr>
            <p:spPr>
              <a:xfrm>
                <a:off x="990600" y="3124200"/>
                <a:ext cx="418256" cy="721672"/>
              </a:xfrm>
              <a:prstGeom prst="rect">
                <a:avLst/>
              </a:prstGeom>
              <a:noFill/>
            </p:spPr>
            <p:txBody>
              <a:bodyPr wrap="none" lIns="0" tIns="0" rIns="0" bIns="0" rtlCol="0">
                <a:spAutoFit/>
              </a:bodyPr>
              <a:lstStyle/>
              <a:p>
                <a14:m>
                  <m:oMathPara xmlns:m="http://purl.oclc.org/ooxml/officeDocument/math">
                    <m:oMathParaPr>
                      <m:jc m:val="centerGroup"/>
                    </m:oMathParaPr>
                    <m:oMath xmlns:m="http://purl.oclc.org/ooxml/officeDocument/math">
                      <m:sSub>
                        <m:sSubPr>
                          <m:ctrlPr>
                            <a:rPr lang="en-US" sz="4800" i="1" smtClean="0">
                              <a:solidFill>
                                <a:srgbClr val="FF0000"/>
                              </a:solidFill>
                              <a:latin typeface="Cambria Math" panose="02040503050406030204" pitchFamily="18" charset="0"/>
                            </a:rPr>
                          </m:ctrlPr>
                        </m:sSubPr>
                        <m:e>
                          <m:r>
                            <a:rPr lang="en-US" sz="4800" b="0" i="1" smtClean="0">
                              <a:solidFill>
                                <a:srgbClr val="FF0000"/>
                              </a:solidFill>
                              <a:latin typeface="Cambria Math" panose="02040503050406030204" pitchFamily="18" charset="0"/>
                            </a:rPr>
                            <m:t>𝑓</m:t>
                          </m:r>
                        </m:e>
                        <m:sub>
                          <m:r>
                            <a:rPr lang="en-US" sz="4800" b="0" i="1" smtClean="0">
                              <a:solidFill>
                                <a:srgbClr val="FF0000"/>
                              </a:solidFill>
                              <a:latin typeface="Cambria Math" panose="02040503050406030204" pitchFamily="18" charset="0"/>
                            </a:rPr>
                            <m:t>4</m:t>
                          </m:r>
                        </m:sub>
                      </m:sSub>
                    </m:oMath>
                  </m:oMathPara>
                </a14:m>
                <a:endParaRPr lang="en-US" sz="4800" dirty="0">
                  <a:solidFill>
                    <a:srgbClr val="FF0000"/>
                  </a:solidFill>
                </a:endParaRPr>
              </a:p>
            </p:txBody>
          </p:sp>
        </mc:Choice>
        <mc:Fallback>
          <p:sp>
            <p:nvSpPr>
              <p:cNvPr id="75" name="文本框 74"/>
              <p:cNvSpPr txBox="1">
                <a:spLocks noRot="1" noChangeAspect="1" noMove="1" noResize="1" noEditPoints="1" noAdjustHandles="1" noChangeArrowheads="1" noChangeShapeType="1" noTextEdit="1"/>
              </p:cNvSpPr>
              <p:nvPr/>
            </p:nvSpPr>
            <p:spPr>
              <a:xfrm>
                <a:off x="990600" y="3124200"/>
                <a:ext cx="418256" cy="721672"/>
              </a:xfrm>
              <a:prstGeom prst="rect">
                <a:avLst/>
              </a:prstGeom>
              <a:blipFill rotWithShape="0">
                <a:blip r:embed="rId5"/>
                <a:stretch>
                  <a:fillRect b="-38.136%"/>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smtClean="0"/>
              <a:t>Task allocations</a:t>
            </a:r>
          </a:p>
        </p:txBody>
      </p:sp>
      <p:sp>
        <p:nvSpPr>
          <p:cNvPr id="19459" name="内容占位符 2"/>
          <p:cNvSpPr>
            <a:spLocks noGrp="1"/>
          </p:cNvSpPr>
          <p:nvPr>
            <p:ph idx="1"/>
          </p:nvPr>
        </p:nvSpPr>
        <p:spPr>
          <a:xfrm>
            <a:off x="731953" y="1459523"/>
            <a:ext cx="7772400" cy="4114800"/>
          </a:xfrm>
        </p:spPr>
        <p:txBody>
          <a:bodyPr/>
          <a:lstStyle/>
          <a:p>
            <a:r>
              <a:rPr lang="en-US" dirty="0" smtClean="0"/>
              <a:t>Minimize FP</a:t>
            </a:r>
            <a:endParaRPr lang="en-US" dirty="0" smtClean="0"/>
          </a:p>
          <a:p>
            <a:pPr marL="457200" lvl="1" indent="0">
              <a:buFontTx/>
              <a:buNone/>
            </a:pPr>
            <a:endParaRPr lang="en-US" dirty="0" smtClean="0"/>
          </a:p>
        </p:txBody>
      </p:sp>
      <p:pic>
        <p:nvPicPr>
          <p:cNvPr id="72" name="图片 71"/>
          <p:cNvPicPr>
            <a:picLocks noChangeAspect="1"/>
          </p:cNvPicPr>
          <p:nvPr/>
        </p:nvPicPr>
        <p:blipFill>
          <a:blip r:embed="rId2"/>
          <a:stretch>
            <a:fillRect/>
          </a:stretch>
        </p:blipFill>
        <p:spPr>
          <a:xfrm>
            <a:off x="1752600" y="2286000"/>
            <a:ext cx="5201989" cy="2743200"/>
          </a:xfrm>
          <a:prstGeom prst="rect">
            <a:avLst/>
          </a:prstGeom>
        </p:spPr>
      </p:pic>
    </p:spTree>
    <p:extLst>
      <p:ext uri="{BB962C8B-B14F-4D97-AF65-F5344CB8AC3E}">
        <p14:creationId xmlns:p14="http://schemas.microsoft.com/office/powerpoint/2010/main" val="3242636956"/>
      </p:ext>
    </p:extLst>
  </p:cSld>
  <p:clrMapOvr>
    <a:masterClrMapping/>
  </p:clrMapOvr>
  <p:timing>
    <p:tnLst>
      <p:par>
        <p:cTn id="1" dur="indefinite" restart="never" nodeType="tmRoot"/>
      </p:par>
    </p:tnLst>
  </p:timing>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smtClean="0"/>
              <a:t>Task allocations</a:t>
            </a:r>
          </a:p>
        </p:txBody>
      </p:sp>
      <p:sp>
        <p:nvSpPr>
          <p:cNvPr id="19459" name="内容占位符 2"/>
          <p:cNvSpPr>
            <a:spLocks noGrp="1"/>
          </p:cNvSpPr>
          <p:nvPr>
            <p:ph idx="1"/>
          </p:nvPr>
        </p:nvSpPr>
        <p:spPr>
          <a:xfrm>
            <a:off x="731953" y="1459523"/>
            <a:ext cx="7772400" cy="4114800"/>
          </a:xfrm>
        </p:spPr>
        <p:txBody>
          <a:bodyPr/>
          <a:lstStyle/>
          <a:p>
            <a:r>
              <a:rPr lang="en-US" dirty="0" smtClean="0"/>
              <a:t>Minimize FP</a:t>
            </a:r>
            <a:endParaRPr lang="en-US" dirty="0" smtClean="0"/>
          </a:p>
          <a:p>
            <a:pPr marL="457200" lvl="1" indent="0">
              <a:buFontTx/>
              <a:buNone/>
            </a:pPr>
            <a:endParaRPr lang="en-US" dirty="0" smtClean="0"/>
          </a:p>
        </p:txBody>
      </p:sp>
      <p:pic>
        <p:nvPicPr>
          <p:cNvPr id="72" name="图片 71"/>
          <p:cNvPicPr>
            <a:picLocks noChangeAspect="1"/>
          </p:cNvPicPr>
          <p:nvPr/>
        </p:nvPicPr>
        <p:blipFill>
          <a:blip r:embed="rId2"/>
          <a:stretch>
            <a:fillRect/>
          </a:stretch>
        </p:blipFill>
        <p:spPr>
          <a:xfrm>
            <a:off x="5698731" y="1297083"/>
            <a:ext cx="3200400" cy="1687688"/>
          </a:xfrm>
          <a:prstGeom prst="rect">
            <a:avLst/>
          </a:prstGeom>
        </p:spPr>
      </p:pic>
      <p:pic>
        <p:nvPicPr>
          <p:cNvPr id="2" name="图片 1"/>
          <p:cNvPicPr>
            <a:picLocks noChangeAspect="1"/>
          </p:cNvPicPr>
          <p:nvPr/>
        </p:nvPicPr>
        <p:blipFill>
          <a:blip r:embed="rId3"/>
          <a:stretch>
            <a:fillRect/>
          </a:stretch>
        </p:blipFill>
        <p:spPr>
          <a:xfrm>
            <a:off x="838200" y="2944787"/>
            <a:ext cx="7086600" cy="2629536"/>
          </a:xfrm>
          <a:prstGeom prst="rect">
            <a:avLst/>
          </a:prstGeom>
        </p:spPr>
      </p:pic>
    </p:spTree>
    <p:extLst>
      <p:ext uri="{BB962C8B-B14F-4D97-AF65-F5344CB8AC3E}">
        <p14:creationId xmlns:p14="http://schemas.microsoft.com/office/powerpoint/2010/main" val="4173614457"/>
      </p:ext>
    </p:extLst>
  </p:cSld>
  <p:clrMapOvr>
    <a:masterClrMapping/>
  </p:clrMapOvr>
  <p:timing>
    <p:tnLst>
      <p:par>
        <p:cTn id="1" dur="indefinite" restart="never" nodeType="tmRoot"/>
      </p:par>
    </p:tnLst>
  </p:timing>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smtClean="0"/>
              <a:t>Task allocations</a:t>
            </a:r>
          </a:p>
        </p:txBody>
      </p:sp>
      <p:sp>
        <p:nvSpPr>
          <p:cNvPr id="19459" name="内容占位符 2"/>
          <p:cNvSpPr>
            <a:spLocks noGrp="1"/>
          </p:cNvSpPr>
          <p:nvPr>
            <p:ph idx="1"/>
          </p:nvPr>
        </p:nvSpPr>
        <p:spPr>
          <a:xfrm>
            <a:off x="731953" y="1459523"/>
            <a:ext cx="7772400" cy="4114800"/>
          </a:xfrm>
        </p:spPr>
        <p:txBody>
          <a:bodyPr/>
          <a:lstStyle/>
          <a:p>
            <a:r>
              <a:rPr lang="en-US" dirty="0" smtClean="0"/>
              <a:t>Minimize FP</a:t>
            </a:r>
            <a:endParaRPr lang="en-US" dirty="0" smtClean="0"/>
          </a:p>
          <a:p>
            <a:pPr marL="457200" lvl="1" indent="0">
              <a:buFontTx/>
              <a:buNone/>
            </a:pPr>
            <a:endParaRPr lang="en-US" dirty="0" smtClean="0"/>
          </a:p>
        </p:txBody>
      </p:sp>
      <p:pic>
        <p:nvPicPr>
          <p:cNvPr id="72" name="图片 71"/>
          <p:cNvPicPr>
            <a:picLocks noChangeAspect="1"/>
          </p:cNvPicPr>
          <p:nvPr/>
        </p:nvPicPr>
        <p:blipFill>
          <a:blip r:embed="rId2"/>
          <a:stretch>
            <a:fillRect/>
          </a:stretch>
        </p:blipFill>
        <p:spPr>
          <a:xfrm>
            <a:off x="5698731" y="1297083"/>
            <a:ext cx="3200400" cy="1687688"/>
          </a:xfrm>
          <a:prstGeom prst="rect">
            <a:avLst/>
          </a:prstGeom>
        </p:spPr>
      </p:pic>
      <p:pic>
        <p:nvPicPr>
          <p:cNvPr id="3" name="图片 2"/>
          <p:cNvPicPr>
            <a:picLocks noChangeAspect="1"/>
          </p:cNvPicPr>
          <p:nvPr/>
        </p:nvPicPr>
        <p:blipFill>
          <a:blip r:embed="rId3"/>
          <a:stretch>
            <a:fillRect/>
          </a:stretch>
        </p:blipFill>
        <p:spPr>
          <a:xfrm>
            <a:off x="990600" y="2984771"/>
            <a:ext cx="6819465" cy="2535117"/>
          </a:xfrm>
          <a:prstGeom prst="rect">
            <a:avLst/>
          </a:prstGeom>
        </p:spPr>
      </p:pic>
      <p:sp>
        <p:nvSpPr>
          <p:cNvPr id="7" name="Rounded Rectangle 54"/>
          <p:cNvSpPr/>
          <p:nvPr/>
        </p:nvSpPr>
        <p:spPr>
          <a:xfrm>
            <a:off x="1682003" y="3215857"/>
            <a:ext cx="5436657" cy="1012223"/>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4400" b="1" dirty="0" smtClean="0"/>
              <a:t>Intuition: minimize 1s</a:t>
            </a:r>
            <a:endParaRPr lang="en-US" sz="4400" b="1" dirty="0"/>
          </a:p>
        </p:txBody>
      </p:sp>
    </p:spTree>
    <p:extLst>
      <p:ext uri="{BB962C8B-B14F-4D97-AF65-F5344CB8AC3E}">
        <p14:creationId xmlns:p14="http://schemas.microsoft.com/office/powerpoint/2010/main" val="426525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Task allocations</a:t>
            </a:r>
            <a:endParaRPr lang="en-US" dirty="0"/>
          </a:p>
        </p:txBody>
      </p:sp>
      <p:grpSp>
        <p:nvGrpSpPr>
          <p:cNvPr id="4" name="组合 3"/>
          <p:cNvGrpSpPr>
            <a:grpSpLocks/>
          </p:cNvGrpSpPr>
          <p:nvPr/>
        </p:nvGrpSpPr>
        <p:grpSpPr bwMode="auto">
          <a:xfrm>
            <a:off x="1651423" y="1522324"/>
            <a:ext cx="5638800" cy="2660650"/>
            <a:chOff x="3060700" y="3429000"/>
            <a:chExt cx="2959100" cy="1524000"/>
          </a:xfrm>
        </p:grpSpPr>
        <p:sp>
          <p:nvSpPr>
            <p:cNvPr id="5" name="Freeform 7"/>
            <p:cNvSpPr>
              <a:spLocks/>
            </p:cNvSpPr>
            <p:nvPr/>
          </p:nvSpPr>
          <p:spPr bwMode="auto">
            <a:xfrm>
              <a:off x="3060700" y="3429000"/>
              <a:ext cx="2959100" cy="1524000"/>
            </a:xfrm>
            <a:custGeom>
              <a:avLst/>
              <a:gdLst>
                <a:gd name="T0" fmla="*/ 16324533 w 1794"/>
                <a:gd name="T1" fmla="*/ 1288706161 h 933"/>
                <a:gd name="T2" fmla="*/ 293831702 w 1794"/>
                <a:gd name="T3" fmla="*/ 333515884 h 933"/>
                <a:gd name="T4" fmla="*/ 1520848743 w 1794"/>
                <a:gd name="T5" fmla="*/ 266812707 h 933"/>
                <a:gd name="T6" fmla="*/ 2147483646 w 1794"/>
                <a:gd name="T7" fmla="*/ 77376077 h 933"/>
                <a:gd name="T8" fmla="*/ 2147483646 w 1794"/>
                <a:gd name="T9" fmla="*/ 733734945 h 933"/>
                <a:gd name="T10" fmla="*/ 2147483646 w 1794"/>
                <a:gd name="T11" fmla="*/ 2147483646 h 933"/>
                <a:gd name="T12" fmla="*/ 2147483646 w 1794"/>
                <a:gd name="T13" fmla="*/ 2147483646 h 933"/>
                <a:gd name="T14" fmla="*/ 2147483646 w 1794"/>
                <a:gd name="T15" fmla="*/ 2147483646 h 933"/>
                <a:gd name="T16" fmla="*/ 1126353210 w 1794"/>
                <a:gd name="T17" fmla="*/ 2147483646 h 933"/>
                <a:gd name="T18" fmla="*/ 389054023 w 1794"/>
                <a:gd name="T19" fmla="*/ 2147483646 h 933"/>
                <a:gd name="T20" fmla="*/ 16324533 w 1794"/>
                <a:gd name="T21" fmla="*/ 1288706161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6" name="Group 9"/>
            <p:cNvGrpSpPr>
              <a:grpSpLocks/>
            </p:cNvGrpSpPr>
            <p:nvPr/>
          </p:nvGrpSpPr>
          <p:grpSpPr bwMode="auto">
            <a:xfrm>
              <a:off x="3409854" y="4049713"/>
              <a:ext cx="501650" cy="233363"/>
              <a:chOff x="3600" y="219"/>
              <a:chExt cx="360" cy="175"/>
            </a:xfrm>
          </p:grpSpPr>
          <p:sp>
            <p:nvSpPr>
              <p:cNvPr id="58" name="Oval 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59" name="Line 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Rectangle 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62" name="Oval 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63" name="Group 15"/>
              <p:cNvGrpSpPr>
                <a:grpSpLocks/>
              </p:cNvGrpSpPr>
              <p:nvPr/>
            </p:nvGrpSpPr>
            <p:grpSpPr bwMode="auto">
              <a:xfrm>
                <a:off x="3686" y="244"/>
                <a:ext cx="177" cy="66"/>
                <a:chOff x="2848" y="848"/>
                <a:chExt cx="140" cy="98"/>
              </a:xfrm>
            </p:grpSpPr>
            <p:sp>
              <p:nvSpPr>
                <p:cNvPr id="68"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4" name="Group 19"/>
              <p:cNvGrpSpPr>
                <a:grpSpLocks/>
              </p:cNvGrpSpPr>
              <p:nvPr/>
            </p:nvGrpSpPr>
            <p:grpSpPr bwMode="auto">
              <a:xfrm flipV="1">
                <a:off x="3686" y="243"/>
                <a:ext cx="177" cy="66"/>
                <a:chOff x="2848" y="848"/>
                <a:chExt cx="140" cy="98"/>
              </a:xfrm>
            </p:grpSpPr>
            <p:sp>
              <p:nvSpPr>
                <p:cNvPr id="65" name="Line 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7" name="Group 23"/>
            <p:cNvGrpSpPr>
              <a:grpSpLocks/>
            </p:cNvGrpSpPr>
            <p:nvPr/>
          </p:nvGrpSpPr>
          <p:grpSpPr bwMode="auto">
            <a:xfrm>
              <a:off x="5029200" y="4115609"/>
              <a:ext cx="501650" cy="233363"/>
              <a:chOff x="3600" y="219"/>
              <a:chExt cx="360" cy="175"/>
            </a:xfrm>
          </p:grpSpPr>
          <p:sp>
            <p:nvSpPr>
              <p:cNvPr id="45" name="Oval 2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46" name="Line 2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Rectangle 2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49" name="Oval 2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50" name="Group 29"/>
              <p:cNvGrpSpPr>
                <a:grpSpLocks/>
              </p:cNvGrpSpPr>
              <p:nvPr/>
            </p:nvGrpSpPr>
            <p:grpSpPr bwMode="auto">
              <a:xfrm>
                <a:off x="3686" y="244"/>
                <a:ext cx="177" cy="66"/>
                <a:chOff x="2848" y="848"/>
                <a:chExt cx="140" cy="98"/>
              </a:xfrm>
            </p:grpSpPr>
            <p:sp>
              <p:nvSpPr>
                <p:cNvPr id="55"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 name="Group 33"/>
              <p:cNvGrpSpPr>
                <a:grpSpLocks/>
              </p:cNvGrpSpPr>
              <p:nvPr/>
            </p:nvGrpSpPr>
            <p:grpSpPr bwMode="auto">
              <a:xfrm flipV="1">
                <a:off x="3686" y="243"/>
                <a:ext cx="177" cy="66"/>
                <a:chOff x="2848" y="848"/>
                <a:chExt cx="140" cy="98"/>
              </a:xfrm>
            </p:grpSpPr>
            <p:sp>
              <p:nvSpPr>
                <p:cNvPr id="52" name="Line 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 name="Group 37"/>
            <p:cNvGrpSpPr>
              <a:grpSpLocks/>
            </p:cNvGrpSpPr>
            <p:nvPr/>
          </p:nvGrpSpPr>
          <p:grpSpPr bwMode="auto">
            <a:xfrm>
              <a:off x="4233862" y="3722729"/>
              <a:ext cx="501650" cy="233363"/>
              <a:chOff x="3600" y="219"/>
              <a:chExt cx="360" cy="175"/>
            </a:xfrm>
          </p:grpSpPr>
          <p:sp>
            <p:nvSpPr>
              <p:cNvPr id="32"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33"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36"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37" name="Group 43"/>
              <p:cNvGrpSpPr>
                <a:grpSpLocks/>
              </p:cNvGrpSpPr>
              <p:nvPr/>
            </p:nvGrpSpPr>
            <p:grpSpPr bwMode="auto">
              <a:xfrm>
                <a:off x="3686" y="244"/>
                <a:ext cx="177" cy="66"/>
                <a:chOff x="2848" y="848"/>
                <a:chExt cx="140" cy="98"/>
              </a:xfrm>
            </p:grpSpPr>
            <p:sp>
              <p:nvSpPr>
                <p:cNvPr id="42"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 name="Group 47"/>
              <p:cNvGrpSpPr>
                <a:grpSpLocks/>
              </p:cNvGrpSpPr>
              <p:nvPr/>
            </p:nvGrpSpPr>
            <p:grpSpPr bwMode="auto">
              <a:xfrm flipV="1">
                <a:off x="3686" y="243"/>
                <a:ext cx="177" cy="66"/>
                <a:chOff x="2848" y="848"/>
                <a:chExt cx="140" cy="98"/>
              </a:xfrm>
            </p:grpSpPr>
            <p:sp>
              <p:nvSpPr>
                <p:cNvPr id="39"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9" name="Group 65"/>
            <p:cNvGrpSpPr>
              <a:grpSpLocks/>
            </p:cNvGrpSpPr>
            <p:nvPr/>
          </p:nvGrpSpPr>
          <p:grpSpPr bwMode="auto">
            <a:xfrm>
              <a:off x="4190964" y="4484699"/>
              <a:ext cx="501650" cy="233363"/>
              <a:chOff x="3600" y="219"/>
              <a:chExt cx="360" cy="175"/>
            </a:xfrm>
          </p:grpSpPr>
          <p:sp>
            <p:nvSpPr>
              <p:cNvPr id="19" name="Oval 6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20" name="Line 6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6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6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23" name="Oval 7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24" name="Group 71"/>
              <p:cNvGrpSpPr>
                <a:grpSpLocks/>
              </p:cNvGrpSpPr>
              <p:nvPr/>
            </p:nvGrpSpPr>
            <p:grpSpPr bwMode="auto">
              <a:xfrm>
                <a:off x="3686" y="244"/>
                <a:ext cx="177" cy="66"/>
                <a:chOff x="2848" y="848"/>
                <a:chExt cx="140" cy="98"/>
              </a:xfrm>
            </p:grpSpPr>
            <p:sp>
              <p:nvSpPr>
                <p:cNvPr id="29" name="Line 7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7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7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 name="Group 75"/>
              <p:cNvGrpSpPr>
                <a:grpSpLocks/>
              </p:cNvGrpSpPr>
              <p:nvPr/>
            </p:nvGrpSpPr>
            <p:grpSpPr bwMode="auto">
              <a:xfrm flipV="1">
                <a:off x="3686" y="243"/>
                <a:ext cx="177" cy="66"/>
                <a:chOff x="2848" y="848"/>
                <a:chExt cx="140" cy="98"/>
              </a:xfrm>
            </p:grpSpPr>
            <p:sp>
              <p:nvSpPr>
                <p:cNvPr id="26"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cxnSp>
          <p:nvCxnSpPr>
            <p:cNvPr id="10" name="直接连接符 247"/>
            <p:cNvCxnSpPr>
              <a:cxnSpLocks noChangeShapeType="1"/>
              <a:stCxn id="58" idx="5"/>
              <a:endCxn id="23" idx="2"/>
            </p:cNvCxnSpPr>
            <p:nvPr/>
          </p:nvCxnSpPr>
          <p:spPr bwMode="auto">
            <a:xfrm>
              <a:off x="3838651" y="4264133"/>
              <a:ext cx="352313" cy="29590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249"/>
            <p:cNvCxnSpPr>
              <a:cxnSpLocks noChangeShapeType="1"/>
              <a:stCxn id="62" idx="7"/>
            </p:cNvCxnSpPr>
            <p:nvPr/>
          </p:nvCxnSpPr>
          <p:spPr bwMode="auto">
            <a:xfrm flipV="1">
              <a:off x="3834471" y="3891417"/>
              <a:ext cx="399391" cy="1803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251"/>
            <p:cNvCxnSpPr>
              <a:cxnSpLocks noChangeShapeType="1"/>
              <a:stCxn id="32" idx="6"/>
              <a:endCxn id="49" idx="1"/>
            </p:cNvCxnSpPr>
            <p:nvPr/>
          </p:nvCxnSpPr>
          <p:spPr bwMode="auto">
            <a:xfrm>
              <a:off x="4735512" y="3891417"/>
              <a:ext cx="366541" cy="24625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253"/>
            <p:cNvCxnSpPr>
              <a:cxnSpLocks noChangeShapeType="1"/>
              <a:stCxn id="21" idx="0"/>
              <a:endCxn id="45" idx="3"/>
            </p:cNvCxnSpPr>
            <p:nvPr/>
          </p:nvCxnSpPr>
          <p:spPr bwMode="auto">
            <a:xfrm flipV="1">
              <a:off x="4692614" y="4330029"/>
              <a:ext cx="413619" cy="24801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38911"/>
            <p:cNvCxnSpPr>
              <a:cxnSpLocks noChangeShapeType="1"/>
              <a:stCxn id="59" idx="0"/>
            </p:cNvCxnSpPr>
            <p:nvPr/>
          </p:nvCxnSpPr>
          <p:spPr bwMode="auto">
            <a:xfrm flipH="1">
              <a:off x="3276600" y="4143058"/>
              <a:ext cx="137434" cy="455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38913"/>
            <p:cNvCxnSpPr>
              <a:cxnSpLocks noChangeShapeType="1"/>
            </p:cNvCxnSpPr>
            <p:nvPr/>
          </p:nvCxnSpPr>
          <p:spPr bwMode="auto">
            <a:xfrm flipV="1">
              <a:off x="5548119" y="4229443"/>
              <a:ext cx="153800" cy="877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38917"/>
            <p:cNvCxnSpPr>
              <a:cxnSpLocks noChangeShapeType="1"/>
              <a:stCxn id="32" idx="4"/>
              <a:endCxn id="27" idx="0"/>
            </p:cNvCxnSpPr>
            <p:nvPr/>
          </p:nvCxnSpPr>
          <p:spPr bwMode="auto">
            <a:xfrm flipH="1">
              <a:off x="4479931" y="3956092"/>
              <a:ext cx="6846" cy="560611"/>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38920"/>
            <p:cNvCxnSpPr>
              <a:cxnSpLocks noChangeShapeType="1"/>
            </p:cNvCxnSpPr>
            <p:nvPr/>
          </p:nvCxnSpPr>
          <p:spPr bwMode="auto">
            <a:xfrm flipV="1">
              <a:off x="4476406" y="3612907"/>
              <a:ext cx="3524" cy="13088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38927"/>
            <p:cNvCxnSpPr>
              <a:cxnSpLocks noChangeShapeType="1"/>
              <a:stCxn id="19" idx="4"/>
            </p:cNvCxnSpPr>
            <p:nvPr/>
          </p:nvCxnSpPr>
          <p:spPr bwMode="auto">
            <a:xfrm flipH="1">
              <a:off x="4441789" y="4718062"/>
              <a:ext cx="2090" cy="13788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1" name="Freeform 62"/>
          <p:cNvSpPr>
            <a:spLocks/>
          </p:cNvSpPr>
          <p:nvPr/>
        </p:nvSpPr>
        <p:spPr bwMode="auto">
          <a:xfrm>
            <a:off x="1949168" y="1983107"/>
            <a:ext cx="4976912" cy="937715"/>
          </a:xfrm>
          <a:custGeom>
            <a:avLst/>
            <a:gdLst>
              <a:gd name="T0" fmla="*/ 0 w 227"/>
              <a:gd name="T1" fmla="*/ 2147483646 h 265"/>
              <a:gd name="T2" fmla="*/ 2147483646 w 227"/>
              <a:gd name="T3" fmla="*/ 2147483646 h 265"/>
              <a:gd name="T4" fmla="*/ 2147483646 w 227"/>
              <a:gd name="T5" fmla="*/ 2147483646 h 265"/>
              <a:gd name="T6" fmla="*/ 0 60000 65536"/>
              <a:gd name="T7" fmla="*/ 0 60000 65536"/>
              <a:gd name="T8" fmla="*/ 0 60000 65536"/>
              <a:gd name="T9" fmla="*/ 0 w 227"/>
              <a:gd name="T10" fmla="*/ 0 h 265"/>
              <a:gd name="T11" fmla="*/ 227 w 227"/>
              <a:gd name="T12" fmla="*/ 265 h 265"/>
            </a:gdLst>
            <a:ahLst/>
            <a:cxnLst>
              <a:cxn ang="T6">
                <a:pos x="T0" y="T1"/>
              </a:cxn>
              <a:cxn ang="T7">
                <a:pos x="T2" y="T3"/>
              </a:cxn>
              <a:cxn ang="T8">
                <a:pos x="T4" y="T5"/>
              </a:cxn>
            </a:cxnLst>
            <a:rect l="T9" t="T10" r="T11" b="T12"/>
            <a:pathLst>
              <a:path w="227" h="265">
                <a:moveTo>
                  <a:pt x="0" y="265"/>
                </a:moveTo>
                <a:cubicBezTo>
                  <a:pt x="33" y="135"/>
                  <a:pt x="67" y="6"/>
                  <a:pt x="105" y="3"/>
                </a:cubicBezTo>
                <a:cubicBezTo>
                  <a:pt x="143" y="0"/>
                  <a:pt x="185" y="123"/>
                  <a:pt x="227" y="247"/>
                </a:cubicBezTo>
              </a:path>
            </a:pathLst>
          </a:custGeom>
          <a:noFill/>
          <a:ln w="50800" cap="flat" cmpd="sng">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2" name="Freeform 61"/>
          <p:cNvSpPr>
            <a:spLocks/>
          </p:cNvSpPr>
          <p:nvPr/>
        </p:nvSpPr>
        <p:spPr bwMode="auto">
          <a:xfrm flipV="1">
            <a:off x="1581197" y="2960653"/>
            <a:ext cx="2598860" cy="1222321"/>
          </a:xfrm>
          <a:custGeom>
            <a:avLst/>
            <a:gdLst>
              <a:gd name="T0" fmla="*/ 0 w 1763"/>
              <a:gd name="T1" fmla="*/ 2147483646 h 322"/>
              <a:gd name="T2" fmla="*/ 2147483646 w 1763"/>
              <a:gd name="T3" fmla="*/ 2147483646 h 322"/>
              <a:gd name="T4" fmla="*/ 2147483646 w 1763"/>
              <a:gd name="T5" fmla="*/ 2147483646 h 322"/>
              <a:gd name="T6" fmla="*/ 2147483646 w 1763"/>
              <a:gd name="T7" fmla="*/ 0 h 322"/>
              <a:gd name="T8" fmla="*/ 0 60000 65536"/>
              <a:gd name="T9" fmla="*/ 0 60000 65536"/>
              <a:gd name="T10" fmla="*/ 0 60000 65536"/>
              <a:gd name="T11" fmla="*/ 0 60000 65536"/>
              <a:gd name="T12" fmla="*/ 0 w 1763"/>
              <a:gd name="T13" fmla="*/ 0 h 322"/>
              <a:gd name="T14" fmla="*/ 1763 w 1763"/>
              <a:gd name="T15" fmla="*/ 322 h 322"/>
            </a:gdLst>
            <a:ahLst/>
            <a:cxnLst>
              <a:cxn ang="T8">
                <a:pos x="T0" y="T1"/>
              </a:cxn>
              <a:cxn ang="T9">
                <a:pos x="T2" y="T3"/>
              </a:cxn>
              <a:cxn ang="T10">
                <a:pos x="T4" y="T5"/>
              </a:cxn>
              <a:cxn ang="T11">
                <a:pos x="T6" y="T7"/>
              </a:cxn>
            </a:cxnLst>
            <a:rect l="T12" t="T13" r="T14" b="T15"/>
            <a:pathLst>
              <a:path w="1763" h="322">
                <a:moveTo>
                  <a:pt x="0" y="305"/>
                </a:moveTo>
                <a:cubicBezTo>
                  <a:pt x="412" y="313"/>
                  <a:pt x="825" y="322"/>
                  <a:pt x="1091" y="305"/>
                </a:cubicBezTo>
                <a:cubicBezTo>
                  <a:pt x="1357" y="288"/>
                  <a:pt x="1485" y="252"/>
                  <a:pt x="1597" y="201"/>
                </a:cubicBezTo>
                <a:cubicBezTo>
                  <a:pt x="1709" y="150"/>
                  <a:pt x="1736" y="75"/>
                  <a:pt x="1763" y="0"/>
                </a:cubicBezTo>
              </a:path>
            </a:pathLst>
          </a:custGeom>
          <a:noFill/>
          <a:ln w="50800" cap="flat" cmpd="sng">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3" name="文本框 72"/>
          <p:cNvSpPr txBox="1"/>
          <p:nvPr/>
        </p:nvSpPr>
        <p:spPr>
          <a:xfrm>
            <a:off x="572270" y="4411401"/>
            <a:ext cx="8377790" cy="584775"/>
          </a:xfrm>
          <a:prstGeom prst="rect">
            <a:avLst/>
          </a:prstGeom>
          <a:noFill/>
        </p:spPr>
        <p:txBody>
          <a:bodyPr wrap="square" rtlCol="0">
            <a:spAutoFit/>
          </a:bodyPr>
          <a:lstStyle/>
          <a:p>
            <a:r>
              <a:rPr lang="en-US" sz="3200" baseline="0%" dirty="0"/>
              <a:t>I</a:t>
            </a:r>
            <a:r>
              <a:rPr lang="en-US" sz="3200" baseline="0%" dirty="0" smtClean="0"/>
              <a:t>s it practical to get minimum number of 1s?  </a:t>
            </a:r>
            <a:endParaRPr lang="en-US" sz="3200" dirty="0"/>
          </a:p>
        </p:txBody>
      </p:sp>
      <p:sp>
        <p:nvSpPr>
          <p:cNvPr id="75" name="文本框 74"/>
          <p:cNvSpPr txBox="1"/>
          <p:nvPr/>
        </p:nvSpPr>
        <p:spPr>
          <a:xfrm>
            <a:off x="572270" y="5083861"/>
            <a:ext cx="8724130" cy="584775"/>
          </a:xfrm>
          <a:prstGeom prst="rect">
            <a:avLst/>
          </a:prstGeom>
          <a:noFill/>
        </p:spPr>
        <p:txBody>
          <a:bodyPr wrap="square" rtlCol="0">
            <a:spAutoFit/>
          </a:bodyPr>
          <a:lstStyle/>
          <a:p>
            <a:r>
              <a:rPr lang="en-US" sz="3200" baseline="0%" dirty="0" smtClean="0"/>
              <a:t>It is NP-hard. (</a:t>
            </a:r>
            <a:r>
              <a:rPr lang="en-US" sz="3200" baseline="0%" dirty="0" err="1" smtClean="0"/>
              <a:t>SetCover</a:t>
            </a:r>
            <a:r>
              <a:rPr lang="en-US" sz="3200" baseline="0%" dirty="0" smtClean="0"/>
              <a:t>)</a:t>
            </a:r>
            <a:endParaRPr lang="en-US" sz="3200" dirty="0"/>
          </a:p>
        </p:txBody>
      </p:sp>
      <p:pic>
        <p:nvPicPr>
          <p:cNvPr id="2050" name="Picture 2" descr="http://images.clipartpanda.com/sad-smiley-face-clipart-7TaMeAGTA.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7466" y="4981959"/>
            <a:ext cx="886113" cy="73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7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500"/>
                                        <p:tgtEl>
                                          <p:spTgt spid="75"/>
                                        </p:tgtEl>
                                      </p:cBhvr>
                                    </p:animEffect>
                                  </p:childTnLst>
                                </p:cTn>
                              </p:par>
                              <p:par>
                                <p:cTn id="8" presetID="22" presetClass="entr" presetSubtype="4"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wipe(down)">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Task allocations (Heuristics)</a:t>
            </a:r>
            <a:endParaRPr lang="en-US" dirty="0"/>
          </a:p>
        </p:txBody>
      </p:sp>
      <p:pic>
        <p:nvPicPr>
          <p:cNvPr id="4" name="内容占位符 3"/>
          <p:cNvPicPr>
            <a:picLocks noGrp="1" noChangeAspect="1"/>
          </p:cNvPicPr>
          <p:nvPr>
            <p:ph idx="1"/>
          </p:nvPr>
        </p:nvPicPr>
        <p:blipFill>
          <a:blip r:embed="rId2"/>
          <a:stretch>
            <a:fillRect/>
          </a:stretch>
        </p:blipFill>
        <p:spPr>
          <a:xfrm>
            <a:off x="1482428" y="3276600"/>
            <a:ext cx="6251829" cy="2324100"/>
          </a:xfrm>
          <a:prstGeom prst="rect">
            <a:avLst/>
          </a:prstGeom>
        </p:spPr>
      </p:pic>
      <p:sp>
        <p:nvSpPr>
          <p:cNvPr id="5" name="矩形 4"/>
          <p:cNvSpPr/>
          <p:nvPr/>
        </p:nvSpPr>
        <p:spPr bwMode="auto">
          <a:xfrm>
            <a:off x="2760787" y="1675228"/>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
              </a:lnSpc>
              <a:spcBef>
                <a:spcPct val="0%"/>
              </a:spcBef>
              <a:spcAft>
                <a:spcPct val="0%"/>
              </a:spcAft>
              <a:buClrTx/>
              <a:buSzTx/>
              <a:buFontTx/>
              <a:buNone/>
              <a:tabLst/>
            </a:pPr>
            <a:r>
              <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rPr>
              <a:t>1</a:t>
            </a:r>
            <a:endPar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endParaRPr>
          </a:p>
        </p:txBody>
      </p:sp>
      <p:sp>
        <p:nvSpPr>
          <p:cNvPr id="6" name="矩形 5"/>
          <p:cNvSpPr/>
          <p:nvPr/>
        </p:nvSpPr>
        <p:spPr bwMode="auto">
          <a:xfrm>
            <a:off x="3227365" y="1675228"/>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
              </a:lnSpc>
              <a:spcBef>
                <a:spcPct val="0%"/>
              </a:spcBef>
              <a:spcAft>
                <a:spcPct val="0%"/>
              </a:spcAft>
              <a:buClrTx/>
              <a:buSzTx/>
              <a:buFontTx/>
              <a:buNone/>
              <a:tabLst/>
            </a:pPr>
            <a:r>
              <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rPr>
              <a:t>0</a:t>
            </a:r>
            <a:endPar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endParaRPr>
          </a:p>
        </p:txBody>
      </p:sp>
      <p:sp>
        <p:nvSpPr>
          <p:cNvPr id="7" name="矩形 6"/>
          <p:cNvSpPr/>
          <p:nvPr/>
        </p:nvSpPr>
        <p:spPr bwMode="auto">
          <a:xfrm>
            <a:off x="3693943" y="1675228"/>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
              </a:lnSpc>
              <a:spcBef>
                <a:spcPct val="0%"/>
              </a:spcBef>
              <a:spcAft>
                <a:spcPct val="0%"/>
              </a:spcAft>
              <a:buClrTx/>
              <a:buSzTx/>
              <a:buFontTx/>
              <a:buNone/>
              <a:tabLst/>
            </a:pPr>
            <a:r>
              <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rPr>
              <a:t>0</a:t>
            </a:r>
            <a:endPar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endParaRPr>
          </a:p>
        </p:txBody>
      </p:sp>
      <p:sp>
        <p:nvSpPr>
          <p:cNvPr id="8" name="矩形 7"/>
          <p:cNvSpPr/>
          <p:nvPr/>
        </p:nvSpPr>
        <p:spPr bwMode="auto">
          <a:xfrm>
            <a:off x="4151143" y="1675228"/>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
              </a:lnSpc>
              <a:spcBef>
                <a:spcPct val="0%"/>
              </a:spcBef>
              <a:spcAft>
                <a:spcPct val="0%"/>
              </a:spcAft>
              <a:buClrTx/>
              <a:buSzTx/>
              <a:buFontTx/>
              <a:buNone/>
              <a:tabLst/>
            </a:pPr>
            <a:r>
              <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rPr>
              <a:t>1</a:t>
            </a:r>
            <a:endPar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endParaRPr>
          </a:p>
        </p:txBody>
      </p:sp>
      <p:sp>
        <p:nvSpPr>
          <p:cNvPr id="9" name="矩形 8"/>
          <p:cNvSpPr/>
          <p:nvPr/>
        </p:nvSpPr>
        <p:spPr bwMode="auto">
          <a:xfrm>
            <a:off x="4617721" y="1675228"/>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
              </a:lnSpc>
              <a:spcBef>
                <a:spcPct val="0%"/>
              </a:spcBef>
              <a:spcAft>
                <a:spcPct val="0%"/>
              </a:spcAft>
              <a:buClrTx/>
              <a:buSzTx/>
              <a:buFontTx/>
              <a:buNone/>
              <a:tabLst/>
            </a:pPr>
            <a:r>
              <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rPr>
              <a:t>0</a:t>
            </a:r>
            <a:endPar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endParaRPr>
          </a:p>
        </p:txBody>
      </p:sp>
      <p:sp>
        <p:nvSpPr>
          <p:cNvPr id="10" name="矩形 9"/>
          <p:cNvSpPr/>
          <p:nvPr/>
        </p:nvSpPr>
        <p:spPr bwMode="auto">
          <a:xfrm>
            <a:off x="5084299" y="1675228"/>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
              </a:lnSpc>
              <a:spcBef>
                <a:spcPct val="0%"/>
              </a:spcBef>
              <a:spcAft>
                <a:spcPct val="0%"/>
              </a:spcAft>
              <a:buClrTx/>
              <a:buSzTx/>
              <a:buFontTx/>
              <a:buNone/>
              <a:tabLst/>
            </a:pPr>
            <a:r>
              <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rPr>
              <a:t>0</a:t>
            </a:r>
            <a:endPar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endParaRPr>
          </a:p>
        </p:txBody>
      </p:sp>
      <p:sp>
        <p:nvSpPr>
          <p:cNvPr id="11" name="矩形 10"/>
          <p:cNvSpPr/>
          <p:nvPr/>
        </p:nvSpPr>
        <p:spPr bwMode="auto">
          <a:xfrm>
            <a:off x="5562600" y="1675228"/>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
              </a:lnSpc>
              <a:spcBef>
                <a:spcPct val="0%"/>
              </a:spcBef>
              <a:spcAft>
                <a:spcPct val="0%"/>
              </a:spcAft>
              <a:buClrTx/>
              <a:buSzTx/>
              <a:buFontTx/>
              <a:buNone/>
              <a:tabLst/>
            </a:pPr>
            <a:r>
              <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rPr>
              <a:t>0</a:t>
            </a:r>
            <a:endPar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endParaRPr>
          </a:p>
        </p:txBody>
      </p:sp>
      <p:sp>
        <p:nvSpPr>
          <p:cNvPr id="12" name="矩形 11"/>
          <p:cNvSpPr/>
          <p:nvPr/>
        </p:nvSpPr>
        <p:spPr bwMode="auto">
          <a:xfrm>
            <a:off x="6029178" y="1675228"/>
            <a:ext cx="457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
              </a:lnSpc>
              <a:spcBef>
                <a:spcPct val="0%"/>
              </a:spcBef>
              <a:spcAft>
                <a:spcPct val="0%"/>
              </a:spcAft>
              <a:buClrTx/>
              <a:buSzTx/>
              <a:buFontTx/>
              <a:buNone/>
              <a:tabLst/>
            </a:pPr>
            <a:r>
              <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rPr>
              <a:t>0</a:t>
            </a:r>
            <a:endParaRPr kumimoji="0" lang="en-US" sz="2400" b="0" i="0" u="none" strike="noStrike" cap="none" normalizeH="0" baseline="-25%" dirty="0" smtClean="0">
              <a:ln>
                <a:noFill/>
              </a:ln>
              <a:solidFill>
                <a:schemeClr val="tx1"/>
              </a:solidFill>
              <a:effectLst/>
              <a:latin typeface="Arial" panose="020B0604020202020204" pitchFamily="34" charset="0"/>
              <a:ea typeface="Geneva" pitchFamily="48" charset="0"/>
              <a:cs typeface="Geneva" pitchFamily="48" charset="0"/>
            </a:endParaRPr>
          </a:p>
        </p:txBody>
      </p:sp>
      <p:cxnSp>
        <p:nvCxnSpPr>
          <p:cNvPr id="14" name="直接箭头连接符 13"/>
          <p:cNvCxnSpPr/>
          <p:nvPr/>
        </p:nvCxnSpPr>
        <p:spPr bwMode="auto">
          <a:xfrm flipH="1">
            <a:off x="3217988" y="2359856"/>
            <a:ext cx="933155" cy="916744"/>
          </a:xfrm>
          <a:prstGeom prst="straightConnector1">
            <a:avLst/>
          </a:prstGeom>
          <a:solidFill>
            <a:schemeClr val="accent1"/>
          </a:solidFill>
          <a:ln w="19050" cap="flat" cmpd="sng" algn="ctr">
            <a:solidFill>
              <a:schemeClr val="tx1"/>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a:off x="5084299" y="2359856"/>
            <a:ext cx="1182857" cy="993530"/>
          </a:xfrm>
          <a:prstGeom prst="straightConnector1">
            <a:avLst/>
          </a:prstGeom>
          <a:solidFill>
            <a:schemeClr val="accent1"/>
          </a:solidFill>
          <a:ln w="19050" cap="flat" cmpd="sng" algn="ctr">
            <a:solidFill>
              <a:schemeClr val="tx1"/>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文本框 19"/>
          <p:cNvSpPr txBox="1"/>
          <p:nvPr/>
        </p:nvSpPr>
        <p:spPr>
          <a:xfrm>
            <a:off x="2384477" y="2479674"/>
            <a:ext cx="1524000" cy="338554"/>
          </a:xfrm>
          <a:prstGeom prst="rect">
            <a:avLst/>
          </a:prstGeom>
          <a:noFill/>
        </p:spPr>
        <p:txBody>
          <a:bodyPr wrap="square" rtlCol="0">
            <a:spAutoFit/>
          </a:bodyPr>
          <a:lstStyle/>
          <a:p>
            <a:r>
              <a:rPr lang="en-US" dirty="0" smtClean="0"/>
              <a:t>One more 1</a:t>
            </a:r>
            <a:endParaRPr lang="en-US" dirty="0"/>
          </a:p>
        </p:txBody>
      </p:sp>
      <p:sp>
        <p:nvSpPr>
          <p:cNvPr id="21" name="文本框 20"/>
          <p:cNvSpPr txBox="1"/>
          <p:nvPr/>
        </p:nvSpPr>
        <p:spPr>
          <a:xfrm>
            <a:off x="5716173" y="2518067"/>
            <a:ext cx="1524000" cy="338554"/>
          </a:xfrm>
          <a:prstGeom prst="rect">
            <a:avLst/>
          </a:prstGeom>
          <a:noFill/>
        </p:spPr>
        <p:txBody>
          <a:bodyPr wrap="square" rtlCol="0">
            <a:spAutoFit/>
          </a:bodyPr>
          <a:lstStyle/>
          <a:p>
            <a:r>
              <a:rPr lang="en-US" dirty="0" smtClean="0"/>
              <a:t>Two more 1s</a:t>
            </a:r>
            <a:endParaRPr lang="en-US" dirty="0"/>
          </a:p>
        </p:txBody>
      </p:sp>
      <p:pic>
        <p:nvPicPr>
          <p:cNvPr id="1026" name="Picture 2" descr="http://cdn.marketplaceimages.windowsphone.com/v8/images/1b8b15f9-ea1a-4198-8491-043b1f276db4?imageType=ws_icon_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802" y="4184307"/>
            <a:ext cx="1336675" cy="1336676"/>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p:cNvSpPr txBox="1"/>
          <p:nvPr/>
        </p:nvSpPr>
        <p:spPr>
          <a:xfrm>
            <a:off x="2141100" y="5537395"/>
            <a:ext cx="6800798" cy="461665"/>
          </a:xfrm>
          <a:prstGeom prst="rect">
            <a:avLst/>
          </a:prstGeom>
          <a:noFill/>
        </p:spPr>
        <p:txBody>
          <a:bodyPr wrap="square" rtlCol="0">
            <a:spAutoFit/>
          </a:bodyPr>
          <a:lstStyle/>
          <a:p>
            <a:r>
              <a:rPr lang="en-US" baseline="0%" dirty="0" smtClean="0"/>
              <a:t>Starting from high-volume flows</a:t>
            </a:r>
            <a:endParaRPr lang="en-US" dirty="0"/>
          </a:p>
        </p:txBody>
      </p:sp>
    </p:spTree>
    <p:extLst>
      <p:ext uri="{BB962C8B-B14F-4D97-AF65-F5344CB8AC3E}">
        <p14:creationId xmlns:p14="http://schemas.microsoft.com/office/powerpoint/2010/main" val="388374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wipe(down)">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Motivation</a:t>
            </a:r>
            <a:endParaRPr lang="en-US" dirty="0"/>
          </a:p>
        </p:txBody>
      </p:sp>
      <p:sp>
        <p:nvSpPr>
          <p:cNvPr id="3" name="内容占位符 2"/>
          <p:cNvSpPr>
            <a:spLocks noGrp="1"/>
          </p:cNvSpPr>
          <p:nvPr>
            <p:ph idx="1"/>
          </p:nvPr>
        </p:nvSpPr>
        <p:spPr>
          <a:xfrm>
            <a:off x="570133" y="1368313"/>
            <a:ext cx="7772400" cy="4114800"/>
          </a:xfrm>
        </p:spPr>
        <p:txBody>
          <a:bodyPr/>
          <a:lstStyle/>
          <a:p>
            <a:r>
              <a:rPr lang="en-US" dirty="0" smtClean="0"/>
              <a:t>Traditional monitoring is sampling</a:t>
            </a:r>
            <a:endParaRPr lang="en-US" dirty="0"/>
          </a:p>
        </p:txBody>
      </p:sp>
      <p:grpSp>
        <p:nvGrpSpPr>
          <p:cNvPr id="4" name="组合 3"/>
          <p:cNvGrpSpPr>
            <a:grpSpLocks/>
          </p:cNvGrpSpPr>
          <p:nvPr/>
        </p:nvGrpSpPr>
        <p:grpSpPr bwMode="auto">
          <a:xfrm>
            <a:off x="588107" y="2587598"/>
            <a:ext cx="4572000" cy="2746402"/>
            <a:chOff x="3060700" y="3429000"/>
            <a:chExt cx="2959100" cy="1524000"/>
          </a:xfrm>
        </p:grpSpPr>
        <p:sp>
          <p:nvSpPr>
            <p:cNvPr id="5" name="Freeform 7"/>
            <p:cNvSpPr>
              <a:spLocks/>
            </p:cNvSpPr>
            <p:nvPr/>
          </p:nvSpPr>
          <p:spPr bwMode="auto">
            <a:xfrm>
              <a:off x="3060700" y="3429000"/>
              <a:ext cx="2959100" cy="1524000"/>
            </a:xfrm>
            <a:custGeom>
              <a:avLst/>
              <a:gdLst>
                <a:gd name="T0" fmla="*/ 16324533 w 1794"/>
                <a:gd name="T1" fmla="*/ 1288706161 h 933"/>
                <a:gd name="T2" fmla="*/ 293831702 w 1794"/>
                <a:gd name="T3" fmla="*/ 333515884 h 933"/>
                <a:gd name="T4" fmla="*/ 1520848743 w 1794"/>
                <a:gd name="T5" fmla="*/ 266812707 h 933"/>
                <a:gd name="T6" fmla="*/ 2147483646 w 1794"/>
                <a:gd name="T7" fmla="*/ 77376077 h 933"/>
                <a:gd name="T8" fmla="*/ 2147483646 w 1794"/>
                <a:gd name="T9" fmla="*/ 733734945 h 933"/>
                <a:gd name="T10" fmla="*/ 2147483646 w 1794"/>
                <a:gd name="T11" fmla="*/ 2147483646 h 933"/>
                <a:gd name="T12" fmla="*/ 2147483646 w 1794"/>
                <a:gd name="T13" fmla="*/ 2147483646 h 933"/>
                <a:gd name="T14" fmla="*/ 2147483646 w 1794"/>
                <a:gd name="T15" fmla="*/ 2147483646 h 933"/>
                <a:gd name="T16" fmla="*/ 1126353210 w 1794"/>
                <a:gd name="T17" fmla="*/ 2147483646 h 933"/>
                <a:gd name="T18" fmla="*/ 389054023 w 1794"/>
                <a:gd name="T19" fmla="*/ 2147483646 h 933"/>
                <a:gd name="T20" fmla="*/ 16324533 w 1794"/>
                <a:gd name="T21" fmla="*/ 1288706161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6" name="Group 9"/>
            <p:cNvGrpSpPr>
              <a:grpSpLocks/>
            </p:cNvGrpSpPr>
            <p:nvPr/>
          </p:nvGrpSpPr>
          <p:grpSpPr bwMode="auto">
            <a:xfrm>
              <a:off x="3409854" y="4049713"/>
              <a:ext cx="501650" cy="233363"/>
              <a:chOff x="3600" y="219"/>
              <a:chExt cx="360" cy="175"/>
            </a:xfrm>
          </p:grpSpPr>
          <p:sp>
            <p:nvSpPr>
              <p:cNvPr id="58" name="Oval 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59" name="Line 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Rectangle 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62" name="Oval 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63" name="Group 15"/>
              <p:cNvGrpSpPr>
                <a:grpSpLocks/>
              </p:cNvGrpSpPr>
              <p:nvPr/>
            </p:nvGrpSpPr>
            <p:grpSpPr bwMode="auto">
              <a:xfrm>
                <a:off x="3686" y="244"/>
                <a:ext cx="177" cy="66"/>
                <a:chOff x="2848" y="848"/>
                <a:chExt cx="140" cy="98"/>
              </a:xfrm>
            </p:grpSpPr>
            <p:sp>
              <p:nvSpPr>
                <p:cNvPr id="68"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4" name="Group 19"/>
              <p:cNvGrpSpPr>
                <a:grpSpLocks/>
              </p:cNvGrpSpPr>
              <p:nvPr/>
            </p:nvGrpSpPr>
            <p:grpSpPr bwMode="auto">
              <a:xfrm flipV="1">
                <a:off x="3686" y="243"/>
                <a:ext cx="177" cy="66"/>
                <a:chOff x="2848" y="848"/>
                <a:chExt cx="140" cy="98"/>
              </a:xfrm>
            </p:grpSpPr>
            <p:sp>
              <p:nvSpPr>
                <p:cNvPr id="65" name="Line 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7" name="Group 23"/>
            <p:cNvGrpSpPr>
              <a:grpSpLocks/>
            </p:cNvGrpSpPr>
            <p:nvPr/>
          </p:nvGrpSpPr>
          <p:grpSpPr bwMode="auto">
            <a:xfrm>
              <a:off x="5029200" y="4115609"/>
              <a:ext cx="501650" cy="233363"/>
              <a:chOff x="3600" y="219"/>
              <a:chExt cx="360" cy="175"/>
            </a:xfrm>
          </p:grpSpPr>
          <p:sp>
            <p:nvSpPr>
              <p:cNvPr id="45" name="Oval 2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46" name="Line 2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Rectangle 2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49" name="Oval 2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50" name="Group 29"/>
              <p:cNvGrpSpPr>
                <a:grpSpLocks/>
              </p:cNvGrpSpPr>
              <p:nvPr/>
            </p:nvGrpSpPr>
            <p:grpSpPr bwMode="auto">
              <a:xfrm>
                <a:off x="3686" y="244"/>
                <a:ext cx="177" cy="66"/>
                <a:chOff x="2848" y="848"/>
                <a:chExt cx="140" cy="98"/>
              </a:xfrm>
            </p:grpSpPr>
            <p:sp>
              <p:nvSpPr>
                <p:cNvPr id="55"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 name="Group 33"/>
              <p:cNvGrpSpPr>
                <a:grpSpLocks/>
              </p:cNvGrpSpPr>
              <p:nvPr/>
            </p:nvGrpSpPr>
            <p:grpSpPr bwMode="auto">
              <a:xfrm flipV="1">
                <a:off x="3686" y="243"/>
                <a:ext cx="177" cy="66"/>
                <a:chOff x="2848" y="848"/>
                <a:chExt cx="140" cy="98"/>
              </a:xfrm>
            </p:grpSpPr>
            <p:sp>
              <p:nvSpPr>
                <p:cNvPr id="52" name="Line 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 name="Group 37"/>
            <p:cNvGrpSpPr>
              <a:grpSpLocks/>
            </p:cNvGrpSpPr>
            <p:nvPr/>
          </p:nvGrpSpPr>
          <p:grpSpPr bwMode="auto">
            <a:xfrm>
              <a:off x="4233862" y="3722729"/>
              <a:ext cx="501650" cy="233363"/>
              <a:chOff x="3600" y="219"/>
              <a:chExt cx="360" cy="175"/>
            </a:xfrm>
          </p:grpSpPr>
          <p:sp>
            <p:nvSpPr>
              <p:cNvPr id="32"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33"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36"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37" name="Group 43"/>
              <p:cNvGrpSpPr>
                <a:grpSpLocks/>
              </p:cNvGrpSpPr>
              <p:nvPr/>
            </p:nvGrpSpPr>
            <p:grpSpPr bwMode="auto">
              <a:xfrm>
                <a:off x="3686" y="244"/>
                <a:ext cx="177" cy="66"/>
                <a:chOff x="2848" y="848"/>
                <a:chExt cx="140" cy="98"/>
              </a:xfrm>
            </p:grpSpPr>
            <p:sp>
              <p:nvSpPr>
                <p:cNvPr id="42"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 name="Group 47"/>
              <p:cNvGrpSpPr>
                <a:grpSpLocks/>
              </p:cNvGrpSpPr>
              <p:nvPr/>
            </p:nvGrpSpPr>
            <p:grpSpPr bwMode="auto">
              <a:xfrm flipV="1">
                <a:off x="3686" y="243"/>
                <a:ext cx="177" cy="66"/>
                <a:chOff x="2848" y="848"/>
                <a:chExt cx="140" cy="98"/>
              </a:xfrm>
            </p:grpSpPr>
            <p:sp>
              <p:nvSpPr>
                <p:cNvPr id="39"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9" name="Group 65"/>
            <p:cNvGrpSpPr>
              <a:grpSpLocks/>
            </p:cNvGrpSpPr>
            <p:nvPr/>
          </p:nvGrpSpPr>
          <p:grpSpPr bwMode="auto">
            <a:xfrm>
              <a:off x="4190964" y="4484699"/>
              <a:ext cx="501650" cy="233363"/>
              <a:chOff x="3600" y="219"/>
              <a:chExt cx="360" cy="175"/>
            </a:xfrm>
          </p:grpSpPr>
          <p:sp>
            <p:nvSpPr>
              <p:cNvPr id="19" name="Oval 6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20" name="Line 6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6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6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23" name="Oval 7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24" name="Group 71"/>
              <p:cNvGrpSpPr>
                <a:grpSpLocks/>
              </p:cNvGrpSpPr>
              <p:nvPr/>
            </p:nvGrpSpPr>
            <p:grpSpPr bwMode="auto">
              <a:xfrm>
                <a:off x="3686" y="244"/>
                <a:ext cx="177" cy="66"/>
                <a:chOff x="2848" y="848"/>
                <a:chExt cx="140" cy="98"/>
              </a:xfrm>
            </p:grpSpPr>
            <p:sp>
              <p:nvSpPr>
                <p:cNvPr id="29" name="Line 7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7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7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 name="Group 75"/>
              <p:cNvGrpSpPr>
                <a:grpSpLocks/>
              </p:cNvGrpSpPr>
              <p:nvPr/>
            </p:nvGrpSpPr>
            <p:grpSpPr bwMode="auto">
              <a:xfrm flipV="1">
                <a:off x="3686" y="243"/>
                <a:ext cx="177" cy="66"/>
                <a:chOff x="2848" y="848"/>
                <a:chExt cx="140" cy="98"/>
              </a:xfrm>
            </p:grpSpPr>
            <p:sp>
              <p:nvSpPr>
                <p:cNvPr id="26"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cxnSp>
          <p:nvCxnSpPr>
            <p:cNvPr id="10" name="直接连接符 247"/>
            <p:cNvCxnSpPr>
              <a:cxnSpLocks noChangeShapeType="1"/>
              <a:stCxn id="58" idx="5"/>
              <a:endCxn id="23" idx="2"/>
            </p:cNvCxnSpPr>
            <p:nvPr/>
          </p:nvCxnSpPr>
          <p:spPr bwMode="auto">
            <a:xfrm>
              <a:off x="3838651" y="4264133"/>
              <a:ext cx="352313" cy="29590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249"/>
            <p:cNvCxnSpPr>
              <a:cxnSpLocks noChangeShapeType="1"/>
              <a:stCxn id="62" idx="7"/>
            </p:cNvCxnSpPr>
            <p:nvPr/>
          </p:nvCxnSpPr>
          <p:spPr bwMode="auto">
            <a:xfrm flipV="1">
              <a:off x="3834471" y="3891417"/>
              <a:ext cx="399391" cy="1803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251"/>
            <p:cNvCxnSpPr>
              <a:cxnSpLocks noChangeShapeType="1"/>
              <a:stCxn id="32" idx="6"/>
              <a:endCxn id="49" idx="1"/>
            </p:cNvCxnSpPr>
            <p:nvPr/>
          </p:nvCxnSpPr>
          <p:spPr bwMode="auto">
            <a:xfrm>
              <a:off x="4735512" y="3891417"/>
              <a:ext cx="366541" cy="24625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253"/>
            <p:cNvCxnSpPr>
              <a:cxnSpLocks noChangeShapeType="1"/>
              <a:stCxn id="21" idx="0"/>
              <a:endCxn id="45" idx="3"/>
            </p:cNvCxnSpPr>
            <p:nvPr/>
          </p:nvCxnSpPr>
          <p:spPr bwMode="auto">
            <a:xfrm flipV="1">
              <a:off x="4692614" y="4330029"/>
              <a:ext cx="413619" cy="24801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38911"/>
            <p:cNvCxnSpPr>
              <a:cxnSpLocks noChangeShapeType="1"/>
              <a:stCxn id="59" idx="0"/>
            </p:cNvCxnSpPr>
            <p:nvPr/>
          </p:nvCxnSpPr>
          <p:spPr bwMode="auto">
            <a:xfrm flipH="1">
              <a:off x="3276600" y="4143058"/>
              <a:ext cx="137434" cy="455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38913"/>
            <p:cNvCxnSpPr>
              <a:cxnSpLocks noChangeShapeType="1"/>
            </p:cNvCxnSpPr>
            <p:nvPr/>
          </p:nvCxnSpPr>
          <p:spPr bwMode="auto">
            <a:xfrm flipV="1">
              <a:off x="5548119" y="4229443"/>
              <a:ext cx="153800" cy="877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38917"/>
            <p:cNvCxnSpPr>
              <a:cxnSpLocks noChangeShapeType="1"/>
              <a:stCxn id="32" idx="4"/>
              <a:endCxn id="27" idx="0"/>
            </p:cNvCxnSpPr>
            <p:nvPr/>
          </p:nvCxnSpPr>
          <p:spPr bwMode="auto">
            <a:xfrm flipH="1">
              <a:off x="4479931" y="3956092"/>
              <a:ext cx="6846" cy="560611"/>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38920"/>
            <p:cNvCxnSpPr>
              <a:cxnSpLocks noChangeShapeType="1"/>
            </p:cNvCxnSpPr>
            <p:nvPr/>
          </p:nvCxnSpPr>
          <p:spPr bwMode="auto">
            <a:xfrm flipV="1">
              <a:off x="4476406" y="3612907"/>
              <a:ext cx="3524" cy="13088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38927"/>
            <p:cNvCxnSpPr>
              <a:cxnSpLocks noChangeShapeType="1"/>
              <a:stCxn id="19" idx="4"/>
            </p:cNvCxnSpPr>
            <p:nvPr/>
          </p:nvCxnSpPr>
          <p:spPr bwMode="auto">
            <a:xfrm flipH="1">
              <a:off x="4441789" y="4718062"/>
              <a:ext cx="2090" cy="13788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72" name="Picture 5" descr="http://www.qweas.com/icon/paessler-wmi-tes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125" y="2581413"/>
            <a:ext cx="4778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73" name="Picture 5" descr="http://www.qweas.com/icon/paessler-wmi-tes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351" y="4648081"/>
            <a:ext cx="4778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74" name="Picture 5" descr="http://www.qweas.com/icon/paessler-wmi-tes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491" y="3295545"/>
            <a:ext cx="4778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35842" name="Picture 2" descr="http://www.rw-designer.com/icon-image/7507-256x256x3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1747" y="2992351"/>
            <a:ext cx="921941" cy="921942"/>
          </a:xfrm>
          <a:prstGeom prst="rect">
            <a:avLst/>
          </a:prstGeom>
          <a:noFill/>
          <a:extLst>
            <a:ext uri="{909E8E84-426E-40DD-AFC4-6F175D3DCCD1}">
              <a14:hiddenFill xmlns:a14="http://schemas.microsoft.com/office/drawing/2010/main">
                <a:solidFill>
                  <a:srgbClr val="FFFFFF"/>
                </a:solidFill>
              </a14:hiddenFill>
            </a:ext>
          </a:extLst>
        </p:spPr>
      </p:pic>
      <p:cxnSp>
        <p:nvCxnSpPr>
          <p:cNvPr id="35844" name="直接箭头连接符 35843"/>
          <p:cNvCxnSpPr/>
          <p:nvPr/>
        </p:nvCxnSpPr>
        <p:spPr bwMode="auto">
          <a:xfrm flipV="1">
            <a:off x="4456333" y="3319353"/>
            <a:ext cx="1944467" cy="215904"/>
          </a:xfrm>
          <a:prstGeom prst="straightConnector1">
            <a:avLst/>
          </a:prstGeom>
          <a:ln w="31750">
            <a:solidFill>
              <a:srgbClr val="FF0000"/>
            </a:solidFill>
            <a:prstDash val="lgDash"/>
            <a:headEnd type="none" w="med" len="med"/>
            <a:tailEnd type="triangle"/>
          </a:ln>
          <a:extLst/>
        </p:spPr>
        <p:style>
          <a:lnRef idx="3">
            <a:schemeClr val="accent4"/>
          </a:lnRef>
          <a:fillRef idx="0">
            <a:schemeClr val="accent4"/>
          </a:fillRef>
          <a:effectRef idx="2">
            <a:schemeClr val="accent4"/>
          </a:effectRef>
          <a:fontRef idx="minor">
            <a:schemeClr val="tx1"/>
          </a:fontRef>
        </p:style>
      </p:cxnSp>
      <p:cxnSp>
        <p:nvCxnSpPr>
          <p:cNvPr id="83" name="直接箭头连接符 82"/>
          <p:cNvCxnSpPr/>
          <p:nvPr/>
        </p:nvCxnSpPr>
        <p:spPr bwMode="auto">
          <a:xfrm>
            <a:off x="3544087" y="2769201"/>
            <a:ext cx="2856713" cy="279682"/>
          </a:xfrm>
          <a:prstGeom prst="straightConnector1">
            <a:avLst/>
          </a:prstGeom>
          <a:ln w="31750">
            <a:solidFill>
              <a:srgbClr val="FF0000"/>
            </a:solidFill>
            <a:prstDash val="lgDash"/>
            <a:headEnd type="none" w="med" len="med"/>
            <a:tailEnd type="triangle"/>
          </a:ln>
          <a:extLst/>
        </p:spPr>
        <p:style>
          <a:lnRef idx="3">
            <a:schemeClr val="accent4"/>
          </a:lnRef>
          <a:fillRef idx="0">
            <a:schemeClr val="accent4"/>
          </a:fillRef>
          <a:effectRef idx="2">
            <a:schemeClr val="accent4"/>
          </a:effectRef>
          <a:fontRef idx="minor">
            <a:schemeClr val="tx1"/>
          </a:fontRef>
        </p:style>
      </p:cxnSp>
      <p:cxnSp>
        <p:nvCxnSpPr>
          <p:cNvPr id="86" name="直接箭头连接符 85"/>
          <p:cNvCxnSpPr/>
          <p:nvPr/>
        </p:nvCxnSpPr>
        <p:spPr bwMode="auto">
          <a:xfrm flipV="1">
            <a:off x="2400718" y="3786487"/>
            <a:ext cx="4017530" cy="1134288"/>
          </a:xfrm>
          <a:prstGeom prst="straightConnector1">
            <a:avLst/>
          </a:prstGeom>
          <a:ln w="31750">
            <a:solidFill>
              <a:srgbClr val="FF0000"/>
            </a:solidFill>
            <a:prstDash val="lgDash"/>
            <a:headEnd type="none" w="med" len="med"/>
            <a:tailEnd type="triangle"/>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7884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Task allocations (Heuristics)</a:t>
            </a:r>
          </a:p>
        </p:txBody>
      </p:sp>
      <p:sp>
        <p:nvSpPr>
          <p:cNvPr id="3" name="内容占位符 2"/>
          <p:cNvSpPr>
            <a:spLocks noGrp="1"/>
          </p:cNvSpPr>
          <p:nvPr>
            <p:ph idx="1"/>
          </p:nvPr>
        </p:nvSpPr>
        <p:spPr/>
        <p:txBody>
          <a:bodyPr/>
          <a:lstStyle/>
          <a:p>
            <a:r>
              <a:rPr lang="en-US" dirty="0" smtClean="0"/>
              <a:t>Case 1:</a:t>
            </a:r>
          </a:p>
          <a:p>
            <a:pPr lvl="1"/>
            <a:r>
              <a:rPr lang="en-US" dirty="0" smtClean="0"/>
              <a:t>Exist complete overlapping.</a:t>
            </a:r>
          </a:p>
          <a:p>
            <a:pPr lvl="1"/>
            <a:r>
              <a:rPr lang="en-US" dirty="0" smtClean="0"/>
              <a:t>Choose the overlapping one.</a:t>
            </a:r>
          </a:p>
          <a:p>
            <a:pPr lvl="1"/>
            <a:endParaRPr lang="en-US" dirty="0"/>
          </a:p>
          <a:p>
            <a:r>
              <a:rPr lang="en-US" dirty="0" smtClean="0"/>
              <a:t>Case 2:</a:t>
            </a:r>
          </a:p>
          <a:p>
            <a:pPr lvl="1"/>
            <a:r>
              <a:rPr lang="en-US" dirty="0" smtClean="0"/>
              <a:t>No complete overlapping.</a:t>
            </a:r>
          </a:p>
          <a:p>
            <a:pPr lvl="1"/>
            <a:r>
              <a:rPr lang="en-US" dirty="0" smtClean="0"/>
              <a:t>Consider both overlapping and workload.</a:t>
            </a:r>
          </a:p>
          <a:p>
            <a:pPr lvl="1"/>
            <a:endParaRPr lang="en-US" dirty="0" smtClean="0"/>
          </a:p>
          <a:p>
            <a:pPr marL="457200" lvl="1" indent="0">
              <a:buNone/>
            </a:pPr>
            <a:endParaRPr lang="en-US" dirty="0"/>
          </a:p>
        </p:txBody>
      </p:sp>
    </p:spTree>
    <p:extLst>
      <p:ext uri="{BB962C8B-B14F-4D97-AF65-F5344CB8AC3E}">
        <p14:creationId xmlns:p14="http://schemas.microsoft.com/office/powerpoint/2010/main" val="33497318"/>
      </p:ext>
    </p:extLst>
  </p:cSld>
  <p:clrMapOvr>
    <a:masterClrMapping/>
  </p:clrMapOvr>
  <p:timing>
    <p:tnLst>
      <p:par>
        <p:cTn id="1" dur="indefinite" restart="never" nodeType="tmRoot"/>
      </p:par>
    </p:tnLst>
  </p:timing>
</p:sld>
</file>

<file path=ppt/slides/slide2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Task </a:t>
            </a:r>
            <a:r>
              <a:rPr lang="en-US" dirty="0" smtClean="0"/>
              <a:t>allocations</a:t>
            </a:r>
            <a:endParaRPr lang="en-US" dirty="0"/>
          </a:p>
        </p:txBody>
      </p:sp>
      <p:sp>
        <p:nvSpPr>
          <p:cNvPr id="3" name="内容占位符 2"/>
          <p:cNvSpPr>
            <a:spLocks noGrp="1"/>
          </p:cNvSpPr>
          <p:nvPr>
            <p:ph idx="1"/>
          </p:nvPr>
        </p:nvSpPr>
        <p:spPr/>
        <p:txBody>
          <a:bodyPr/>
          <a:lstStyle/>
          <a:p>
            <a:r>
              <a:rPr lang="en-US" dirty="0" smtClean="0"/>
              <a:t>Real-time online allocation </a:t>
            </a:r>
          </a:p>
          <a:p>
            <a:endParaRPr lang="en-US" dirty="0"/>
          </a:p>
          <a:p>
            <a:r>
              <a:rPr lang="en-US" dirty="0" smtClean="0"/>
              <a:t>Periodically offline refinement</a:t>
            </a:r>
          </a:p>
          <a:p>
            <a:endParaRPr lang="en-US" dirty="0"/>
          </a:p>
          <a:p>
            <a:r>
              <a:rPr lang="en-US" dirty="0" smtClean="0"/>
              <a:t>Overloading handler</a:t>
            </a:r>
            <a:endParaRPr lang="en-US" dirty="0"/>
          </a:p>
        </p:txBody>
      </p:sp>
    </p:spTree>
    <p:extLst>
      <p:ext uri="{BB962C8B-B14F-4D97-AF65-F5344CB8AC3E}">
        <p14:creationId xmlns:p14="http://schemas.microsoft.com/office/powerpoint/2010/main" val="1073036865"/>
      </p:ext>
    </p:extLst>
  </p:cSld>
  <p:clrMapOvr>
    <a:masterClrMapping/>
  </p:clrMapOvr>
  <p:timing>
    <p:tnLst>
      <p:par>
        <p:cTn id="1" dur="indefinite" restart="never" nodeType="tmRoot"/>
      </p:par>
    </p:tnLst>
  </p:timing>
</p:sld>
</file>

<file path=ppt/slides/slide2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Evaluation</a:t>
            </a:r>
            <a:endParaRPr lang="en-US" dirty="0"/>
          </a:p>
        </p:txBody>
      </p:sp>
      <p:sp>
        <p:nvSpPr>
          <p:cNvPr id="3" name="内容占位符 2"/>
          <p:cNvSpPr>
            <a:spLocks noGrp="1"/>
          </p:cNvSpPr>
          <p:nvPr>
            <p:ph idx="1"/>
          </p:nvPr>
        </p:nvSpPr>
        <p:spPr/>
        <p:txBody>
          <a:bodyPr/>
          <a:lstStyle/>
          <a:p>
            <a:r>
              <a:rPr lang="en-US" dirty="0" smtClean="0"/>
              <a:t>Prototype emulation</a:t>
            </a:r>
          </a:p>
          <a:p>
            <a:pPr lvl="1"/>
            <a:r>
              <a:rPr lang="en-US" dirty="0" smtClean="0"/>
              <a:t>Click</a:t>
            </a:r>
          </a:p>
          <a:p>
            <a:pPr lvl="1"/>
            <a:endParaRPr lang="en-US" dirty="0"/>
          </a:p>
          <a:p>
            <a:r>
              <a:rPr lang="en-US" dirty="0" smtClean="0"/>
              <a:t>Trace-driven simulation</a:t>
            </a:r>
          </a:p>
          <a:p>
            <a:pPr lvl="1"/>
            <a:r>
              <a:rPr lang="en-US" dirty="0" smtClean="0"/>
              <a:t>Real topologies + real traces</a:t>
            </a:r>
          </a:p>
          <a:p>
            <a:pPr lvl="1"/>
            <a:endParaRPr lang="en-US" dirty="0"/>
          </a:p>
        </p:txBody>
      </p:sp>
    </p:spTree>
    <p:extLst>
      <p:ext uri="{BB962C8B-B14F-4D97-AF65-F5344CB8AC3E}">
        <p14:creationId xmlns:p14="http://schemas.microsoft.com/office/powerpoint/2010/main" val="2049896207"/>
      </p:ext>
    </p:extLst>
  </p:cSld>
  <p:clrMapOvr>
    <a:masterClrMapping/>
  </p:clrMapOvr>
  <p:timing>
    <p:tnLst>
      <p:par>
        <p:cTn id="1" dur="indefinite" restart="never" nodeType="tmRoot"/>
      </p:par>
    </p:tnLst>
  </p:timing>
</p:sld>
</file>

<file path=ppt/slides/slide2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Prototype emulation (single </a:t>
            </a:r>
            <a:r>
              <a:rPr lang="en-US" dirty="0" err="1" smtClean="0"/>
              <a:t>sw</a:t>
            </a:r>
            <a:r>
              <a:rPr lang="en-US" dirty="0" smtClean="0"/>
              <a:t>)</a:t>
            </a:r>
            <a:endParaRPr lang="en-US" dirty="0"/>
          </a:p>
        </p:txBody>
      </p:sp>
      <p:pic>
        <p:nvPicPr>
          <p:cNvPr id="5" name="内容占位符 4"/>
          <p:cNvPicPr>
            <a:picLocks noGrp="1" noChangeAspect="1"/>
          </p:cNvPicPr>
          <p:nvPr>
            <p:ph idx="1"/>
          </p:nvPr>
        </p:nvPicPr>
        <p:blipFill>
          <a:blip r:embed="rId2"/>
          <a:stretch>
            <a:fillRect/>
          </a:stretch>
        </p:blipFill>
        <p:spPr>
          <a:xfrm>
            <a:off x="1393437" y="2170528"/>
            <a:ext cx="6357126" cy="3886200"/>
          </a:xfrm>
          <a:prstGeom prst="rect">
            <a:avLst/>
          </a:prstGeom>
        </p:spPr>
      </p:pic>
      <p:cxnSp>
        <p:nvCxnSpPr>
          <p:cNvPr id="7" name="直接箭头连接符 6"/>
          <p:cNvCxnSpPr/>
          <p:nvPr/>
        </p:nvCxnSpPr>
        <p:spPr bwMode="auto">
          <a:xfrm flipV="1">
            <a:off x="6324600" y="2146496"/>
            <a:ext cx="381000" cy="685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5638800" y="1684831"/>
            <a:ext cx="3085514" cy="461665"/>
          </a:xfrm>
          <a:prstGeom prst="rect">
            <a:avLst/>
          </a:prstGeom>
          <a:noFill/>
        </p:spPr>
        <p:txBody>
          <a:bodyPr wrap="square" rtlCol="0">
            <a:spAutoFit/>
          </a:bodyPr>
          <a:lstStyle/>
          <a:p>
            <a:r>
              <a:rPr lang="en-US" baseline="0%" dirty="0" smtClean="0"/>
              <a:t>Overall false positive</a:t>
            </a:r>
            <a:endParaRPr lang="en-US" dirty="0"/>
          </a:p>
        </p:txBody>
      </p:sp>
      <p:sp>
        <p:nvSpPr>
          <p:cNvPr id="9" name="文本框 8"/>
          <p:cNvSpPr txBox="1"/>
          <p:nvPr/>
        </p:nvSpPr>
        <p:spPr>
          <a:xfrm>
            <a:off x="838200" y="1552945"/>
            <a:ext cx="3085514" cy="461665"/>
          </a:xfrm>
          <a:prstGeom prst="rect">
            <a:avLst/>
          </a:prstGeom>
          <a:noFill/>
        </p:spPr>
        <p:txBody>
          <a:bodyPr wrap="square" rtlCol="0">
            <a:spAutoFit/>
          </a:bodyPr>
          <a:lstStyle/>
          <a:p>
            <a:r>
              <a:rPr lang="en-US" baseline="0%" dirty="0" smtClean="0"/>
              <a:t>PF of </a:t>
            </a:r>
            <a:r>
              <a:rPr lang="en-US" baseline="0%" dirty="0" err="1" smtClean="0"/>
              <a:t>admBF</a:t>
            </a:r>
            <a:r>
              <a:rPr lang="en-US" baseline="0%" dirty="0" smtClean="0"/>
              <a:t> </a:t>
            </a:r>
            <a:endParaRPr lang="en-US" dirty="0"/>
          </a:p>
        </p:txBody>
      </p:sp>
      <p:cxnSp>
        <p:nvCxnSpPr>
          <p:cNvPr id="10" name="直接箭头连接符 9"/>
          <p:cNvCxnSpPr/>
          <p:nvPr/>
        </p:nvCxnSpPr>
        <p:spPr bwMode="auto">
          <a:xfrm flipH="1" flipV="1">
            <a:off x="2209800" y="2038642"/>
            <a:ext cx="754162" cy="6418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椭圆 11"/>
          <p:cNvSpPr/>
          <p:nvPr/>
        </p:nvSpPr>
        <p:spPr bwMode="auto">
          <a:xfrm>
            <a:off x="6620022" y="2421629"/>
            <a:ext cx="762000" cy="482404"/>
          </a:xfrm>
          <a:prstGeom prst="ellipse">
            <a:avLst/>
          </a:prstGeom>
          <a:noFill/>
          <a:ln w="44450">
            <a:solidFill>
              <a:srgbClr val="7030A0"/>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
              </a:lnSpc>
              <a:spcBef>
                <a:spcPct val="0%"/>
              </a:spcBef>
              <a:spcAft>
                <a:spcPct val="0%"/>
              </a:spcAft>
              <a:buClrTx/>
              <a:buSzTx/>
              <a:buFontTx/>
              <a:buNone/>
              <a:tabLst/>
            </a:pPr>
            <a:endParaRPr kumimoji="0" lang="en-US" sz="2400" b="0" i="0" u="none" strike="noStrike" cap="none" normalizeH="0" baseline="-25%" smtClean="0">
              <a:ln>
                <a:noFill/>
              </a:ln>
              <a:solidFill>
                <a:schemeClr val="tx1"/>
              </a:solidFill>
              <a:effectLst/>
              <a:latin typeface="Arial" panose="020B0604020202020204" pitchFamily="34" charset="0"/>
              <a:ea typeface="Geneva" pitchFamily="48" charset="0"/>
              <a:cs typeface="Geneva" pitchFamily="48" charset="0"/>
            </a:endParaRPr>
          </a:p>
        </p:txBody>
      </p:sp>
    </p:spTree>
    <p:extLst>
      <p:ext uri="{BB962C8B-B14F-4D97-AF65-F5344CB8AC3E}">
        <p14:creationId xmlns:p14="http://schemas.microsoft.com/office/powerpoint/2010/main" val="273321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animBg="1"/>
    </p:bldLst>
  </p:timing>
</p:sld>
</file>

<file path=ppt/slides/slide2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Simulation (network wide)</a:t>
            </a:r>
            <a:endParaRPr lang="en-US" dirty="0"/>
          </a:p>
        </p:txBody>
      </p:sp>
      <p:pic>
        <p:nvPicPr>
          <p:cNvPr id="4" name="内容占位符 3"/>
          <p:cNvPicPr>
            <a:picLocks noGrp="1" noChangeAspect="1"/>
          </p:cNvPicPr>
          <p:nvPr>
            <p:ph idx="1"/>
          </p:nvPr>
        </p:nvPicPr>
        <p:blipFill>
          <a:blip r:embed="rId2"/>
          <a:stretch>
            <a:fillRect/>
          </a:stretch>
        </p:blipFill>
        <p:spPr>
          <a:xfrm>
            <a:off x="1700643" y="1600200"/>
            <a:ext cx="5742714" cy="4171950"/>
          </a:xfrm>
          <a:prstGeom prst="rect">
            <a:avLst/>
          </a:prstGeom>
        </p:spPr>
      </p:pic>
      <p:sp>
        <p:nvSpPr>
          <p:cNvPr id="5" name="椭圆 4"/>
          <p:cNvSpPr/>
          <p:nvPr/>
        </p:nvSpPr>
        <p:spPr bwMode="auto">
          <a:xfrm>
            <a:off x="3962400" y="4724400"/>
            <a:ext cx="1600200" cy="685800"/>
          </a:xfrm>
          <a:prstGeom prst="ellipse">
            <a:avLst/>
          </a:prstGeom>
          <a:noFill/>
          <a:ln w="412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
              </a:lnSpc>
              <a:spcBef>
                <a:spcPct val="0%"/>
              </a:spcBef>
              <a:spcAft>
                <a:spcPct val="0%"/>
              </a:spcAft>
              <a:buClrTx/>
              <a:buSzTx/>
              <a:buFontTx/>
              <a:buNone/>
              <a:tabLst/>
            </a:pPr>
            <a:endParaRPr kumimoji="0" lang="en-US" sz="2400" b="0" i="0" u="none" strike="noStrike" cap="none" normalizeH="0" baseline="-25%" smtClean="0">
              <a:ln>
                <a:noFill/>
              </a:ln>
              <a:solidFill>
                <a:schemeClr val="tx1"/>
              </a:solidFill>
              <a:effectLst/>
              <a:latin typeface="Arial" panose="020B0604020202020204" pitchFamily="34" charset="0"/>
              <a:ea typeface="Geneva" pitchFamily="48" charset="0"/>
              <a:cs typeface="Geneva" pitchFamily="48" charset="0"/>
            </a:endParaRPr>
          </a:p>
        </p:txBody>
      </p:sp>
      <p:sp>
        <p:nvSpPr>
          <p:cNvPr id="6" name="文本框 5"/>
          <p:cNvSpPr txBox="1"/>
          <p:nvPr/>
        </p:nvSpPr>
        <p:spPr>
          <a:xfrm>
            <a:off x="3810000" y="3859748"/>
            <a:ext cx="2590800" cy="502702"/>
          </a:xfrm>
          <a:prstGeom prst="rect">
            <a:avLst/>
          </a:prstGeom>
          <a:noFill/>
        </p:spPr>
        <p:txBody>
          <a:bodyPr wrap="square" rtlCol="0">
            <a:spAutoFit/>
          </a:bodyPr>
          <a:lstStyle/>
          <a:p>
            <a:r>
              <a:rPr lang="en-US" sz="4000" b="1" dirty="0" smtClean="0">
                <a:solidFill>
                  <a:srgbClr val="FF0000"/>
                </a:solidFill>
              </a:rPr>
              <a:t>Optimal range</a:t>
            </a:r>
            <a:endParaRPr lang="en-US" sz="4000" b="1" dirty="0">
              <a:solidFill>
                <a:srgbClr val="FF0000"/>
              </a:solidFill>
            </a:endParaRPr>
          </a:p>
        </p:txBody>
      </p:sp>
    </p:spTree>
    <p:extLst>
      <p:ext uri="{BB962C8B-B14F-4D97-AF65-F5344CB8AC3E}">
        <p14:creationId xmlns:p14="http://schemas.microsoft.com/office/powerpoint/2010/main" val="265345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Simulation (Load balance)</a:t>
            </a:r>
            <a:endParaRPr lang="en-US" dirty="0"/>
          </a:p>
        </p:txBody>
      </p:sp>
      <p:pic>
        <p:nvPicPr>
          <p:cNvPr id="4" name="内容占位符 3"/>
          <p:cNvPicPr>
            <a:picLocks noGrp="1" noChangeAspect="1"/>
          </p:cNvPicPr>
          <p:nvPr>
            <p:ph idx="1"/>
          </p:nvPr>
        </p:nvPicPr>
        <p:blipFill>
          <a:blip r:embed="rId2"/>
          <a:stretch>
            <a:fillRect/>
          </a:stretch>
        </p:blipFill>
        <p:spPr>
          <a:xfrm>
            <a:off x="1066800" y="1752600"/>
            <a:ext cx="6400800" cy="4279186"/>
          </a:xfrm>
          <a:prstGeom prst="rect">
            <a:avLst/>
          </a:prstGeom>
        </p:spPr>
      </p:pic>
    </p:spTree>
    <p:extLst>
      <p:ext uri="{BB962C8B-B14F-4D97-AF65-F5344CB8AC3E}">
        <p14:creationId xmlns:p14="http://schemas.microsoft.com/office/powerpoint/2010/main" val="4091762428"/>
      </p:ext>
    </p:extLst>
  </p:cSld>
  <p:clrMapOvr>
    <a:masterClrMapping/>
  </p:clrMapOvr>
  <p:timing>
    <p:tnLst>
      <p:par>
        <p:cTn id="1" dur="indefinite" restart="never" nodeType="tmRoot"/>
      </p:par>
    </p:tnLst>
  </p:timing>
</p:sld>
</file>

<file path=ppt/slides/slide2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609600"/>
            <a:ext cx="8305800" cy="1143000"/>
          </a:xfrm>
        </p:spPr>
        <p:txBody>
          <a:bodyPr/>
          <a:lstStyle/>
          <a:p>
            <a:pPr eaLnBrk="1" hangingPunct="1"/>
            <a:r>
              <a:rPr lang="en-US" smtClean="0"/>
              <a:t>Case Study: Flow Size Counting </a:t>
            </a:r>
            <a:br>
              <a:rPr lang="en-US" smtClean="0"/>
            </a:br>
            <a:r>
              <a:rPr lang="en-US" smtClean="0"/>
              <a:t>with Count-Min Sketch</a:t>
            </a:r>
          </a:p>
        </p:txBody>
      </p:sp>
      <p:sp>
        <p:nvSpPr>
          <p:cNvPr id="20483" name="Content Placeholder 2"/>
          <p:cNvSpPr>
            <a:spLocks noGrp="1"/>
          </p:cNvSpPr>
          <p:nvPr>
            <p:ph idx="1"/>
          </p:nvPr>
        </p:nvSpPr>
        <p:spPr/>
        <p:txBody>
          <a:bodyPr/>
          <a:lstStyle/>
          <a:p>
            <a:pPr eaLnBrk="1" hangingPunct="1"/>
            <a:endParaRPr lang="en-US" smtClean="0"/>
          </a:p>
        </p:txBody>
      </p:sp>
      <p:pic>
        <p:nvPicPr>
          <p:cNvPr id="20484" name="Picture 3"/>
          <p:cNvPicPr>
            <a:picLocks noChangeAspect="1"/>
          </p:cNvPicPr>
          <p:nvPr/>
        </p:nvPicPr>
        <p:blipFill>
          <a:blip r:embed="rId3">
            <a:extLst>
              <a:ext uri="{28A0092B-C50C-407E-A947-70E740481C1C}">
                <a14:useLocalDpi xmlns:a14="http://schemas.microsoft.com/office/drawing/2010/main" val="0"/>
              </a:ext>
            </a:extLst>
          </a:blip>
          <a:srcRect l="1.385%" t="20.319%" r="34.146%" b="9.064%"/>
          <a:stretch>
            <a:fillRect/>
          </a:stretch>
        </p:blipFill>
        <p:spPr bwMode="auto">
          <a:xfrm>
            <a:off x="2286000" y="2306638"/>
            <a:ext cx="5057775"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grpSp>
        <p:nvGrpSpPr>
          <p:cNvPr id="3" name="Group 2"/>
          <p:cNvGrpSpPr>
            <a:grpSpLocks/>
          </p:cNvGrpSpPr>
          <p:nvPr/>
        </p:nvGrpSpPr>
        <p:grpSpPr bwMode="auto">
          <a:xfrm>
            <a:off x="76200" y="2590800"/>
            <a:ext cx="3276600" cy="2362200"/>
            <a:chOff x="76200" y="2590800"/>
            <a:chExt cx="3276600" cy="2362200"/>
          </a:xfrm>
        </p:grpSpPr>
        <p:sp>
          <p:nvSpPr>
            <p:cNvPr id="20486" name="Down Arrow 5"/>
            <p:cNvSpPr>
              <a:spLocks noChangeArrowheads="1"/>
            </p:cNvSpPr>
            <p:nvPr/>
          </p:nvSpPr>
          <p:spPr bwMode="auto">
            <a:xfrm>
              <a:off x="3124200" y="3048000"/>
              <a:ext cx="228600" cy="1676400"/>
            </a:xfrm>
            <a:prstGeom prst="downArrow">
              <a:avLst>
                <a:gd name="adj1" fmla="val 50000"/>
                <a:gd name="adj2" fmla="val 50009"/>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20487" name="Rounded Rectangular Callout 1"/>
            <p:cNvSpPr>
              <a:spLocks noChangeArrowheads="1"/>
            </p:cNvSpPr>
            <p:nvPr/>
          </p:nvSpPr>
          <p:spPr bwMode="auto">
            <a:xfrm>
              <a:off x="76200" y="2590800"/>
              <a:ext cx="2514600" cy="2362200"/>
            </a:xfrm>
            <a:prstGeom prst="wedgeRoundRectCallout">
              <a:avLst>
                <a:gd name="adj1" fmla="val 74838"/>
                <a:gd name="adj2" fmla="val 5310"/>
                <a:gd name="adj3"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400" baseline="0%"/>
                <a:t>The overestimate ratio reduces significantly.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smtClean="0"/>
          </a:p>
        </p:txBody>
      </p:sp>
      <p:sp>
        <p:nvSpPr>
          <p:cNvPr id="22531" name="Content Placeholder 2"/>
          <p:cNvSpPr>
            <a:spLocks noGrp="1"/>
          </p:cNvSpPr>
          <p:nvPr>
            <p:ph idx="1"/>
          </p:nvPr>
        </p:nvSpPr>
        <p:spPr/>
        <p:txBody>
          <a:bodyPr/>
          <a:lstStyle/>
          <a:p>
            <a:pPr eaLnBrk="1" hangingPunct="1"/>
            <a:endParaRPr lang="en-US" sz="2800" smtClean="0"/>
          </a:p>
        </p:txBody>
      </p:sp>
      <p:sp>
        <p:nvSpPr>
          <p:cNvPr id="4" name="Rectangle 3"/>
          <p:cNvSpPr/>
          <p:nvPr/>
        </p:nvSpPr>
        <p:spPr>
          <a:xfrm>
            <a:off x="2362200" y="2819400"/>
            <a:ext cx="3877985" cy="923330"/>
          </a:xfrm>
          <a:prstGeom prst="rect">
            <a:avLst/>
          </a:prstGeom>
          <a:noFill/>
        </p:spPr>
        <p:txBody>
          <a:bodyPr wrap="none">
            <a:spAutoFit/>
          </a:bodyPr>
          <a:lstStyle/>
          <a:p>
            <a:pPr algn="ctr">
              <a:defRPr/>
            </a:pPr>
            <a:r>
              <a:rPr lang="en-US" sz="5400" b="1" baseline="0%" dirty="0">
                <a:ln w="22225">
                  <a:solidFill>
                    <a:schemeClr val="accent2"/>
                  </a:solidFill>
                  <a:prstDash val="solid"/>
                </a:ln>
                <a:solidFill>
                  <a:schemeClr val="accent2">
                    <a:lumMod val="40%"/>
                    <a:lumOff val="60%"/>
                  </a:schemeClr>
                </a:solidFill>
              </a:rPr>
              <a:t>Thank you!</a:t>
            </a:r>
          </a:p>
        </p:txBody>
      </p:sp>
    </p:spTree>
  </p:cSld>
  <p:clrMapOvr>
    <a:masterClrMapping/>
  </p:clrMapOvr>
  <p:timing>
    <p:tnLst>
      <p:par>
        <p:cTn id="1" dur="indefinite" restart="never" nodeType="tmRoot"/>
      </p:par>
    </p:tnLst>
  </p:timing>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Motivation</a:t>
            </a:r>
            <a:endParaRPr lang="en-US" dirty="0"/>
          </a:p>
        </p:txBody>
      </p:sp>
      <p:sp>
        <p:nvSpPr>
          <p:cNvPr id="3" name="内容占位符 2"/>
          <p:cNvSpPr>
            <a:spLocks noGrp="1"/>
          </p:cNvSpPr>
          <p:nvPr>
            <p:ph idx="1"/>
          </p:nvPr>
        </p:nvSpPr>
        <p:spPr/>
        <p:txBody>
          <a:bodyPr/>
          <a:lstStyle/>
          <a:p>
            <a:r>
              <a:rPr lang="en-US" dirty="0" smtClean="0"/>
              <a:t>Sampling is coarse-grained</a:t>
            </a:r>
          </a:p>
          <a:p>
            <a:pPr lvl="1">
              <a:buFont typeface="Courier New" panose="02070309020205020404" pitchFamily="49" charset="0"/>
              <a:buChar char="o"/>
            </a:pPr>
            <a:r>
              <a:rPr lang="en-US" dirty="0" smtClean="0"/>
              <a:t>Sample rate is low</a:t>
            </a:r>
          </a:p>
          <a:p>
            <a:pPr marL="457200" lvl="1" indent="0">
              <a:buNone/>
            </a:pPr>
            <a:endParaRPr lang="en-US" dirty="0"/>
          </a:p>
          <a:p>
            <a:r>
              <a:rPr lang="en-US" dirty="0" smtClean="0"/>
              <a:t>Sampling fails short in</a:t>
            </a:r>
          </a:p>
          <a:p>
            <a:pPr lvl="1">
              <a:buFont typeface="Courier New" panose="02070309020205020404" pitchFamily="49" charset="0"/>
              <a:buChar char="o"/>
            </a:pPr>
            <a:r>
              <a:rPr lang="en-US" sz="2400" dirty="0" smtClean="0"/>
              <a:t>Application identification</a:t>
            </a:r>
          </a:p>
          <a:p>
            <a:pPr lvl="1">
              <a:buFont typeface="Courier New" panose="02070309020205020404" pitchFamily="49" charset="0"/>
              <a:buChar char="o"/>
            </a:pPr>
            <a:r>
              <a:rPr lang="en-US" sz="2400" dirty="0" smtClean="0"/>
              <a:t>Anomaly detection</a:t>
            </a:r>
          </a:p>
          <a:p>
            <a:pPr lvl="1">
              <a:buFont typeface="Courier New" panose="02070309020205020404" pitchFamily="49" charset="0"/>
              <a:buChar char="o"/>
            </a:pPr>
            <a:r>
              <a:rPr lang="en-US" sz="2400" dirty="0" smtClean="0"/>
              <a:t>More…</a:t>
            </a:r>
          </a:p>
          <a:p>
            <a:pPr marL="457200" lvl="1" indent="0">
              <a:buNone/>
            </a:pPr>
            <a:r>
              <a:rPr lang="en-US" dirty="0" smtClean="0"/>
              <a:t> </a:t>
            </a:r>
            <a:endParaRPr lang="en-US" dirty="0"/>
          </a:p>
        </p:txBody>
      </p:sp>
    </p:spTree>
    <p:extLst>
      <p:ext uri="{BB962C8B-B14F-4D97-AF65-F5344CB8AC3E}">
        <p14:creationId xmlns:p14="http://schemas.microsoft.com/office/powerpoint/2010/main" val="1186990039"/>
      </p:ext>
    </p:extLst>
  </p:cSld>
  <p:clrMapOvr>
    <a:masterClrMapping/>
  </p:clrMapOvr>
  <p:timing>
    <p:tnLst>
      <p:par>
        <p:cTn id="1" dur="indefinite" restart="never" nodeType="tmRoot"/>
      </p:par>
    </p:tnLst>
  </p:timing>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smtClean="0"/>
              <a:t>Motivation</a:t>
            </a:r>
          </a:p>
        </p:txBody>
      </p:sp>
      <p:sp>
        <p:nvSpPr>
          <p:cNvPr id="6147" name="内容占位符 2"/>
          <p:cNvSpPr>
            <a:spLocks noGrp="1"/>
          </p:cNvSpPr>
          <p:nvPr>
            <p:ph idx="1"/>
          </p:nvPr>
        </p:nvSpPr>
        <p:spPr>
          <a:xfrm>
            <a:off x="685800" y="1447800"/>
            <a:ext cx="7772400" cy="4114800"/>
          </a:xfrm>
        </p:spPr>
        <p:txBody>
          <a:bodyPr/>
          <a:lstStyle/>
          <a:p>
            <a:r>
              <a:rPr lang="en-US" smtClean="0"/>
              <a:t>Per-flow monitoring</a:t>
            </a:r>
          </a:p>
        </p:txBody>
      </p:sp>
      <p:grpSp>
        <p:nvGrpSpPr>
          <p:cNvPr id="38933" name="组合 38932"/>
          <p:cNvGrpSpPr>
            <a:grpSpLocks/>
          </p:cNvGrpSpPr>
          <p:nvPr/>
        </p:nvGrpSpPr>
        <p:grpSpPr bwMode="auto">
          <a:xfrm>
            <a:off x="1371600" y="2139950"/>
            <a:ext cx="6400800" cy="3346450"/>
            <a:chOff x="3060700" y="3429000"/>
            <a:chExt cx="2959100" cy="1524000"/>
          </a:xfrm>
        </p:grpSpPr>
        <p:sp>
          <p:nvSpPr>
            <p:cNvPr id="6157" name="Freeform 7"/>
            <p:cNvSpPr>
              <a:spLocks/>
            </p:cNvSpPr>
            <p:nvPr/>
          </p:nvSpPr>
          <p:spPr bwMode="auto">
            <a:xfrm>
              <a:off x="3060700" y="3429000"/>
              <a:ext cx="2959100" cy="1524000"/>
            </a:xfrm>
            <a:custGeom>
              <a:avLst/>
              <a:gdLst>
                <a:gd name="T0" fmla="*/ 16324533 w 1794"/>
                <a:gd name="T1" fmla="*/ 1288706161 h 933"/>
                <a:gd name="T2" fmla="*/ 293831702 w 1794"/>
                <a:gd name="T3" fmla="*/ 333515884 h 933"/>
                <a:gd name="T4" fmla="*/ 1520848743 w 1794"/>
                <a:gd name="T5" fmla="*/ 266812707 h 933"/>
                <a:gd name="T6" fmla="*/ 2147483646 w 1794"/>
                <a:gd name="T7" fmla="*/ 77376077 h 933"/>
                <a:gd name="T8" fmla="*/ 2147483646 w 1794"/>
                <a:gd name="T9" fmla="*/ 733734945 h 933"/>
                <a:gd name="T10" fmla="*/ 2147483646 w 1794"/>
                <a:gd name="T11" fmla="*/ 2147483646 h 933"/>
                <a:gd name="T12" fmla="*/ 2147483646 w 1794"/>
                <a:gd name="T13" fmla="*/ 2147483646 h 933"/>
                <a:gd name="T14" fmla="*/ 2147483646 w 1794"/>
                <a:gd name="T15" fmla="*/ 2147483646 h 933"/>
                <a:gd name="T16" fmla="*/ 1126353210 w 1794"/>
                <a:gd name="T17" fmla="*/ 2147483646 h 933"/>
                <a:gd name="T18" fmla="*/ 389054023 w 1794"/>
                <a:gd name="T19" fmla="*/ 2147483646 h 933"/>
                <a:gd name="T20" fmla="*/ 16324533 w 1794"/>
                <a:gd name="T21" fmla="*/ 1288706161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6158" name="Group 9"/>
            <p:cNvGrpSpPr>
              <a:grpSpLocks/>
            </p:cNvGrpSpPr>
            <p:nvPr/>
          </p:nvGrpSpPr>
          <p:grpSpPr bwMode="auto">
            <a:xfrm>
              <a:off x="3409854" y="4049713"/>
              <a:ext cx="501650" cy="233363"/>
              <a:chOff x="3600" y="219"/>
              <a:chExt cx="360" cy="175"/>
            </a:xfrm>
          </p:grpSpPr>
          <p:sp>
            <p:nvSpPr>
              <p:cNvPr id="6210" name="Oval 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6211" name="Line 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2" name="Line 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3" name="Rectangle 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6214" name="Oval 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6215" name="Group 15"/>
              <p:cNvGrpSpPr>
                <a:grpSpLocks/>
              </p:cNvGrpSpPr>
              <p:nvPr/>
            </p:nvGrpSpPr>
            <p:grpSpPr bwMode="auto">
              <a:xfrm>
                <a:off x="3686" y="244"/>
                <a:ext cx="177" cy="66"/>
                <a:chOff x="2848" y="848"/>
                <a:chExt cx="140" cy="98"/>
              </a:xfrm>
            </p:grpSpPr>
            <p:sp>
              <p:nvSpPr>
                <p:cNvPr id="6220"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1"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2"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16" name="Group 19"/>
              <p:cNvGrpSpPr>
                <a:grpSpLocks/>
              </p:cNvGrpSpPr>
              <p:nvPr/>
            </p:nvGrpSpPr>
            <p:grpSpPr bwMode="auto">
              <a:xfrm flipV="1">
                <a:off x="3686" y="243"/>
                <a:ext cx="177" cy="66"/>
                <a:chOff x="2848" y="848"/>
                <a:chExt cx="140" cy="98"/>
              </a:xfrm>
            </p:grpSpPr>
            <p:sp>
              <p:nvSpPr>
                <p:cNvPr id="6217" name="Line 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8" name="Line 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9" name="Line 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59" name="Group 23"/>
            <p:cNvGrpSpPr>
              <a:grpSpLocks/>
            </p:cNvGrpSpPr>
            <p:nvPr/>
          </p:nvGrpSpPr>
          <p:grpSpPr bwMode="auto">
            <a:xfrm>
              <a:off x="5029200" y="4115609"/>
              <a:ext cx="501650" cy="233363"/>
              <a:chOff x="3600" y="219"/>
              <a:chExt cx="360" cy="175"/>
            </a:xfrm>
          </p:grpSpPr>
          <p:sp>
            <p:nvSpPr>
              <p:cNvPr id="6197" name="Oval 2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6198" name="Line 2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9" name="Line 2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0" name="Rectangle 2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6201" name="Oval 2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6202" name="Group 29"/>
              <p:cNvGrpSpPr>
                <a:grpSpLocks/>
              </p:cNvGrpSpPr>
              <p:nvPr/>
            </p:nvGrpSpPr>
            <p:grpSpPr bwMode="auto">
              <a:xfrm>
                <a:off x="3686" y="244"/>
                <a:ext cx="177" cy="66"/>
                <a:chOff x="2848" y="848"/>
                <a:chExt cx="140" cy="98"/>
              </a:xfrm>
            </p:grpSpPr>
            <p:sp>
              <p:nvSpPr>
                <p:cNvPr id="6207"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8"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9"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03" name="Group 33"/>
              <p:cNvGrpSpPr>
                <a:grpSpLocks/>
              </p:cNvGrpSpPr>
              <p:nvPr/>
            </p:nvGrpSpPr>
            <p:grpSpPr bwMode="auto">
              <a:xfrm flipV="1">
                <a:off x="3686" y="243"/>
                <a:ext cx="177" cy="66"/>
                <a:chOff x="2848" y="848"/>
                <a:chExt cx="140" cy="98"/>
              </a:xfrm>
            </p:grpSpPr>
            <p:sp>
              <p:nvSpPr>
                <p:cNvPr id="6204" name="Line 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5" name="Line 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6" name="Line 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60" name="Group 37"/>
            <p:cNvGrpSpPr>
              <a:grpSpLocks/>
            </p:cNvGrpSpPr>
            <p:nvPr/>
          </p:nvGrpSpPr>
          <p:grpSpPr bwMode="auto">
            <a:xfrm>
              <a:off x="4233862" y="3722729"/>
              <a:ext cx="501650" cy="233363"/>
              <a:chOff x="3600" y="219"/>
              <a:chExt cx="360" cy="175"/>
            </a:xfrm>
          </p:grpSpPr>
          <p:sp>
            <p:nvSpPr>
              <p:cNvPr id="6184"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6185"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6"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7"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6188"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6189" name="Group 43"/>
              <p:cNvGrpSpPr>
                <a:grpSpLocks/>
              </p:cNvGrpSpPr>
              <p:nvPr/>
            </p:nvGrpSpPr>
            <p:grpSpPr bwMode="auto">
              <a:xfrm>
                <a:off x="3686" y="244"/>
                <a:ext cx="177" cy="66"/>
                <a:chOff x="2848" y="848"/>
                <a:chExt cx="140" cy="98"/>
              </a:xfrm>
            </p:grpSpPr>
            <p:sp>
              <p:nvSpPr>
                <p:cNvPr id="6194"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5"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6"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90" name="Group 47"/>
              <p:cNvGrpSpPr>
                <a:grpSpLocks/>
              </p:cNvGrpSpPr>
              <p:nvPr/>
            </p:nvGrpSpPr>
            <p:grpSpPr bwMode="auto">
              <a:xfrm flipV="1">
                <a:off x="3686" y="243"/>
                <a:ext cx="177" cy="66"/>
                <a:chOff x="2848" y="848"/>
                <a:chExt cx="140" cy="98"/>
              </a:xfrm>
            </p:grpSpPr>
            <p:sp>
              <p:nvSpPr>
                <p:cNvPr id="6191"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2"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3"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61" name="Group 65"/>
            <p:cNvGrpSpPr>
              <a:grpSpLocks/>
            </p:cNvGrpSpPr>
            <p:nvPr/>
          </p:nvGrpSpPr>
          <p:grpSpPr bwMode="auto">
            <a:xfrm>
              <a:off x="4190964" y="4484699"/>
              <a:ext cx="501650" cy="233363"/>
              <a:chOff x="3600" y="219"/>
              <a:chExt cx="360" cy="175"/>
            </a:xfrm>
          </p:grpSpPr>
          <p:sp>
            <p:nvSpPr>
              <p:cNvPr id="6171" name="Oval 6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6172" name="Line 6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Line 6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4" name="Rectangle 6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6175" name="Oval 7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6176" name="Group 71"/>
              <p:cNvGrpSpPr>
                <a:grpSpLocks/>
              </p:cNvGrpSpPr>
              <p:nvPr/>
            </p:nvGrpSpPr>
            <p:grpSpPr bwMode="auto">
              <a:xfrm>
                <a:off x="3686" y="244"/>
                <a:ext cx="177" cy="66"/>
                <a:chOff x="2848" y="848"/>
                <a:chExt cx="140" cy="98"/>
              </a:xfrm>
            </p:grpSpPr>
            <p:sp>
              <p:nvSpPr>
                <p:cNvPr id="6181" name="Line 7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7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7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77" name="Group 75"/>
              <p:cNvGrpSpPr>
                <a:grpSpLocks/>
              </p:cNvGrpSpPr>
              <p:nvPr/>
            </p:nvGrpSpPr>
            <p:grpSpPr bwMode="auto">
              <a:xfrm flipV="1">
                <a:off x="3686" y="243"/>
                <a:ext cx="177" cy="66"/>
                <a:chOff x="2848" y="848"/>
                <a:chExt cx="140" cy="98"/>
              </a:xfrm>
            </p:grpSpPr>
            <p:sp>
              <p:nvSpPr>
                <p:cNvPr id="6178"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9"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0"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cxnSp>
          <p:nvCxnSpPr>
            <p:cNvPr id="6162" name="直接连接符 247"/>
            <p:cNvCxnSpPr>
              <a:cxnSpLocks noChangeShapeType="1"/>
              <a:stCxn id="6210" idx="5"/>
              <a:endCxn id="6175" idx="2"/>
            </p:cNvCxnSpPr>
            <p:nvPr/>
          </p:nvCxnSpPr>
          <p:spPr bwMode="auto">
            <a:xfrm>
              <a:off x="3838651" y="4264133"/>
              <a:ext cx="352313" cy="29590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3" name="直接连接符 249"/>
            <p:cNvCxnSpPr>
              <a:cxnSpLocks noChangeShapeType="1"/>
              <a:stCxn id="6214" idx="7"/>
            </p:cNvCxnSpPr>
            <p:nvPr/>
          </p:nvCxnSpPr>
          <p:spPr bwMode="auto">
            <a:xfrm flipV="1">
              <a:off x="3834471" y="3891417"/>
              <a:ext cx="399391" cy="1803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4" name="直接连接符 251"/>
            <p:cNvCxnSpPr>
              <a:cxnSpLocks noChangeShapeType="1"/>
              <a:stCxn id="6184" idx="6"/>
              <a:endCxn id="6201" idx="1"/>
            </p:cNvCxnSpPr>
            <p:nvPr/>
          </p:nvCxnSpPr>
          <p:spPr bwMode="auto">
            <a:xfrm>
              <a:off x="4735512" y="3891417"/>
              <a:ext cx="366541" cy="24625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5" name="直接连接符 253"/>
            <p:cNvCxnSpPr>
              <a:cxnSpLocks noChangeShapeType="1"/>
              <a:stCxn id="6173" idx="0"/>
              <a:endCxn id="6197" idx="3"/>
            </p:cNvCxnSpPr>
            <p:nvPr/>
          </p:nvCxnSpPr>
          <p:spPr bwMode="auto">
            <a:xfrm flipV="1">
              <a:off x="4692614" y="4330029"/>
              <a:ext cx="413619" cy="24801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6" name="直接连接符 38911"/>
            <p:cNvCxnSpPr>
              <a:cxnSpLocks noChangeShapeType="1"/>
              <a:stCxn id="6211" idx="0"/>
            </p:cNvCxnSpPr>
            <p:nvPr/>
          </p:nvCxnSpPr>
          <p:spPr bwMode="auto">
            <a:xfrm flipH="1">
              <a:off x="3276600" y="4143058"/>
              <a:ext cx="137434" cy="455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7" name="直接连接符 38913"/>
            <p:cNvCxnSpPr>
              <a:cxnSpLocks noChangeShapeType="1"/>
            </p:cNvCxnSpPr>
            <p:nvPr/>
          </p:nvCxnSpPr>
          <p:spPr bwMode="auto">
            <a:xfrm flipV="1">
              <a:off x="5548119" y="4229443"/>
              <a:ext cx="153800" cy="877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8" name="直接连接符 38917"/>
            <p:cNvCxnSpPr>
              <a:cxnSpLocks noChangeShapeType="1"/>
              <a:stCxn id="6184" idx="4"/>
              <a:endCxn id="6179" idx="0"/>
            </p:cNvCxnSpPr>
            <p:nvPr/>
          </p:nvCxnSpPr>
          <p:spPr bwMode="auto">
            <a:xfrm flipH="1">
              <a:off x="4479931" y="3956092"/>
              <a:ext cx="6846" cy="560611"/>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9" name="直接连接符 38920"/>
            <p:cNvCxnSpPr>
              <a:cxnSpLocks noChangeShapeType="1"/>
            </p:cNvCxnSpPr>
            <p:nvPr/>
          </p:nvCxnSpPr>
          <p:spPr bwMode="auto">
            <a:xfrm flipV="1">
              <a:off x="4476406" y="3612907"/>
              <a:ext cx="3524" cy="13088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0" name="直接连接符 38927"/>
            <p:cNvCxnSpPr>
              <a:cxnSpLocks noChangeShapeType="1"/>
              <a:stCxn id="6171" idx="4"/>
            </p:cNvCxnSpPr>
            <p:nvPr/>
          </p:nvCxnSpPr>
          <p:spPr bwMode="auto">
            <a:xfrm flipH="1">
              <a:off x="4441789" y="4718062"/>
              <a:ext cx="2090" cy="13788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278" name="Picture 5" descr="http://www.qweas.com/icon/paessler-wmi-tes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2879725"/>
            <a:ext cx="4778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281" name="Freeform 61"/>
          <p:cNvSpPr>
            <a:spLocks/>
          </p:cNvSpPr>
          <p:nvPr/>
        </p:nvSpPr>
        <p:spPr bwMode="auto">
          <a:xfrm flipV="1">
            <a:off x="1608138" y="3859213"/>
            <a:ext cx="2574925" cy="1471612"/>
          </a:xfrm>
          <a:custGeom>
            <a:avLst/>
            <a:gdLst>
              <a:gd name="T0" fmla="*/ 0 w 1763"/>
              <a:gd name="T1" fmla="*/ 2147483646 h 322"/>
              <a:gd name="T2" fmla="*/ 2147483646 w 1763"/>
              <a:gd name="T3" fmla="*/ 2147483646 h 322"/>
              <a:gd name="T4" fmla="*/ 2147483646 w 1763"/>
              <a:gd name="T5" fmla="*/ 2147483646 h 322"/>
              <a:gd name="T6" fmla="*/ 2147483646 w 1763"/>
              <a:gd name="T7" fmla="*/ 0 h 322"/>
              <a:gd name="T8" fmla="*/ 0 60000 65536"/>
              <a:gd name="T9" fmla="*/ 0 60000 65536"/>
              <a:gd name="T10" fmla="*/ 0 60000 65536"/>
              <a:gd name="T11" fmla="*/ 0 60000 65536"/>
              <a:gd name="T12" fmla="*/ 0 w 1763"/>
              <a:gd name="T13" fmla="*/ 0 h 322"/>
              <a:gd name="T14" fmla="*/ 1763 w 1763"/>
              <a:gd name="T15" fmla="*/ 322 h 322"/>
            </a:gdLst>
            <a:ahLst/>
            <a:cxnLst>
              <a:cxn ang="T8">
                <a:pos x="T0" y="T1"/>
              </a:cxn>
              <a:cxn ang="T9">
                <a:pos x="T2" y="T3"/>
              </a:cxn>
              <a:cxn ang="T10">
                <a:pos x="T4" y="T5"/>
              </a:cxn>
              <a:cxn ang="T11">
                <a:pos x="T6" y="T7"/>
              </a:cxn>
            </a:cxnLst>
            <a:rect l="T12" t="T13" r="T14" b="T15"/>
            <a:pathLst>
              <a:path w="1763" h="322">
                <a:moveTo>
                  <a:pt x="0" y="305"/>
                </a:moveTo>
                <a:cubicBezTo>
                  <a:pt x="412" y="313"/>
                  <a:pt x="825" y="322"/>
                  <a:pt x="1091" y="305"/>
                </a:cubicBezTo>
                <a:cubicBezTo>
                  <a:pt x="1357" y="288"/>
                  <a:pt x="1485" y="252"/>
                  <a:pt x="1597" y="201"/>
                </a:cubicBezTo>
                <a:cubicBezTo>
                  <a:pt x="1709" y="150"/>
                  <a:pt x="1736" y="75"/>
                  <a:pt x="1763" y="0"/>
                </a:cubicBezTo>
              </a:path>
            </a:pathLst>
          </a:custGeom>
          <a:noFill/>
          <a:ln w="50800" cap="flat" cmpd="sng">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82" name="Freeform 61"/>
          <p:cNvSpPr>
            <a:spLocks/>
          </p:cNvSpPr>
          <p:nvPr/>
        </p:nvSpPr>
        <p:spPr bwMode="auto">
          <a:xfrm rot="10800000" flipV="1">
            <a:off x="4592638" y="2314575"/>
            <a:ext cx="2574925" cy="1473200"/>
          </a:xfrm>
          <a:custGeom>
            <a:avLst/>
            <a:gdLst>
              <a:gd name="T0" fmla="*/ 0 w 1763"/>
              <a:gd name="T1" fmla="*/ 2147483646 h 322"/>
              <a:gd name="T2" fmla="*/ 2147483646 w 1763"/>
              <a:gd name="T3" fmla="*/ 2147483646 h 322"/>
              <a:gd name="T4" fmla="*/ 2147483646 w 1763"/>
              <a:gd name="T5" fmla="*/ 2147483646 h 322"/>
              <a:gd name="T6" fmla="*/ 2147483646 w 1763"/>
              <a:gd name="T7" fmla="*/ 0 h 322"/>
              <a:gd name="T8" fmla="*/ 0 60000 65536"/>
              <a:gd name="T9" fmla="*/ 0 60000 65536"/>
              <a:gd name="T10" fmla="*/ 0 60000 65536"/>
              <a:gd name="T11" fmla="*/ 0 60000 65536"/>
              <a:gd name="T12" fmla="*/ 0 w 1763"/>
              <a:gd name="T13" fmla="*/ 0 h 322"/>
              <a:gd name="T14" fmla="*/ 1763 w 1763"/>
              <a:gd name="T15" fmla="*/ 322 h 322"/>
            </a:gdLst>
            <a:ahLst/>
            <a:cxnLst>
              <a:cxn ang="T8">
                <a:pos x="T0" y="T1"/>
              </a:cxn>
              <a:cxn ang="T9">
                <a:pos x="T2" y="T3"/>
              </a:cxn>
              <a:cxn ang="T10">
                <a:pos x="T4" y="T5"/>
              </a:cxn>
              <a:cxn ang="T11">
                <a:pos x="T6" y="T7"/>
              </a:cxn>
            </a:cxnLst>
            <a:rect l="T12" t="T13" r="T14" b="T15"/>
            <a:pathLst>
              <a:path w="1763" h="322">
                <a:moveTo>
                  <a:pt x="0" y="305"/>
                </a:moveTo>
                <a:cubicBezTo>
                  <a:pt x="412" y="313"/>
                  <a:pt x="825" y="322"/>
                  <a:pt x="1091" y="305"/>
                </a:cubicBezTo>
                <a:cubicBezTo>
                  <a:pt x="1357" y="288"/>
                  <a:pt x="1485" y="252"/>
                  <a:pt x="1597" y="201"/>
                </a:cubicBezTo>
                <a:cubicBezTo>
                  <a:pt x="1709" y="150"/>
                  <a:pt x="1736" y="75"/>
                  <a:pt x="1763" y="0"/>
                </a:cubicBezTo>
              </a:path>
            </a:pathLst>
          </a:custGeom>
          <a:noFill/>
          <a:ln w="50800" cap="flat" cmpd="sng">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86" name="Freeform 62"/>
          <p:cNvSpPr>
            <a:spLocks/>
          </p:cNvSpPr>
          <p:nvPr/>
        </p:nvSpPr>
        <p:spPr bwMode="auto">
          <a:xfrm>
            <a:off x="1779588" y="3192463"/>
            <a:ext cx="5283200" cy="584200"/>
          </a:xfrm>
          <a:custGeom>
            <a:avLst/>
            <a:gdLst>
              <a:gd name="T0" fmla="*/ 0 w 227"/>
              <a:gd name="T1" fmla="*/ 2147483646 h 265"/>
              <a:gd name="T2" fmla="*/ 2147483646 w 227"/>
              <a:gd name="T3" fmla="*/ 2147483646 h 265"/>
              <a:gd name="T4" fmla="*/ 2147483646 w 227"/>
              <a:gd name="T5" fmla="*/ 2147483646 h 265"/>
              <a:gd name="T6" fmla="*/ 0 60000 65536"/>
              <a:gd name="T7" fmla="*/ 0 60000 65536"/>
              <a:gd name="T8" fmla="*/ 0 60000 65536"/>
              <a:gd name="T9" fmla="*/ 0 w 227"/>
              <a:gd name="T10" fmla="*/ 0 h 265"/>
              <a:gd name="T11" fmla="*/ 227 w 227"/>
              <a:gd name="T12" fmla="*/ 265 h 265"/>
            </a:gdLst>
            <a:ahLst/>
            <a:cxnLst>
              <a:cxn ang="T6">
                <a:pos x="T0" y="T1"/>
              </a:cxn>
              <a:cxn ang="T7">
                <a:pos x="T2" y="T3"/>
              </a:cxn>
              <a:cxn ang="T8">
                <a:pos x="T4" y="T5"/>
              </a:cxn>
            </a:cxnLst>
            <a:rect l="T9" t="T10" r="T11" b="T12"/>
            <a:pathLst>
              <a:path w="227" h="265">
                <a:moveTo>
                  <a:pt x="0" y="265"/>
                </a:moveTo>
                <a:cubicBezTo>
                  <a:pt x="33" y="135"/>
                  <a:pt x="67" y="6"/>
                  <a:pt x="105" y="3"/>
                </a:cubicBezTo>
                <a:cubicBezTo>
                  <a:pt x="143" y="0"/>
                  <a:pt x="185" y="123"/>
                  <a:pt x="227" y="247"/>
                </a:cubicBezTo>
              </a:path>
            </a:pathLst>
          </a:custGeom>
          <a:noFill/>
          <a:ln w="50800" cap="flat" cmpd="sng">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pic>
        <p:nvPicPr>
          <p:cNvPr id="287" name="Picture 5" descr="http://www.qweas.com/icon/paessler-wmi-tes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700" y="2962275"/>
            <a:ext cx="4794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cxnSp>
        <p:nvCxnSpPr>
          <p:cNvPr id="38938" name="直接箭头连接符 38937"/>
          <p:cNvCxnSpPr>
            <a:cxnSpLocks noChangeShapeType="1"/>
          </p:cNvCxnSpPr>
          <p:nvPr/>
        </p:nvCxnSpPr>
        <p:spPr bwMode="auto">
          <a:xfrm flipH="1">
            <a:off x="4264025" y="2543175"/>
            <a:ext cx="79375" cy="2787650"/>
          </a:xfrm>
          <a:prstGeom prst="straightConnector1">
            <a:avLst/>
          </a:prstGeom>
          <a:noFill/>
          <a:ln w="50800" algn="ctr">
            <a:solidFill>
              <a:srgbClr val="7030A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90" name="Picture 5" descr="http://www.qweas.com/icon/paessler-wmi-tes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2295525"/>
            <a:ext cx="4778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291" name="Picture 5" descr="http://www.qweas.com/icon/paessler-wmi-tes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238" y="3978275"/>
            <a:ext cx="4778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933"/>
                                        </p:tgtEl>
                                        <p:attrNameLst>
                                          <p:attrName>style.visibility</p:attrName>
                                        </p:attrNameLst>
                                      </p:cBhvr>
                                      <p:to>
                                        <p:strVal val="visible"/>
                                      </p:to>
                                    </p:set>
                                    <p:animEffect transition="in" filter="wipe(down)">
                                      <p:cBhvr>
                                        <p:cTn id="7" dur="500"/>
                                        <p:tgtEl>
                                          <p:spTgt spid="38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wipe(down)">
                                      <p:cBhvr>
                                        <p:cTn id="12" dur="500"/>
                                        <p:tgtEl>
                                          <p:spTgt spid="278"/>
                                        </p:tgtEl>
                                      </p:cBhvr>
                                    </p:animEffect>
                                  </p:childTnLst>
                                </p:cTn>
                              </p:par>
                              <p:par>
                                <p:cTn id="13" presetID="22" presetClass="entr" presetSubtype="4" fill="hold" nodeType="withEffect">
                                  <p:stCondLst>
                                    <p:cond delay="0"/>
                                  </p:stCondLst>
                                  <p:childTnLst>
                                    <p:set>
                                      <p:cBhvr>
                                        <p:cTn id="14" dur="1" fill="hold">
                                          <p:stCondLst>
                                            <p:cond delay="0"/>
                                          </p:stCondLst>
                                        </p:cTn>
                                        <p:tgtEl>
                                          <p:spTgt spid="287"/>
                                        </p:tgtEl>
                                        <p:attrNameLst>
                                          <p:attrName>style.visibility</p:attrName>
                                        </p:attrNameLst>
                                      </p:cBhvr>
                                      <p:to>
                                        <p:strVal val="visible"/>
                                      </p:to>
                                    </p:set>
                                    <p:animEffect transition="in" filter="wipe(down)">
                                      <p:cBhvr>
                                        <p:cTn id="15" dur="500"/>
                                        <p:tgtEl>
                                          <p:spTgt spid="2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81"/>
                                        </p:tgtEl>
                                        <p:attrNameLst>
                                          <p:attrName>style.visibility</p:attrName>
                                        </p:attrNameLst>
                                      </p:cBhvr>
                                      <p:to>
                                        <p:strVal val="visible"/>
                                      </p:to>
                                    </p:set>
                                    <p:animEffect transition="in" filter="wipe(down)">
                                      <p:cBhvr>
                                        <p:cTn id="20" dur="500"/>
                                        <p:tgtEl>
                                          <p:spTgt spid="2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xit" presetSubtype="4" fill="hold" grpId="1" nodeType="clickEffect">
                                  <p:stCondLst>
                                    <p:cond delay="0"/>
                                  </p:stCondLst>
                                  <p:childTnLst>
                                    <p:animEffect transition="out" filter="wipe(down)">
                                      <p:cBhvr>
                                        <p:cTn id="24" dur="500"/>
                                        <p:tgtEl>
                                          <p:spTgt spid="281"/>
                                        </p:tgtEl>
                                      </p:cBhvr>
                                    </p:animEffect>
                                    <p:set>
                                      <p:cBhvr>
                                        <p:cTn id="25" dur="1" fill="hold">
                                          <p:stCondLst>
                                            <p:cond delay="499"/>
                                          </p:stCondLst>
                                        </p:cTn>
                                        <p:tgtEl>
                                          <p:spTgt spid="281"/>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82"/>
                                        </p:tgtEl>
                                        <p:attrNameLst>
                                          <p:attrName>style.visibility</p:attrName>
                                        </p:attrNameLst>
                                      </p:cBhvr>
                                      <p:to>
                                        <p:strVal val="visible"/>
                                      </p:to>
                                    </p:set>
                                    <p:animEffect transition="in" filter="wipe(down)">
                                      <p:cBhvr>
                                        <p:cTn id="30" dur="500"/>
                                        <p:tgtEl>
                                          <p:spTgt spid="28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xit" presetSubtype="4" fill="hold" grpId="1" nodeType="clickEffect">
                                  <p:stCondLst>
                                    <p:cond delay="0"/>
                                  </p:stCondLst>
                                  <p:childTnLst>
                                    <p:animEffect transition="out" filter="wipe(down)">
                                      <p:cBhvr>
                                        <p:cTn id="34" dur="500"/>
                                        <p:tgtEl>
                                          <p:spTgt spid="282"/>
                                        </p:tgtEl>
                                      </p:cBhvr>
                                    </p:animEffect>
                                    <p:set>
                                      <p:cBhvr>
                                        <p:cTn id="35" dur="1" fill="hold">
                                          <p:stCondLst>
                                            <p:cond delay="499"/>
                                          </p:stCondLst>
                                        </p:cTn>
                                        <p:tgtEl>
                                          <p:spTgt spid="282"/>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86"/>
                                        </p:tgtEl>
                                        <p:attrNameLst>
                                          <p:attrName>style.visibility</p:attrName>
                                        </p:attrNameLst>
                                      </p:cBhvr>
                                      <p:to>
                                        <p:strVal val="visible"/>
                                      </p:to>
                                    </p:set>
                                    <p:animEffect transition="in" filter="wipe(down)">
                                      <p:cBhvr>
                                        <p:cTn id="40" dur="500"/>
                                        <p:tgtEl>
                                          <p:spTgt spid="28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xit" presetSubtype="4" fill="hold" grpId="1" nodeType="clickEffect">
                                  <p:stCondLst>
                                    <p:cond delay="0"/>
                                  </p:stCondLst>
                                  <p:childTnLst>
                                    <p:animEffect transition="out" filter="wipe(down)">
                                      <p:cBhvr>
                                        <p:cTn id="44" dur="500"/>
                                        <p:tgtEl>
                                          <p:spTgt spid="286"/>
                                        </p:tgtEl>
                                      </p:cBhvr>
                                    </p:animEffect>
                                    <p:set>
                                      <p:cBhvr>
                                        <p:cTn id="45" dur="1" fill="hold">
                                          <p:stCondLst>
                                            <p:cond delay="499"/>
                                          </p:stCondLst>
                                        </p:cTn>
                                        <p:tgtEl>
                                          <p:spTgt spid="286"/>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38938"/>
                                        </p:tgtEl>
                                        <p:attrNameLst>
                                          <p:attrName>style.visibility</p:attrName>
                                        </p:attrNameLst>
                                      </p:cBhvr>
                                      <p:to>
                                        <p:strVal val="visible"/>
                                      </p:to>
                                    </p:set>
                                    <p:animEffect transition="in" filter="wipe(down)">
                                      <p:cBhvr>
                                        <p:cTn id="50" dur="500"/>
                                        <p:tgtEl>
                                          <p:spTgt spid="3893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290"/>
                                        </p:tgtEl>
                                        <p:attrNameLst>
                                          <p:attrName>style.visibility</p:attrName>
                                        </p:attrNameLst>
                                      </p:cBhvr>
                                      <p:to>
                                        <p:strVal val="visible"/>
                                      </p:to>
                                    </p:set>
                                    <p:animEffect transition="in" filter="wipe(down)">
                                      <p:cBhvr>
                                        <p:cTn id="55" dur="500"/>
                                        <p:tgtEl>
                                          <p:spTgt spid="290"/>
                                        </p:tgtEl>
                                      </p:cBhvr>
                                    </p:animEffect>
                                  </p:childTnLst>
                                </p:cTn>
                              </p:par>
                              <p:par>
                                <p:cTn id="56" presetID="22" presetClass="entr" presetSubtype="4" fill="hold" nodeType="withEffect">
                                  <p:stCondLst>
                                    <p:cond delay="0"/>
                                  </p:stCondLst>
                                  <p:childTnLst>
                                    <p:set>
                                      <p:cBhvr>
                                        <p:cTn id="57" dur="1" fill="hold">
                                          <p:stCondLst>
                                            <p:cond delay="0"/>
                                          </p:stCondLst>
                                        </p:cTn>
                                        <p:tgtEl>
                                          <p:spTgt spid="291"/>
                                        </p:tgtEl>
                                        <p:attrNameLst>
                                          <p:attrName>style.visibility</p:attrName>
                                        </p:attrNameLst>
                                      </p:cBhvr>
                                      <p:to>
                                        <p:strVal val="visible"/>
                                      </p:to>
                                    </p:set>
                                    <p:animEffect transition="in" filter="wipe(down)">
                                      <p:cBhvr>
                                        <p:cTn id="58"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animBg="1"/>
      <p:bldP spid="281" grpId="1" animBg="1"/>
      <p:bldP spid="282" grpId="0" animBg="1"/>
      <p:bldP spid="282" grpId="1" animBg="1"/>
      <p:bldP spid="286" grpId="0" animBg="1"/>
      <p:bldP spid="286" grpId="1" animBg="1"/>
    </p:bldLst>
  </p:timing>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74320" y="152400"/>
            <a:ext cx="8839200" cy="838200"/>
          </a:xfrm>
        </p:spPr>
        <p:txBody>
          <a:bodyPr/>
          <a:lstStyle/>
          <a:p>
            <a:r>
              <a:rPr lang="en-US" sz="3600" dirty="0" smtClean="0"/>
              <a:t>Motivation</a:t>
            </a:r>
          </a:p>
        </p:txBody>
      </p:sp>
      <p:sp>
        <p:nvSpPr>
          <p:cNvPr id="3" name="内容占位符 2"/>
          <p:cNvSpPr>
            <a:spLocks noGrp="1"/>
          </p:cNvSpPr>
          <p:nvPr>
            <p:ph idx="1"/>
          </p:nvPr>
        </p:nvSpPr>
        <p:spPr>
          <a:xfrm>
            <a:off x="610390" y="838200"/>
            <a:ext cx="7772400" cy="4114800"/>
          </a:xfrm>
        </p:spPr>
        <p:txBody>
          <a:bodyPr/>
          <a:lstStyle/>
          <a:p>
            <a:r>
              <a:rPr lang="en-US" sz="2400" dirty="0" smtClean="0"/>
              <a:t>Per-flow monitoring</a:t>
            </a:r>
          </a:p>
          <a:p>
            <a:pPr lvl="1">
              <a:buFont typeface="Courier New" panose="02070309020205020404" pitchFamily="49" charset="0"/>
              <a:buChar char="o"/>
            </a:pPr>
            <a:r>
              <a:rPr lang="en-US" sz="2000" dirty="0" smtClean="0"/>
              <a:t>Rule-based</a:t>
            </a:r>
          </a:p>
          <a:p>
            <a:pPr lvl="1"/>
            <a:endParaRPr lang="en-US" dirty="0"/>
          </a:p>
          <a:p>
            <a:pPr lvl="1"/>
            <a:endParaRPr lang="en-US" dirty="0" smtClean="0"/>
          </a:p>
          <a:p>
            <a:pPr marL="914400" lvl="2" indent="0">
              <a:buNone/>
            </a:pPr>
            <a:endParaRPr lang="en-US" dirty="0" smtClean="0"/>
          </a:p>
          <a:p>
            <a:pPr lvl="2"/>
            <a:r>
              <a:rPr lang="en-US" sz="2000" dirty="0" smtClean="0"/>
              <a:t>Large memory space</a:t>
            </a:r>
          </a:p>
          <a:p>
            <a:pPr lvl="1">
              <a:buFont typeface="Courier New" panose="02070309020205020404" pitchFamily="49" charset="0"/>
              <a:buChar char="o"/>
            </a:pPr>
            <a:r>
              <a:rPr lang="en-US" sz="2000" dirty="0" smtClean="0"/>
              <a:t>Aggregation-based</a:t>
            </a:r>
          </a:p>
          <a:p>
            <a:pPr marL="457200" lvl="1" indent="0">
              <a:buNone/>
            </a:pPr>
            <a:endParaRPr lang="en-US" dirty="0" smtClean="0"/>
          </a:p>
          <a:p>
            <a:pPr marL="457200" lvl="1" indent="0">
              <a:buNone/>
            </a:pPr>
            <a:endParaRPr lang="en-US" dirty="0" smtClean="0"/>
          </a:p>
          <a:p>
            <a:pPr lvl="2"/>
            <a:endParaRPr lang="en-US" sz="2000" dirty="0" smtClean="0"/>
          </a:p>
          <a:p>
            <a:pPr lvl="2"/>
            <a:r>
              <a:rPr lang="en-US" sz="2000" dirty="0" smtClean="0"/>
              <a:t>False positive</a:t>
            </a:r>
          </a:p>
          <a:p>
            <a:pPr lvl="2"/>
            <a:r>
              <a:rPr lang="en-US" sz="2000" dirty="0" smtClean="0"/>
              <a:t>Non-trivial memory space</a:t>
            </a:r>
          </a:p>
        </p:txBody>
      </p:sp>
      <p:graphicFrame>
        <p:nvGraphicFramePr>
          <p:cNvPr id="2" name="表格 1"/>
          <p:cNvGraphicFramePr>
            <a:graphicFrameLocks noGrp="1"/>
          </p:cNvGraphicFramePr>
          <p:nvPr>
            <p:extLst>
              <p:ext uri="{D42A27DB-BD31-4B8C-83A1-F6EECF244321}">
                <p14:modId xmlns:p14="http://schemas.microsoft.com/office/powerpoint/2010/main" val="2904062772"/>
              </p:ext>
            </p:extLst>
          </p:nvPr>
        </p:nvGraphicFramePr>
        <p:xfrm>
          <a:off x="1371600" y="1895622"/>
          <a:ext cx="4038600" cy="1112520"/>
        </p:xfrm>
        <a:graphic>
          <a:graphicData uri="http://purl.oclc.org/ooxml/drawingml/table">
            <a:tbl>
              <a:tblPr firstRow="1" bandRow="1">
                <a:tableStyleId>{91EBBBCC-DAD2-459C-BE2E-F6DE35CF9A28}</a:tableStyleId>
              </a:tblPr>
              <a:tblGrid>
                <a:gridCol w="2019300"/>
                <a:gridCol w="2019300"/>
              </a:tblGrid>
              <a:tr h="370840">
                <a:tc>
                  <a:txBody>
                    <a:bodyPr/>
                    <a:lstStyle/>
                    <a:p>
                      <a:r>
                        <a:rPr lang="en-US" dirty="0" smtClean="0"/>
                        <a:t>Match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dirty="0" err="1" smtClean="0"/>
                        <a:t>MonAct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f1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t>Sample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f2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t>Count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93333775"/>
              </p:ext>
            </p:extLst>
          </p:nvPr>
        </p:nvGraphicFramePr>
        <p:xfrm>
          <a:off x="1371600" y="4038600"/>
          <a:ext cx="4114800" cy="1107440"/>
        </p:xfrm>
        <a:graphic>
          <a:graphicData uri="http://purl.oclc.org/ooxml/drawingml/table">
            <a:tbl>
              <a:tblPr firstRow="1" bandRow="1">
                <a:tableStyleId>{91EBBBCC-DAD2-459C-BE2E-F6DE35CF9A28}</a:tableStyleId>
              </a:tblPr>
              <a:tblGrid>
                <a:gridCol w="2057400"/>
                <a:gridCol w="2057400"/>
              </a:tblGrid>
              <a:tr h="340360">
                <a:tc>
                  <a:txBody>
                    <a:bodyPr/>
                    <a:lstStyle/>
                    <a:p>
                      <a:r>
                        <a:rPr lang="en-US" dirty="0" smtClean="0"/>
                        <a:t>Match</a:t>
                      </a:r>
                      <a:endParaRPr lang="en-US" dirty="0"/>
                    </a:p>
                  </a:txBody>
                  <a:tcPr>
                    <a:lnB w="12700" cap="flat" cmpd="sng" algn="ctr">
                      <a:solidFill>
                        <a:schemeClr val="tx1"/>
                      </a:solidFill>
                      <a:prstDash val="solid"/>
                      <a:round/>
                      <a:headEnd type="none" w="med" len="med"/>
                      <a:tailEnd type="none" w="med" len="med"/>
                    </a:lnB>
                    <a:solidFill>
                      <a:srgbClr val="0070C0"/>
                    </a:solidFill>
                  </a:tcPr>
                </a:tc>
                <a:tc>
                  <a:txBody>
                    <a:bodyPr/>
                    <a:lstStyle/>
                    <a:p>
                      <a:r>
                        <a:rPr lang="en-US" dirty="0" err="1" smtClean="0"/>
                        <a:t>MonAct</a:t>
                      </a:r>
                      <a:endParaRPr lang="en-US" dirty="0"/>
                    </a:p>
                  </a:txBody>
                  <a:tcPr>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10.0.0.0/24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t>Sample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10.0.0.1/24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t>Count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wipe(down)">
                                      <p:cBhvr>
                                        <p:cTn id="14" dur="500"/>
                                        <p:tgtEl>
                                          <p:spTgt spid="3">
                                            <p:txEl>
                                              <p:pRg st="5" end="5"/>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wipe(down)">
                                      <p:cBhvr>
                                        <p:cTn id="26" dur="500"/>
                                        <p:tgtEl>
                                          <p:spTgt spid="3">
                                            <p:txEl>
                                              <p:pRg st="10" end="10"/>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wipe(down)">
                                      <p:cBhvr>
                                        <p:cTn id="2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4000" dirty="0" smtClean="0"/>
              <a:t>Distributed &amp; Collaborative Monitoring</a:t>
            </a:r>
          </a:p>
        </p:txBody>
      </p:sp>
      <p:sp>
        <p:nvSpPr>
          <p:cNvPr id="2" name="Content Placeholder 1"/>
          <p:cNvSpPr>
            <a:spLocks noGrp="1"/>
          </p:cNvSpPr>
          <p:nvPr>
            <p:ph idx="1"/>
          </p:nvPr>
        </p:nvSpPr>
        <p:spPr>
          <a:xfrm>
            <a:off x="4179888" y="1600200"/>
            <a:ext cx="5813425" cy="4114800"/>
          </a:xfrm>
        </p:spPr>
        <p:txBody>
          <a:bodyPr/>
          <a:lstStyle/>
          <a:p>
            <a:pPr marL="342900" lvl="1" indent="-342900">
              <a:buFontTx/>
              <a:buChar char="•"/>
              <a:defRPr/>
            </a:pPr>
            <a:r>
              <a:rPr lang="en-US" dirty="0" smtClean="0"/>
              <a:t>Each flow may have its own action requirements.</a:t>
            </a:r>
          </a:p>
          <a:p>
            <a:pPr lvl="1">
              <a:defRPr/>
            </a:pPr>
            <a:r>
              <a:rPr lang="en-US" dirty="0" smtClean="0"/>
              <a:t>Millions of flows</a:t>
            </a:r>
          </a:p>
        </p:txBody>
      </p:sp>
      <p:sp>
        <p:nvSpPr>
          <p:cNvPr id="3" name="TextBox 2"/>
          <p:cNvSpPr txBox="1">
            <a:spLocks noChangeArrowheads="1"/>
          </p:cNvSpPr>
          <p:nvPr/>
        </p:nvSpPr>
        <p:spPr bwMode="auto">
          <a:xfrm>
            <a:off x="1600200" y="4664075"/>
            <a:ext cx="6759575"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1028700" indent="-57150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baseline="0%"/>
              <a:t>Task:</a:t>
            </a:r>
          </a:p>
          <a:p>
            <a:pPr lvl="1">
              <a:spcBef>
                <a:spcPct val="0%"/>
              </a:spcBef>
              <a:buFont typeface="Arial" panose="020B0604020202020204" pitchFamily="34" charset="0"/>
              <a:buChar char="•"/>
            </a:pPr>
            <a:r>
              <a:rPr lang="en-US" baseline="0%"/>
              <a:t>Distribute actions among switches.</a:t>
            </a:r>
          </a:p>
          <a:p>
            <a:pPr lvl="1">
              <a:spcBef>
                <a:spcPct val="0%"/>
              </a:spcBef>
              <a:buFont typeface="Arial" panose="020B0604020202020204" pitchFamily="34" charset="0"/>
              <a:buChar char="•"/>
            </a:pPr>
            <a:r>
              <a:rPr lang="en-US" baseline="0%"/>
              <a:t>Represent rules compactly</a:t>
            </a:r>
          </a:p>
          <a:p>
            <a:pPr lvl="1">
              <a:spcBef>
                <a:spcPct val="0%"/>
              </a:spcBef>
              <a:buFont typeface="Arial" panose="020B0604020202020204" pitchFamily="34" charset="0"/>
              <a:buChar char="•"/>
            </a:pPr>
            <a:endParaRPr lang="en-US" baseline="0%"/>
          </a:p>
          <a:p>
            <a:pPr lvl="1">
              <a:spcBef>
                <a:spcPct val="0%"/>
              </a:spcBef>
              <a:buFont typeface="Arial" panose="020B0604020202020204" pitchFamily="34" charset="0"/>
              <a:buChar char="•"/>
            </a:pPr>
            <a:endParaRPr lang="en-US" baseline="0%"/>
          </a:p>
          <a:p>
            <a:pPr>
              <a:spcBef>
                <a:spcPct val="0%"/>
              </a:spcBef>
            </a:pPr>
            <a:endParaRPr lang="en-US" sz="2800" baseline="0%"/>
          </a:p>
        </p:txBody>
      </p:sp>
      <p:grpSp>
        <p:nvGrpSpPr>
          <p:cNvPr id="6" name="组合 5"/>
          <p:cNvGrpSpPr>
            <a:grpSpLocks/>
          </p:cNvGrpSpPr>
          <p:nvPr/>
        </p:nvGrpSpPr>
        <p:grpSpPr bwMode="auto">
          <a:xfrm>
            <a:off x="609600" y="2133600"/>
            <a:ext cx="3744913" cy="1981200"/>
            <a:chOff x="3060700" y="3429000"/>
            <a:chExt cx="2959100" cy="1524000"/>
          </a:xfrm>
        </p:grpSpPr>
        <p:sp>
          <p:nvSpPr>
            <p:cNvPr id="8198" name="Freeform 7"/>
            <p:cNvSpPr>
              <a:spLocks/>
            </p:cNvSpPr>
            <p:nvPr/>
          </p:nvSpPr>
          <p:spPr bwMode="auto">
            <a:xfrm>
              <a:off x="3060700" y="3429000"/>
              <a:ext cx="2959100" cy="1524000"/>
            </a:xfrm>
            <a:custGeom>
              <a:avLst/>
              <a:gdLst>
                <a:gd name="T0" fmla="*/ 16324533 w 1794"/>
                <a:gd name="T1" fmla="*/ 1288706161 h 933"/>
                <a:gd name="T2" fmla="*/ 293831702 w 1794"/>
                <a:gd name="T3" fmla="*/ 333515884 h 933"/>
                <a:gd name="T4" fmla="*/ 1520848743 w 1794"/>
                <a:gd name="T5" fmla="*/ 266812707 h 933"/>
                <a:gd name="T6" fmla="*/ 2147483646 w 1794"/>
                <a:gd name="T7" fmla="*/ 77376077 h 933"/>
                <a:gd name="T8" fmla="*/ 2147483646 w 1794"/>
                <a:gd name="T9" fmla="*/ 733734945 h 933"/>
                <a:gd name="T10" fmla="*/ 2147483646 w 1794"/>
                <a:gd name="T11" fmla="*/ 2147483646 h 933"/>
                <a:gd name="T12" fmla="*/ 2147483646 w 1794"/>
                <a:gd name="T13" fmla="*/ 2147483646 h 933"/>
                <a:gd name="T14" fmla="*/ 2147483646 w 1794"/>
                <a:gd name="T15" fmla="*/ 2147483646 h 933"/>
                <a:gd name="T16" fmla="*/ 1126353210 w 1794"/>
                <a:gd name="T17" fmla="*/ 2147483646 h 933"/>
                <a:gd name="T18" fmla="*/ 389054023 w 1794"/>
                <a:gd name="T19" fmla="*/ 2147483646 h 933"/>
                <a:gd name="T20" fmla="*/ 16324533 w 1794"/>
                <a:gd name="T21" fmla="*/ 1288706161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8199" name="Group 9"/>
            <p:cNvGrpSpPr>
              <a:grpSpLocks/>
            </p:cNvGrpSpPr>
            <p:nvPr/>
          </p:nvGrpSpPr>
          <p:grpSpPr bwMode="auto">
            <a:xfrm>
              <a:off x="3409854" y="4049713"/>
              <a:ext cx="501650" cy="233363"/>
              <a:chOff x="3600" y="219"/>
              <a:chExt cx="360" cy="175"/>
            </a:xfrm>
          </p:grpSpPr>
          <p:sp>
            <p:nvSpPr>
              <p:cNvPr id="8251" name="Oval 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8252" name="Line 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3" name="Line 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4" name="Rectangle 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8255" name="Oval 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8256" name="Group 15"/>
              <p:cNvGrpSpPr>
                <a:grpSpLocks/>
              </p:cNvGrpSpPr>
              <p:nvPr/>
            </p:nvGrpSpPr>
            <p:grpSpPr bwMode="auto">
              <a:xfrm>
                <a:off x="3686" y="244"/>
                <a:ext cx="177" cy="66"/>
                <a:chOff x="2848" y="848"/>
                <a:chExt cx="140" cy="98"/>
              </a:xfrm>
            </p:grpSpPr>
            <p:sp>
              <p:nvSpPr>
                <p:cNvPr id="8261"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2"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3"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257" name="Group 19"/>
              <p:cNvGrpSpPr>
                <a:grpSpLocks/>
              </p:cNvGrpSpPr>
              <p:nvPr/>
            </p:nvGrpSpPr>
            <p:grpSpPr bwMode="auto">
              <a:xfrm flipV="1">
                <a:off x="3686" y="243"/>
                <a:ext cx="177" cy="66"/>
                <a:chOff x="2848" y="848"/>
                <a:chExt cx="140" cy="98"/>
              </a:xfrm>
            </p:grpSpPr>
            <p:sp>
              <p:nvSpPr>
                <p:cNvPr id="8258" name="Line 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9" name="Line 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0" name="Line 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200" name="Group 23"/>
            <p:cNvGrpSpPr>
              <a:grpSpLocks/>
            </p:cNvGrpSpPr>
            <p:nvPr/>
          </p:nvGrpSpPr>
          <p:grpSpPr bwMode="auto">
            <a:xfrm>
              <a:off x="5029200" y="4115609"/>
              <a:ext cx="501650" cy="233363"/>
              <a:chOff x="3600" y="219"/>
              <a:chExt cx="360" cy="175"/>
            </a:xfrm>
          </p:grpSpPr>
          <p:sp>
            <p:nvSpPr>
              <p:cNvPr id="8238" name="Oval 2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8239" name="Line 2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0" name="Line 2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1" name="Rectangle 2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8242" name="Oval 2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8243" name="Group 29"/>
              <p:cNvGrpSpPr>
                <a:grpSpLocks/>
              </p:cNvGrpSpPr>
              <p:nvPr/>
            </p:nvGrpSpPr>
            <p:grpSpPr bwMode="auto">
              <a:xfrm>
                <a:off x="3686" y="244"/>
                <a:ext cx="177" cy="66"/>
                <a:chOff x="2848" y="848"/>
                <a:chExt cx="140" cy="98"/>
              </a:xfrm>
            </p:grpSpPr>
            <p:sp>
              <p:nvSpPr>
                <p:cNvPr id="8248"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9"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0"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244" name="Group 33"/>
              <p:cNvGrpSpPr>
                <a:grpSpLocks/>
              </p:cNvGrpSpPr>
              <p:nvPr/>
            </p:nvGrpSpPr>
            <p:grpSpPr bwMode="auto">
              <a:xfrm flipV="1">
                <a:off x="3686" y="243"/>
                <a:ext cx="177" cy="66"/>
                <a:chOff x="2848" y="848"/>
                <a:chExt cx="140" cy="98"/>
              </a:xfrm>
            </p:grpSpPr>
            <p:sp>
              <p:nvSpPr>
                <p:cNvPr id="8245" name="Line 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6" name="Line 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7" name="Line 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201" name="Group 37"/>
            <p:cNvGrpSpPr>
              <a:grpSpLocks/>
            </p:cNvGrpSpPr>
            <p:nvPr/>
          </p:nvGrpSpPr>
          <p:grpSpPr bwMode="auto">
            <a:xfrm>
              <a:off x="4233862" y="3722729"/>
              <a:ext cx="501650" cy="233363"/>
              <a:chOff x="3600" y="219"/>
              <a:chExt cx="360" cy="175"/>
            </a:xfrm>
          </p:grpSpPr>
          <p:sp>
            <p:nvSpPr>
              <p:cNvPr id="8225"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8226"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7"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8"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8229"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8230" name="Group 43"/>
              <p:cNvGrpSpPr>
                <a:grpSpLocks/>
              </p:cNvGrpSpPr>
              <p:nvPr/>
            </p:nvGrpSpPr>
            <p:grpSpPr bwMode="auto">
              <a:xfrm>
                <a:off x="3686" y="244"/>
                <a:ext cx="177" cy="66"/>
                <a:chOff x="2848" y="848"/>
                <a:chExt cx="140" cy="98"/>
              </a:xfrm>
            </p:grpSpPr>
            <p:sp>
              <p:nvSpPr>
                <p:cNvPr id="8235"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6"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7"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231" name="Group 47"/>
              <p:cNvGrpSpPr>
                <a:grpSpLocks/>
              </p:cNvGrpSpPr>
              <p:nvPr/>
            </p:nvGrpSpPr>
            <p:grpSpPr bwMode="auto">
              <a:xfrm flipV="1">
                <a:off x="3686" y="243"/>
                <a:ext cx="177" cy="66"/>
                <a:chOff x="2848" y="848"/>
                <a:chExt cx="140" cy="98"/>
              </a:xfrm>
            </p:grpSpPr>
            <p:sp>
              <p:nvSpPr>
                <p:cNvPr id="8232"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3"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4"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202" name="Group 65"/>
            <p:cNvGrpSpPr>
              <a:grpSpLocks/>
            </p:cNvGrpSpPr>
            <p:nvPr/>
          </p:nvGrpSpPr>
          <p:grpSpPr bwMode="auto">
            <a:xfrm>
              <a:off x="4190964" y="4484699"/>
              <a:ext cx="501650" cy="233363"/>
              <a:chOff x="3600" y="219"/>
              <a:chExt cx="360" cy="175"/>
            </a:xfrm>
          </p:grpSpPr>
          <p:sp>
            <p:nvSpPr>
              <p:cNvPr id="8212" name="Oval 6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8213" name="Line 6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6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5" name="Rectangle 6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8216" name="Oval 7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8217" name="Group 71"/>
              <p:cNvGrpSpPr>
                <a:grpSpLocks/>
              </p:cNvGrpSpPr>
              <p:nvPr/>
            </p:nvGrpSpPr>
            <p:grpSpPr bwMode="auto">
              <a:xfrm>
                <a:off x="3686" y="244"/>
                <a:ext cx="177" cy="66"/>
                <a:chOff x="2848" y="848"/>
                <a:chExt cx="140" cy="98"/>
              </a:xfrm>
            </p:grpSpPr>
            <p:sp>
              <p:nvSpPr>
                <p:cNvPr id="8222" name="Line 7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3" name="Line 7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4" name="Line 7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218" name="Group 75"/>
              <p:cNvGrpSpPr>
                <a:grpSpLocks/>
              </p:cNvGrpSpPr>
              <p:nvPr/>
            </p:nvGrpSpPr>
            <p:grpSpPr bwMode="auto">
              <a:xfrm flipV="1">
                <a:off x="3686" y="243"/>
                <a:ext cx="177" cy="66"/>
                <a:chOff x="2848" y="848"/>
                <a:chExt cx="140" cy="98"/>
              </a:xfrm>
            </p:grpSpPr>
            <p:sp>
              <p:nvSpPr>
                <p:cNvPr id="8219"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0"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1"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cxnSp>
          <p:nvCxnSpPr>
            <p:cNvPr id="8203" name="直接连接符 11"/>
            <p:cNvCxnSpPr>
              <a:cxnSpLocks noChangeShapeType="1"/>
              <a:stCxn id="8251" idx="5"/>
              <a:endCxn id="8216" idx="2"/>
            </p:cNvCxnSpPr>
            <p:nvPr/>
          </p:nvCxnSpPr>
          <p:spPr bwMode="auto">
            <a:xfrm>
              <a:off x="3838651" y="4264133"/>
              <a:ext cx="352313" cy="29590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4" name="直接连接符 12"/>
            <p:cNvCxnSpPr>
              <a:cxnSpLocks noChangeShapeType="1"/>
              <a:stCxn id="8255" idx="7"/>
            </p:cNvCxnSpPr>
            <p:nvPr/>
          </p:nvCxnSpPr>
          <p:spPr bwMode="auto">
            <a:xfrm flipV="1">
              <a:off x="3834471" y="3891417"/>
              <a:ext cx="399391" cy="1803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5" name="直接连接符 13"/>
            <p:cNvCxnSpPr>
              <a:cxnSpLocks noChangeShapeType="1"/>
              <a:stCxn id="8225" idx="6"/>
              <a:endCxn id="8242" idx="1"/>
            </p:cNvCxnSpPr>
            <p:nvPr/>
          </p:nvCxnSpPr>
          <p:spPr bwMode="auto">
            <a:xfrm>
              <a:off x="4735512" y="3891417"/>
              <a:ext cx="366541" cy="24625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6" name="直接连接符 14"/>
            <p:cNvCxnSpPr>
              <a:cxnSpLocks noChangeShapeType="1"/>
              <a:stCxn id="8214" idx="0"/>
              <a:endCxn id="8238" idx="3"/>
            </p:cNvCxnSpPr>
            <p:nvPr/>
          </p:nvCxnSpPr>
          <p:spPr bwMode="auto">
            <a:xfrm flipV="1">
              <a:off x="4692614" y="4330029"/>
              <a:ext cx="413619" cy="24801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7" name="直接连接符 15"/>
            <p:cNvCxnSpPr>
              <a:cxnSpLocks noChangeShapeType="1"/>
              <a:stCxn id="8252" idx="0"/>
            </p:cNvCxnSpPr>
            <p:nvPr/>
          </p:nvCxnSpPr>
          <p:spPr bwMode="auto">
            <a:xfrm flipH="1">
              <a:off x="3276600" y="4143058"/>
              <a:ext cx="137434" cy="455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8" name="直接连接符 16"/>
            <p:cNvCxnSpPr>
              <a:cxnSpLocks noChangeShapeType="1"/>
            </p:cNvCxnSpPr>
            <p:nvPr/>
          </p:nvCxnSpPr>
          <p:spPr bwMode="auto">
            <a:xfrm flipV="1">
              <a:off x="5548119" y="4229443"/>
              <a:ext cx="153800" cy="877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9" name="直接连接符 17"/>
            <p:cNvCxnSpPr>
              <a:cxnSpLocks noChangeShapeType="1"/>
              <a:stCxn id="8225" idx="4"/>
              <a:endCxn id="8220" idx="0"/>
            </p:cNvCxnSpPr>
            <p:nvPr/>
          </p:nvCxnSpPr>
          <p:spPr bwMode="auto">
            <a:xfrm flipH="1">
              <a:off x="4479931" y="3956092"/>
              <a:ext cx="6846" cy="560611"/>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0" name="直接连接符 18"/>
            <p:cNvCxnSpPr>
              <a:cxnSpLocks noChangeShapeType="1"/>
            </p:cNvCxnSpPr>
            <p:nvPr/>
          </p:nvCxnSpPr>
          <p:spPr bwMode="auto">
            <a:xfrm flipV="1">
              <a:off x="4476406" y="3612907"/>
              <a:ext cx="3524" cy="13088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1" name="直接连接符 19"/>
            <p:cNvCxnSpPr>
              <a:cxnSpLocks noChangeShapeType="1"/>
              <a:stCxn id="8212" idx="4"/>
            </p:cNvCxnSpPr>
            <p:nvPr/>
          </p:nvCxnSpPr>
          <p:spPr bwMode="auto">
            <a:xfrm flipH="1">
              <a:off x="4441789" y="4718062"/>
              <a:ext cx="2090" cy="13788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Approach: Bloom Filters</a:t>
            </a:r>
          </a:p>
        </p:txBody>
      </p:sp>
      <p:sp>
        <p:nvSpPr>
          <p:cNvPr id="10243" name="Content Placeholder 1"/>
          <p:cNvSpPr txBox="1">
            <a:spLocks/>
          </p:cNvSpPr>
          <p:nvPr/>
        </p:nvSpPr>
        <p:spPr bwMode="auto">
          <a:xfrm>
            <a:off x="4179888" y="1600200"/>
            <a:ext cx="4811712"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a:lstStyle>
            <a:lvl1pPr marL="342900" indent="-342900">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r>
              <a:rPr lang="en-US" sz="2800" baseline="0%" dirty="0"/>
              <a:t>Use Bloom Filters to identify flows that should be monitored. </a:t>
            </a:r>
            <a:endParaRPr lang="en-US" sz="2800" baseline="0%" dirty="0" smtClean="0"/>
          </a:p>
          <a:p>
            <a:endParaRPr lang="en-US" sz="2800" baseline="0%" dirty="0"/>
          </a:p>
          <a:p>
            <a:r>
              <a:rPr lang="en-US" sz="2800" baseline="0%" dirty="0" smtClean="0"/>
              <a:t>Populated by central controller. </a:t>
            </a:r>
            <a:endParaRPr lang="en-US" sz="2800" baseline="0%" dirty="0"/>
          </a:p>
        </p:txBody>
      </p:sp>
      <p:sp>
        <p:nvSpPr>
          <p:cNvPr id="10247" name="Rectangle 8"/>
          <p:cNvSpPr>
            <a:spLocks noChangeArrowheads="1"/>
          </p:cNvSpPr>
          <p:nvPr/>
        </p:nvSpPr>
        <p:spPr bwMode="auto">
          <a:xfrm>
            <a:off x="190500" y="4664075"/>
            <a:ext cx="5105400" cy="80645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r>
              <a:rPr lang="en-US" sz="2400" baseline="0%"/>
              <a:t>Bloom Filter {f1,f3,f5}</a:t>
            </a:r>
            <a:r>
              <a:rPr lang="en-US" sz="2400" baseline="0%">
                <a:sym typeface="Wingdings" panose="05000000000000000000" pitchFamily="2" charset="2"/>
              </a:rPr>
              <a:t> Counting</a:t>
            </a:r>
          </a:p>
          <a:p>
            <a:pPr algn="ctr">
              <a:spcBef>
                <a:spcPct val="0%"/>
              </a:spcBef>
              <a:buFontTx/>
              <a:buNone/>
            </a:pPr>
            <a:r>
              <a:rPr lang="en-US" sz="2400" baseline="0%">
                <a:sym typeface="Wingdings" panose="05000000000000000000" pitchFamily="2" charset="2"/>
              </a:rPr>
              <a:t>Bloom Filter {f1}  Sampling</a:t>
            </a:r>
          </a:p>
        </p:txBody>
      </p:sp>
      <p:sp>
        <p:nvSpPr>
          <p:cNvPr id="10245" name="Freeform 7"/>
          <p:cNvSpPr>
            <a:spLocks/>
          </p:cNvSpPr>
          <p:nvPr/>
        </p:nvSpPr>
        <p:spPr bwMode="auto">
          <a:xfrm>
            <a:off x="434975" y="2201863"/>
            <a:ext cx="3744913" cy="1981200"/>
          </a:xfrm>
          <a:custGeom>
            <a:avLst/>
            <a:gdLst>
              <a:gd name="T0" fmla="*/ 26145505 w 1794"/>
              <a:gd name="T1" fmla="*/ 2147483646 h 933"/>
              <a:gd name="T2" fmla="*/ 470610734 w 1794"/>
              <a:gd name="T3" fmla="*/ 563590881 h 933"/>
              <a:gd name="T4" fmla="*/ 2147483646 w 1794"/>
              <a:gd name="T5" fmla="*/ 450872705 h 933"/>
              <a:gd name="T6" fmla="*/ 2147483646 w 1794"/>
              <a:gd name="T7" fmla="*/ 130752830 h 933"/>
              <a:gd name="T8" fmla="*/ 2147483646 w 1794"/>
              <a:gd name="T9" fmla="*/ 1239902062 h 933"/>
              <a:gd name="T10" fmla="*/ 2147483646 w 1794"/>
              <a:gd name="T11" fmla="*/ 2147483646 h 933"/>
              <a:gd name="T12" fmla="*/ 2147483646 w 1794"/>
              <a:gd name="T13" fmla="*/ 2147483646 h 933"/>
              <a:gd name="T14" fmla="*/ 2147483646 w 1794"/>
              <a:gd name="T15" fmla="*/ 2147483646 h 933"/>
              <a:gd name="T16" fmla="*/ 1804008508 w 1794"/>
              <a:gd name="T17" fmla="*/ 2147483646 h 933"/>
              <a:gd name="T18" fmla="*/ 623123046 w 1794"/>
              <a:gd name="T19" fmla="*/ 2147483646 h 933"/>
              <a:gd name="T20" fmla="*/ 26145505 w 1794"/>
              <a:gd name="T21" fmla="*/ 2147483646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1" name="Group 9"/>
          <p:cNvGrpSpPr>
            <a:grpSpLocks/>
          </p:cNvGrpSpPr>
          <p:nvPr/>
        </p:nvGrpSpPr>
        <p:grpSpPr bwMode="auto">
          <a:xfrm>
            <a:off x="876851" y="3008894"/>
            <a:ext cx="634867" cy="303345"/>
            <a:chOff x="3600" y="219"/>
            <a:chExt cx="360" cy="175"/>
          </a:xfrm>
          <a:solidFill>
            <a:schemeClr val="bg1"/>
          </a:solidFill>
        </p:grpSpPr>
        <p:sp>
          <p:nvSpPr>
            <p:cNvPr id="63" name="Oval 10"/>
            <p:cNvSpPr>
              <a:spLocks noChangeArrowheads="1"/>
            </p:cNvSpPr>
            <p:nvPr/>
          </p:nvSpPr>
          <p:spPr bwMode="auto">
            <a:xfrm>
              <a:off x="3603" y="297"/>
              <a:ext cx="357" cy="97"/>
            </a:xfrm>
            <a:prstGeom prst="ellipse">
              <a:avLst/>
            </a:prstGeom>
            <a:grp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defRPr/>
              </a:pPr>
              <a:endParaRPr lang="en-US" smtClean="0"/>
            </a:p>
          </p:txBody>
        </p:sp>
        <p:sp>
          <p:nvSpPr>
            <p:cNvPr id="64" name="Line 11"/>
            <p:cNvSpPr>
              <a:spLocks noChangeShapeType="1"/>
            </p:cNvSpPr>
            <p:nvPr/>
          </p:nvSpPr>
          <p:spPr bwMode="auto">
            <a:xfrm>
              <a:off x="3603" y="289"/>
              <a:ext cx="0" cy="60"/>
            </a:xfrm>
            <a:prstGeom prst="line">
              <a:avLst/>
            </a:prstGeom>
            <a:grpFill/>
            <a:ln w="12700">
              <a:solidFill>
                <a:schemeClr val="tx1"/>
              </a:solidFill>
              <a:round/>
              <a:headEnd/>
              <a:tailEnd/>
            </a:ln>
            <a:extLst/>
          </p:spPr>
          <p:txBody>
            <a:bodyPr wrap="none" anchor="ctr"/>
            <a:lstStyle/>
            <a:p>
              <a:pPr>
                <a:defRPr/>
              </a:pPr>
              <a:endParaRPr lang="en-US"/>
            </a:p>
          </p:txBody>
        </p:sp>
        <p:sp>
          <p:nvSpPr>
            <p:cNvPr id="65" name="Line 12"/>
            <p:cNvSpPr>
              <a:spLocks noChangeShapeType="1"/>
            </p:cNvSpPr>
            <p:nvPr/>
          </p:nvSpPr>
          <p:spPr bwMode="auto">
            <a:xfrm>
              <a:off x="3960" y="289"/>
              <a:ext cx="0" cy="60"/>
            </a:xfrm>
            <a:prstGeom prst="line">
              <a:avLst/>
            </a:prstGeom>
            <a:grpFill/>
            <a:ln w="12700">
              <a:solidFill>
                <a:schemeClr val="tx1"/>
              </a:solidFill>
              <a:round/>
              <a:headEnd/>
              <a:tailEnd/>
            </a:ln>
            <a:extLst/>
          </p:spPr>
          <p:txBody>
            <a:bodyPr wrap="none" anchor="ctr"/>
            <a:lstStyle/>
            <a:p>
              <a:pPr>
                <a:defRPr/>
              </a:pPr>
              <a:endParaRPr lang="en-US"/>
            </a:p>
          </p:txBody>
        </p:sp>
        <p:sp>
          <p:nvSpPr>
            <p:cNvPr id="66" name="Rectangle 13"/>
            <p:cNvSpPr>
              <a:spLocks noChangeArrowheads="1"/>
            </p:cNvSpPr>
            <p:nvPr/>
          </p:nvSpPr>
          <p:spPr bwMode="auto">
            <a:xfrm>
              <a:off x="3603" y="289"/>
              <a:ext cx="354" cy="59"/>
            </a:xfrm>
            <a:prstGeom prst="rect">
              <a:avLst/>
            </a:prstGeom>
            <a:grp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defRPr/>
              </a:pPr>
              <a:endParaRPr lang="en-US" smtClean="0">
                <a:latin typeface="Times New Roman" panose="02020603050405020304" pitchFamily="18" charset="0"/>
              </a:endParaRPr>
            </a:p>
          </p:txBody>
        </p:sp>
        <p:sp>
          <p:nvSpPr>
            <p:cNvPr id="67" name="Oval 14"/>
            <p:cNvSpPr>
              <a:spLocks noChangeArrowheads="1"/>
            </p:cNvSpPr>
            <p:nvPr/>
          </p:nvSpPr>
          <p:spPr bwMode="auto">
            <a:xfrm>
              <a:off x="3600" y="219"/>
              <a:ext cx="357" cy="113"/>
            </a:xfrm>
            <a:prstGeom prst="ellipse">
              <a:avLst/>
            </a:prstGeom>
            <a:grp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defRPr/>
              </a:pPr>
              <a:endParaRPr lang="en-US" smtClean="0"/>
            </a:p>
          </p:txBody>
        </p:sp>
        <p:grpSp>
          <p:nvGrpSpPr>
            <p:cNvPr id="68" name="Group 15"/>
            <p:cNvGrpSpPr>
              <a:grpSpLocks/>
            </p:cNvGrpSpPr>
            <p:nvPr/>
          </p:nvGrpSpPr>
          <p:grpSpPr bwMode="auto">
            <a:xfrm>
              <a:off x="3686" y="244"/>
              <a:ext cx="177" cy="66"/>
              <a:chOff x="2848" y="848"/>
              <a:chExt cx="140" cy="98"/>
            </a:xfrm>
            <a:grpFill/>
          </p:grpSpPr>
          <p:sp>
            <p:nvSpPr>
              <p:cNvPr id="73" name="Line 16"/>
              <p:cNvSpPr>
                <a:spLocks noChangeShapeType="1"/>
              </p:cNvSpPr>
              <p:nvPr/>
            </p:nvSpPr>
            <p:spPr bwMode="auto">
              <a:xfrm flipV="1">
                <a:off x="2848" y="848"/>
                <a:ext cx="50" cy="2"/>
              </a:xfrm>
              <a:prstGeom prst="line">
                <a:avLst/>
              </a:prstGeom>
              <a:grpFill/>
              <a:ln w="28575">
                <a:solidFill>
                  <a:schemeClr val="tx1"/>
                </a:solidFill>
                <a:round/>
                <a:headEnd/>
                <a:tailEnd/>
              </a:ln>
              <a:extLst/>
            </p:spPr>
            <p:txBody>
              <a:bodyPr wrap="none" anchor="ctr"/>
              <a:lstStyle/>
              <a:p>
                <a:pPr>
                  <a:defRPr/>
                </a:pPr>
                <a:endParaRPr lang="en-US"/>
              </a:p>
            </p:txBody>
          </p:sp>
          <p:sp>
            <p:nvSpPr>
              <p:cNvPr id="74" name="Line 17"/>
              <p:cNvSpPr>
                <a:spLocks noChangeShapeType="1"/>
              </p:cNvSpPr>
              <p:nvPr/>
            </p:nvSpPr>
            <p:spPr bwMode="auto">
              <a:xfrm>
                <a:off x="2944" y="946"/>
                <a:ext cx="44" cy="0"/>
              </a:xfrm>
              <a:prstGeom prst="line">
                <a:avLst/>
              </a:prstGeom>
              <a:grpFill/>
              <a:ln w="28575">
                <a:solidFill>
                  <a:schemeClr val="tx1"/>
                </a:solidFill>
                <a:round/>
                <a:headEnd/>
                <a:tailEnd/>
              </a:ln>
              <a:extLst/>
            </p:spPr>
            <p:txBody>
              <a:bodyPr wrap="none" anchor="ctr"/>
              <a:lstStyle/>
              <a:p>
                <a:pPr>
                  <a:defRPr/>
                </a:pPr>
                <a:endParaRPr lang="en-US"/>
              </a:p>
            </p:txBody>
          </p:sp>
          <p:sp>
            <p:nvSpPr>
              <p:cNvPr id="75" name="Line 18"/>
              <p:cNvSpPr>
                <a:spLocks noChangeShapeType="1"/>
              </p:cNvSpPr>
              <p:nvPr/>
            </p:nvSpPr>
            <p:spPr bwMode="auto">
              <a:xfrm>
                <a:off x="2894" y="850"/>
                <a:ext cx="52" cy="96"/>
              </a:xfrm>
              <a:prstGeom prst="line">
                <a:avLst/>
              </a:prstGeom>
              <a:grpFill/>
              <a:ln w="28575">
                <a:solidFill>
                  <a:schemeClr val="tx1"/>
                </a:solidFill>
                <a:round/>
                <a:headEnd/>
                <a:tailEnd/>
              </a:ln>
              <a:extLst/>
            </p:spPr>
            <p:txBody>
              <a:bodyPr wrap="none" anchor="ctr"/>
              <a:lstStyle/>
              <a:p>
                <a:pPr>
                  <a:defRPr/>
                </a:pPr>
                <a:endParaRPr lang="en-US"/>
              </a:p>
            </p:txBody>
          </p:sp>
        </p:grpSp>
        <p:grpSp>
          <p:nvGrpSpPr>
            <p:cNvPr id="69" name="Group 19"/>
            <p:cNvGrpSpPr>
              <a:grpSpLocks/>
            </p:cNvGrpSpPr>
            <p:nvPr/>
          </p:nvGrpSpPr>
          <p:grpSpPr bwMode="auto">
            <a:xfrm flipV="1">
              <a:off x="3686" y="243"/>
              <a:ext cx="177" cy="66"/>
              <a:chOff x="2848" y="848"/>
              <a:chExt cx="140" cy="98"/>
            </a:xfrm>
            <a:grpFill/>
          </p:grpSpPr>
          <p:sp>
            <p:nvSpPr>
              <p:cNvPr id="70" name="Line 20"/>
              <p:cNvSpPr>
                <a:spLocks noChangeShapeType="1"/>
              </p:cNvSpPr>
              <p:nvPr/>
            </p:nvSpPr>
            <p:spPr bwMode="auto">
              <a:xfrm flipV="1">
                <a:off x="2848" y="848"/>
                <a:ext cx="50" cy="2"/>
              </a:xfrm>
              <a:prstGeom prst="line">
                <a:avLst/>
              </a:prstGeom>
              <a:grpFill/>
              <a:ln w="28575">
                <a:solidFill>
                  <a:schemeClr val="tx1"/>
                </a:solidFill>
                <a:round/>
                <a:headEnd/>
                <a:tailEnd/>
              </a:ln>
              <a:extLst/>
            </p:spPr>
            <p:txBody>
              <a:bodyPr wrap="none" anchor="ctr"/>
              <a:lstStyle/>
              <a:p>
                <a:pPr>
                  <a:defRPr/>
                </a:pPr>
                <a:endParaRPr lang="en-US"/>
              </a:p>
            </p:txBody>
          </p:sp>
          <p:sp>
            <p:nvSpPr>
              <p:cNvPr id="71" name="Line 21"/>
              <p:cNvSpPr>
                <a:spLocks noChangeShapeType="1"/>
              </p:cNvSpPr>
              <p:nvPr/>
            </p:nvSpPr>
            <p:spPr bwMode="auto">
              <a:xfrm>
                <a:off x="2944" y="946"/>
                <a:ext cx="44" cy="0"/>
              </a:xfrm>
              <a:prstGeom prst="line">
                <a:avLst/>
              </a:prstGeom>
              <a:grpFill/>
              <a:ln w="28575">
                <a:solidFill>
                  <a:schemeClr val="tx1"/>
                </a:solidFill>
                <a:round/>
                <a:headEnd/>
                <a:tailEnd/>
              </a:ln>
              <a:extLst/>
            </p:spPr>
            <p:txBody>
              <a:bodyPr wrap="none" anchor="ctr"/>
              <a:lstStyle/>
              <a:p>
                <a:pPr>
                  <a:defRPr/>
                </a:pPr>
                <a:endParaRPr lang="en-US"/>
              </a:p>
            </p:txBody>
          </p:sp>
          <p:sp>
            <p:nvSpPr>
              <p:cNvPr id="72" name="Line 22"/>
              <p:cNvSpPr>
                <a:spLocks noChangeShapeType="1"/>
              </p:cNvSpPr>
              <p:nvPr/>
            </p:nvSpPr>
            <p:spPr bwMode="auto">
              <a:xfrm>
                <a:off x="2894" y="850"/>
                <a:ext cx="52" cy="96"/>
              </a:xfrm>
              <a:prstGeom prst="line">
                <a:avLst/>
              </a:prstGeom>
              <a:grpFill/>
              <a:ln w="28575">
                <a:solidFill>
                  <a:schemeClr val="tx1"/>
                </a:solidFill>
                <a:round/>
                <a:headEnd/>
                <a:tailEnd/>
              </a:ln>
              <a:extLst/>
            </p:spPr>
            <p:txBody>
              <a:bodyPr wrap="none" anchor="ctr"/>
              <a:lstStyle/>
              <a:p>
                <a:pPr>
                  <a:defRPr/>
                </a:pPr>
                <a:endParaRPr lang="en-US"/>
              </a:p>
            </p:txBody>
          </p:sp>
        </p:grpSp>
      </p:grpSp>
      <p:grpSp>
        <p:nvGrpSpPr>
          <p:cNvPr id="12" name="Group 23"/>
          <p:cNvGrpSpPr>
            <a:grpSpLocks/>
          </p:cNvGrpSpPr>
          <p:nvPr/>
        </p:nvGrpSpPr>
        <p:grpSpPr bwMode="auto">
          <a:xfrm>
            <a:off x="2926226" y="3094551"/>
            <a:ext cx="634867" cy="303345"/>
            <a:chOff x="3600" y="219"/>
            <a:chExt cx="360" cy="175"/>
          </a:xfrm>
          <a:solidFill>
            <a:schemeClr val="bg1"/>
          </a:solidFill>
        </p:grpSpPr>
        <p:sp>
          <p:nvSpPr>
            <p:cNvPr id="50" name="Oval 24"/>
            <p:cNvSpPr>
              <a:spLocks noChangeArrowheads="1"/>
            </p:cNvSpPr>
            <p:nvPr/>
          </p:nvSpPr>
          <p:spPr bwMode="auto">
            <a:xfrm>
              <a:off x="3603" y="297"/>
              <a:ext cx="357" cy="97"/>
            </a:xfrm>
            <a:prstGeom prst="ellipse">
              <a:avLst/>
            </a:prstGeom>
            <a:grp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defRPr/>
              </a:pPr>
              <a:endParaRPr lang="en-US" smtClean="0"/>
            </a:p>
          </p:txBody>
        </p:sp>
        <p:sp>
          <p:nvSpPr>
            <p:cNvPr id="51" name="Line 25"/>
            <p:cNvSpPr>
              <a:spLocks noChangeShapeType="1"/>
            </p:cNvSpPr>
            <p:nvPr/>
          </p:nvSpPr>
          <p:spPr bwMode="auto">
            <a:xfrm>
              <a:off x="3603" y="289"/>
              <a:ext cx="0" cy="60"/>
            </a:xfrm>
            <a:prstGeom prst="line">
              <a:avLst/>
            </a:prstGeom>
            <a:grpFill/>
            <a:ln w="12700">
              <a:solidFill>
                <a:schemeClr val="tx1"/>
              </a:solidFill>
              <a:round/>
              <a:headEnd/>
              <a:tailEnd/>
            </a:ln>
            <a:extLst/>
          </p:spPr>
          <p:txBody>
            <a:bodyPr wrap="none" anchor="ctr"/>
            <a:lstStyle/>
            <a:p>
              <a:pPr>
                <a:defRPr/>
              </a:pPr>
              <a:endParaRPr lang="en-US"/>
            </a:p>
          </p:txBody>
        </p:sp>
        <p:sp>
          <p:nvSpPr>
            <p:cNvPr id="52" name="Line 26"/>
            <p:cNvSpPr>
              <a:spLocks noChangeShapeType="1"/>
            </p:cNvSpPr>
            <p:nvPr/>
          </p:nvSpPr>
          <p:spPr bwMode="auto">
            <a:xfrm>
              <a:off x="3960" y="289"/>
              <a:ext cx="0" cy="60"/>
            </a:xfrm>
            <a:prstGeom prst="line">
              <a:avLst/>
            </a:prstGeom>
            <a:grpFill/>
            <a:ln w="12700">
              <a:solidFill>
                <a:schemeClr val="tx1"/>
              </a:solidFill>
              <a:round/>
              <a:headEnd/>
              <a:tailEnd/>
            </a:ln>
            <a:extLst/>
          </p:spPr>
          <p:txBody>
            <a:bodyPr wrap="none" anchor="ctr"/>
            <a:lstStyle/>
            <a:p>
              <a:pPr>
                <a:defRPr/>
              </a:pPr>
              <a:endParaRPr lang="en-US"/>
            </a:p>
          </p:txBody>
        </p:sp>
        <p:sp>
          <p:nvSpPr>
            <p:cNvPr id="53" name="Rectangle 27"/>
            <p:cNvSpPr>
              <a:spLocks noChangeArrowheads="1"/>
            </p:cNvSpPr>
            <p:nvPr/>
          </p:nvSpPr>
          <p:spPr bwMode="auto">
            <a:xfrm>
              <a:off x="3603" y="289"/>
              <a:ext cx="354" cy="59"/>
            </a:xfrm>
            <a:prstGeom prst="rect">
              <a:avLst/>
            </a:prstGeom>
            <a:grp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defRPr/>
              </a:pPr>
              <a:endParaRPr lang="en-US" smtClean="0">
                <a:latin typeface="Times New Roman" panose="02020603050405020304" pitchFamily="18" charset="0"/>
              </a:endParaRPr>
            </a:p>
          </p:txBody>
        </p:sp>
        <p:sp>
          <p:nvSpPr>
            <p:cNvPr id="54" name="Oval 28"/>
            <p:cNvSpPr>
              <a:spLocks noChangeArrowheads="1"/>
            </p:cNvSpPr>
            <p:nvPr/>
          </p:nvSpPr>
          <p:spPr bwMode="auto">
            <a:xfrm>
              <a:off x="3600" y="219"/>
              <a:ext cx="357" cy="113"/>
            </a:xfrm>
            <a:prstGeom prst="ellipse">
              <a:avLst/>
            </a:prstGeom>
            <a:grp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defRPr/>
              </a:pPr>
              <a:endParaRPr lang="en-US" smtClean="0"/>
            </a:p>
          </p:txBody>
        </p:sp>
        <p:grpSp>
          <p:nvGrpSpPr>
            <p:cNvPr id="55" name="Group 29"/>
            <p:cNvGrpSpPr>
              <a:grpSpLocks/>
            </p:cNvGrpSpPr>
            <p:nvPr/>
          </p:nvGrpSpPr>
          <p:grpSpPr bwMode="auto">
            <a:xfrm>
              <a:off x="3686" y="244"/>
              <a:ext cx="177" cy="66"/>
              <a:chOff x="2848" y="848"/>
              <a:chExt cx="140" cy="98"/>
            </a:xfrm>
            <a:grpFill/>
          </p:grpSpPr>
          <p:sp>
            <p:nvSpPr>
              <p:cNvPr id="60" name="Line 30"/>
              <p:cNvSpPr>
                <a:spLocks noChangeShapeType="1"/>
              </p:cNvSpPr>
              <p:nvPr/>
            </p:nvSpPr>
            <p:spPr bwMode="auto">
              <a:xfrm flipV="1">
                <a:off x="2848" y="848"/>
                <a:ext cx="50" cy="2"/>
              </a:xfrm>
              <a:prstGeom prst="line">
                <a:avLst/>
              </a:prstGeom>
              <a:grpFill/>
              <a:ln w="28575">
                <a:solidFill>
                  <a:schemeClr val="tx1"/>
                </a:solidFill>
                <a:round/>
                <a:headEnd/>
                <a:tailEnd/>
              </a:ln>
              <a:extLst/>
            </p:spPr>
            <p:txBody>
              <a:bodyPr wrap="none" anchor="ctr"/>
              <a:lstStyle/>
              <a:p>
                <a:pPr>
                  <a:defRPr/>
                </a:pPr>
                <a:endParaRPr lang="en-US"/>
              </a:p>
            </p:txBody>
          </p:sp>
          <p:sp>
            <p:nvSpPr>
              <p:cNvPr id="61" name="Line 31"/>
              <p:cNvSpPr>
                <a:spLocks noChangeShapeType="1"/>
              </p:cNvSpPr>
              <p:nvPr/>
            </p:nvSpPr>
            <p:spPr bwMode="auto">
              <a:xfrm>
                <a:off x="2944" y="946"/>
                <a:ext cx="44" cy="0"/>
              </a:xfrm>
              <a:prstGeom prst="line">
                <a:avLst/>
              </a:prstGeom>
              <a:grpFill/>
              <a:ln w="28575">
                <a:solidFill>
                  <a:schemeClr val="tx1"/>
                </a:solidFill>
                <a:round/>
                <a:headEnd/>
                <a:tailEnd/>
              </a:ln>
              <a:extLst/>
            </p:spPr>
            <p:txBody>
              <a:bodyPr wrap="none" anchor="ctr"/>
              <a:lstStyle/>
              <a:p>
                <a:pPr>
                  <a:defRPr/>
                </a:pPr>
                <a:endParaRPr lang="en-US"/>
              </a:p>
            </p:txBody>
          </p:sp>
          <p:sp>
            <p:nvSpPr>
              <p:cNvPr id="62" name="Line 32"/>
              <p:cNvSpPr>
                <a:spLocks noChangeShapeType="1"/>
              </p:cNvSpPr>
              <p:nvPr/>
            </p:nvSpPr>
            <p:spPr bwMode="auto">
              <a:xfrm>
                <a:off x="2894" y="850"/>
                <a:ext cx="52" cy="96"/>
              </a:xfrm>
              <a:prstGeom prst="line">
                <a:avLst/>
              </a:prstGeom>
              <a:grpFill/>
              <a:ln w="28575">
                <a:solidFill>
                  <a:schemeClr val="tx1"/>
                </a:solidFill>
                <a:round/>
                <a:headEnd/>
                <a:tailEnd/>
              </a:ln>
              <a:extLst/>
            </p:spPr>
            <p:txBody>
              <a:bodyPr wrap="none" anchor="ctr"/>
              <a:lstStyle/>
              <a:p>
                <a:pPr>
                  <a:defRPr/>
                </a:pPr>
                <a:endParaRPr lang="en-US"/>
              </a:p>
            </p:txBody>
          </p:sp>
        </p:grpSp>
        <p:grpSp>
          <p:nvGrpSpPr>
            <p:cNvPr id="56" name="Group 33"/>
            <p:cNvGrpSpPr>
              <a:grpSpLocks/>
            </p:cNvGrpSpPr>
            <p:nvPr/>
          </p:nvGrpSpPr>
          <p:grpSpPr bwMode="auto">
            <a:xfrm flipV="1">
              <a:off x="3686" y="243"/>
              <a:ext cx="177" cy="66"/>
              <a:chOff x="2848" y="848"/>
              <a:chExt cx="140" cy="98"/>
            </a:xfrm>
            <a:grpFill/>
          </p:grpSpPr>
          <p:sp>
            <p:nvSpPr>
              <p:cNvPr id="57" name="Line 34"/>
              <p:cNvSpPr>
                <a:spLocks noChangeShapeType="1"/>
              </p:cNvSpPr>
              <p:nvPr/>
            </p:nvSpPr>
            <p:spPr bwMode="auto">
              <a:xfrm flipV="1">
                <a:off x="2848" y="848"/>
                <a:ext cx="50" cy="2"/>
              </a:xfrm>
              <a:prstGeom prst="line">
                <a:avLst/>
              </a:prstGeom>
              <a:grpFill/>
              <a:ln w="28575">
                <a:solidFill>
                  <a:schemeClr val="tx1"/>
                </a:solidFill>
                <a:round/>
                <a:headEnd/>
                <a:tailEnd/>
              </a:ln>
              <a:extLst/>
            </p:spPr>
            <p:txBody>
              <a:bodyPr wrap="none" anchor="ctr"/>
              <a:lstStyle/>
              <a:p>
                <a:pPr>
                  <a:defRPr/>
                </a:pPr>
                <a:endParaRPr lang="en-US"/>
              </a:p>
            </p:txBody>
          </p:sp>
          <p:sp>
            <p:nvSpPr>
              <p:cNvPr id="58" name="Line 35"/>
              <p:cNvSpPr>
                <a:spLocks noChangeShapeType="1"/>
              </p:cNvSpPr>
              <p:nvPr/>
            </p:nvSpPr>
            <p:spPr bwMode="auto">
              <a:xfrm>
                <a:off x="2944" y="946"/>
                <a:ext cx="44" cy="0"/>
              </a:xfrm>
              <a:prstGeom prst="line">
                <a:avLst/>
              </a:prstGeom>
              <a:grpFill/>
              <a:ln w="28575">
                <a:solidFill>
                  <a:schemeClr val="tx1"/>
                </a:solidFill>
                <a:round/>
                <a:headEnd/>
                <a:tailEnd/>
              </a:ln>
              <a:extLst/>
            </p:spPr>
            <p:txBody>
              <a:bodyPr wrap="none" anchor="ctr"/>
              <a:lstStyle/>
              <a:p>
                <a:pPr>
                  <a:defRPr/>
                </a:pPr>
                <a:endParaRPr lang="en-US"/>
              </a:p>
            </p:txBody>
          </p:sp>
          <p:sp>
            <p:nvSpPr>
              <p:cNvPr id="59" name="Line 36"/>
              <p:cNvSpPr>
                <a:spLocks noChangeShapeType="1"/>
              </p:cNvSpPr>
              <p:nvPr/>
            </p:nvSpPr>
            <p:spPr bwMode="auto">
              <a:xfrm>
                <a:off x="2894" y="850"/>
                <a:ext cx="52" cy="96"/>
              </a:xfrm>
              <a:prstGeom prst="line">
                <a:avLst/>
              </a:prstGeom>
              <a:grpFill/>
              <a:ln w="28575">
                <a:solidFill>
                  <a:schemeClr val="tx1"/>
                </a:solidFill>
                <a:round/>
                <a:headEnd/>
                <a:tailEnd/>
              </a:ln>
              <a:extLst/>
            </p:spPr>
            <p:txBody>
              <a:bodyPr wrap="none" anchor="ctr"/>
              <a:lstStyle/>
              <a:p>
                <a:pPr>
                  <a:defRPr/>
                </a:pPr>
                <a:endParaRPr lang="en-US"/>
              </a:p>
            </p:txBody>
          </p:sp>
        </p:grpSp>
      </p:grpSp>
      <p:grpSp>
        <p:nvGrpSpPr>
          <p:cNvPr id="13" name="Group 37"/>
          <p:cNvGrpSpPr>
            <a:grpSpLocks/>
          </p:cNvGrpSpPr>
          <p:nvPr/>
        </p:nvGrpSpPr>
        <p:grpSpPr bwMode="auto">
          <a:xfrm>
            <a:off x="1919680" y="2583853"/>
            <a:ext cx="634867" cy="303345"/>
            <a:chOff x="3600" y="219"/>
            <a:chExt cx="360" cy="175"/>
          </a:xfrm>
          <a:solidFill>
            <a:schemeClr val="bg1"/>
          </a:solidFill>
        </p:grpSpPr>
        <p:sp>
          <p:nvSpPr>
            <p:cNvPr id="37" name="Oval 38"/>
            <p:cNvSpPr>
              <a:spLocks noChangeArrowheads="1"/>
            </p:cNvSpPr>
            <p:nvPr/>
          </p:nvSpPr>
          <p:spPr bwMode="auto">
            <a:xfrm>
              <a:off x="3603" y="297"/>
              <a:ext cx="357" cy="97"/>
            </a:xfrm>
            <a:prstGeom prst="ellipse">
              <a:avLst/>
            </a:prstGeom>
            <a:grp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defRPr/>
              </a:pPr>
              <a:endParaRPr lang="en-US" smtClean="0"/>
            </a:p>
          </p:txBody>
        </p:sp>
        <p:sp>
          <p:nvSpPr>
            <p:cNvPr id="38" name="Line 39"/>
            <p:cNvSpPr>
              <a:spLocks noChangeShapeType="1"/>
            </p:cNvSpPr>
            <p:nvPr/>
          </p:nvSpPr>
          <p:spPr bwMode="auto">
            <a:xfrm>
              <a:off x="3603" y="289"/>
              <a:ext cx="0" cy="60"/>
            </a:xfrm>
            <a:prstGeom prst="line">
              <a:avLst/>
            </a:prstGeom>
            <a:grpFill/>
            <a:ln w="12700">
              <a:solidFill>
                <a:schemeClr val="tx1"/>
              </a:solidFill>
              <a:round/>
              <a:headEnd/>
              <a:tailEnd/>
            </a:ln>
            <a:extLst/>
          </p:spPr>
          <p:txBody>
            <a:bodyPr wrap="none" anchor="ctr"/>
            <a:lstStyle/>
            <a:p>
              <a:pPr>
                <a:defRPr/>
              </a:pPr>
              <a:endParaRPr lang="en-US"/>
            </a:p>
          </p:txBody>
        </p:sp>
        <p:sp>
          <p:nvSpPr>
            <p:cNvPr id="39" name="Line 40"/>
            <p:cNvSpPr>
              <a:spLocks noChangeShapeType="1"/>
            </p:cNvSpPr>
            <p:nvPr/>
          </p:nvSpPr>
          <p:spPr bwMode="auto">
            <a:xfrm>
              <a:off x="3960" y="289"/>
              <a:ext cx="0" cy="60"/>
            </a:xfrm>
            <a:prstGeom prst="line">
              <a:avLst/>
            </a:prstGeom>
            <a:grpFill/>
            <a:ln w="12700">
              <a:solidFill>
                <a:schemeClr val="tx1"/>
              </a:solidFill>
              <a:round/>
              <a:headEnd/>
              <a:tailEnd/>
            </a:ln>
            <a:extLst/>
          </p:spPr>
          <p:txBody>
            <a:bodyPr wrap="none" anchor="ctr"/>
            <a:lstStyle/>
            <a:p>
              <a:pPr>
                <a:defRPr/>
              </a:pPr>
              <a:endParaRPr lang="en-US"/>
            </a:p>
          </p:txBody>
        </p:sp>
        <p:sp>
          <p:nvSpPr>
            <p:cNvPr id="40" name="Rectangle 41"/>
            <p:cNvSpPr>
              <a:spLocks noChangeArrowheads="1"/>
            </p:cNvSpPr>
            <p:nvPr/>
          </p:nvSpPr>
          <p:spPr bwMode="auto">
            <a:xfrm>
              <a:off x="3603" y="289"/>
              <a:ext cx="354" cy="59"/>
            </a:xfrm>
            <a:prstGeom prst="rect">
              <a:avLst/>
            </a:prstGeom>
            <a:grp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defRPr/>
              </a:pPr>
              <a:endParaRPr lang="en-US" smtClean="0">
                <a:latin typeface="Times New Roman" panose="02020603050405020304" pitchFamily="18" charset="0"/>
              </a:endParaRPr>
            </a:p>
          </p:txBody>
        </p:sp>
        <p:sp>
          <p:nvSpPr>
            <p:cNvPr id="41" name="Oval 42"/>
            <p:cNvSpPr>
              <a:spLocks noChangeArrowheads="1"/>
            </p:cNvSpPr>
            <p:nvPr/>
          </p:nvSpPr>
          <p:spPr bwMode="auto">
            <a:xfrm>
              <a:off x="3600" y="219"/>
              <a:ext cx="357" cy="113"/>
            </a:xfrm>
            <a:prstGeom prst="ellipse">
              <a:avLst/>
            </a:prstGeom>
            <a:grp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defRPr/>
              </a:pPr>
              <a:endParaRPr lang="en-US" smtClean="0"/>
            </a:p>
          </p:txBody>
        </p:sp>
        <p:grpSp>
          <p:nvGrpSpPr>
            <p:cNvPr id="42" name="Group 43"/>
            <p:cNvGrpSpPr>
              <a:grpSpLocks/>
            </p:cNvGrpSpPr>
            <p:nvPr/>
          </p:nvGrpSpPr>
          <p:grpSpPr bwMode="auto">
            <a:xfrm>
              <a:off x="3686" y="244"/>
              <a:ext cx="177" cy="66"/>
              <a:chOff x="2848" y="848"/>
              <a:chExt cx="140" cy="98"/>
            </a:xfrm>
            <a:grpFill/>
          </p:grpSpPr>
          <p:sp>
            <p:nvSpPr>
              <p:cNvPr id="47" name="Line 44"/>
              <p:cNvSpPr>
                <a:spLocks noChangeShapeType="1"/>
              </p:cNvSpPr>
              <p:nvPr/>
            </p:nvSpPr>
            <p:spPr bwMode="auto">
              <a:xfrm flipV="1">
                <a:off x="2848" y="848"/>
                <a:ext cx="50" cy="2"/>
              </a:xfrm>
              <a:prstGeom prst="line">
                <a:avLst/>
              </a:prstGeom>
              <a:grpFill/>
              <a:ln w="28575">
                <a:solidFill>
                  <a:schemeClr val="tx1"/>
                </a:solidFill>
                <a:round/>
                <a:headEnd/>
                <a:tailEnd/>
              </a:ln>
              <a:extLst/>
            </p:spPr>
            <p:txBody>
              <a:bodyPr wrap="none" anchor="ctr"/>
              <a:lstStyle/>
              <a:p>
                <a:pPr>
                  <a:defRPr/>
                </a:pPr>
                <a:endParaRPr lang="en-US"/>
              </a:p>
            </p:txBody>
          </p:sp>
          <p:sp>
            <p:nvSpPr>
              <p:cNvPr id="48" name="Line 45"/>
              <p:cNvSpPr>
                <a:spLocks noChangeShapeType="1"/>
              </p:cNvSpPr>
              <p:nvPr/>
            </p:nvSpPr>
            <p:spPr bwMode="auto">
              <a:xfrm>
                <a:off x="2944" y="946"/>
                <a:ext cx="44" cy="0"/>
              </a:xfrm>
              <a:prstGeom prst="line">
                <a:avLst/>
              </a:prstGeom>
              <a:grpFill/>
              <a:ln w="28575">
                <a:solidFill>
                  <a:schemeClr val="tx1"/>
                </a:solidFill>
                <a:round/>
                <a:headEnd/>
                <a:tailEnd/>
              </a:ln>
              <a:extLst/>
            </p:spPr>
            <p:txBody>
              <a:bodyPr wrap="none" anchor="ctr"/>
              <a:lstStyle/>
              <a:p>
                <a:pPr>
                  <a:defRPr/>
                </a:pPr>
                <a:endParaRPr lang="en-US"/>
              </a:p>
            </p:txBody>
          </p:sp>
          <p:sp>
            <p:nvSpPr>
              <p:cNvPr id="49" name="Line 46"/>
              <p:cNvSpPr>
                <a:spLocks noChangeShapeType="1"/>
              </p:cNvSpPr>
              <p:nvPr/>
            </p:nvSpPr>
            <p:spPr bwMode="auto">
              <a:xfrm>
                <a:off x="2894" y="850"/>
                <a:ext cx="52" cy="96"/>
              </a:xfrm>
              <a:prstGeom prst="line">
                <a:avLst/>
              </a:prstGeom>
              <a:grpFill/>
              <a:ln w="28575">
                <a:solidFill>
                  <a:schemeClr val="tx1"/>
                </a:solidFill>
                <a:round/>
                <a:headEnd/>
                <a:tailEnd/>
              </a:ln>
              <a:extLst/>
            </p:spPr>
            <p:txBody>
              <a:bodyPr wrap="none" anchor="ctr"/>
              <a:lstStyle/>
              <a:p>
                <a:pPr>
                  <a:defRPr/>
                </a:pPr>
                <a:endParaRPr lang="en-US"/>
              </a:p>
            </p:txBody>
          </p:sp>
        </p:grpSp>
        <p:grpSp>
          <p:nvGrpSpPr>
            <p:cNvPr id="43" name="Group 47"/>
            <p:cNvGrpSpPr>
              <a:grpSpLocks/>
            </p:cNvGrpSpPr>
            <p:nvPr/>
          </p:nvGrpSpPr>
          <p:grpSpPr bwMode="auto">
            <a:xfrm flipV="1">
              <a:off x="3686" y="243"/>
              <a:ext cx="177" cy="66"/>
              <a:chOff x="2848" y="848"/>
              <a:chExt cx="140" cy="98"/>
            </a:xfrm>
            <a:grpFill/>
          </p:grpSpPr>
          <p:sp>
            <p:nvSpPr>
              <p:cNvPr id="44" name="Line 48"/>
              <p:cNvSpPr>
                <a:spLocks noChangeShapeType="1"/>
              </p:cNvSpPr>
              <p:nvPr/>
            </p:nvSpPr>
            <p:spPr bwMode="auto">
              <a:xfrm flipV="1">
                <a:off x="2848" y="848"/>
                <a:ext cx="50" cy="2"/>
              </a:xfrm>
              <a:prstGeom prst="line">
                <a:avLst/>
              </a:prstGeom>
              <a:grpFill/>
              <a:ln w="28575">
                <a:solidFill>
                  <a:schemeClr val="tx1"/>
                </a:solidFill>
                <a:round/>
                <a:headEnd/>
                <a:tailEnd/>
              </a:ln>
              <a:extLst/>
            </p:spPr>
            <p:txBody>
              <a:bodyPr wrap="none" anchor="ctr"/>
              <a:lstStyle/>
              <a:p>
                <a:pPr>
                  <a:defRPr/>
                </a:pPr>
                <a:endParaRPr lang="en-US"/>
              </a:p>
            </p:txBody>
          </p:sp>
          <p:sp>
            <p:nvSpPr>
              <p:cNvPr id="45" name="Line 49"/>
              <p:cNvSpPr>
                <a:spLocks noChangeShapeType="1"/>
              </p:cNvSpPr>
              <p:nvPr/>
            </p:nvSpPr>
            <p:spPr bwMode="auto">
              <a:xfrm>
                <a:off x="2944" y="946"/>
                <a:ext cx="44" cy="0"/>
              </a:xfrm>
              <a:prstGeom prst="line">
                <a:avLst/>
              </a:prstGeom>
              <a:grpFill/>
              <a:ln w="28575">
                <a:solidFill>
                  <a:schemeClr val="tx1"/>
                </a:solidFill>
                <a:round/>
                <a:headEnd/>
                <a:tailEnd/>
              </a:ln>
              <a:extLst/>
            </p:spPr>
            <p:txBody>
              <a:bodyPr wrap="none" anchor="ctr"/>
              <a:lstStyle/>
              <a:p>
                <a:pPr>
                  <a:defRPr/>
                </a:pPr>
                <a:endParaRPr lang="en-US"/>
              </a:p>
            </p:txBody>
          </p:sp>
          <p:sp>
            <p:nvSpPr>
              <p:cNvPr id="46" name="Line 50"/>
              <p:cNvSpPr>
                <a:spLocks noChangeShapeType="1"/>
              </p:cNvSpPr>
              <p:nvPr/>
            </p:nvSpPr>
            <p:spPr bwMode="auto">
              <a:xfrm>
                <a:off x="2894" y="850"/>
                <a:ext cx="52" cy="96"/>
              </a:xfrm>
              <a:prstGeom prst="line">
                <a:avLst/>
              </a:prstGeom>
              <a:grpFill/>
              <a:ln w="28575">
                <a:solidFill>
                  <a:schemeClr val="tx1"/>
                </a:solidFill>
                <a:round/>
                <a:headEnd/>
                <a:tailEnd/>
              </a:ln>
              <a:extLst/>
            </p:spPr>
            <p:txBody>
              <a:bodyPr wrap="none" anchor="ctr"/>
              <a:lstStyle/>
              <a:p>
                <a:pPr>
                  <a:defRPr/>
                </a:pPr>
                <a:endParaRPr lang="en-US"/>
              </a:p>
            </p:txBody>
          </p:sp>
        </p:grpSp>
      </p:grpSp>
      <p:grpSp>
        <p:nvGrpSpPr>
          <p:cNvPr id="10249" name="Group 65"/>
          <p:cNvGrpSpPr>
            <a:grpSpLocks/>
          </p:cNvGrpSpPr>
          <p:nvPr/>
        </p:nvGrpSpPr>
        <p:grpSpPr bwMode="auto">
          <a:xfrm>
            <a:off x="1865313" y="3575050"/>
            <a:ext cx="635000" cy="303213"/>
            <a:chOff x="3600" y="219"/>
            <a:chExt cx="360" cy="175"/>
          </a:xfrm>
        </p:grpSpPr>
        <p:sp>
          <p:nvSpPr>
            <p:cNvPr id="10260" name="Oval 6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sp>
          <p:nvSpPr>
            <p:cNvPr id="10261" name="Line 6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Line 6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3" name="Rectangle 6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
                  <a:headEnd/>
                  <a:tailEnd/>
                </a14:hiddenLine>
              </a:ext>
            </a:extLst>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lgn="ctr">
                <a:spcBef>
                  <a:spcPct val="0%"/>
                </a:spcBef>
                <a:buFontTx/>
                <a:buNone/>
              </a:pPr>
              <a:endParaRPr lang="en-US" sz="2400">
                <a:latin typeface="Times New Roman" panose="02020603050405020304" pitchFamily="18" charset="0"/>
              </a:endParaRPr>
            </a:p>
          </p:txBody>
        </p:sp>
        <p:sp>
          <p:nvSpPr>
            <p:cNvPr id="10264" name="Oval 7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latin typeface="Comic Sans MS" panose="030F0702030302020204" pitchFamily="66" charset="0"/>
              </a:endParaRPr>
            </a:p>
          </p:txBody>
        </p:sp>
        <p:grpSp>
          <p:nvGrpSpPr>
            <p:cNvPr id="10265" name="Group 71"/>
            <p:cNvGrpSpPr>
              <a:grpSpLocks/>
            </p:cNvGrpSpPr>
            <p:nvPr/>
          </p:nvGrpSpPr>
          <p:grpSpPr bwMode="auto">
            <a:xfrm>
              <a:off x="3686" y="244"/>
              <a:ext cx="177" cy="66"/>
              <a:chOff x="2848" y="848"/>
              <a:chExt cx="140" cy="98"/>
            </a:xfrm>
          </p:grpSpPr>
          <p:sp>
            <p:nvSpPr>
              <p:cNvPr id="10270" name="Line 7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1" name="Line 7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2" name="Line 7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266" name="Group 75"/>
            <p:cNvGrpSpPr>
              <a:grpSpLocks/>
            </p:cNvGrpSpPr>
            <p:nvPr/>
          </p:nvGrpSpPr>
          <p:grpSpPr bwMode="auto">
            <a:xfrm flipV="1">
              <a:off x="3686" y="243"/>
              <a:ext cx="177" cy="66"/>
              <a:chOff x="2848" y="848"/>
              <a:chExt cx="140" cy="98"/>
            </a:xfrm>
          </p:grpSpPr>
          <p:sp>
            <p:nvSpPr>
              <p:cNvPr id="10267"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8"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9"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cxnSp>
        <p:nvCxnSpPr>
          <p:cNvPr id="10250" name="直接连接符 14"/>
          <p:cNvCxnSpPr>
            <a:cxnSpLocks noChangeShapeType="1"/>
            <a:endCxn id="10264" idx="2"/>
          </p:cNvCxnSpPr>
          <p:nvPr/>
        </p:nvCxnSpPr>
        <p:spPr bwMode="auto">
          <a:xfrm>
            <a:off x="1419225" y="3287713"/>
            <a:ext cx="446088" cy="384175"/>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1" name="直接连接符 15"/>
          <p:cNvCxnSpPr>
            <a:cxnSpLocks noChangeShapeType="1"/>
          </p:cNvCxnSpPr>
          <p:nvPr/>
        </p:nvCxnSpPr>
        <p:spPr bwMode="auto">
          <a:xfrm flipV="1">
            <a:off x="1414463" y="2803525"/>
            <a:ext cx="504825" cy="233363"/>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2" name="直接连接符 16"/>
          <p:cNvCxnSpPr>
            <a:cxnSpLocks noChangeShapeType="1"/>
          </p:cNvCxnSpPr>
          <p:nvPr/>
        </p:nvCxnSpPr>
        <p:spPr bwMode="auto">
          <a:xfrm>
            <a:off x="2554288" y="2803525"/>
            <a:ext cx="463550" cy="319088"/>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3" name="直接连接符 17"/>
          <p:cNvCxnSpPr>
            <a:cxnSpLocks noChangeShapeType="1"/>
            <a:stCxn id="10262" idx="0"/>
          </p:cNvCxnSpPr>
          <p:nvPr/>
        </p:nvCxnSpPr>
        <p:spPr bwMode="auto">
          <a:xfrm flipV="1">
            <a:off x="2500313" y="3373438"/>
            <a:ext cx="523875" cy="322262"/>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4" name="直接连接符 18"/>
          <p:cNvCxnSpPr>
            <a:cxnSpLocks noChangeShapeType="1"/>
          </p:cNvCxnSpPr>
          <p:nvPr/>
        </p:nvCxnSpPr>
        <p:spPr bwMode="auto">
          <a:xfrm flipH="1">
            <a:off x="708025" y="3130550"/>
            <a:ext cx="174625" cy="6350"/>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5" name="直接连接符 19"/>
          <p:cNvCxnSpPr>
            <a:cxnSpLocks noChangeShapeType="1"/>
          </p:cNvCxnSpPr>
          <p:nvPr/>
        </p:nvCxnSpPr>
        <p:spPr bwMode="auto">
          <a:xfrm flipV="1">
            <a:off x="3582988" y="3243263"/>
            <a:ext cx="195262" cy="11112"/>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6" name="直接连接符 20"/>
          <p:cNvCxnSpPr>
            <a:cxnSpLocks noChangeShapeType="1"/>
            <a:endCxn id="10268" idx="0"/>
          </p:cNvCxnSpPr>
          <p:nvPr/>
        </p:nvCxnSpPr>
        <p:spPr bwMode="auto">
          <a:xfrm flipH="1">
            <a:off x="2230438" y="2887663"/>
            <a:ext cx="9525" cy="728662"/>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7" name="直接连接符 21"/>
          <p:cNvCxnSpPr>
            <a:cxnSpLocks noChangeShapeType="1"/>
          </p:cNvCxnSpPr>
          <p:nvPr/>
        </p:nvCxnSpPr>
        <p:spPr bwMode="auto">
          <a:xfrm flipV="1">
            <a:off x="2227263" y="2441575"/>
            <a:ext cx="3175" cy="169863"/>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8" name="直接连接符 22"/>
          <p:cNvCxnSpPr>
            <a:cxnSpLocks noChangeShapeType="1"/>
            <a:stCxn id="10260" idx="4"/>
          </p:cNvCxnSpPr>
          <p:nvPr/>
        </p:nvCxnSpPr>
        <p:spPr bwMode="auto">
          <a:xfrm flipH="1">
            <a:off x="2182813" y="3878263"/>
            <a:ext cx="3175" cy="179387"/>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Freeform 9"/>
          <p:cNvSpPr>
            <a:spLocks/>
          </p:cNvSpPr>
          <p:nvPr/>
        </p:nvSpPr>
        <p:spPr bwMode="auto">
          <a:xfrm flipV="1">
            <a:off x="1376363" y="3875088"/>
            <a:ext cx="760412" cy="830262"/>
          </a:xfrm>
          <a:custGeom>
            <a:avLst/>
            <a:gdLst>
              <a:gd name="T0" fmla="*/ 0 w 769"/>
              <a:gd name="T1" fmla="*/ 0 h 517"/>
              <a:gd name="T2" fmla="*/ 2147483646 w 769"/>
              <a:gd name="T3" fmla="*/ 2147483646 h 517"/>
              <a:gd name="T4" fmla="*/ 2147483646 w 769"/>
              <a:gd name="T5" fmla="*/ 2147483646 h 517"/>
              <a:gd name="T6" fmla="*/ 2147483646 w 769"/>
              <a:gd name="T7" fmla="*/ 2147483646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3810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247"/>
                                        </p:tgtEl>
                                        <p:attrNameLst>
                                          <p:attrName>style.visibility</p:attrName>
                                        </p:attrNameLst>
                                      </p:cBhvr>
                                      <p:to>
                                        <p:strVal val="visible"/>
                                      </p:to>
                                    </p:set>
                                    <p:animEffect transition="in" filter="wipe(down)">
                                      <p:cBhvr>
                                        <p:cTn id="10"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p:bldP spid="76" grpId="0" animBg="1"/>
    </p:bldLst>
  </p:timing>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166688" y="3246438"/>
            <a:ext cx="4525962" cy="1651000"/>
            <a:chOff x="271463" y="3209925"/>
            <a:chExt cx="4525962" cy="1651001"/>
          </a:xfrm>
        </p:grpSpPr>
        <p:sp>
          <p:nvSpPr>
            <p:cNvPr id="12305" name="Freeform 81"/>
            <p:cNvSpPr>
              <a:spLocks/>
            </p:cNvSpPr>
            <p:nvPr/>
          </p:nvSpPr>
          <p:spPr bwMode="auto">
            <a:xfrm>
              <a:off x="612775" y="3209925"/>
              <a:ext cx="423862" cy="1146175"/>
            </a:xfrm>
            <a:custGeom>
              <a:avLst/>
              <a:gdLst>
                <a:gd name="T0" fmla="*/ 2147483646 w 267"/>
                <a:gd name="T1" fmla="*/ 2147483646 h 722"/>
                <a:gd name="T2" fmla="*/ 2147483646 w 267"/>
                <a:gd name="T3" fmla="*/ 2147483646 h 722"/>
                <a:gd name="T4" fmla="*/ 2147483646 w 267"/>
                <a:gd name="T5" fmla="*/ 2147483646 h 722"/>
                <a:gd name="T6" fmla="*/ 2147483646 w 267"/>
                <a:gd name="T7" fmla="*/ 0 h 722"/>
                <a:gd name="T8" fmla="*/ 2147483646 w 267"/>
                <a:gd name="T9" fmla="*/ 0 h 722"/>
                <a:gd name="T10" fmla="*/ 2147483646 w 267"/>
                <a:gd name="T11" fmla="*/ 2147483646 h 722"/>
                <a:gd name="T12" fmla="*/ 0 w 267"/>
                <a:gd name="T13" fmla="*/ 2147483646 h 722"/>
                <a:gd name="T14" fmla="*/ 2147483646 w 267"/>
                <a:gd name="T15" fmla="*/ 2147483646 h 72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 h="722">
                  <a:moveTo>
                    <a:pt x="133" y="722"/>
                  </a:moveTo>
                  <a:lnTo>
                    <a:pt x="267" y="587"/>
                  </a:lnTo>
                  <a:lnTo>
                    <a:pt x="183" y="587"/>
                  </a:lnTo>
                  <a:lnTo>
                    <a:pt x="183" y="0"/>
                  </a:lnTo>
                  <a:lnTo>
                    <a:pt x="83" y="0"/>
                  </a:lnTo>
                  <a:lnTo>
                    <a:pt x="83" y="587"/>
                  </a:lnTo>
                  <a:lnTo>
                    <a:pt x="0" y="587"/>
                  </a:lnTo>
                  <a:lnTo>
                    <a:pt x="133" y="722"/>
                  </a:lnTo>
                  <a:close/>
                </a:path>
              </a:pathLst>
            </a:custGeom>
            <a:solidFill>
              <a:srgbClr val="DDE2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6" name="Freeform 82"/>
            <p:cNvSpPr>
              <a:spLocks/>
            </p:cNvSpPr>
            <p:nvPr/>
          </p:nvSpPr>
          <p:spPr bwMode="auto">
            <a:xfrm>
              <a:off x="612775" y="3209925"/>
              <a:ext cx="423862" cy="1146175"/>
            </a:xfrm>
            <a:custGeom>
              <a:avLst/>
              <a:gdLst>
                <a:gd name="T0" fmla="*/ 2147483646 w 267"/>
                <a:gd name="T1" fmla="*/ 2147483646 h 722"/>
                <a:gd name="T2" fmla="*/ 2147483646 w 267"/>
                <a:gd name="T3" fmla="*/ 2147483646 h 722"/>
                <a:gd name="T4" fmla="*/ 2147483646 w 267"/>
                <a:gd name="T5" fmla="*/ 2147483646 h 722"/>
                <a:gd name="T6" fmla="*/ 2147483646 w 267"/>
                <a:gd name="T7" fmla="*/ 0 h 722"/>
                <a:gd name="T8" fmla="*/ 2147483646 w 267"/>
                <a:gd name="T9" fmla="*/ 0 h 722"/>
                <a:gd name="T10" fmla="*/ 2147483646 w 267"/>
                <a:gd name="T11" fmla="*/ 2147483646 h 722"/>
                <a:gd name="T12" fmla="*/ 0 w 267"/>
                <a:gd name="T13" fmla="*/ 2147483646 h 722"/>
                <a:gd name="T14" fmla="*/ 2147483646 w 267"/>
                <a:gd name="T15" fmla="*/ 2147483646 h 72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 h="722">
                  <a:moveTo>
                    <a:pt x="133" y="722"/>
                  </a:moveTo>
                  <a:lnTo>
                    <a:pt x="267" y="587"/>
                  </a:lnTo>
                  <a:lnTo>
                    <a:pt x="183" y="587"/>
                  </a:lnTo>
                  <a:lnTo>
                    <a:pt x="183" y="0"/>
                  </a:lnTo>
                  <a:lnTo>
                    <a:pt x="83" y="0"/>
                  </a:lnTo>
                  <a:lnTo>
                    <a:pt x="83" y="587"/>
                  </a:lnTo>
                  <a:lnTo>
                    <a:pt x="0" y="587"/>
                  </a:lnTo>
                  <a:lnTo>
                    <a:pt x="133" y="722"/>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7" name="Freeform 87"/>
            <p:cNvSpPr>
              <a:spLocks/>
            </p:cNvSpPr>
            <p:nvPr/>
          </p:nvSpPr>
          <p:spPr bwMode="auto">
            <a:xfrm>
              <a:off x="271463" y="4356100"/>
              <a:ext cx="4525962" cy="373063"/>
            </a:xfrm>
            <a:custGeom>
              <a:avLst/>
              <a:gdLst>
                <a:gd name="T0" fmla="*/ 2147483646 w 2736"/>
                <a:gd name="T1" fmla="*/ 2147483646 h 224"/>
                <a:gd name="T2" fmla="*/ 2147483646 w 2736"/>
                <a:gd name="T3" fmla="*/ 2147483646 h 224"/>
                <a:gd name="T4" fmla="*/ 2147483646 w 2736"/>
                <a:gd name="T5" fmla="*/ 2147483646 h 224"/>
                <a:gd name="T6" fmla="*/ 2147483646 w 2736"/>
                <a:gd name="T7" fmla="*/ 2147483646 h 224"/>
                <a:gd name="T8" fmla="*/ 2147483646 w 2736"/>
                <a:gd name="T9" fmla="*/ 2147483646 h 224"/>
                <a:gd name="T10" fmla="*/ 2147483646 w 2736"/>
                <a:gd name="T11" fmla="*/ 2147483646 h 224"/>
                <a:gd name="T12" fmla="*/ 2147483646 w 2736"/>
                <a:gd name="T13" fmla="*/ 0 h 224"/>
                <a:gd name="T14" fmla="*/ 2147483646 w 2736"/>
                <a:gd name="T15" fmla="*/ 0 h 224"/>
                <a:gd name="T16" fmla="*/ 2147483646 w 2736"/>
                <a:gd name="T17" fmla="*/ 2147483646 h 224"/>
                <a:gd name="T18" fmla="*/ 0 w 2736"/>
                <a:gd name="T19" fmla="*/ 2147483646 h 224"/>
                <a:gd name="T20" fmla="*/ 2147483646 w 2736"/>
                <a:gd name="T21" fmla="*/ 2147483646 h 224"/>
                <a:gd name="T22" fmla="*/ 2147483646 w 2736"/>
                <a:gd name="T23" fmla="*/ 2147483646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36" h="224">
                  <a:moveTo>
                    <a:pt x="110" y="224"/>
                  </a:moveTo>
                  <a:lnTo>
                    <a:pt x="2622" y="224"/>
                  </a:lnTo>
                  <a:lnTo>
                    <a:pt x="2629" y="218"/>
                  </a:lnTo>
                  <a:cubicBezTo>
                    <a:pt x="2688" y="218"/>
                    <a:pt x="2736" y="171"/>
                    <a:pt x="2736" y="112"/>
                  </a:cubicBezTo>
                  <a:cubicBezTo>
                    <a:pt x="2736" y="53"/>
                    <a:pt x="2688" y="5"/>
                    <a:pt x="2629" y="5"/>
                  </a:cubicBezTo>
                  <a:cubicBezTo>
                    <a:pt x="2629" y="5"/>
                    <a:pt x="2629" y="5"/>
                    <a:pt x="2629" y="5"/>
                  </a:cubicBezTo>
                  <a:lnTo>
                    <a:pt x="2622" y="0"/>
                  </a:lnTo>
                  <a:lnTo>
                    <a:pt x="110" y="0"/>
                  </a:lnTo>
                  <a:lnTo>
                    <a:pt x="107" y="5"/>
                  </a:lnTo>
                  <a:cubicBezTo>
                    <a:pt x="48" y="5"/>
                    <a:pt x="0" y="53"/>
                    <a:pt x="0" y="112"/>
                  </a:cubicBezTo>
                  <a:cubicBezTo>
                    <a:pt x="0" y="171"/>
                    <a:pt x="48" y="218"/>
                    <a:pt x="107" y="218"/>
                  </a:cubicBezTo>
                  <a:lnTo>
                    <a:pt x="110" y="224"/>
                  </a:lnTo>
                  <a:close/>
                </a:path>
              </a:pathLst>
            </a:custGeom>
            <a:solidFill>
              <a:srgbClr val="FFFFFF"/>
            </a:solidFill>
            <a:ln w="0">
              <a:solidFill>
                <a:srgbClr val="000000"/>
              </a:solidFill>
              <a:prstDash val="solid"/>
              <a:round/>
              <a:headEnd/>
              <a:tailEnd/>
            </a:ln>
          </p:spPr>
          <p:txBody>
            <a:bodyPr/>
            <a:lstStyle/>
            <a:p>
              <a:endParaRPr lang="en-US"/>
            </a:p>
          </p:txBody>
        </p:sp>
        <p:sp>
          <p:nvSpPr>
            <p:cNvPr id="12308" name="Freeform 88"/>
            <p:cNvSpPr>
              <a:spLocks/>
            </p:cNvSpPr>
            <p:nvPr/>
          </p:nvSpPr>
          <p:spPr bwMode="auto">
            <a:xfrm>
              <a:off x="271463" y="4356100"/>
              <a:ext cx="4525962" cy="373063"/>
            </a:xfrm>
            <a:custGeom>
              <a:avLst/>
              <a:gdLst>
                <a:gd name="T0" fmla="*/ 2147483646 w 2736"/>
                <a:gd name="T1" fmla="*/ 2147483646 h 224"/>
                <a:gd name="T2" fmla="*/ 2147483646 w 2736"/>
                <a:gd name="T3" fmla="*/ 2147483646 h 224"/>
                <a:gd name="T4" fmla="*/ 2147483646 w 2736"/>
                <a:gd name="T5" fmla="*/ 2147483646 h 224"/>
                <a:gd name="T6" fmla="*/ 2147483646 w 2736"/>
                <a:gd name="T7" fmla="*/ 2147483646 h 224"/>
                <a:gd name="T8" fmla="*/ 2147483646 w 2736"/>
                <a:gd name="T9" fmla="*/ 2147483646 h 224"/>
                <a:gd name="T10" fmla="*/ 2147483646 w 2736"/>
                <a:gd name="T11" fmla="*/ 2147483646 h 224"/>
                <a:gd name="T12" fmla="*/ 2147483646 w 2736"/>
                <a:gd name="T13" fmla="*/ 0 h 224"/>
                <a:gd name="T14" fmla="*/ 2147483646 w 2736"/>
                <a:gd name="T15" fmla="*/ 0 h 224"/>
                <a:gd name="T16" fmla="*/ 2147483646 w 2736"/>
                <a:gd name="T17" fmla="*/ 2147483646 h 224"/>
                <a:gd name="T18" fmla="*/ 0 w 2736"/>
                <a:gd name="T19" fmla="*/ 2147483646 h 224"/>
                <a:gd name="T20" fmla="*/ 2147483646 w 2736"/>
                <a:gd name="T21" fmla="*/ 2147483646 h 224"/>
                <a:gd name="T22" fmla="*/ 2147483646 w 2736"/>
                <a:gd name="T23" fmla="*/ 2147483646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36" h="224">
                  <a:moveTo>
                    <a:pt x="110" y="224"/>
                  </a:moveTo>
                  <a:lnTo>
                    <a:pt x="2622" y="224"/>
                  </a:lnTo>
                  <a:lnTo>
                    <a:pt x="2629" y="218"/>
                  </a:lnTo>
                  <a:cubicBezTo>
                    <a:pt x="2688" y="218"/>
                    <a:pt x="2736" y="171"/>
                    <a:pt x="2736" y="112"/>
                  </a:cubicBezTo>
                  <a:cubicBezTo>
                    <a:pt x="2736" y="53"/>
                    <a:pt x="2688" y="5"/>
                    <a:pt x="2629" y="5"/>
                  </a:cubicBezTo>
                  <a:cubicBezTo>
                    <a:pt x="2629" y="5"/>
                    <a:pt x="2629" y="5"/>
                    <a:pt x="2629" y="5"/>
                  </a:cubicBezTo>
                  <a:lnTo>
                    <a:pt x="2622" y="0"/>
                  </a:lnTo>
                  <a:lnTo>
                    <a:pt x="110" y="0"/>
                  </a:lnTo>
                  <a:lnTo>
                    <a:pt x="107" y="5"/>
                  </a:lnTo>
                  <a:cubicBezTo>
                    <a:pt x="48" y="5"/>
                    <a:pt x="0" y="53"/>
                    <a:pt x="0" y="112"/>
                  </a:cubicBezTo>
                  <a:cubicBezTo>
                    <a:pt x="0" y="171"/>
                    <a:pt x="48" y="218"/>
                    <a:pt x="107" y="218"/>
                  </a:cubicBezTo>
                  <a:lnTo>
                    <a:pt x="110" y="224"/>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9" name="Rectangle 89"/>
            <p:cNvSpPr>
              <a:spLocks noChangeArrowheads="1"/>
            </p:cNvSpPr>
            <p:nvPr/>
          </p:nvSpPr>
          <p:spPr bwMode="auto">
            <a:xfrm>
              <a:off x="1141413" y="4354513"/>
              <a:ext cx="29638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No Monitoring Action</a:t>
              </a:r>
              <a:endParaRPr lang="en-US" sz="2400"/>
            </a:p>
          </p:txBody>
        </p:sp>
      </p:grpSp>
      <p:sp>
        <p:nvSpPr>
          <p:cNvPr id="12291" name="Title 1"/>
          <p:cNvSpPr>
            <a:spLocks noGrp="1"/>
          </p:cNvSpPr>
          <p:nvPr>
            <p:ph type="title"/>
          </p:nvPr>
        </p:nvSpPr>
        <p:spPr/>
        <p:txBody>
          <a:bodyPr/>
          <a:lstStyle/>
          <a:p>
            <a:pPr eaLnBrk="1" hangingPunct="1"/>
            <a:r>
              <a:rPr lang="en-US" smtClean="0"/>
              <a:t>DCM Data Plane: </a:t>
            </a:r>
            <a:br>
              <a:rPr lang="en-US" smtClean="0"/>
            </a:br>
            <a:r>
              <a:rPr lang="en-US" smtClean="0"/>
              <a:t>Two-stage Bloom Filters</a:t>
            </a:r>
          </a:p>
        </p:txBody>
      </p:sp>
      <p:grpSp>
        <p:nvGrpSpPr>
          <p:cNvPr id="12292" name="Group 8"/>
          <p:cNvGrpSpPr>
            <a:grpSpLocks/>
          </p:cNvGrpSpPr>
          <p:nvPr/>
        </p:nvGrpSpPr>
        <p:grpSpPr bwMode="auto">
          <a:xfrm>
            <a:off x="471488" y="1879600"/>
            <a:ext cx="431800" cy="479425"/>
            <a:chOff x="471488" y="1879600"/>
            <a:chExt cx="431800" cy="479425"/>
          </a:xfrm>
        </p:grpSpPr>
        <p:sp>
          <p:nvSpPr>
            <p:cNvPr id="12301" name="Freeform 7"/>
            <p:cNvSpPr>
              <a:spLocks/>
            </p:cNvSpPr>
            <p:nvPr/>
          </p:nvSpPr>
          <p:spPr bwMode="auto">
            <a:xfrm>
              <a:off x="471488" y="1879600"/>
              <a:ext cx="431800" cy="479425"/>
            </a:xfrm>
            <a:custGeom>
              <a:avLst/>
              <a:gdLst>
                <a:gd name="T0" fmla="*/ 2147483646 w 261"/>
                <a:gd name="T1" fmla="*/ 2147483646 h 288"/>
                <a:gd name="T2" fmla="*/ 2147483646 w 261"/>
                <a:gd name="T3" fmla="*/ 2147483646 h 288"/>
                <a:gd name="T4" fmla="*/ 2147483646 w 261"/>
                <a:gd name="T5" fmla="*/ 2147483646 h 288"/>
                <a:gd name="T6" fmla="*/ 2147483646 w 261"/>
                <a:gd name="T7" fmla="*/ 2147483646 h 288"/>
                <a:gd name="T8" fmla="*/ 2147483646 w 261"/>
                <a:gd name="T9" fmla="*/ 2147483646 h 288"/>
                <a:gd name="T10" fmla="*/ 2147483646 w 261"/>
                <a:gd name="T11" fmla="*/ 2147483646 h 288"/>
                <a:gd name="T12" fmla="*/ 2147483646 w 261"/>
                <a:gd name="T13" fmla="*/ 2147483646 h 288"/>
                <a:gd name="T14" fmla="*/ 2147483646 w 261"/>
                <a:gd name="T15" fmla="*/ 2147483646 h 288"/>
                <a:gd name="T16" fmla="*/ 2147483646 w 261"/>
                <a:gd name="T17" fmla="*/ 0 h 288"/>
                <a:gd name="T18" fmla="*/ 2147483646 w 261"/>
                <a:gd name="T19" fmla="*/ 0 h 288"/>
                <a:gd name="T20" fmla="*/ 2147483646 w 261"/>
                <a:gd name="T21" fmla="*/ 0 h 288"/>
                <a:gd name="T22" fmla="*/ 2147483646 w 261"/>
                <a:gd name="T23" fmla="*/ 0 h 288"/>
                <a:gd name="T24" fmla="*/ 0 w 261"/>
                <a:gd name="T25" fmla="*/ 2147483646 h 288"/>
                <a:gd name="T26" fmla="*/ 2147483646 w 261"/>
                <a:gd name="T27" fmla="*/ 2147483646 h 288"/>
                <a:gd name="T28" fmla="*/ 2147483646 w 261"/>
                <a:gd name="T29" fmla="*/ 2147483646 h 288"/>
                <a:gd name="T30" fmla="*/ 0 w 261"/>
                <a:gd name="T31" fmla="*/ 2147483646 h 288"/>
                <a:gd name="T32" fmla="*/ 2147483646 w 261"/>
                <a:gd name="T33" fmla="*/ 2147483646 h 288"/>
                <a:gd name="T34" fmla="*/ 2147483646 w 261"/>
                <a:gd name="T35" fmla="*/ 2147483646 h 2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1" h="288">
                  <a:moveTo>
                    <a:pt x="37" y="288"/>
                  </a:moveTo>
                  <a:lnTo>
                    <a:pt x="229" y="288"/>
                  </a:lnTo>
                  <a:lnTo>
                    <a:pt x="223" y="285"/>
                  </a:lnTo>
                  <a:cubicBezTo>
                    <a:pt x="240" y="285"/>
                    <a:pt x="254" y="271"/>
                    <a:pt x="254" y="253"/>
                  </a:cubicBezTo>
                  <a:cubicBezTo>
                    <a:pt x="254" y="253"/>
                    <a:pt x="254" y="253"/>
                    <a:pt x="254" y="253"/>
                  </a:cubicBezTo>
                  <a:lnTo>
                    <a:pt x="261" y="256"/>
                  </a:lnTo>
                  <a:lnTo>
                    <a:pt x="261" y="32"/>
                  </a:lnTo>
                  <a:lnTo>
                    <a:pt x="254" y="32"/>
                  </a:lnTo>
                  <a:cubicBezTo>
                    <a:pt x="254" y="15"/>
                    <a:pt x="240" y="0"/>
                    <a:pt x="223" y="0"/>
                  </a:cubicBezTo>
                  <a:lnTo>
                    <a:pt x="229" y="0"/>
                  </a:lnTo>
                  <a:lnTo>
                    <a:pt x="37" y="0"/>
                  </a:lnTo>
                  <a:lnTo>
                    <a:pt x="32" y="0"/>
                  </a:lnTo>
                  <a:cubicBezTo>
                    <a:pt x="14" y="0"/>
                    <a:pt x="0" y="15"/>
                    <a:pt x="0" y="32"/>
                  </a:cubicBezTo>
                  <a:lnTo>
                    <a:pt x="5" y="32"/>
                  </a:lnTo>
                  <a:lnTo>
                    <a:pt x="5" y="256"/>
                  </a:lnTo>
                  <a:lnTo>
                    <a:pt x="0" y="253"/>
                  </a:lnTo>
                  <a:cubicBezTo>
                    <a:pt x="0" y="271"/>
                    <a:pt x="14" y="285"/>
                    <a:pt x="32" y="285"/>
                  </a:cubicBezTo>
                  <a:lnTo>
                    <a:pt x="37" y="288"/>
                  </a:lnTo>
                  <a:close/>
                </a:path>
              </a:pathLst>
            </a:custGeom>
            <a:solidFill>
              <a:srgbClr val="FFFFFF"/>
            </a:solidFill>
            <a:ln w="0">
              <a:solidFill>
                <a:srgbClr val="000000"/>
              </a:solidFill>
              <a:prstDash val="solid"/>
              <a:round/>
              <a:headEnd/>
              <a:tailEnd/>
            </a:ln>
          </p:spPr>
          <p:txBody>
            <a:bodyPr/>
            <a:lstStyle/>
            <a:p>
              <a:endParaRPr lang="en-US"/>
            </a:p>
          </p:txBody>
        </p:sp>
        <p:sp>
          <p:nvSpPr>
            <p:cNvPr id="12302" name="Freeform 8"/>
            <p:cNvSpPr>
              <a:spLocks/>
            </p:cNvSpPr>
            <p:nvPr/>
          </p:nvSpPr>
          <p:spPr bwMode="auto">
            <a:xfrm>
              <a:off x="471488" y="1879600"/>
              <a:ext cx="431800" cy="479425"/>
            </a:xfrm>
            <a:custGeom>
              <a:avLst/>
              <a:gdLst>
                <a:gd name="T0" fmla="*/ 2147483646 w 261"/>
                <a:gd name="T1" fmla="*/ 2147483646 h 288"/>
                <a:gd name="T2" fmla="*/ 2147483646 w 261"/>
                <a:gd name="T3" fmla="*/ 2147483646 h 288"/>
                <a:gd name="T4" fmla="*/ 2147483646 w 261"/>
                <a:gd name="T5" fmla="*/ 2147483646 h 288"/>
                <a:gd name="T6" fmla="*/ 2147483646 w 261"/>
                <a:gd name="T7" fmla="*/ 2147483646 h 288"/>
                <a:gd name="T8" fmla="*/ 2147483646 w 261"/>
                <a:gd name="T9" fmla="*/ 2147483646 h 288"/>
                <a:gd name="T10" fmla="*/ 2147483646 w 261"/>
                <a:gd name="T11" fmla="*/ 2147483646 h 288"/>
                <a:gd name="T12" fmla="*/ 2147483646 w 261"/>
                <a:gd name="T13" fmla="*/ 2147483646 h 288"/>
                <a:gd name="T14" fmla="*/ 2147483646 w 261"/>
                <a:gd name="T15" fmla="*/ 2147483646 h 288"/>
                <a:gd name="T16" fmla="*/ 2147483646 w 261"/>
                <a:gd name="T17" fmla="*/ 0 h 288"/>
                <a:gd name="T18" fmla="*/ 2147483646 w 261"/>
                <a:gd name="T19" fmla="*/ 0 h 288"/>
                <a:gd name="T20" fmla="*/ 2147483646 w 261"/>
                <a:gd name="T21" fmla="*/ 0 h 288"/>
                <a:gd name="T22" fmla="*/ 2147483646 w 261"/>
                <a:gd name="T23" fmla="*/ 0 h 288"/>
                <a:gd name="T24" fmla="*/ 0 w 261"/>
                <a:gd name="T25" fmla="*/ 2147483646 h 288"/>
                <a:gd name="T26" fmla="*/ 2147483646 w 261"/>
                <a:gd name="T27" fmla="*/ 2147483646 h 288"/>
                <a:gd name="T28" fmla="*/ 2147483646 w 261"/>
                <a:gd name="T29" fmla="*/ 2147483646 h 288"/>
                <a:gd name="T30" fmla="*/ 0 w 261"/>
                <a:gd name="T31" fmla="*/ 2147483646 h 288"/>
                <a:gd name="T32" fmla="*/ 2147483646 w 261"/>
                <a:gd name="T33" fmla="*/ 2147483646 h 288"/>
                <a:gd name="T34" fmla="*/ 2147483646 w 261"/>
                <a:gd name="T35" fmla="*/ 2147483646 h 2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1" h="288">
                  <a:moveTo>
                    <a:pt x="37" y="288"/>
                  </a:moveTo>
                  <a:lnTo>
                    <a:pt x="229" y="288"/>
                  </a:lnTo>
                  <a:lnTo>
                    <a:pt x="223" y="285"/>
                  </a:lnTo>
                  <a:cubicBezTo>
                    <a:pt x="240" y="285"/>
                    <a:pt x="254" y="271"/>
                    <a:pt x="254" y="253"/>
                  </a:cubicBezTo>
                  <a:cubicBezTo>
                    <a:pt x="254" y="253"/>
                    <a:pt x="254" y="253"/>
                    <a:pt x="254" y="253"/>
                  </a:cubicBezTo>
                  <a:lnTo>
                    <a:pt x="261" y="256"/>
                  </a:lnTo>
                  <a:lnTo>
                    <a:pt x="261" y="32"/>
                  </a:lnTo>
                  <a:lnTo>
                    <a:pt x="254" y="32"/>
                  </a:lnTo>
                  <a:cubicBezTo>
                    <a:pt x="254" y="15"/>
                    <a:pt x="240" y="0"/>
                    <a:pt x="223" y="0"/>
                  </a:cubicBezTo>
                  <a:lnTo>
                    <a:pt x="229" y="0"/>
                  </a:lnTo>
                  <a:lnTo>
                    <a:pt x="37" y="0"/>
                  </a:lnTo>
                  <a:lnTo>
                    <a:pt x="32" y="0"/>
                  </a:lnTo>
                  <a:cubicBezTo>
                    <a:pt x="14" y="0"/>
                    <a:pt x="0" y="15"/>
                    <a:pt x="0" y="32"/>
                  </a:cubicBezTo>
                  <a:lnTo>
                    <a:pt x="5" y="32"/>
                  </a:lnTo>
                  <a:lnTo>
                    <a:pt x="5" y="256"/>
                  </a:lnTo>
                  <a:lnTo>
                    <a:pt x="0" y="253"/>
                  </a:lnTo>
                  <a:cubicBezTo>
                    <a:pt x="0" y="271"/>
                    <a:pt x="14" y="285"/>
                    <a:pt x="32" y="285"/>
                  </a:cubicBezTo>
                  <a:lnTo>
                    <a:pt x="37" y="288"/>
                  </a:lnTo>
                  <a:close/>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3" name="Rectangle 9"/>
            <p:cNvSpPr>
              <a:spLocks noChangeArrowheads="1"/>
            </p:cNvSpPr>
            <p:nvPr/>
          </p:nvSpPr>
          <p:spPr bwMode="auto">
            <a:xfrm>
              <a:off x="533400" y="1985963"/>
              <a:ext cx="290512" cy="239713"/>
            </a:xfrm>
            <a:prstGeom prst="rect">
              <a:avLst/>
            </a:prstGeom>
            <a:noFill/>
            <a:ln w="269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2304" name="Freeform 10"/>
            <p:cNvSpPr>
              <a:spLocks noEditPoints="1"/>
            </p:cNvSpPr>
            <p:nvPr/>
          </p:nvSpPr>
          <p:spPr bwMode="auto">
            <a:xfrm>
              <a:off x="533400" y="1985963"/>
              <a:ext cx="290512" cy="239713"/>
            </a:xfrm>
            <a:custGeom>
              <a:avLst/>
              <a:gdLst>
                <a:gd name="T0" fmla="*/ 0 w 176"/>
                <a:gd name="T1" fmla="*/ 0 h 144"/>
                <a:gd name="T2" fmla="*/ 2147483646 w 176"/>
                <a:gd name="T3" fmla="*/ 2147483646 h 144"/>
                <a:gd name="T4" fmla="*/ 2147483646 w 176"/>
                <a:gd name="T5" fmla="*/ 2147483646 h 144"/>
                <a:gd name="T6" fmla="*/ 2147483646 w 176"/>
                <a:gd name="T7" fmla="*/ 2147483646 h 144"/>
                <a:gd name="T8" fmla="*/ 2147483646 w 176"/>
                <a:gd name="T9" fmla="*/ 2147483646 h 144"/>
                <a:gd name="T10" fmla="*/ 2147483646 w 176"/>
                <a:gd name="T11" fmla="*/ 2147483646 h 144"/>
                <a:gd name="T12" fmla="*/ 2147483646 w 176"/>
                <a:gd name="T13" fmla="*/ 0 h 144"/>
                <a:gd name="T14" fmla="*/ 2147483646 w 176"/>
                <a:gd name="T15" fmla="*/ 2147483646 h 144"/>
                <a:gd name="T16" fmla="*/ 0 w 176"/>
                <a:gd name="T17" fmla="*/ 2147483646 h 144"/>
                <a:gd name="T18" fmla="*/ 2147483646 w 176"/>
                <a:gd name="T19" fmla="*/ 2147483646 h 144"/>
                <a:gd name="T20" fmla="*/ 2147483646 w 176"/>
                <a:gd name="T21" fmla="*/ 2147483646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6" h="144">
                  <a:moveTo>
                    <a:pt x="0" y="0"/>
                  </a:moveTo>
                  <a:lnTo>
                    <a:pt x="80" y="80"/>
                  </a:lnTo>
                  <a:lnTo>
                    <a:pt x="75" y="79"/>
                  </a:lnTo>
                  <a:cubicBezTo>
                    <a:pt x="82" y="88"/>
                    <a:pt x="94" y="90"/>
                    <a:pt x="103" y="82"/>
                  </a:cubicBezTo>
                  <a:cubicBezTo>
                    <a:pt x="104" y="81"/>
                    <a:pt x="104" y="80"/>
                    <a:pt x="105" y="79"/>
                  </a:cubicBezTo>
                  <a:lnTo>
                    <a:pt x="112" y="80"/>
                  </a:lnTo>
                  <a:lnTo>
                    <a:pt x="176" y="0"/>
                  </a:lnTo>
                  <a:moveTo>
                    <a:pt x="64" y="64"/>
                  </a:moveTo>
                  <a:lnTo>
                    <a:pt x="0" y="144"/>
                  </a:lnTo>
                  <a:moveTo>
                    <a:pt x="176" y="144"/>
                  </a:moveTo>
                  <a:lnTo>
                    <a:pt x="112" y="64"/>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 name="Group 7"/>
          <p:cNvGrpSpPr>
            <a:grpSpLocks/>
          </p:cNvGrpSpPr>
          <p:nvPr/>
        </p:nvGrpSpPr>
        <p:grpSpPr bwMode="auto">
          <a:xfrm>
            <a:off x="233363" y="2359025"/>
            <a:ext cx="2197100" cy="1331913"/>
            <a:chOff x="241300" y="2251075"/>
            <a:chExt cx="2197100" cy="1331913"/>
          </a:xfrm>
        </p:grpSpPr>
        <p:grpSp>
          <p:nvGrpSpPr>
            <p:cNvPr id="12294" name="Group 2"/>
            <p:cNvGrpSpPr>
              <a:grpSpLocks/>
            </p:cNvGrpSpPr>
            <p:nvPr/>
          </p:nvGrpSpPr>
          <p:grpSpPr bwMode="auto">
            <a:xfrm>
              <a:off x="241300" y="2251075"/>
              <a:ext cx="2197100" cy="1198563"/>
              <a:chOff x="241300" y="2251075"/>
              <a:chExt cx="2197100" cy="1198563"/>
            </a:xfrm>
          </p:grpSpPr>
          <p:sp>
            <p:nvSpPr>
              <p:cNvPr id="12296" name="Freeform 5"/>
              <p:cNvSpPr>
                <a:spLocks/>
              </p:cNvSpPr>
              <p:nvPr/>
            </p:nvSpPr>
            <p:spPr bwMode="auto">
              <a:xfrm>
                <a:off x="400050" y="2251075"/>
                <a:ext cx="557212" cy="479425"/>
              </a:xfrm>
              <a:custGeom>
                <a:avLst/>
                <a:gdLst>
                  <a:gd name="T0" fmla="*/ 2147483646 w 351"/>
                  <a:gd name="T1" fmla="*/ 2147483646 h 302"/>
                  <a:gd name="T2" fmla="*/ 2147483646 w 351"/>
                  <a:gd name="T3" fmla="*/ 2147483646 h 302"/>
                  <a:gd name="T4" fmla="*/ 2147483646 w 351"/>
                  <a:gd name="T5" fmla="*/ 2147483646 h 302"/>
                  <a:gd name="T6" fmla="*/ 2147483646 w 351"/>
                  <a:gd name="T7" fmla="*/ 0 h 302"/>
                  <a:gd name="T8" fmla="*/ 2147483646 w 351"/>
                  <a:gd name="T9" fmla="*/ 0 h 302"/>
                  <a:gd name="T10" fmla="*/ 2147483646 w 351"/>
                  <a:gd name="T11" fmla="*/ 2147483646 h 302"/>
                  <a:gd name="T12" fmla="*/ 0 w 351"/>
                  <a:gd name="T13" fmla="*/ 2147483646 h 302"/>
                  <a:gd name="T14" fmla="*/ 2147483646 w 351"/>
                  <a:gd name="T15" fmla="*/ 2147483646 h 30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1" h="302">
                    <a:moveTo>
                      <a:pt x="167" y="302"/>
                    </a:moveTo>
                    <a:lnTo>
                      <a:pt x="351" y="168"/>
                    </a:lnTo>
                    <a:lnTo>
                      <a:pt x="234" y="168"/>
                    </a:lnTo>
                    <a:lnTo>
                      <a:pt x="234" y="0"/>
                    </a:lnTo>
                    <a:lnTo>
                      <a:pt x="117" y="0"/>
                    </a:lnTo>
                    <a:lnTo>
                      <a:pt x="117" y="168"/>
                    </a:lnTo>
                    <a:lnTo>
                      <a:pt x="0" y="168"/>
                    </a:lnTo>
                    <a:lnTo>
                      <a:pt x="167" y="302"/>
                    </a:lnTo>
                    <a:close/>
                  </a:path>
                </a:pathLst>
              </a:custGeom>
              <a:solidFill>
                <a:srgbClr val="DDE2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7" name="Freeform 6"/>
              <p:cNvSpPr>
                <a:spLocks/>
              </p:cNvSpPr>
              <p:nvPr/>
            </p:nvSpPr>
            <p:spPr bwMode="auto">
              <a:xfrm>
                <a:off x="400050" y="2251075"/>
                <a:ext cx="557212" cy="479425"/>
              </a:xfrm>
              <a:custGeom>
                <a:avLst/>
                <a:gdLst>
                  <a:gd name="T0" fmla="*/ 2147483646 w 351"/>
                  <a:gd name="T1" fmla="*/ 2147483646 h 302"/>
                  <a:gd name="T2" fmla="*/ 2147483646 w 351"/>
                  <a:gd name="T3" fmla="*/ 2147483646 h 302"/>
                  <a:gd name="T4" fmla="*/ 2147483646 w 351"/>
                  <a:gd name="T5" fmla="*/ 2147483646 h 302"/>
                  <a:gd name="T6" fmla="*/ 2147483646 w 351"/>
                  <a:gd name="T7" fmla="*/ 0 h 302"/>
                  <a:gd name="T8" fmla="*/ 2147483646 w 351"/>
                  <a:gd name="T9" fmla="*/ 0 h 302"/>
                  <a:gd name="T10" fmla="*/ 2147483646 w 351"/>
                  <a:gd name="T11" fmla="*/ 2147483646 h 302"/>
                  <a:gd name="T12" fmla="*/ 0 w 351"/>
                  <a:gd name="T13" fmla="*/ 2147483646 h 302"/>
                  <a:gd name="T14" fmla="*/ 2147483646 w 351"/>
                  <a:gd name="T15" fmla="*/ 2147483646 h 30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1" h="302">
                    <a:moveTo>
                      <a:pt x="167" y="302"/>
                    </a:moveTo>
                    <a:lnTo>
                      <a:pt x="351" y="168"/>
                    </a:lnTo>
                    <a:lnTo>
                      <a:pt x="234" y="168"/>
                    </a:lnTo>
                    <a:lnTo>
                      <a:pt x="234" y="0"/>
                    </a:lnTo>
                    <a:lnTo>
                      <a:pt x="117" y="0"/>
                    </a:lnTo>
                    <a:lnTo>
                      <a:pt x="117" y="168"/>
                    </a:lnTo>
                    <a:lnTo>
                      <a:pt x="0" y="168"/>
                    </a:lnTo>
                    <a:lnTo>
                      <a:pt x="167" y="302"/>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8" name="Rectangle 83"/>
              <p:cNvSpPr>
                <a:spLocks noChangeArrowheads="1"/>
              </p:cNvSpPr>
              <p:nvPr/>
            </p:nvSpPr>
            <p:spPr bwMode="auto">
              <a:xfrm>
                <a:off x="241300" y="2730500"/>
                <a:ext cx="2197100" cy="719138"/>
              </a:xfrm>
              <a:prstGeom prst="rect">
                <a:avLst/>
              </a:prstGeom>
              <a:solidFill>
                <a:srgbClr val="FFFFFF"/>
              </a:solidFill>
              <a:ln>
                <a:noFill/>
              </a:ln>
              <a:extLst>
                <a:ext uri="{91240B29-F687-4F45-9708-019B960494DF}">
                  <a14:hiddenLine xmlns:a14="http://schemas.microsoft.com/office/drawing/2010/main" w="9525">
                    <a:solidFill>
                      <a:srgbClr val="000000"/>
                    </a:solidFill>
                    <a:miter lim="800%"/>
                    <a:headEnd/>
                    <a:tailEnd/>
                  </a14:hiddenLine>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2299" name="Rectangle 84"/>
              <p:cNvSpPr>
                <a:spLocks noChangeArrowheads="1"/>
              </p:cNvSpPr>
              <p:nvPr/>
            </p:nvSpPr>
            <p:spPr bwMode="auto">
              <a:xfrm>
                <a:off x="241300" y="2730500"/>
                <a:ext cx="2197100" cy="719138"/>
              </a:xfrm>
              <a:prstGeom prst="rect">
                <a:avLst/>
              </a:pr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2300" name="Rectangle 85"/>
              <p:cNvSpPr>
                <a:spLocks noChangeArrowheads="1"/>
              </p:cNvSpPr>
              <p:nvPr/>
            </p:nvSpPr>
            <p:spPr bwMode="auto">
              <a:xfrm>
                <a:off x="665163" y="2703513"/>
                <a:ext cx="15621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Admission </a:t>
                </a:r>
                <a:endParaRPr lang="en-US" sz="2400"/>
              </a:p>
            </p:txBody>
          </p:sp>
        </p:grpSp>
        <p:sp>
          <p:nvSpPr>
            <p:cNvPr id="12295" name="Rectangle 86"/>
            <p:cNvSpPr>
              <a:spLocks noChangeArrowheads="1"/>
            </p:cNvSpPr>
            <p:nvPr/>
          </p:nvSpPr>
          <p:spPr bwMode="auto">
            <a:xfrm>
              <a:off x="558800" y="3076575"/>
              <a:ext cx="17462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Bloom Filter</a:t>
              </a:r>
              <a:endParaRPr 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14338" name="Group 5"/>
          <p:cNvGrpSpPr>
            <a:grpSpLocks/>
          </p:cNvGrpSpPr>
          <p:nvPr/>
        </p:nvGrpSpPr>
        <p:grpSpPr bwMode="auto">
          <a:xfrm>
            <a:off x="166688" y="3246438"/>
            <a:ext cx="4525962" cy="1651000"/>
            <a:chOff x="271463" y="3209925"/>
            <a:chExt cx="4525962" cy="1651001"/>
          </a:xfrm>
        </p:grpSpPr>
        <p:sp>
          <p:nvSpPr>
            <p:cNvPr id="14430" name="Freeform 81"/>
            <p:cNvSpPr>
              <a:spLocks/>
            </p:cNvSpPr>
            <p:nvPr/>
          </p:nvSpPr>
          <p:spPr bwMode="auto">
            <a:xfrm>
              <a:off x="612775" y="3209925"/>
              <a:ext cx="423862" cy="1146175"/>
            </a:xfrm>
            <a:custGeom>
              <a:avLst/>
              <a:gdLst>
                <a:gd name="T0" fmla="*/ 2147483646 w 267"/>
                <a:gd name="T1" fmla="*/ 2147483646 h 722"/>
                <a:gd name="T2" fmla="*/ 2147483646 w 267"/>
                <a:gd name="T3" fmla="*/ 2147483646 h 722"/>
                <a:gd name="T4" fmla="*/ 2147483646 w 267"/>
                <a:gd name="T5" fmla="*/ 2147483646 h 722"/>
                <a:gd name="T6" fmla="*/ 2147483646 w 267"/>
                <a:gd name="T7" fmla="*/ 0 h 722"/>
                <a:gd name="T8" fmla="*/ 2147483646 w 267"/>
                <a:gd name="T9" fmla="*/ 0 h 722"/>
                <a:gd name="T10" fmla="*/ 2147483646 w 267"/>
                <a:gd name="T11" fmla="*/ 2147483646 h 722"/>
                <a:gd name="T12" fmla="*/ 0 w 267"/>
                <a:gd name="T13" fmla="*/ 2147483646 h 722"/>
                <a:gd name="T14" fmla="*/ 2147483646 w 267"/>
                <a:gd name="T15" fmla="*/ 2147483646 h 72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 h="722">
                  <a:moveTo>
                    <a:pt x="133" y="722"/>
                  </a:moveTo>
                  <a:lnTo>
                    <a:pt x="267" y="587"/>
                  </a:lnTo>
                  <a:lnTo>
                    <a:pt x="183" y="587"/>
                  </a:lnTo>
                  <a:lnTo>
                    <a:pt x="183" y="0"/>
                  </a:lnTo>
                  <a:lnTo>
                    <a:pt x="83" y="0"/>
                  </a:lnTo>
                  <a:lnTo>
                    <a:pt x="83" y="587"/>
                  </a:lnTo>
                  <a:lnTo>
                    <a:pt x="0" y="587"/>
                  </a:lnTo>
                  <a:lnTo>
                    <a:pt x="133" y="722"/>
                  </a:lnTo>
                  <a:close/>
                </a:path>
              </a:pathLst>
            </a:custGeom>
            <a:solidFill>
              <a:srgbClr val="DDE2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1" name="Freeform 82"/>
            <p:cNvSpPr>
              <a:spLocks/>
            </p:cNvSpPr>
            <p:nvPr/>
          </p:nvSpPr>
          <p:spPr bwMode="auto">
            <a:xfrm>
              <a:off x="612775" y="3209925"/>
              <a:ext cx="423862" cy="1146175"/>
            </a:xfrm>
            <a:custGeom>
              <a:avLst/>
              <a:gdLst>
                <a:gd name="T0" fmla="*/ 2147483646 w 267"/>
                <a:gd name="T1" fmla="*/ 2147483646 h 722"/>
                <a:gd name="T2" fmla="*/ 2147483646 w 267"/>
                <a:gd name="T3" fmla="*/ 2147483646 h 722"/>
                <a:gd name="T4" fmla="*/ 2147483646 w 267"/>
                <a:gd name="T5" fmla="*/ 2147483646 h 722"/>
                <a:gd name="T6" fmla="*/ 2147483646 w 267"/>
                <a:gd name="T7" fmla="*/ 0 h 722"/>
                <a:gd name="T8" fmla="*/ 2147483646 w 267"/>
                <a:gd name="T9" fmla="*/ 0 h 722"/>
                <a:gd name="T10" fmla="*/ 2147483646 w 267"/>
                <a:gd name="T11" fmla="*/ 2147483646 h 722"/>
                <a:gd name="T12" fmla="*/ 0 w 267"/>
                <a:gd name="T13" fmla="*/ 2147483646 h 722"/>
                <a:gd name="T14" fmla="*/ 2147483646 w 267"/>
                <a:gd name="T15" fmla="*/ 2147483646 h 72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 h="722">
                  <a:moveTo>
                    <a:pt x="133" y="722"/>
                  </a:moveTo>
                  <a:lnTo>
                    <a:pt x="267" y="587"/>
                  </a:lnTo>
                  <a:lnTo>
                    <a:pt x="183" y="587"/>
                  </a:lnTo>
                  <a:lnTo>
                    <a:pt x="183" y="0"/>
                  </a:lnTo>
                  <a:lnTo>
                    <a:pt x="83" y="0"/>
                  </a:lnTo>
                  <a:lnTo>
                    <a:pt x="83" y="587"/>
                  </a:lnTo>
                  <a:lnTo>
                    <a:pt x="0" y="587"/>
                  </a:lnTo>
                  <a:lnTo>
                    <a:pt x="133" y="722"/>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32" name="Freeform 87"/>
            <p:cNvSpPr>
              <a:spLocks/>
            </p:cNvSpPr>
            <p:nvPr/>
          </p:nvSpPr>
          <p:spPr bwMode="auto">
            <a:xfrm>
              <a:off x="271463" y="4356100"/>
              <a:ext cx="4525962" cy="373063"/>
            </a:xfrm>
            <a:custGeom>
              <a:avLst/>
              <a:gdLst>
                <a:gd name="T0" fmla="*/ 2147483646 w 2736"/>
                <a:gd name="T1" fmla="*/ 2147483646 h 224"/>
                <a:gd name="T2" fmla="*/ 2147483646 w 2736"/>
                <a:gd name="T3" fmla="*/ 2147483646 h 224"/>
                <a:gd name="T4" fmla="*/ 2147483646 w 2736"/>
                <a:gd name="T5" fmla="*/ 2147483646 h 224"/>
                <a:gd name="T6" fmla="*/ 2147483646 w 2736"/>
                <a:gd name="T7" fmla="*/ 2147483646 h 224"/>
                <a:gd name="T8" fmla="*/ 2147483646 w 2736"/>
                <a:gd name="T9" fmla="*/ 2147483646 h 224"/>
                <a:gd name="T10" fmla="*/ 2147483646 w 2736"/>
                <a:gd name="T11" fmla="*/ 2147483646 h 224"/>
                <a:gd name="T12" fmla="*/ 2147483646 w 2736"/>
                <a:gd name="T13" fmla="*/ 0 h 224"/>
                <a:gd name="T14" fmla="*/ 2147483646 w 2736"/>
                <a:gd name="T15" fmla="*/ 0 h 224"/>
                <a:gd name="T16" fmla="*/ 2147483646 w 2736"/>
                <a:gd name="T17" fmla="*/ 2147483646 h 224"/>
                <a:gd name="T18" fmla="*/ 0 w 2736"/>
                <a:gd name="T19" fmla="*/ 2147483646 h 224"/>
                <a:gd name="T20" fmla="*/ 2147483646 w 2736"/>
                <a:gd name="T21" fmla="*/ 2147483646 h 224"/>
                <a:gd name="T22" fmla="*/ 2147483646 w 2736"/>
                <a:gd name="T23" fmla="*/ 2147483646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36" h="224">
                  <a:moveTo>
                    <a:pt x="110" y="224"/>
                  </a:moveTo>
                  <a:lnTo>
                    <a:pt x="2622" y="224"/>
                  </a:lnTo>
                  <a:lnTo>
                    <a:pt x="2629" y="218"/>
                  </a:lnTo>
                  <a:cubicBezTo>
                    <a:pt x="2688" y="218"/>
                    <a:pt x="2736" y="171"/>
                    <a:pt x="2736" y="112"/>
                  </a:cubicBezTo>
                  <a:cubicBezTo>
                    <a:pt x="2736" y="53"/>
                    <a:pt x="2688" y="5"/>
                    <a:pt x="2629" y="5"/>
                  </a:cubicBezTo>
                  <a:cubicBezTo>
                    <a:pt x="2629" y="5"/>
                    <a:pt x="2629" y="5"/>
                    <a:pt x="2629" y="5"/>
                  </a:cubicBezTo>
                  <a:lnTo>
                    <a:pt x="2622" y="0"/>
                  </a:lnTo>
                  <a:lnTo>
                    <a:pt x="110" y="0"/>
                  </a:lnTo>
                  <a:lnTo>
                    <a:pt x="107" y="5"/>
                  </a:lnTo>
                  <a:cubicBezTo>
                    <a:pt x="48" y="5"/>
                    <a:pt x="0" y="53"/>
                    <a:pt x="0" y="112"/>
                  </a:cubicBezTo>
                  <a:cubicBezTo>
                    <a:pt x="0" y="171"/>
                    <a:pt x="48" y="218"/>
                    <a:pt x="107" y="218"/>
                  </a:cubicBezTo>
                  <a:lnTo>
                    <a:pt x="110" y="224"/>
                  </a:lnTo>
                  <a:close/>
                </a:path>
              </a:pathLst>
            </a:custGeom>
            <a:solidFill>
              <a:srgbClr val="FFFFFF"/>
            </a:solidFill>
            <a:ln w="0">
              <a:solidFill>
                <a:srgbClr val="000000"/>
              </a:solidFill>
              <a:prstDash val="solid"/>
              <a:round/>
              <a:headEnd/>
              <a:tailEnd/>
            </a:ln>
          </p:spPr>
          <p:txBody>
            <a:bodyPr/>
            <a:lstStyle/>
            <a:p>
              <a:endParaRPr lang="en-US"/>
            </a:p>
          </p:txBody>
        </p:sp>
        <p:sp>
          <p:nvSpPr>
            <p:cNvPr id="14433" name="Freeform 88"/>
            <p:cNvSpPr>
              <a:spLocks/>
            </p:cNvSpPr>
            <p:nvPr/>
          </p:nvSpPr>
          <p:spPr bwMode="auto">
            <a:xfrm>
              <a:off x="271463" y="4356100"/>
              <a:ext cx="4525962" cy="373063"/>
            </a:xfrm>
            <a:custGeom>
              <a:avLst/>
              <a:gdLst>
                <a:gd name="T0" fmla="*/ 2147483646 w 2736"/>
                <a:gd name="T1" fmla="*/ 2147483646 h 224"/>
                <a:gd name="T2" fmla="*/ 2147483646 w 2736"/>
                <a:gd name="T3" fmla="*/ 2147483646 h 224"/>
                <a:gd name="T4" fmla="*/ 2147483646 w 2736"/>
                <a:gd name="T5" fmla="*/ 2147483646 h 224"/>
                <a:gd name="T6" fmla="*/ 2147483646 w 2736"/>
                <a:gd name="T7" fmla="*/ 2147483646 h 224"/>
                <a:gd name="T8" fmla="*/ 2147483646 w 2736"/>
                <a:gd name="T9" fmla="*/ 2147483646 h 224"/>
                <a:gd name="T10" fmla="*/ 2147483646 w 2736"/>
                <a:gd name="T11" fmla="*/ 2147483646 h 224"/>
                <a:gd name="T12" fmla="*/ 2147483646 w 2736"/>
                <a:gd name="T13" fmla="*/ 0 h 224"/>
                <a:gd name="T14" fmla="*/ 2147483646 w 2736"/>
                <a:gd name="T15" fmla="*/ 0 h 224"/>
                <a:gd name="T16" fmla="*/ 2147483646 w 2736"/>
                <a:gd name="T17" fmla="*/ 2147483646 h 224"/>
                <a:gd name="T18" fmla="*/ 0 w 2736"/>
                <a:gd name="T19" fmla="*/ 2147483646 h 224"/>
                <a:gd name="T20" fmla="*/ 2147483646 w 2736"/>
                <a:gd name="T21" fmla="*/ 2147483646 h 224"/>
                <a:gd name="T22" fmla="*/ 2147483646 w 2736"/>
                <a:gd name="T23" fmla="*/ 2147483646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36" h="224">
                  <a:moveTo>
                    <a:pt x="110" y="224"/>
                  </a:moveTo>
                  <a:lnTo>
                    <a:pt x="2622" y="224"/>
                  </a:lnTo>
                  <a:lnTo>
                    <a:pt x="2629" y="218"/>
                  </a:lnTo>
                  <a:cubicBezTo>
                    <a:pt x="2688" y="218"/>
                    <a:pt x="2736" y="171"/>
                    <a:pt x="2736" y="112"/>
                  </a:cubicBezTo>
                  <a:cubicBezTo>
                    <a:pt x="2736" y="53"/>
                    <a:pt x="2688" y="5"/>
                    <a:pt x="2629" y="5"/>
                  </a:cubicBezTo>
                  <a:cubicBezTo>
                    <a:pt x="2629" y="5"/>
                    <a:pt x="2629" y="5"/>
                    <a:pt x="2629" y="5"/>
                  </a:cubicBezTo>
                  <a:lnTo>
                    <a:pt x="2622" y="0"/>
                  </a:lnTo>
                  <a:lnTo>
                    <a:pt x="110" y="0"/>
                  </a:lnTo>
                  <a:lnTo>
                    <a:pt x="107" y="5"/>
                  </a:lnTo>
                  <a:cubicBezTo>
                    <a:pt x="48" y="5"/>
                    <a:pt x="0" y="53"/>
                    <a:pt x="0" y="112"/>
                  </a:cubicBezTo>
                  <a:cubicBezTo>
                    <a:pt x="0" y="171"/>
                    <a:pt x="48" y="218"/>
                    <a:pt x="107" y="218"/>
                  </a:cubicBezTo>
                  <a:lnTo>
                    <a:pt x="110" y="224"/>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34" name="Rectangle 89"/>
            <p:cNvSpPr>
              <a:spLocks noChangeArrowheads="1"/>
            </p:cNvSpPr>
            <p:nvPr/>
          </p:nvSpPr>
          <p:spPr bwMode="auto">
            <a:xfrm>
              <a:off x="1141413" y="4354513"/>
              <a:ext cx="29638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No Monitoring Action</a:t>
              </a:r>
              <a:endParaRPr lang="en-US" sz="2400"/>
            </a:p>
          </p:txBody>
        </p:sp>
      </p:grpSp>
      <p:sp>
        <p:nvSpPr>
          <p:cNvPr id="14339" name="Title 1"/>
          <p:cNvSpPr>
            <a:spLocks noGrp="1"/>
          </p:cNvSpPr>
          <p:nvPr>
            <p:ph type="title"/>
          </p:nvPr>
        </p:nvSpPr>
        <p:spPr/>
        <p:txBody>
          <a:bodyPr/>
          <a:lstStyle/>
          <a:p>
            <a:pPr eaLnBrk="1" hangingPunct="1"/>
            <a:r>
              <a:rPr lang="en-US" smtClean="0"/>
              <a:t>DCM Data Plane: </a:t>
            </a:r>
            <a:br>
              <a:rPr lang="en-US" smtClean="0"/>
            </a:br>
            <a:r>
              <a:rPr lang="en-US" smtClean="0"/>
              <a:t>Two-stage Bloom Filters</a:t>
            </a:r>
          </a:p>
        </p:txBody>
      </p:sp>
      <p:grpSp>
        <p:nvGrpSpPr>
          <p:cNvPr id="14340" name="Group 8"/>
          <p:cNvGrpSpPr>
            <a:grpSpLocks/>
          </p:cNvGrpSpPr>
          <p:nvPr/>
        </p:nvGrpSpPr>
        <p:grpSpPr bwMode="auto">
          <a:xfrm>
            <a:off x="471488" y="1879600"/>
            <a:ext cx="431800" cy="479425"/>
            <a:chOff x="471488" y="1879600"/>
            <a:chExt cx="431800" cy="479425"/>
          </a:xfrm>
        </p:grpSpPr>
        <p:sp>
          <p:nvSpPr>
            <p:cNvPr id="14426" name="Freeform 7"/>
            <p:cNvSpPr>
              <a:spLocks/>
            </p:cNvSpPr>
            <p:nvPr/>
          </p:nvSpPr>
          <p:spPr bwMode="auto">
            <a:xfrm>
              <a:off x="471488" y="1879600"/>
              <a:ext cx="431800" cy="479425"/>
            </a:xfrm>
            <a:custGeom>
              <a:avLst/>
              <a:gdLst>
                <a:gd name="T0" fmla="*/ 2147483646 w 261"/>
                <a:gd name="T1" fmla="*/ 2147483646 h 288"/>
                <a:gd name="T2" fmla="*/ 2147483646 w 261"/>
                <a:gd name="T3" fmla="*/ 2147483646 h 288"/>
                <a:gd name="T4" fmla="*/ 2147483646 w 261"/>
                <a:gd name="T5" fmla="*/ 2147483646 h 288"/>
                <a:gd name="T6" fmla="*/ 2147483646 w 261"/>
                <a:gd name="T7" fmla="*/ 2147483646 h 288"/>
                <a:gd name="T8" fmla="*/ 2147483646 w 261"/>
                <a:gd name="T9" fmla="*/ 2147483646 h 288"/>
                <a:gd name="T10" fmla="*/ 2147483646 w 261"/>
                <a:gd name="T11" fmla="*/ 2147483646 h 288"/>
                <a:gd name="T12" fmla="*/ 2147483646 w 261"/>
                <a:gd name="T13" fmla="*/ 2147483646 h 288"/>
                <a:gd name="T14" fmla="*/ 2147483646 w 261"/>
                <a:gd name="T15" fmla="*/ 2147483646 h 288"/>
                <a:gd name="T16" fmla="*/ 2147483646 w 261"/>
                <a:gd name="T17" fmla="*/ 0 h 288"/>
                <a:gd name="T18" fmla="*/ 2147483646 w 261"/>
                <a:gd name="T19" fmla="*/ 0 h 288"/>
                <a:gd name="T20" fmla="*/ 2147483646 w 261"/>
                <a:gd name="T21" fmla="*/ 0 h 288"/>
                <a:gd name="T22" fmla="*/ 2147483646 w 261"/>
                <a:gd name="T23" fmla="*/ 0 h 288"/>
                <a:gd name="T24" fmla="*/ 0 w 261"/>
                <a:gd name="T25" fmla="*/ 2147483646 h 288"/>
                <a:gd name="T26" fmla="*/ 2147483646 w 261"/>
                <a:gd name="T27" fmla="*/ 2147483646 h 288"/>
                <a:gd name="T28" fmla="*/ 2147483646 w 261"/>
                <a:gd name="T29" fmla="*/ 2147483646 h 288"/>
                <a:gd name="T30" fmla="*/ 0 w 261"/>
                <a:gd name="T31" fmla="*/ 2147483646 h 288"/>
                <a:gd name="T32" fmla="*/ 2147483646 w 261"/>
                <a:gd name="T33" fmla="*/ 2147483646 h 288"/>
                <a:gd name="T34" fmla="*/ 2147483646 w 261"/>
                <a:gd name="T35" fmla="*/ 2147483646 h 2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1" h="288">
                  <a:moveTo>
                    <a:pt x="37" y="288"/>
                  </a:moveTo>
                  <a:lnTo>
                    <a:pt x="229" y="288"/>
                  </a:lnTo>
                  <a:lnTo>
                    <a:pt x="223" y="285"/>
                  </a:lnTo>
                  <a:cubicBezTo>
                    <a:pt x="240" y="285"/>
                    <a:pt x="254" y="271"/>
                    <a:pt x="254" y="253"/>
                  </a:cubicBezTo>
                  <a:cubicBezTo>
                    <a:pt x="254" y="253"/>
                    <a:pt x="254" y="253"/>
                    <a:pt x="254" y="253"/>
                  </a:cubicBezTo>
                  <a:lnTo>
                    <a:pt x="261" y="256"/>
                  </a:lnTo>
                  <a:lnTo>
                    <a:pt x="261" y="32"/>
                  </a:lnTo>
                  <a:lnTo>
                    <a:pt x="254" y="32"/>
                  </a:lnTo>
                  <a:cubicBezTo>
                    <a:pt x="254" y="15"/>
                    <a:pt x="240" y="0"/>
                    <a:pt x="223" y="0"/>
                  </a:cubicBezTo>
                  <a:lnTo>
                    <a:pt x="229" y="0"/>
                  </a:lnTo>
                  <a:lnTo>
                    <a:pt x="37" y="0"/>
                  </a:lnTo>
                  <a:lnTo>
                    <a:pt x="32" y="0"/>
                  </a:lnTo>
                  <a:cubicBezTo>
                    <a:pt x="14" y="0"/>
                    <a:pt x="0" y="15"/>
                    <a:pt x="0" y="32"/>
                  </a:cubicBezTo>
                  <a:lnTo>
                    <a:pt x="5" y="32"/>
                  </a:lnTo>
                  <a:lnTo>
                    <a:pt x="5" y="256"/>
                  </a:lnTo>
                  <a:lnTo>
                    <a:pt x="0" y="253"/>
                  </a:lnTo>
                  <a:cubicBezTo>
                    <a:pt x="0" y="271"/>
                    <a:pt x="14" y="285"/>
                    <a:pt x="32" y="285"/>
                  </a:cubicBezTo>
                  <a:lnTo>
                    <a:pt x="37" y="288"/>
                  </a:lnTo>
                  <a:close/>
                </a:path>
              </a:pathLst>
            </a:custGeom>
            <a:solidFill>
              <a:srgbClr val="FFFFFF"/>
            </a:solidFill>
            <a:ln w="0">
              <a:solidFill>
                <a:srgbClr val="000000"/>
              </a:solidFill>
              <a:prstDash val="solid"/>
              <a:round/>
              <a:headEnd/>
              <a:tailEnd/>
            </a:ln>
          </p:spPr>
          <p:txBody>
            <a:bodyPr/>
            <a:lstStyle/>
            <a:p>
              <a:endParaRPr lang="en-US"/>
            </a:p>
          </p:txBody>
        </p:sp>
        <p:sp>
          <p:nvSpPr>
            <p:cNvPr id="14427" name="Freeform 8"/>
            <p:cNvSpPr>
              <a:spLocks/>
            </p:cNvSpPr>
            <p:nvPr/>
          </p:nvSpPr>
          <p:spPr bwMode="auto">
            <a:xfrm>
              <a:off x="471488" y="1879600"/>
              <a:ext cx="431800" cy="479425"/>
            </a:xfrm>
            <a:custGeom>
              <a:avLst/>
              <a:gdLst>
                <a:gd name="T0" fmla="*/ 2147483646 w 261"/>
                <a:gd name="T1" fmla="*/ 2147483646 h 288"/>
                <a:gd name="T2" fmla="*/ 2147483646 w 261"/>
                <a:gd name="T3" fmla="*/ 2147483646 h 288"/>
                <a:gd name="T4" fmla="*/ 2147483646 w 261"/>
                <a:gd name="T5" fmla="*/ 2147483646 h 288"/>
                <a:gd name="T6" fmla="*/ 2147483646 w 261"/>
                <a:gd name="T7" fmla="*/ 2147483646 h 288"/>
                <a:gd name="T8" fmla="*/ 2147483646 w 261"/>
                <a:gd name="T9" fmla="*/ 2147483646 h 288"/>
                <a:gd name="T10" fmla="*/ 2147483646 w 261"/>
                <a:gd name="T11" fmla="*/ 2147483646 h 288"/>
                <a:gd name="T12" fmla="*/ 2147483646 w 261"/>
                <a:gd name="T13" fmla="*/ 2147483646 h 288"/>
                <a:gd name="T14" fmla="*/ 2147483646 w 261"/>
                <a:gd name="T15" fmla="*/ 2147483646 h 288"/>
                <a:gd name="T16" fmla="*/ 2147483646 w 261"/>
                <a:gd name="T17" fmla="*/ 0 h 288"/>
                <a:gd name="T18" fmla="*/ 2147483646 w 261"/>
                <a:gd name="T19" fmla="*/ 0 h 288"/>
                <a:gd name="T20" fmla="*/ 2147483646 w 261"/>
                <a:gd name="T21" fmla="*/ 0 h 288"/>
                <a:gd name="T22" fmla="*/ 2147483646 w 261"/>
                <a:gd name="T23" fmla="*/ 0 h 288"/>
                <a:gd name="T24" fmla="*/ 0 w 261"/>
                <a:gd name="T25" fmla="*/ 2147483646 h 288"/>
                <a:gd name="T26" fmla="*/ 2147483646 w 261"/>
                <a:gd name="T27" fmla="*/ 2147483646 h 288"/>
                <a:gd name="T28" fmla="*/ 2147483646 w 261"/>
                <a:gd name="T29" fmla="*/ 2147483646 h 288"/>
                <a:gd name="T30" fmla="*/ 0 w 261"/>
                <a:gd name="T31" fmla="*/ 2147483646 h 288"/>
                <a:gd name="T32" fmla="*/ 2147483646 w 261"/>
                <a:gd name="T33" fmla="*/ 2147483646 h 288"/>
                <a:gd name="T34" fmla="*/ 2147483646 w 261"/>
                <a:gd name="T35" fmla="*/ 2147483646 h 2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1" h="288">
                  <a:moveTo>
                    <a:pt x="37" y="288"/>
                  </a:moveTo>
                  <a:lnTo>
                    <a:pt x="229" y="288"/>
                  </a:lnTo>
                  <a:lnTo>
                    <a:pt x="223" y="285"/>
                  </a:lnTo>
                  <a:cubicBezTo>
                    <a:pt x="240" y="285"/>
                    <a:pt x="254" y="271"/>
                    <a:pt x="254" y="253"/>
                  </a:cubicBezTo>
                  <a:cubicBezTo>
                    <a:pt x="254" y="253"/>
                    <a:pt x="254" y="253"/>
                    <a:pt x="254" y="253"/>
                  </a:cubicBezTo>
                  <a:lnTo>
                    <a:pt x="261" y="256"/>
                  </a:lnTo>
                  <a:lnTo>
                    <a:pt x="261" y="32"/>
                  </a:lnTo>
                  <a:lnTo>
                    <a:pt x="254" y="32"/>
                  </a:lnTo>
                  <a:cubicBezTo>
                    <a:pt x="254" y="15"/>
                    <a:pt x="240" y="0"/>
                    <a:pt x="223" y="0"/>
                  </a:cubicBezTo>
                  <a:lnTo>
                    <a:pt x="229" y="0"/>
                  </a:lnTo>
                  <a:lnTo>
                    <a:pt x="37" y="0"/>
                  </a:lnTo>
                  <a:lnTo>
                    <a:pt x="32" y="0"/>
                  </a:lnTo>
                  <a:cubicBezTo>
                    <a:pt x="14" y="0"/>
                    <a:pt x="0" y="15"/>
                    <a:pt x="0" y="32"/>
                  </a:cubicBezTo>
                  <a:lnTo>
                    <a:pt x="5" y="32"/>
                  </a:lnTo>
                  <a:lnTo>
                    <a:pt x="5" y="256"/>
                  </a:lnTo>
                  <a:lnTo>
                    <a:pt x="0" y="253"/>
                  </a:lnTo>
                  <a:cubicBezTo>
                    <a:pt x="0" y="271"/>
                    <a:pt x="14" y="285"/>
                    <a:pt x="32" y="285"/>
                  </a:cubicBezTo>
                  <a:lnTo>
                    <a:pt x="37" y="288"/>
                  </a:lnTo>
                  <a:close/>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28" name="Rectangle 9"/>
            <p:cNvSpPr>
              <a:spLocks noChangeArrowheads="1"/>
            </p:cNvSpPr>
            <p:nvPr/>
          </p:nvSpPr>
          <p:spPr bwMode="auto">
            <a:xfrm>
              <a:off x="533400" y="1985963"/>
              <a:ext cx="290512" cy="239713"/>
            </a:xfrm>
            <a:prstGeom prst="rect">
              <a:avLst/>
            </a:prstGeom>
            <a:noFill/>
            <a:ln w="269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4429" name="Freeform 10"/>
            <p:cNvSpPr>
              <a:spLocks noEditPoints="1"/>
            </p:cNvSpPr>
            <p:nvPr/>
          </p:nvSpPr>
          <p:spPr bwMode="auto">
            <a:xfrm>
              <a:off x="533400" y="1985963"/>
              <a:ext cx="290512" cy="239713"/>
            </a:xfrm>
            <a:custGeom>
              <a:avLst/>
              <a:gdLst>
                <a:gd name="T0" fmla="*/ 0 w 176"/>
                <a:gd name="T1" fmla="*/ 0 h 144"/>
                <a:gd name="T2" fmla="*/ 2147483646 w 176"/>
                <a:gd name="T3" fmla="*/ 2147483646 h 144"/>
                <a:gd name="T4" fmla="*/ 2147483646 w 176"/>
                <a:gd name="T5" fmla="*/ 2147483646 h 144"/>
                <a:gd name="T6" fmla="*/ 2147483646 w 176"/>
                <a:gd name="T7" fmla="*/ 2147483646 h 144"/>
                <a:gd name="T8" fmla="*/ 2147483646 w 176"/>
                <a:gd name="T9" fmla="*/ 2147483646 h 144"/>
                <a:gd name="T10" fmla="*/ 2147483646 w 176"/>
                <a:gd name="T11" fmla="*/ 2147483646 h 144"/>
                <a:gd name="T12" fmla="*/ 2147483646 w 176"/>
                <a:gd name="T13" fmla="*/ 0 h 144"/>
                <a:gd name="T14" fmla="*/ 2147483646 w 176"/>
                <a:gd name="T15" fmla="*/ 2147483646 h 144"/>
                <a:gd name="T16" fmla="*/ 0 w 176"/>
                <a:gd name="T17" fmla="*/ 2147483646 h 144"/>
                <a:gd name="T18" fmla="*/ 2147483646 w 176"/>
                <a:gd name="T19" fmla="*/ 2147483646 h 144"/>
                <a:gd name="T20" fmla="*/ 2147483646 w 176"/>
                <a:gd name="T21" fmla="*/ 2147483646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6" h="144">
                  <a:moveTo>
                    <a:pt x="0" y="0"/>
                  </a:moveTo>
                  <a:lnTo>
                    <a:pt x="80" y="80"/>
                  </a:lnTo>
                  <a:lnTo>
                    <a:pt x="75" y="79"/>
                  </a:lnTo>
                  <a:cubicBezTo>
                    <a:pt x="82" y="88"/>
                    <a:pt x="94" y="90"/>
                    <a:pt x="103" y="82"/>
                  </a:cubicBezTo>
                  <a:cubicBezTo>
                    <a:pt x="104" y="81"/>
                    <a:pt x="104" y="80"/>
                    <a:pt x="105" y="79"/>
                  </a:cubicBezTo>
                  <a:lnTo>
                    <a:pt x="112" y="80"/>
                  </a:lnTo>
                  <a:lnTo>
                    <a:pt x="176" y="0"/>
                  </a:lnTo>
                  <a:moveTo>
                    <a:pt x="64" y="64"/>
                  </a:moveTo>
                  <a:lnTo>
                    <a:pt x="0" y="144"/>
                  </a:lnTo>
                  <a:moveTo>
                    <a:pt x="176" y="144"/>
                  </a:moveTo>
                  <a:lnTo>
                    <a:pt x="112" y="64"/>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 name="Group 11"/>
          <p:cNvGrpSpPr>
            <a:grpSpLocks/>
          </p:cNvGrpSpPr>
          <p:nvPr/>
        </p:nvGrpSpPr>
        <p:grpSpPr bwMode="auto">
          <a:xfrm>
            <a:off x="3279775" y="2185988"/>
            <a:ext cx="3017838" cy="2103437"/>
            <a:chOff x="3152775" y="2198688"/>
            <a:chExt cx="3017837" cy="2103438"/>
          </a:xfrm>
        </p:grpSpPr>
        <p:sp>
          <p:nvSpPr>
            <p:cNvPr id="14379" name="Rectangle 21"/>
            <p:cNvSpPr>
              <a:spLocks noChangeArrowheads="1"/>
            </p:cNvSpPr>
            <p:nvPr/>
          </p:nvSpPr>
          <p:spPr bwMode="auto">
            <a:xfrm>
              <a:off x="3338513" y="3130550"/>
              <a:ext cx="2249487"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
                  <a:headEnd/>
                  <a:tailEnd/>
                </a14:hiddenLine>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4380" name="Rectangle 22"/>
            <p:cNvSpPr>
              <a:spLocks noChangeArrowheads="1"/>
            </p:cNvSpPr>
            <p:nvPr/>
          </p:nvSpPr>
          <p:spPr bwMode="auto">
            <a:xfrm>
              <a:off x="3338513" y="3130550"/>
              <a:ext cx="2249487" cy="346075"/>
            </a:xfrm>
            <a:prstGeom prst="rect">
              <a:avLst/>
            </a:pr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4381" name="Rectangle 23"/>
            <p:cNvSpPr>
              <a:spLocks noChangeArrowheads="1"/>
            </p:cNvSpPr>
            <p:nvPr/>
          </p:nvSpPr>
          <p:spPr bwMode="auto">
            <a:xfrm>
              <a:off x="3629025" y="3103563"/>
              <a:ext cx="4762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BF</a:t>
              </a:r>
              <a:endParaRPr lang="en-US" sz="2400"/>
            </a:p>
          </p:txBody>
        </p:sp>
        <p:sp>
          <p:nvSpPr>
            <p:cNvPr id="14382" name="Rectangle 24"/>
            <p:cNvSpPr>
              <a:spLocks noChangeArrowheads="1"/>
            </p:cNvSpPr>
            <p:nvPr/>
          </p:nvSpPr>
          <p:spPr bwMode="auto">
            <a:xfrm>
              <a:off x="3948113" y="3103563"/>
              <a:ext cx="3175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2</a:t>
              </a:r>
              <a:endParaRPr lang="en-US" sz="2400"/>
            </a:p>
          </p:txBody>
        </p:sp>
        <p:sp>
          <p:nvSpPr>
            <p:cNvPr id="14383" name="Rectangle 25"/>
            <p:cNvSpPr>
              <a:spLocks noChangeArrowheads="1"/>
            </p:cNvSpPr>
            <p:nvPr/>
          </p:nvSpPr>
          <p:spPr bwMode="auto">
            <a:xfrm>
              <a:off x="4106863" y="3103563"/>
              <a:ext cx="238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384" name="Rectangle 26"/>
            <p:cNvSpPr>
              <a:spLocks noChangeArrowheads="1"/>
            </p:cNvSpPr>
            <p:nvPr/>
          </p:nvSpPr>
          <p:spPr bwMode="auto">
            <a:xfrm>
              <a:off x="4186238" y="3103563"/>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385" name="Rectangle 27"/>
            <p:cNvSpPr>
              <a:spLocks noChangeArrowheads="1"/>
            </p:cNvSpPr>
            <p:nvPr/>
          </p:nvSpPr>
          <p:spPr bwMode="auto">
            <a:xfrm>
              <a:off x="4291013" y="3103563"/>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f</a:t>
              </a:r>
              <a:endParaRPr lang="en-US" sz="2400"/>
            </a:p>
          </p:txBody>
        </p:sp>
        <p:sp>
          <p:nvSpPr>
            <p:cNvPr id="14386" name="Rectangle 28"/>
            <p:cNvSpPr>
              <a:spLocks noChangeArrowheads="1"/>
            </p:cNvSpPr>
            <p:nvPr/>
          </p:nvSpPr>
          <p:spPr bwMode="auto">
            <a:xfrm>
              <a:off x="4397375" y="3103563"/>
              <a:ext cx="3175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2</a:t>
              </a:r>
              <a:endParaRPr lang="en-US" sz="2400"/>
            </a:p>
          </p:txBody>
        </p:sp>
        <p:sp>
          <p:nvSpPr>
            <p:cNvPr id="14387" name="Rectangle 29"/>
            <p:cNvSpPr>
              <a:spLocks noChangeArrowheads="1"/>
            </p:cNvSpPr>
            <p:nvPr/>
          </p:nvSpPr>
          <p:spPr bwMode="auto">
            <a:xfrm>
              <a:off x="4556125" y="3103563"/>
              <a:ext cx="238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388" name="Rectangle 30"/>
            <p:cNvSpPr>
              <a:spLocks noChangeArrowheads="1"/>
            </p:cNvSpPr>
            <p:nvPr/>
          </p:nvSpPr>
          <p:spPr bwMode="auto">
            <a:xfrm>
              <a:off x="4635500" y="3103563"/>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f</a:t>
              </a:r>
              <a:endParaRPr lang="en-US" sz="2400"/>
            </a:p>
          </p:txBody>
        </p:sp>
        <p:sp>
          <p:nvSpPr>
            <p:cNvPr id="14389" name="Rectangle 31"/>
            <p:cNvSpPr>
              <a:spLocks noChangeArrowheads="1"/>
            </p:cNvSpPr>
            <p:nvPr/>
          </p:nvSpPr>
          <p:spPr bwMode="auto">
            <a:xfrm>
              <a:off x="4741863" y="3103563"/>
              <a:ext cx="3175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3</a:t>
              </a:r>
              <a:endParaRPr lang="en-US" sz="2400"/>
            </a:p>
          </p:txBody>
        </p:sp>
        <p:sp>
          <p:nvSpPr>
            <p:cNvPr id="14390" name="Rectangle 32"/>
            <p:cNvSpPr>
              <a:spLocks noChangeArrowheads="1"/>
            </p:cNvSpPr>
            <p:nvPr/>
          </p:nvSpPr>
          <p:spPr bwMode="auto">
            <a:xfrm>
              <a:off x="4900613" y="3103563"/>
              <a:ext cx="238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391" name="Rectangle 33"/>
            <p:cNvSpPr>
              <a:spLocks noChangeArrowheads="1"/>
            </p:cNvSpPr>
            <p:nvPr/>
          </p:nvSpPr>
          <p:spPr bwMode="auto">
            <a:xfrm>
              <a:off x="4979988" y="3103563"/>
              <a:ext cx="36988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392" name="Rectangle 34"/>
            <p:cNvSpPr>
              <a:spLocks noChangeArrowheads="1"/>
            </p:cNvSpPr>
            <p:nvPr/>
          </p:nvSpPr>
          <p:spPr bwMode="auto">
            <a:xfrm>
              <a:off x="5191125" y="3103563"/>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393" name="Rectangle 35"/>
            <p:cNvSpPr>
              <a:spLocks noChangeArrowheads="1"/>
            </p:cNvSpPr>
            <p:nvPr/>
          </p:nvSpPr>
          <p:spPr bwMode="auto">
            <a:xfrm>
              <a:off x="3338513" y="3476625"/>
              <a:ext cx="2249487"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
                  <a:headEnd/>
                  <a:tailEnd/>
                </a14:hiddenLine>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4394" name="Rectangle 36"/>
            <p:cNvSpPr>
              <a:spLocks noChangeArrowheads="1"/>
            </p:cNvSpPr>
            <p:nvPr/>
          </p:nvSpPr>
          <p:spPr bwMode="auto">
            <a:xfrm>
              <a:off x="3338513" y="3476625"/>
              <a:ext cx="2249487" cy="346075"/>
            </a:xfrm>
            <a:prstGeom prst="rect">
              <a:avLst/>
            </a:pr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4395" name="Rectangle 37"/>
            <p:cNvSpPr>
              <a:spLocks noChangeArrowheads="1"/>
            </p:cNvSpPr>
            <p:nvPr/>
          </p:nvSpPr>
          <p:spPr bwMode="auto">
            <a:xfrm>
              <a:off x="3629025" y="3449638"/>
              <a:ext cx="4762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BF</a:t>
              </a:r>
              <a:endParaRPr lang="en-US" sz="2400"/>
            </a:p>
          </p:txBody>
        </p:sp>
        <p:sp>
          <p:nvSpPr>
            <p:cNvPr id="14396" name="Rectangle 38"/>
            <p:cNvSpPr>
              <a:spLocks noChangeArrowheads="1"/>
            </p:cNvSpPr>
            <p:nvPr/>
          </p:nvSpPr>
          <p:spPr bwMode="auto">
            <a:xfrm>
              <a:off x="3948113" y="3449638"/>
              <a:ext cx="3175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3</a:t>
              </a:r>
              <a:endParaRPr lang="en-US" sz="2400"/>
            </a:p>
          </p:txBody>
        </p:sp>
        <p:sp>
          <p:nvSpPr>
            <p:cNvPr id="14397" name="Rectangle 39"/>
            <p:cNvSpPr>
              <a:spLocks noChangeArrowheads="1"/>
            </p:cNvSpPr>
            <p:nvPr/>
          </p:nvSpPr>
          <p:spPr bwMode="auto">
            <a:xfrm>
              <a:off x="4106863" y="3449638"/>
              <a:ext cx="238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398" name="Rectangle 40"/>
            <p:cNvSpPr>
              <a:spLocks noChangeArrowheads="1"/>
            </p:cNvSpPr>
            <p:nvPr/>
          </p:nvSpPr>
          <p:spPr bwMode="auto">
            <a:xfrm>
              <a:off x="4186238" y="3449638"/>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399" name="Rectangle 41"/>
            <p:cNvSpPr>
              <a:spLocks noChangeArrowheads="1"/>
            </p:cNvSpPr>
            <p:nvPr/>
          </p:nvSpPr>
          <p:spPr bwMode="auto">
            <a:xfrm>
              <a:off x="4291013" y="3449638"/>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f</a:t>
              </a:r>
              <a:endParaRPr lang="en-US" sz="2400"/>
            </a:p>
          </p:txBody>
        </p:sp>
        <p:sp>
          <p:nvSpPr>
            <p:cNvPr id="14400" name="Rectangle 42"/>
            <p:cNvSpPr>
              <a:spLocks noChangeArrowheads="1"/>
            </p:cNvSpPr>
            <p:nvPr/>
          </p:nvSpPr>
          <p:spPr bwMode="auto">
            <a:xfrm>
              <a:off x="4397375" y="3449638"/>
              <a:ext cx="3175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4</a:t>
              </a:r>
              <a:endParaRPr lang="en-US" sz="2400"/>
            </a:p>
          </p:txBody>
        </p:sp>
        <p:sp>
          <p:nvSpPr>
            <p:cNvPr id="14401" name="Rectangle 43"/>
            <p:cNvSpPr>
              <a:spLocks noChangeArrowheads="1"/>
            </p:cNvSpPr>
            <p:nvPr/>
          </p:nvSpPr>
          <p:spPr bwMode="auto">
            <a:xfrm>
              <a:off x="4556125" y="3449638"/>
              <a:ext cx="238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02" name="Rectangle 44"/>
            <p:cNvSpPr>
              <a:spLocks noChangeArrowheads="1"/>
            </p:cNvSpPr>
            <p:nvPr/>
          </p:nvSpPr>
          <p:spPr bwMode="auto">
            <a:xfrm>
              <a:off x="4635500" y="3449638"/>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f</a:t>
              </a:r>
              <a:endParaRPr lang="en-US" sz="2400"/>
            </a:p>
          </p:txBody>
        </p:sp>
        <p:sp>
          <p:nvSpPr>
            <p:cNvPr id="14403" name="Rectangle 45"/>
            <p:cNvSpPr>
              <a:spLocks noChangeArrowheads="1"/>
            </p:cNvSpPr>
            <p:nvPr/>
          </p:nvSpPr>
          <p:spPr bwMode="auto">
            <a:xfrm>
              <a:off x="4741863" y="3449638"/>
              <a:ext cx="3175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5</a:t>
              </a:r>
              <a:endParaRPr lang="en-US" sz="2400"/>
            </a:p>
          </p:txBody>
        </p:sp>
        <p:sp>
          <p:nvSpPr>
            <p:cNvPr id="14404" name="Rectangle 46"/>
            <p:cNvSpPr>
              <a:spLocks noChangeArrowheads="1"/>
            </p:cNvSpPr>
            <p:nvPr/>
          </p:nvSpPr>
          <p:spPr bwMode="auto">
            <a:xfrm>
              <a:off x="4900613" y="3449638"/>
              <a:ext cx="238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05" name="Rectangle 47"/>
            <p:cNvSpPr>
              <a:spLocks noChangeArrowheads="1"/>
            </p:cNvSpPr>
            <p:nvPr/>
          </p:nvSpPr>
          <p:spPr bwMode="auto">
            <a:xfrm>
              <a:off x="4979988" y="3449638"/>
              <a:ext cx="36988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06" name="Rectangle 48"/>
            <p:cNvSpPr>
              <a:spLocks noChangeArrowheads="1"/>
            </p:cNvSpPr>
            <p:nvPr/>
          </p:nvSpPr>
          <p:spPr bwMode="auto">
            <a:xfrm>
              <a:off x="5191125" y="3449638"/>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07" name="Rectangle 49"/>
            <p:cNvSpPr>
              <a:spLocks noChangeArrowheads="1"/>
            </p:cNvSpPr>
            <p:nvPr/>
          </p:nvSpPr>
          <p:spPr bwMode="auto">
            <a:xfrm>
              <a:off x="3338513" y="3822700"/>
              <a:ext cx="2249487"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
                  <a:headEnd/>
                  <a:tailEnd/>
                </a14:hiddenLine>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4408" name="Rectangle 50"/>
            <p:cNvSpPr>
              <a:spLocks noChangeArrowheads="1"/>
            </p:cNvSpPr>
            <p:nvPr/>
          </p:nvSpPr>
          <p:spPr bwMode="auto">
            <a:xfrm>
              <a:off x="3338513" y="3822700"/>
              <a:ext cx="2249487" cy="346075"/>
            </a:xfrm>
            <a:prstGeom prst="rect">
              <a:avLst/>
            </a:pr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4409" name="Rectangle 51"/>
            <p:cNvSpPr>
              <a:spLocks noChangeArrowheads="1"/>
            </p:cNvSpPr>
            <p:nvPr/>
          </p:nvSpPr>
          <p:spPr bwMode="auto">
            <a:xfrm>
              <a:off x="4265613" y="3795713"/>
              <a:ext cx="36988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10" name="Rectangle 52"/>
            <p:cNvSpPr>
              <a:spLocks noChangeArrowheads="1"/>
            </p:cNvSpPr>
            <p:nvPr/>
          </p:nvSpPr>
          <p:spPr bwMode="auto">
            <a:xfrm>
              <a:off x="4476750" y="3795713"/>
              <a:ext cx="3175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11" name="Rectangle 53"/>
            <p:cNvSpPr>
              <a:spLocks noChangeArrowheads="1"/>
            </p:cNvSpPr>
            <p:nvPr/>
          </p:nvSpPr>
          <p:spPr bwMode="auto">
            <a:xfrm>
              <a:off x="3338513" y="2784475"/>
              <a:ext cx="2249487"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
                  <a:headEnd/>
                  <a:tailEnd/>
                </a14:hiddenLine>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4412" name="Rectangle 54"/>
            <p:cNvSpPr>
              <a:spLocks noChangeArrowheads="1"/>
            </p:cNvSpPr>
            <p:nvPr/>
          </p:nvSpPr>
          <p:spPr bwMode="auto">
            <a:xfrm>
              <a:off x="3338513" y="2784475"/>
              <a:ext cx="2249487" cy="346075"/>
            </a:xfrm>
            <a:prstGeom prst="rect">
              <a:avLst/>
            </a:pr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4413" name="Rectangle 55"/>
            <p:cNvSpPr>
              <a:spLocks noChangeArrowheads="1"/>
            </p:cNvSpPr>
            <p:nvPr/>
          </p:nvSpPr>
          <p:spPr bwMode="auto">
            <a:xfrm>
              <a:off x="3629025" y="2757488"/>
              <a:ext cx="4762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BF</a:t>
              </a:r>
              <a:endParaRPr lang="en-US" sz="2400"/>
            </a:p>
          </p:txBody>
        </p:sp>
        <p:sp>
          <p:nvSpPr>
            <p:cNvPr id="14414" name="Rectangle 56"/>
            <p:cNvSpPr>
              <a:spLocks noChangeArrowheads="1"/>
            </p:cNvSpPr>
            <p:nvPr/>
          </p:nvSpPr>
          <p:spPr bwMode="auto">
            <a:xfrm>
              <a:off x="3948113" y="2757488"/>
              <a:ext cx="3175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1</a:t>
              </a:r>
              <a:endParaRPr lang="en-US" sz="2400"/>
            </a:p>
          </p:txBody>
        </p:sp>
        <p:sp>
          <p:nvSpPr>
            <p:cNvPr id="14415" name="Rectangle 57"/>
            <p:cNvSpPr>
              <a:spLocks noChangeArrowheads="1"/>
            </p:cNvSpPr>
            <p:nvPr/>
          </p:nvSpPr>
          <p:spPr bwMode="auto">
            <a:xfrm>
              <a:off x="4106863" y="2757488"/>
              <a:ext cx="238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16" name="Rectangle 58"/>
            <p:cNvSpPr>
              <a:spLocks noChangeArrowheads="1"/>
            </p:cNvSpPr>
            <p:nvPr/>
          </p:nvSpPr>
          <p:spPr bwMode="auto">
            <a:xfrm>
              <a:off x="4186238" y="2757488"/>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17" name="Rectangle 59"/>
            <p:cNvSpPr>
              <a:spLocks noChangeArrowheads="1"/>
            </p:cNvSpPr>
            <p:nvPr/>
          </p:nvSpPr>
          <p:spPr bwMode="auto">
            <a:xfrm>
              <a:off x="4291013" y="2757488"/>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f</a:t>
              </a:r>
              <a:endParaRPr lang="en-US" sz="2400"/>
            </a:p>
          </p:txBody>
        </p:sp>
        <p:sp>
          <p:nvSpPr>
            <p:cNvPr id="14418" name="Rectangle 60"/>
            <p:cNvSpPr>
              <a:spLocks noChangeArrowheads="1"/>
            </p:cNvSpPr>
            <p:nvPr/>
          </p:nvSpPr>
          <p:spPr bwMode="auto">
            <a:xfrm>
              <a:off x="4397375" y="2757488"/>
              <a:ext cx="3175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1</a:t>
              </a:r>
              <a:endParaRPr lang="en-US" sz="2400"/>
            </a:p>
          </p:txBody>
        </p:sp>
        <p:sp>
          <p:nvSpPr>
            <p:cNvPr id="14419" name="Rectangle 61"/>
            <p:cNvSpPr>
              <a:spLocks noChangeArrowheads="1"/>
            </p:cNvSpPr>
            <p:nvPr/>
          </p:nvSpPr>
          <p:spPr bwMode="auto">
            <a:xfrm>
              <a:off x="4556125" y="2757488"/>
              <a:ext cx="238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20" name="Rectangle 62"/>
            <p:cNvSpPr>
              <a:spLocks noChangeArrowheads="1"/>
            </p:cNvSpPr>
            <p:nvPr/>
          </p:nvSpPr>
          <p:spPr bwMode="auto">
            <a:xfrm>
              <a:off x="4635500" y="2757488"/>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f</a:t>
              </a:r>
              <a:endParaRPr lang="en-US" sz="2400"/>
            </a:p>
          </p:txBody>
        </p:sp>
        <p:sp>
          <p:nvSpPr>
            <p:cNvPr id="14421" name="Rectangle 63"/>
            <p:cNvSpPr>
              <a:spLocks noChangeArrowheads="1"/>
            </p:cNvSpPr>
            <p:nvPr/>
          </p:nvSpPr>
          <p:spPr bwMode="auto">
            <a:xfrm>
              <a:off x="4741863" y="2757488"/>
              <a:ext cx="3175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2</a:t>
              </a:r>
              <a:endParaRPr lang="en-US" sz="2400"/>
            </a:p>
          </p:txBody>
        </p:sp>
        <p:sp>
          <p:nvSpPr>
            <p:cNvPr id="14422" name="Rectangle 64"/>
            <p:cNvSpPr>
              <a:spLocks noChangeArrowheads="1"/>
            </p:cNvSpPr>
            <p:nvPr/>
          </p:nvSpPr>
          <p:spPr bwMode="auto">
            <a:xfrm>
              <a:off x="4900613" y="2757488"/>
              <a:ext cx="238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23" name="Rectangle 65"/>
            <p:cNvSpPr>
              <a:spLocks noChangeArrowheads="1"/>
            </p:cNvSpPr>
            <p:nvPr/>
          </p:nvSpPr>
          <p:spPr bwMode="auto">
            <a:xfrm>
              <a:off x="4979988" y="2757488"/>
              <a:ext cx="36988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24" name="Rectangle 66"/>
            <p:cNvSpPr>
              <a:spLocks noChangeArrowheads="1"/>
            </p:cNvSpPr>
            <p:nvPr/>
          </p:nvSpPr>
          <p:spPr bwMode="auto">
            <a:xfrm>
              <a:off x="5191125" y="2757488"/>
              <a:ext cx="2651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t>
              </a:r>
              <a:endParaRPr lang="en-US" sz="2400"/>
            </a:p>
          </p:txBody>
        </p:sp>
        <p:sp>
          <p:nvSpPr>
            <p:cNvPr id="14425" name="Rectangle 67"/>
            <p:cNvSpPr>
              <a:spLocks noChangeArrowheads="1"/>
            </p:cNvSpPr>
            <p:nvPr/>
          </p:nvSpPr>
          <p:spPr bwMode="auto">
            <a:xfrm>
              <a:off x="3152775" y="2198688"/>
              <a:ext cx="30178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700" baseline="0%">
                  <a:solidFill>
                    <a:srgbClr val="000000"/>
                  </a:solidFill>
                  <a:latin typeface="Calibri" panose="020F0502020204030204" pitchFamily="34" charset="0"/>
                </a:rPr>
                <a:t>Action Bloom Filters</a:t>
              </a:r>
              <a:endParaRPr lang="en-US" sz="2400"/>
            </a:p>
          </p:txBody>
        </p:sp>
      </p:grpSp>
      <p:grpSp>
        <p:nvGrpSpPr>
          <p:cNvPr id="14342" name="Group 9"/>
          <p:cNvGrpSpPr>
            <a:grpSpLocks/>
          </p:cNvGrpSpPr>
          <p:nvPr/>
        </p:nvGrpSpPr>
        <p:grpSpPr bwMode="auto">
          <a:xfrm>
            <a:off x="1219200" y="2647950"/>
            <a:ext cx="2328863" cy="558800"/>
            <a:chOff x="1116013" y="2544763"/>
            <a:chExt cx="2328862" cy="558800"/>
          </a:xfrm>
        </p:grpSpPr>
        <p:grpSp>
          <p:nvGrpSpPr>
            <p:cNvPr id="14375" name="Group 6"/>
            <p:cNvGrpSpPr>
              <a:grpSpLocks/>
            </p:cNvGrpSpPr>
            <p:nvPr/>
          </p:nvGrpSpPr>
          <p:grpSpPr bwMode="auto">
            <a:xfrm>
              <a:off x="1116013" y="2544763"/>
              <a:ext cx="2328862" cy="558800"/>
              <a:chOff x="1116013" y="2544763"/>
              <a:chExt cx="2328862" cy="558800"/>
            </a:xfrm>
          </p:grpSpPr>
          <p:sp>
            <p:nvSpPr>
              <p:cNvPr id="14377" name="Rectangle 78"/>
              <p:cNvSpPr>
                <a:spLocks noChangeArrowheads="1"/>
              </p:cNvSpPr>
              <p:nvPr/>
            </p:nvSpPr>
            <p:spPr bwMode="auto">
              <a:xfrm>
                <a:off x="2492375" y="2544763"/>
                <a:ext cx="952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300" i="1" baseline="0%">
                    <a:solidFill>
                      <a:srgbClr val="000000"/>
                    </a:solidFill>
                    <a:latin typeface="Consolas" panose="020B0609020204030204" pitchFamily="49" charset="0"/>
                  </a:rPr>
                  <a:t>Match</a:t>
                </a:r>
                <a:endParaRPr lang="en-US" sz="2400"/>
              </a:p>
            </p:txBody>
          </p:sp>
          <p:sp>
            <p:nvSpPr>
              <p:cNvPr id="14378" name="Freeform 79"/>
              <p:cNvSpPr>
                <a:spLocks/>
              </p:cNvSpPr>
              <p:nvPr/>
            </p:nvSpPr>
            <p:spPr bwMode="auto">
              <a:xfrm>
                <a:off x="1116013" y="2811463"/>
                <a:ext cx="2222500" cy="292100"/>
              </a:xfrm>
              <a:custGeom>
                <a:avLst/>
                <a:gdLst>
                  <a:gd name="T0" fmla="*/ 2147483646 w 1400"/>
                  <a:gd name="T1" fmla="*/ 2147483646 h 184"/>
                  <a:gd name="T2" fmla="*/ 2147483646 w 1400"/>
                  <a:gd name="T3" fmla="*/ 0 h 184"/>
                  <a:gd name="T4" fmla="*/ 2147483646 w 1400"/>
                  <a:gd name="T5" fmla="*/ 2147483646 h 184"/>
                  <a:gd name="T6" fmla="*/ 0 w 1400"/>
                  <a:gd name="T7" fmla="*/ 2147483646 h 184"/>
                  <a:gd name="T8" fmla="*/ 0 w 1400"/>
                  <a:gd name="T9" fmla="*/ 2147483646 h 184"/>
                  <a:gd name="T10" fmla="*/ 2147483646 w 1400"/>
                  <a:gd name="T11" fmla="*/ 2147483646 h 184"/>
                  <a:gd name="T12" fmla="*/ 2147483646 w 1400"/>
                  <a:gd name="T13" fmla="*/ 2147483646 h 184"/>
                  <a:gd name="T14" fmla="*/ 2147483646 w 1400"/>
                  <a:gd name="T15" fmla="*/ 2147483646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0" h="184">
                    <a:moveTo>
                      <a:pt x="1400" y="84"/>
                    </a:moveTo>
                    <a:lnTo>
                      <a:pt x="1300" y="0"/>
                    </a:lnTo>
                    <a:lnTo>
                      <a:pt x="1300" y="50"/>
                    </a:lnTo>
                    <a:lnTo>
                      <a:pt x="0" y="50"/>
                    </a:lnTo>
                    <a:lnTo>
                      <a:pt x="0" y="117"/>
                    </a:lnTo>
                    <a:lnTo>
                      <a:pt x="1300" y="117"/>
                    </a:lnTo>
                    <a:lnTo>
                      <a:pt x="1300" y="184"/>
                    </a:lnTo>
                    <a:lnTo>
                      <a:pt x="1400" y="84"/>
                    </a:lnTo>
                    <a:close/>
                  </a:path>
                </a:pathLst>
              </a:custGeom>
              <a:solidFill>
                <a:srgbClr val="DDE2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376" name="Freeform 80"/>
            <p:cNvSpPr>
              <a:spLocks/>
            </p:cNvSpPr>
            <p:nvPr/>
          </p:nvSpPr>
          <p:spPr bwMode="auto">
            <a:xfrm>
              <a:off x="1116013" y="2811463"/>
              <a:ext cx="2222500" cy="292100"/>
            </a:xfrm>
            <a:custGeom>
              <a:avLst/>
              <a:gdLst>
                <a:gd name="T0" fmla="*/ 2147483646 w 1400"/>
                <a:gd name="T1" fmla="*/ 2147483646 h 184"/>
                <a:gd name="T2" fmla="*/ 2147483646 w 1400"/>
                <a:gd name="T3" fmla="*/ 0 h 184"/>
                <a:gd name="T4" fmla="*/ 2147483646 w 1400"/>
                <a:gd name="T5" fmla="*/ 2147483646 h 184"/>
                <a:gd name="T6" fmla="*/ 0 w 1400"/>
                <a:gd name="T7" fmla="*/ 2147483646 h 184"/>
                <a:gd name="T8" fmla="*/ 0 w 1400"/>
                <a:gd name="T9" fmla="*/ 2147483646 h 184"/>
                <a:gd name="T10" fmla="*/ 2147483646 w 1400"/>
                <a:gd name="T11" fmla="*/ 2147483646 h 184"/>
                <a:gd name="T12" fmla="*/ 2147483646 w 1400"/>
                <a:gd name="T13" fmla="*/ 2147483646 h 184"/>
                <a:gd name="T14" fmla="*/ 2147483646 w 1400"/>
                <a:gd name="T15" fmla="*/ 2147483646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0" h="184">
                  <a:moveTo>
                    <a:pt x="1400" y="84"/>
                  </a:moveTo>
                  <a:lnTo>
                    <a:pt x="1300" y="0"/>
                  </a:lnTo>
                  <a:lnTo>
                    <a:pt x="1300" y="50"/>
                  </a:lnTo>
                  <a:lnTo>
                    <a:pt x="0" y="50"/>
                  </a:lnTo>
                  <a:lnTo>
                    <a:pt x="0" y="117"/>
                  </a:lnTo>
                  <a:lnTo>
                    <a:pt x="1300" y="117"/>
                  </a:lnTo>
                  <a:lnTo>
                    <a:pt x="1300" y="184"/>
                  </a:lnTo>
                  <a:lnTo>
                    <a:pt x="1400" y="84"/>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3" name="Group 7"/>
          <p:cNvGrpSpPr>
            <a:grpSpLocks/>
          </p:cNvGrpSpPr>
          <p:nvPr/>
        </p:nvGrpSpPr>
        <p:grpSpPr bwMode="auto">
          <a:xfrm>
            <a:off x="233363" y="2359025"/>
            <a:ext cx="2197100" cy="1331913"/>
            <a:chOff x="241300" y="2251075"/>
            <a:chExt cx="2197100" cy="1331913"/>
          </a:xfrm>
        </p:grpSpPr>
        <p:grpSp>
          <p:nvGrpSpPr>
            <p:cNvPr id="14368" name="Group 2"/>
            <p:cNvGrpSpPr>
              <a:grpSpLocks/>
            </p:cNvGrpSpPr>
            <p:nvPr/>
          </p:nvGrpSpPr>
          <p:grpSpPr bwMode="auto">
            <a:xfrm>
              <a:off x="241300" y="2251075"/>
              <a:ext cx="2197100" cy="1198563"/>
              <a:chOff x="241300" y="2251075"/>
              <a:chExt cx="2197100" cy="1198563"/>
            </a:xfrm>
          </p:grpSpPr>
          <p:sp>
            <p:nvSpPr>
              <p:cNvPr id="14370" name="Freeform 5"/>
              <p:cNvSpPr>
                <a:spLocks/>
              </p:cNvSpPr>
              <p:nvPr/>
            </p:nvSpPr>
            <p:spPr bwMode="auto">
              <a:xfrm>
                <a:off x="400050" y="2251075"/>
                <a:ext cx="557212" cy="479425"/>
              </a:xfrm>
              <a:custGeom>
                <a:avLst/>
                <a:gdLst>
                  <a:gd name="T0" fmla="*/ 2147483646 w 351"/>
                  <a:gd name="T1" fmla="*/ 2147483646 h 302"/>
                  <a:gd name="T2" fmla="*/ 2147483646 w 351"/>
                  <a:gd name="T3" fmla="*/ 2147483646 h 302"/>
                  <a:gd name="T4" fmla="*/ 2147483646 w 351"/>
                  <a:gd name="T5" fmla="*/ 2147483646 h 302"/>
                  <a:gd name="T6" fmla="*/ 2147483646 w 351"/>
                  <a:gd name="T7" fmla="*/ 0 h 302"/>
                  <a:gd name="T8" fmla="*/ 2147483646 w 351"/>
                  <a:gd name="T9" fmla="*/ 0 h 302"/>
                  <a:gd name="T10" fmla="*/ 2147483646 w 351"/>
                  <a:gd name="T11" fmla="*/ 2147483646 h 302"/>
                  <a:gd name="T12" fmla="*/ 0 w 351"/>
                  <a:gd name="T13" fmla="*/ 2147483646 h 302"/>
                  <a:gd name="T14" fmla="*/ 2147483646 w 351"/>
                  <a:gd name="T15" fmla="*/ 2147483646 h 30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1" h="302">
                    <a:moveTo>
                      <a:pt x="167" y="302"/>
                    </a:moveTo>
                    <a:lnTo>
                      <a:pt x="351" y="168"/>
                    </a:lnTo>
                    <a:lnTo>
                      <a:pt x="234" y="168"/>
                    </a:lnTo>
                    <a:lnTo>
                      <a:pt x="234" y="0"/>
                    </a:lnTo>
                    <a:lnTo>
                      <a:pt x="117" y="0"/>
                    </a:lnTo>
                    <a:lnTo>
                      <a:pt x="117" y="168"/>
                    </a:lnTo>
                    <a:lnTo>
                      <a:pt x="0" y="168"/>
                    </a:lnTo>
                    <a:lnTo>
                      <a:pt x="167" y="302"/>
                    </a:lnTo>
                    <a:close/>
                  </a:path>
                </a:pathLst>
              </a:custGeom>
              <a:solidFill>
                <a:srgbClr val="DDE2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1" name="Freeform 6"/>
              <p:cNvSpPr>
                <a:spLocks/>
              </p:cNvSpPr>
              <p:nvPr/>
            </p:nvSpPr>
            <p:spPr bwMode="auto">
              <a:xfrm>
                <a:off x="400050" y="2251075"/>
                <a:ext cx="557212" cy="479425"/>
              </a:xfrm>
              <a:custGeom>
                <a:avLst/>
                <a:gdLst>
                  <a:gd name="T0" fmla="*/ 2147483646 w 351"/>
                  <a:gd name="T1" fmla="*/ 2147483646 h 302"/>
                  <a:gd name="T2" fmla="*/ 2147483646 w 351"/>
                  <a:gd name="T3" fmla="*/ 2147483646 h 302"/>
                  <a:gd name="T4" fmla="*/ 2147483646 w 351"/>
                  <a:gd name="T5" fmla="*/ 2147483646 h 302"/>
                  <a:gd name="T6" fmla="*/ 2147483646 w 351"/>
                  <a:gd name="T7" fmla="*/ 0 h 302"/>
                  <a:gd name="T8" fmla="*/ 2147483646 w 351"/>
                  <a:gd name="T9" fmla="*/ 0 h 302"/>
                  <a:gd name="T10" fmla="*/ 2147483646 w 351"/>
                  <a:gd name="T11" fmla="*/ 2147483646 h 302"/>
                  <a:gd name="T12" fmla="*/ 0 w 351"/>
                  <a:gd name="T13" fmla="*/ 2147483646 h 302"/>
                  <a:gd name="T14" fmla="*/ 2147483646 w 351"/>
                  <a:gd name="T15" fmla="*/ 2147483646 h 30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1" h="302">
                    <a:moveTo>
                      <a:pt x="167" y="302"/>
                    </a:moveTo>
                    <a:lnTo>
                      <a:pt x="351" y="168"/>
                    </a:lnTo>
                    <a:lnTo>
                      <a:pt x="234" y="168"/>
                    </a:lnTo>
                    <a:lnTo>
                      <a:pt x="234" y="0"/>
                    </a:lnTo>
                    <a:lnTo>
                      <a:pt x="117" y="0"/>
                    </a:lnTo>
                    <a:lnTo>
                      <a:pt x="117" y="168"/>
                    </a:lnTo>
                    <a:lnTo>
                      <a:pt x="0" y="168"/>
                    </a:lnTo>
                    <a:lnTo>
                      <a:pt x="167" y="302"/>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2" name="Rectangle 83"/>
              <p:cNvSpPr>
                <a:spLocks noChangeArrowheads="1"/>
              </p:cNvSpPr>
              <p:nvPr/>
            </p:nvSpPr>
            <p:spPr bwMode="auto">
              <a:xfrm>
                <a:off x="241300" y="2730500"/>
                <a:ext cx="2197100" cy="719138"/>
              </a:xfrm>
              <a:prstGeom prst="rect">
                <a:avLst/>
              </a:prstGeom>
              <a:solidFill>
                <a:srgbClr val="FFFFFF"/>
              </a:solidFill>
              <a:ln>
                <a:noFill/>
              </a:ln>
              <a:extLst>
                <a:ext uri="{91240B29-F687-4F45-9708-019B960494DF}">
                  <a14:hiddenLine xmlns:a14="http://schemas.microsoft.com/office/drawing/2010/main" w="9525">
                    <a:solidFill>
                      <a:srgbClr val="000000"/>
                    </a:solidFill>
                    <a:miter lim="800%"/>
                    <a:headEnd/>
                    <a:tailEnd/>
                  </a14:hiddenLine>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4373" name="Rectangle 84"/>
              <p:cNvSpPr>
                <a:spLocks noChangeArrowheads="1"/>
              </p:cNvSpPr>
              <p:nvPr/>
            </p:nvSpPr>
            <p:spPr bwMode="auto">
              <a:xfrm>
                <a:off x="241300" y="2730500"/>
                <a:ext cx="2197100" cy="719138"/>
              </a:xfrm>
              <a:prstGeom prst="rect">
                <a:avLst/>
              </a:pr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endParaRPr lang="en-US" sz="2400"/>
              </a:p>
            </p:txBody>
          </p:sp>
          <p:sp>
            <p:nvSpPr>
              <p:cNvPr id="14374" name="Rectangle 85"/>
              <p:cNvSpPr>
                <a:spLocks noChangeArrowheads="1"/>
              </p:cNvSpPr>
              <p:nvPr/>
            </p:nvSpPr>
            <p:spPr bwMode="auto">
              <a:xfrm>
                <a:off x="665163" y="2703513"/>
                <a:ext cx="15621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Admission </a:t>
                </a:r>
                <a:endParaRPr lang="en-US" sz="2400"/>
              </a:p>
            </p:txBody>
          </p:sp>
        </p:grpSp>
        <p:sp>
          <p:nvSpPr>
            <p:cNvPr id="14369" name="Rectangle 86"/>
            <p:cNvSpPr>
              <a:spLocks noChangeArrowheads="1"/>
            </p:cNvSpPr>
            <p:nvPr/>
          </p:nvSpPr>
          <p:spPr bwMode="auto">
            <a:xfrm>
              <a:off x="558800" y="3076575"/>
              <a:ext cx="17462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Bloom Filter</a:t>
              </a:r>
              <a:endParaRPr lang="en-US" sz="2400"/>
            </a:p>
          </p:txBody>
        </p:sp>
      </p:grpSp>
      <p:grpSp>
        <p:nvGrpSpPr>
          <p:cNvPr id="11" name="Group 10"/>
          <p:cNvGrpSpPr>
            <a:grpSpLocks/>
          </p:cNvGrpSpPr>
          <p:nvPr/>
        </p:nvGrpSpPr>
        <p:grpSpPr bwMode="auto">
          <a:xfrm>
            <a:off x="3462338" y="2819400"/>
            <a:ext cx="317500" cy="1544638"/>
            <a:chOff x="2012157" y="3035271"/>
            <a:chExt cx="317500" cy="1544638"/>
          </a:xfrm>
        </p:grpSpPr>
        <p:sp>
          <p:nvSpPr>
            <p:cNvPr id="14366" name="Freeform 90"/>
            <p:cNvSpPr>
              <a:spLocks/>
            </p:cNvSpPr>
            <p:nvPr/>
          </p:nvSpPr>
          <p:spPr bwMode="auto">
            <a:xfrm>
              <a:off x="2012157" y="3035271"/>
              <a:ext cx="317500" cy="1544638"/>
            </a:xfrm>
            <a:custGeom>
              <a:avLst/>
              <a:gdLst>
                <a:gd name="T0" fmla="*/ 2147483646 w 200"/>
                <a:gd name="T1" fmla="*/ 2147483646 h 973"/>
                <a:gd name="T2" fmla="*/ 2147483646 w 200"/>
                <a:gd name="T3" fmla="*/ 2147483646 h 973"/>
                <a:gd name="T4" fmla="*/ 2147483646 w 200"/>
                <a:gd name="T5" fmla="*/ 2147483646 h 973"/>
                <a:gd name="T6" fmla="*/ 2147483646 w 200"/>
                <a:gd name="T7" fmla="*/ 0 h 973"/>
                <a:gd name="T8" fmla="*/ 2147483646 w 200"/>
                <a:gd name="T9" fmla="*/ 0 h 973"/>
                <a:gd name="T10" fmla="*/ 2147483646 w 200"/>
                <a:gd name="T11" fmla="*/ 2147483646 h 973"/>
                <a:gd name="T12" fmla="*/ 0 w 200"/>
                <a:gd name="T13" fmla="*/ 2147483646 h 973"/>
                <a:gd name="T14" fmla="*/ 2147483646 w 200"/>
                <a:gd name="T15" fmla="*/ 2147483646 h 9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973">
                  <a:moveTo>
                    <a:pt x="100" y="973"/>
                  </a:moveTo>
                  <a:lnTo>
                    <a:pt x="200" y="872"/>
                  </a:lnTo>
                  <a:lnTo>
                    <a:pt x="133" y="872"/>
                  </a:lnTo>
                  <a:lnTo>
                    <a:pt x="133" y="0"/>
                  </a:lnTo>
                  <a:lnTo>
                    <a:pt x="67" y="0"/>
                  </a:lnTo>
                  <a:lnTo>
                    <a:pt x="67" y="872"/>
                  </a:lnTo>
                  <a:lnTo>
                    <a:pt x="0" y="872"/>
                  </a:lnTo>
                  <a:lnTo>
                    <a:pt x="100" y="973"/>
                  </a:lnTo>
                  <a:close/>
                </a:path>
              </a:pathLst>
            </a:custGeom>
            <a:solidFill>
              <a:srgbClr val="DDE2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7" name="Freeform 91"/>
            <p:cNvSpPr>
              <a:spLocks/>
            </p:cNvSpPr>
            <p:nvPr/>
          </p:nvSpPr>
          <p:spPr bwMode="auto">
            <a:xfrm>
              <a:off x="2012157" y="3035271"/>
              <a:ext cx="317500" cy="1544638"/>
            </a:xfrm>
            <a:custGeom>
              <a:avLst/>
              <a:gdLst>
                <a:gd name="T0" fmla="*/ 2147483646 w 200"/>
                <a:gd name="T1" fmla="*/ 2147483646 h 973"/>
                <a:gd name="T2" fmla="*/ 2147483646 w 200"/>
                <a:gd name="T3" fmla="*/ 2147483646 h 973"/>
                <a:gd name="T4" fmla="*/ 2147483646 w 200"/>
                <a:gd name="T5" fmla="*/ 2147483646 h 973"/>
                <a:gd name="T6" fmla="*/ 2147483646 w 200"/>
                <a:gd name="T7" fmla="*/ 0 h 973"/>
                <a:gd name="T8" fmla="*/ 2147483646 w 200"/>
                <a:gd name="T9" fmla="*/ 0 h 973"/>
                <a:gd name="T10" fmla="*/ 2147483646 w 200"/>
                <a:gd name="T11" fmla="*/ 2147483646 h 973"/>
                <a:gd name="T12" fmla="*/ 0 w 200"/>
                <a:gd name="T13" fmla="*/ 2147483646 h 973"/>
                <a:gd name="T14" fmla="*/ 2147483646 w 200"/>
                <a:gd name="T15" fmla="*/ 2147483646 h 9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973">
                  <a:moveTo>
                    <a:pt x="100" y="973"/>
                  </a:moveTo>
                  <a:lnTo>
                    <a:pt x="200" y="872"/>
                  </a:lnTo>
                  <a:lnTo>
                    <a:pt x="133" y="872"/>
                  </a:lnTo>
                  <a:lnTo>
                    <a:pt x="133" y="0"/>
                  </a:lnTo>
                  <a:lnTo>
                    <a:pt x="67" y="0"/>
                  </a:lnTo>
                  <a:lnTo>
                    <a:pt x="67" y="872"/>
                  </a:lnTo>
                  <a:lnTo>
                    <a:pt x="0" y="872"/>
                  </a:lnTo>
                  <a:lnTo>
                    <a:pt x="100" y="97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 name="Group 3"/>
          <p:cNvGrpSpPr>
            <a:grpSpLocks/>
          </p:cNvGrpSpPr>
          <p:nvPr/>
        </p:nvGrpSpPr>
        <p:grpSpPr bwMode="auto">
          <a:xfrm>
            <a:off x="6526213" y="2051050"/>
            <a:ext cx="1987550" cy="2132013"/>
            <a:chOff x="6613525" y="1981200"/>
            <a:chExt cx="1987550" cy="2132012"/>
          </a:xfrm>
        </p:grpSpPr>
        <p:sp>
          <p:nvSpPr>
            <p:cNvPr id="14354" name="Rectangle 11"/>
            <p:cNvSpPr>
              <a:spLocks noChangeArrowheads="1"/>
            </p:cNvSpPr>
            <p:nvPr/>
          </p:nvSpPr>
          <p:spPr bwMode="auto">
            <a:xfrm>
              <a:off x="7065963" y="1981200"/>
              <a:ext cx="12176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700" baseline="0%">
                  <a:solidFill>
                    <a:srgbClr val="000000"/>
                  </a:solidFill>
                  <a:latin typeface="Calibri" panose="020F0502020204030204" pitchFamily="34" charset="0"/>
                </a:rPr>
                <a:t>Actions</a:t>
              </a:r>
              <a:endParaRPr lang="en-US" sz="2400"/>
            </a:p>
          </p:txBody>
        </p:sp>
        <p:sp>
          <p:nvSpPr>
            <p:cNvPr id="14355" name="Freeform 12"/>
            <p:cNvSpPr>
              <a:spLocks/>
            </p:cNvSpPr>
            <p:nvPr/>
          </p:nvSpPr>
          <p:spPr bwMode="auto">
            <a:xfrm>
              <a:off x="6613525" y="2513012"/>
              <a:ext cx="1987550" cy="1492250"/>
            </a:xfrm>
            <a:custGeom>
              <a:avLst/>
              <a:gdLst>
                <a:gd name="T0" fmla="*/ 2147483646 w 1201"/>
                <a:gd name="T1" fmla="*/ 2147483646 h 896"/>
                <a:gd name="T2" fmla="*/ 2147483646 w 1201"/>
                <a:gd name="T3" fmla="*/ 2147483646 h 896"/>
                <a:gd name="T4" fmla="*/ 2147483646 w 1201"/>
                <a:gd name="T5" fmla="*/ 2147483646 h 896"/>
                <a:gd name="T6" fmla="*/ 2147483646 w 1201"/>
                <a:gd name="T7" fmla="*/ 2147483646 h 896"/>
                <a:gd name="T8" fmla="*/ 2147483646 w 1201"/>
                <a:gd name="T9" fmla="*/ 2147483646 h 896"/>
                <a:gd name="T10" fmla="*/ 2147483646 w 1201"/>
                <a:gd name="T11" fmla="*/ 2147483646 h 896"/>
                <a:gd name="T12" fmla="*/ 2147483646 w 1201"/>
                <a:gd name="T13" fmla="*/ 2147483646 h 896"/>
                <a:gd name="T14" fmla="*/ 2147483646 w 1201"/>
                <a:gd name="T15" fmla="*/ 2147483646 h 896"/>
                <a:gd name="T16" fmla="*/ 2147483646 w 1201"/>
                <a:gd name="T17" fmla="*/ 0 h 896"/>
                <a:gd name="T18" fmla="*/ 2147483646 w 1201"/>
                <a:gd name="T19" fmla="*/ 0 h 896"/>
                <a:gd name="T20" fmla="*/ 2147483646 w 1201"/>
                <a:gd name="T21" fmla="*/ 0 h 896"/>
                <a:gd name="T22" fmla="*/ 2147483646 w 1201"/>
                <a:gd name="T23" fmla="*/ 0 h 896"/>
                <a:gd name="T24" fmla="*/ 0 w 1201"/>
                <a:gd name="T25" fmla="*/ 2147483646 h 896"/>
                <a:gd name="T26" fmla="*/ 2147483646 w 1201"/>
                <a:gd name="T27" fmla="*/ 2147483646 h 896"/>
                <a:gd name="T28" fmla="*/ 2147483646 w 1201"/>
                <a:gd name="T29" fmla="*/ 2147483646 h 896"/>
                <a:gd name="T30" fmla="*/ 0 w 1201"/>
                <a:gd name="T31" fmla="*/ 2147483646 h 896"/>
                <a:gd name="T32" fmla="*/ 2147483646 w 1201"/>
                <a:gd name="T33" fmla="*/ 2147483646 h 896"/>
                <a:gd name="T34" fmla="*/ 2147483646 w 1201"/>
                <a:gd name="T35" fmla="*/ 2147483646 h 8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01" h="896">
                  <a:moveTo>
                    <a:pt x="321" y="896"/>
                  </a:moveTo>
                  <a:lnTo>
                    <a:pt x="881" y="896"/>
                  </a:lnTo>
                  <a:lnTo>
                    <a:pt x="874" y="895"/>
                  </a:lnTo>
                  <a:cubicBezTo>
                    <a:pt x="1054" y="895"/>
                    <a:pt x="1200" y="749"/>
                    <a:pt x="1200" y="569"/>
                  </a:cubicBezTo>
                  <a:cubicBezTo>
                    <a:pt x="1200" y="569"/>
                    <a:pt x="1200" y="569"/>
                    <a:pt x="1200" y="569"/>
                  </a:cubicBezTo>
                  <a:lnTo>
                    <a:pt x="1201" y="576"/>
                  </a:lnTo>
                  <a:lnTo>
                    <a:pt x="1201" y="320"/>
                  </a:lnTo>
                  <a:lnTo>
                    <a:pt x="1200" y="327"/>
                  </a:lnTo>
                  <a:cubicBezTo>
                    <a:pt x="1200" y="147"/>
                    <a:pt x="1054" y="0"/>
                    <a:pt x="874" y="0"/>
                  </a:cubicBezTo>
                  <a:lnTo>
                    <a:pt x="881" y="0"/>
                  </a:lnTo>
                  <a:lnTo>
                    <a:pt x="321" y="0"/>
                  </a:lnTo>
                  <a:lnTo>
                    <a:pt x="327" y="0"/>
                  </a:lnTo>
                  <a:cubicBezTo>
                    <a:pt x="146" y="0"/>
                    <a:pt x="0" y="147"/>
                    <a:pt x="0" y="327"/>
                  </a:cubicBezTo>
                  <a:lnTo>
                    <a:pt x="1" y="320"/>
                  </a:lnTo>
                  <a:lnTo>
                    <a:pt x="1" y="576"/>
                  </a:lnTo>
                  <a:lnTo>
                    <a:pt x="0" y="569"/>
                  </a:lnTo>
                  <a:cubicBezTo>
                    <a:pt x="0" y="749"/>
                    <a:pt x="146" y="895"/>
                    <a:pt x="327" y="895"/>
                  </a:cubicBezTo>
                  <a:lnTo>
                    <a:pt x="321" y="896"/>
                  </a:lnTo>
                  <a:close/>
                </a:path>
              </a:pathLst>
            </a:custGeom>
            <a:solidFill>
              <a:srgbClr val="FFFFFF"/>
            </a:solidFill>
            <a:ln w="0">
              <a:solidFill>
                <a:srgbClr val="000000"/>
              </a:solidFill>
              <a:prstDash val="solid"/>
              <a:round/>
              <a:headEnd/>
              <a:tailEnd/>
            </a:ln>
          </p:spPr>
          <p:txBody>
            <a:bodyPr/>
            <a:lstStyle/>
            <a:p>
              <a:endParaRPr lang="en-US"/>
            </a:p>
          </p:txBody>
        </p:sp>
        <p:sp>
          <p:nvSpPr>
            <p:cNvPr id="14356" name="Freeform 14"/>
            <p:cNvSpPr>
              <a:spLocks/>
            </p:cNvSpPr>
            <p:nvPr/>
          </p:nvSpPr>
          <p:spPr bwMode="auto">
            <a:xfrm>
              <a:off x="6910388" y="2749550"/>
              <a:ext cx="1389062" cy="355600"/>
            </a:xfrm>
            <a:custGeom>
              <a:avLst/>
              <a:gdLst>
                <a:gd name="T0" fmla="*/ 2147483646 w 840"/>
                <a:gd name="T1" fmla="*/ 2147483646 h 214"/>
                <a:gd name="T2" fmla="*/ 2147483646 w 840"/>
                <a:gd name="T3" fmla="*/ 2147483646 h 214"/>
                <a:gd name="T4" fmla="*/ 2147483646 w 840"/>
                <a:gd name="T5" fmla="*/ 2147483646 h 214"/>
                <a:gd name="T6" fmla="*/ 2147483646 w 840"/>
                <a:gd name="T7" fmla="*/ 2147483646 h 214"/>
                <a:gd name="T8" fmla="*/ 2147483646 w 840"/>
                <a:gd name="T9" fmla="*/ 0 h 214"/>
                <a:gd name="T10" fmla="*/ 2147483646 w 840"/>
                <a:gd name="T11" fmla="*/ 0 h 214"/>
                <a:gd name="T12" fmla="*/ 2147483646 w 840"/>
                <a:gd name="T13" fmla="*/ 2147483646 h 214"/>
                <a:gd name="T14" fmla="*/ 2147483646 w 840"/>
                <a:gd name="T15" fmla="*/ 2147483646 h 214"/>
                <a:gd name="T16" fmla="*/ 2147483646 w 840"/>
                <a:gd name="T17" fmla="*/ 0 h 214"/>
                <a:gd name="T18" fmla="*/ 0 w 840"/>
                <a:gd name="T19" fmla="*/ 2147483646 h 214"/>
                <a:gd name="T20" fmla="*/ 2147483646 w 840"/>
                <a:gd name="T21" fmla="*/ 2147483646 h 214"/>
                <a:gd name="T22" fmla="*/ 2147483646 w 840"/>
                <a:gd name="T23" fmla="*/ 2147483646 h 2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0" h="214">
                  <a:moveTo>
                    <a:pt x="110" y="210"/>
                  </a:moveTo>
                  <a:lnTo>
                    <a:pt x="734" y="210"/>
                  </a:lnTo>
                  <a:lnTo>
                    <a:pt x="733" y="214"/>
                  </a:lnTo>
                  <a:cubicBezTo>
                    <a:pt x="792" y="214"/>
                    <a:pt x="840" y="166"/>
                    <a:pt x="840" y="107"/>
                  </a:cubicBezTo>
                  <a:cubicBezTo>
                    <a:pt x="840" y="48"/>
                    <a:pt x="792" y="0"/>
                    <a:pt x="733" y="0"/>
                  </a:cubicBezTo>
                  <a:cubicBezTo>
                    <a:pt x="733" y="0"/>
                    <a:pt x="733" y="0"/>
                    <a:pt x="733" y="0"/>
                  </a:cubicBezTo>
                  <a:lnTo>
                    <a:pt x="734" y="2"/>
                  </a:lnTo>
                  <a:lnTo>
                    <a:pt x="110" y="2"/>
                  </a:lnTo>
                  <a:lnTo>
                    <a:pt x="107" y="0"/>
                  </a:lnTo>
                  <a:cubicBezTo>
                    <a:pt x="48" y="0"/>
                    <a:pt x="0" y="48"/>
                    <a:pt x="0" y="107"/>
                  </a:cubicBezTo>
                  <a:cubicBezTo>
                    <a:pt x="0" y="166"/>
                    <a:pt x="48" y="214"/>
                    <a:pt x="107" y="214"/>
                  </a:cubicBezTo>
                  <a:lnTo>
                    <a:pt x="110" y="210"/>
                  </a:lnTo>
                  <a:close/>
                </a:path>
              </a:pathLst>
            </a:custGeom>
            <a:solidFill>
              <a:srgbClr val="FFFFFF"/>
            </a:solidFill>
            <a:ln w="0">
              <a:solidFill>
                <a:srgbClr val="000000"/>
              </a:solidFill>
              <a:prstDash val="solid"/>
              <a:round/>
              <a:headEnd/>
              <a:tailEnd/>
            </a:ln>
          </p:spPr>
          <p:txBody>
            <a:bodyPr/>
            <a:lstStyle/>
            <a:p>
              <a:endParaRPr lang="en-US"/>
            </a:p>
          </p:txBody>
        </p:sp>
        <p:sp>
          <p:nvSpPr>
            <p:cNvPr id="14357" name="Freeform 15"/>
            <p:cNvSpPr>
              <a:spLocks/>
            </p:cNvSpPr>
            <p:nvPr/>
          </p:nvSpPr>
          <p:spPr bwMode="auto">
            <a:xfrm>
              <a:off x="6910388" y="2749550"/>
              <a:ext cx="1389062" cy="355600"/>
            </a:xfrm>
            <a:custGeom>
              <a:avLst/>
              <a:gdLst>
                <a:gd name="T0" fmla="*/ 2147483646 w 840"/>
                <a:gd name="T1" fmla="*/ 2147483646 h 214"/>
                <a:gd name="T2" fmla="*/ 2147483646 w 840"/>
                <a:gd name="T3" fmla="*/ 2147483646 h 214"/>
                <a:gd name="T4" fmla="*/ 2147483646 w 840"/>
                <a:gd name="T5" fmla="*/ 2147483646 h 214"/>
                <a:gd name="T6" fmla="*/ 2147483646 w 840"/>
                <a:gd name="T7" fmla="*/ 2147483646 h 214"/>
                <a:gd name="T8" fmla="*/ 2147483646 w 840"/>
                <a:gd name="T9" fmla="*/ 0 h 214"/>
                <a:gd name="T10" fmla="*/ 2147483646 w 840"/>
                <a:gd name="T11" fmla="*/ 0 h 214"/>
                <a:gd name="T12" fmla="*/ 2147483646 w 840"/>
                <a:gd name="T13" fmla="*/ 2147483646 h 214"/>
                <a:gd name="T14" fmla="*/ 2147483646 w 840"/>
                <a:gd name="T15" fmla="*/ 2147483646 h 214"/>
                <a:gd name="T16" fmla="*/ 2147483646 w 840"/>
                <a:gd name="T17" fmla="*/ 0 h 214"/>
                <a:gd name="T18" fmla="*/ 0 w 840"/>
                <a:gd name="T19" fmla="*/ 2147483646 h 214"/>
                <a:gd name="T20" fmla="*/ 2147483646 w 840"/>
                <a:gd name="T21" fmla="*/ 2147483646 h 214"/>
                <a:gd name="T22" fmla="*/ 2147483646 w 840"/>
                <a:gd name="T23" fmla="*/ 2147483646 h 2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0" h="214">
                  <a:moveTo>
                    <a:pt x="110" y="210"/>
                  </a:moveTo>
                  <a:lnTo>
                    <a:pt x="734" y="210"/>
                  </a:lnTo>
                  <a:lnTo>
                    <a:pt x="733" y="214"/>
                  </a:lnTo>
                  <a:cubicBezTo>
                    <a:pt x="792" y="214"/>
                    <a:pt x="840" y="166"/>
                    <a:pt x="840" y="107"/>
                  </a:cubicBezTo>
                  <a:cubicBezTo>
                    <a:pt x="840" y="48"/>
                    <a:pt x="792" y="0"/>
                    <a:pt x="733" y="0"/>
                  </a:cubicBezTo>
                  <a:cubicBezTo>
                    <a:pt x="733" y="0"/>
                    <a:pt x="733" y="0"/>
                    <a:pt x="733" y="0"/>
                  </a:cubicBezTo>
                  <a:lnTo>
                    <a:pt x="734" y="2"/>
                  </a:lnTo>
                  <a:lnTo>
                    <a:pt x="110" y="2"/>
                  </a:lnTo>
                  <a:lnTo>
                    <a:pt x="107" y="0"/>
                  </a:lnTo>
                  <a:cubicBezTo>
                    <a:pt x="48" y="0"/>
                    <a:pt x="0" y="48"/>
                    <a:pt x="0" y="107"/>
                  </a:cubicBezTo>
                  <a:cubicBezTo>
                    <a:pt x="0" y="166"/>
                    <a:pt x="48" y="214"/>
                    <a:pt x="107" y="214"/>
                  </a:cubicBezTo>
                  <a:lnTo>
                    <a:pt x="110" y="210"/>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58" name="Freeform 16"/>
            <p:cNvSpPr>
              <a:spLocks/>
            </p:cNvSpPr>
            <p:nvPr/>
          </p:nvSpPr>
          <p:spPr bwMode="auto">
            <a:xfrm>
              <a:off x="6910388" y="3098800"/>
              <a:ext cx="1389062" cy="373063"/>
            </a:xfrm>
            <a:custGeom>
              <a:avLst/>
              <a:gdLst>
                <a:gd name="T0" fmla="*/ 2147483646 w 840"/>
                <a:gd name="T1" fmla="*/ 2147483646 h 224"/>
                <a:gd name="T2" fmla="*/ 2147483646 w 840"/>
                <a:gd name="T3" fmla="*/ 2147483646 h 224"/>
                <a:gd name="T4" fmla="*/ 2147483646 w 840"/>
                <a:gd name="T5" fmla="*/ 2147483646 h 224"/>
                <a:gd name="T6" fmla="*/ 2147483646 w 840"/>
                <a:gd name="T7" fmla="*/ 2147483646 h 224"/>
                <a:gd name="T8" fmla="*/ 2147483646 w 840"/>
                <a:gd name="T9" fmla="*/ 2147483646 h 224"/>
                <a:gd name="T10" fmla="*/ 2147483646 w 840"/>
                <a:gd name="T11" fmla="*/ 2147483646 h 224"/>
                <a:gd name="T12" fmla="*/ 2147483646 w 840"/>
                <a:gd name="T13" fmla="*/ 0 h 224"/>
                <a:gd name="T14" fmla="*/ 2147483646 w 840"/>
                <a:gd name="T15" fmla="*/ 0 h 224"/>
                <a:gd name="T16" fmla="*/ 2147483646 w 840"/>
                <a:gd name="T17" fmla="*/ 2147483646 h 224"/>
                <a:gd name="T18" fmla="*/ 0 w 840"/>
                <a:gd name="T19" fmla="*/ 2147483646 h 224"/>
                <a:gd name="T20" fmla="*/ 2147483646 w 840"/>
                <a:gd name="T21" fmla="*/ 2147483646 h 224"/>
                <a:gd name="T22" fmla="*/ 2147483646 w 840"/>
                <a:gd name="T23" fmla="*/ 2147483646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0" h="224">
                  <a:moveTo>
                    <a:pt x="110" y="224"/>
                  </a:moveTo>
                  <a:lnTo>
                    <a:pt x="734" y="224"/>
                  </a:lnTo>
                  <a:lnTo>
                    <a:pt x="733" y="217"/>
                  </a:lnTo>
                  <a:cubicBezTo>
                    <a:pt x="792" y="217"/>
                    <a:pt x="840" y="170"/>
                    <a:pt x="840" y="111"/>
                  </a:cubicBezTo>
                  <a:cubicBezTo>
                    <a:pt x="840" y="52"/>
                    <a:pt x="792" y="4"/>
                    <a:pt x="733" y="4"/>
                  </a:cubicBezTo>
                  <a:cubicBezTo>
                    <a:pt x="733" y="4"/>
                    <a:pt x="733" y="4"/>
                    <a:pt x="733" y="4"/>
                  </a:cubicBezTo>
                  <a:lnTo>
                    <a:pt x="734" y="0"/>
                  </a:lnTo>
                  <a:lnTo>
                    <a:pt x="110" y="0"/>
                  </a:lnTo>
                  <a:lnTo>
                    <a:pt x="107" y="4"/>
                  </a:lnTo>
                  <a:cubicBezTo>
                    <a:pt x="48" y="4"/>
                    <a:pt x="0" y="52"/>
                    <a:pt x="0" y="111"/>
                  </a:cubicBezTo>
                  <a:cubicBezTo>
                    <a:pt x="0" y="170"/>
                    <a:pt x="48" y="217"/>
                    <a:pt x="107" y="217"/>
                  </a:cubicBezTo>
                  <a:lnTo>
                    <a:pt x="110" y="224"/>
                  </a:lnTo>
                  <a:close/>
                </a:path>
              </a:pathLst>
            </a:custGeom>
            <a:solidFill>
              <a:srgbClr val="FFFFFF"/>
            </a:solidFill>
            <a:ln w="0">
              <a:solidFill>
                <a:srgbClr val="000000"/>
              </a:solidFill>
              <a:prstDash val="solid"/>
              <a:round/>
              <a:headEnd/>
              <a:tailEnd/>
            </a:ln>
          </p:spPr>
          <p:txBody>
            <a:bodyPr/>
            <a:lstStyle/>
            <a:p>
              <a:endParaRPr lang="en-US"/>
            </a:p>
          </p:txBody>
        </p:sp>
        <p:sp>
          <p:nvSpPr>
            <p:cNvPr id="14359" name="Freeform 17"/>
            <p:cNvSpPr>
              <a:spLocks/>
            </p:cNvSpPr>
            <p:nvPr/>
          </p:nvSpPr>
          <p:spPr bwMode="auto">
            <a:xfrm>
              <a:off x="6910388" y="3098800"/>
              <a:ext cx="1389062" cy="373063"/>
            </a:xfrm>
            <a:custGeom>
              <a:avLst/>
              <a:gdLst>
                <a:gd name="T0" fmla="*/ 2147483646 w 840"/>
                <a:gd name="T1" fmla="*/ 2147483646 h 224"/>
                <a:gd name="T2" fmla="*/ 2147483646 w 840"/>
                <a:gd name="T3" fmla="*/ 2147483646 h 224"/>
                <a:gd name="T4" fmla="*/ 2147483646 w 840"/>
                <a:gd name="T5" fmla="*/ 2147483646 h 224"/>
                <a:gd name="T6" fmla="*/ 2147483646 w 840"/>
                <a:gd name="T7" fmla="*/ 2147483646 h 224"/>
                <a:gd name="T8" fmla="*/ 2147483646 w 840"/>
                <a:gd name="T9" fmla="*/ 2147483646 h 224"/>
                <a:gd name="T10" fmla="*/ 2147483646 w 840"/>
                <a:gd name="T11" fmla="*/ 2147483646 h 224"/>
                <a:gd name="T12" fmla="*/ 2147483646 w 840"/>
                <a:gd name="T13" fmla="*/ 0 h 224"/>
                <a:gd name="T14" fmla="*/ 2147483646 w 840"/>
                <a:gd name="T15" fmla="*/ 0 h 224"/>
                <a:gd name="T16" fmla="*/ 2147483646 w 840"/>
                <a:gd name="T17" fmla="*/ 2147483646 h 224"/>
                <a:gd name="T18" fmla="*/ 0 w 840"/>
                <a:gd name="T19" fmla="*/ 2147483646 h 224"/>
                <a:gd name="T20" fmla="*/ 2147483646 w 840"/>
                <a:gd name="T21" fmla="*/ 2147483646 h 224"/>
                <a:gd name="T22" fmla="*/ 2147483646 w 840"/>
                <a:gd name="T23" fmla="*/ 2147483646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0" h="224">
                  <a:moveTo>
                    <a:pt x="110" y="224"/>
                  </a:moveTo>
                  <a:lnTo>
                    <a:pt x="734" y="224"/>
                  </a:lnTo>
                  <a:lnTo>
                    <a:pt x="733" y="217"/>
                  </a:lnTo>
                  <a:cubicBezTo>
                    <a:pt x="792" y="217"/>
                    <a:pt x="840" y="170"/>
                    <a:pt x="840" y="111"/>
                  </a:cubicBezTo>
                  <a:cubicBezTo>
                    <a:pt x="840" y="52"/>
                    <a:pt x="792" y="4"/>
                    <a:pt x="733" y="4"/>
                  </a:cubicBezTo>
                  <a:cubicBezTo>
                    <a:pt x="733" y="4"/>
                    <a:pt x="733" y="4"/>
                    <a:pt x="733" y="4"/>
                  </a:cubicBezTo>
                  <a:lnTo>
                    <a:pt x="734" y="0"/>
                  </a:lnTo>
                  <a:lnTo>
                    <a:pt x="110" y="0"/>
                  </a:lnTo>
                  <a:lnTo>
                    <a:pt x="107" y="4"/>
                  </a:lnTo>
                  <a:cubicBezTo>
                    <a:pt x="48" y="4"/>
                    <a:pt x="0" y="52"/>
                    <a:pt x="0" y="111"/>
                  </a:cubicBezTo>
                  <a:cubicBezTo>
                    <a:pt x="0" y="170"/>
                    <a:pt x="48" y="217"/>
                    <a:pt x="107" y="217"/>
                  </a:cubicBezTo>
                  <a:lnTo>
                    <a:pt x="110" y="224"/>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0" name="Freeform 18"/>
            <p:cNvSpPr>
              <a:spLocks/>
            </p:cNvSpPr>
            <p:nvPr/>
          </p:nvSpPr>
          <p:spPr bwMode="auto">
            <a:xfrm>
              <a:off x="6910388" y="3436937"/>
              <a:ext cx="1389062" cy="355600"/>
            </a:xfrm>
            <a:custGeom>
              <a:avLst/>
              <a:gdLst>
                <a:gd name="T0" fmla="*/ 2147483646 w 840"/>
                <a:gd name="T1" fmla="*/ 2147483646 h 214"/>
                <a:gd name="T2" fmla="*/ 2147483646 w 840"/>
                <a:gd name="T3" fmla="*/ 2147483646 h 214"/>
                <a:gd name="T4" fmla="*/ 2147483646 w 840"/>
                <a:gd name="T5" fmla="*/ 2147483646 h 214"/>
                <a:gd name="T6" fmla="*/ 2147483646 w 840"/>
                <a:gd name="T7" fmla="*/ 2147483646 h 214"/>
                <a:gd name="T8" fmla="*/ 2147483646 w 840"/>
                <a:gd name="T9" fmla="*/ 0 h 214"/>
                <a:gd name="T10" fmla="*/ 2147483646 w 840"/>
                <a:gd name="T11" fmla="*/ 0 h 214"/>
                <a:gd name="T12" fmla="*/ 2147483646 w 840"/>
                <a:gd name="T13" fmla="*/ 2147483646 h 214"/>
                <a:gd name="T14" fmla="*/ 2147483646 w 840"/>
                <a:gd name="T15" fmla="*/ 2147483646 h 214"/>
                <a:gd name="T16" fmla="*/ 2147483646 w 840"/>
                <a:gd name="T17" fmla="*/ 0 h 214"/>
                <a:gd name="T18" fmla="*/ 0 w 840"/>
                <a:gd name="T19" fmla="*/ 2147483646 h 214"/>
                <a:gd name="T20" fmla="*/ 2147483646 w 840"/>
                <a:gd name="T21" fmla="*/ 2147483646 h 214"/>
                <a:gd name="T22" fmla="*/ 2147483646 w 840"/>
                <a:gd name="T23" fmla="*/ 2147483646 h 2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0" h="214">
                  <a:moveTo>
                    <a:pt x="110" y="213"/>
                  </a:moveTo>
                  <a:lnTo>
                    <a:pt x="734" y="213"/>
                  </a:lnTo>
                  <a:lnTo>
                    <a:pt x="733" y="214"/>
                  </a:lnTo>
                  <a:cubicBezTo>
                    <a:pt x="792" y="214"/>
                    <a:pt x="840" y="166"/>
                    <a:pt x="840" y="107"/>
                  </a:cubicBezTo>
                  <a:cubicBezTo>
                    <a:pt x="840" y="48"/>
                    <a:pt x="792" y="0"/>
                    <a:pt x="733" y="0"/>
                  </a:cubicBezTo>
                  <a:cubicBezTo>
                    <a:pt x="733" y="0"/>
                    <a:pt x="733" y="0"/>
                    <a:pt x="733" y="0"/>
                  </a:cubicBezTo>
                  <a:lnTo>
                    <a:pt x="734" y="5"/>
                  </a:lnTo>
                  <a:lnTo>
                    <a:pt x="110" y="5"/>
                  </a:lnTo>
                  <a:lnTo>
                    <a:pt x="107" y="0"/>
                  </a:lnTo>
                  <a:cubicBezTo>
                    <a:pt x="48" y="0"/>
                    <a:pt x="0" y="48"/>
                    <a:pt x="0" y="107"/>
                  </a:cubicBezTo>
                  <a:cubicBezTo>
                    <a:pt x="0" y="166"/>
                    <a:pt x="48" y="214"/>
                    <a:pt x="107" y="214"/>
                  </a:cubicBezTo>
                  <a:lnTo>
                    <a:pt x="110" y="213"/>
                  </a:lnTo>
                  <a:close/>
                </a:path>
              </a:pathLst>
            </a:custGeom>
            <a:solidFill>
              <a:srgbClr val="FFFFFF"/>
            </a:solidFill>
            <a:ln w="0">
              <a:solidFill>
                <a:srgbClr val="000000"/>
              </a:solidFill>
              <a:prstDash val="solid"/>
              <a:round/>
              <a:headEnd/>
              <a:tailEnd/>
            </a:ln>
          </p:spPr>
          <p:txBody>
            <a:bodyPr/>
            <a:lstStyle/>
            <a:p>
              <a:endParaRPr lang="en-US"/>
            </a:p>
          </p:txBody>
        </p:sp>
        <p:sp>
          <p:nvSpPr>
            <p:cNvPr id="14361" name="Freeform 19"/>
            <p:cNvSpPr>
              <a:spLocks/>
            </p:cNvSpPr>
            <p:nvPr/>
          </p:nvSpPr>
          <p:spPr bwMode="auto">
            <a:xfrm>
              <a:off x="6910388" y="3436937"/>
              <a:ext cx="1389062" cy="355600"/>
            </a:xfrm>
            <a:custGeom>
              <a:avLst/>
              <a:gdLst>
                <a:gd name="T0" fmla="*/ 2147483646 w 840"/>
                <a:gd name="T1" fmla="*/ 2147483646 h 214"/>
                <a:gd name="T2" fmla="*/ 2147483646 w 840"/>
                <a:gd name="T3" fmla="*/ 2147483646 h 214"/>
                <a:gd name="T4" fmla="*/ 2147483646 w 840"/>
                <a:gd name="T5" fmla="*/ 2147483646 h 214"/>
                <a:gd name="T6" fmla="*/ 2147483646 w 840"/>
                <a:gd name="T7" fmla="*/ 2147483646 h 214"/>
                <a:gd name="T8" fmla="*/ 2147483646 w 840"/>
                <a:gd name="T9" fmla="*/ 0 h 214"/>
                <a:gd name="T10" fmla="*/ 2147483646 w 840"/>
                <a:gd name="T11" fmla="*/ 0 h 214"/>
                <a:gd name="T12" fmla="*/ 2147483646 w 840"/>
                <a:gd name="T13" fmla="*/ 2147483646 h 214"/>
                <a:gd name="T14" fmla="*/ 2147483646 w 840"/>
                <a:gd name="T15" fmla="*/ 2147483646 h 214"/>
                <a:gd name="T16" fmla="*/ 2147483646 w 840"/>
                <a:gd name="T17" fmla="*/ 0 h 214"/>
                <a:gd name="T18" fmla="*/ 0 w 840"/>
                <a:gd name="T19" fmla="*/ 2147483646 h 214"/>
                <a:gd name="T20" fmla="*/ 2147483646 w 840"/>
                <a:gd name="T21" fmla="*/ 2147483646 h 214"/>
                <a:gd name="T22" fmla="*/ 2147483646 w 840"/>
                <a:gd name="T23" fmla="*/ 2147483646 h 2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0" h="214">
                  <a:moveTo>
                    <a:pt x="110" y="213"/>
                  </a:moveTo>
                  <a:lnTo>
                    <a:pt x="734" y="213"/>
                  </a:lnTo>
                  <a:lnTo>
                    <a:pt x="733" y="214"/>
                  </a:lnTo>
                  <a:cubicBezTo>
                    <a:pt x="792" y="214"/>
                    <a:pt x="840" y="166"/>
                    <a:pt x="840" y="107"/>
                  </a:cubicBezTo>
                  <a:cubicBezTo>
                    <a:pt x="840" y="48"/>
                    <a:pt x="792" y="0"/>
                    <a:pt x="733" y="0"/>
                  </a:cubicBezTo>
                  <a:cubicBezTo>
                    <a:pt x="733" y="0"/>
                    <a:pt x="733" y="0"/>
                    <a:pt x="733" y="0"/>
                  </a:cubicBezTo>
                  <a:lnTo>
                    <a:pt x="734" y="5"/>
                  </a:lnTo>
                  <a:lnTo>
                    <a:pt x="110" y="5"/>
                  </a:lnTo>
                  <a:lnTo>
                    <a:pt x="107" y="0"/>
                  </a:lnTo>
                  <a:cubicBezTo>
                    <a:pt x="48" y="0"/>
                    <a:pt x="0" y="48"/>
                    <a:pt x="0" y="107"/>
                  </a:cubicBezTo>
                  <a:cubicBezTo>
                    <a:pt x="0" y="166"/>
                    <a:pt x="48" y="214"/>
                    <a:pt x="107" y="214"/>
                  </a:cubicBezTo>
                  <a:lnTo>
                    <a:pt x="110" y="213"/>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2" name="Rectangle 20"/>
            <p:cNvSpPr>
              <a:spLocks noChangeArrowheads="1"/>
            </p:cNvSpPr>
            <p:nvPr/>
          </p:nvSpPr>
          <p:spPr bwMode="auto">
            <a:xfrm>
              <a:off x="7462838" y="3579812"/>
              <a:ext cx="4492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700" baseline="0%">
                  <a:solidFill>
                    <a:srgbClr val="000000"/>
                  </a:solidFill>
                  <a:latin typeface="Calibri" panose="020F0502020204030204" pitchFamily="34" charset="0"/>
                </a:rPr>
                <a:t>...</a:t>
              </a:r>
              <a:endParaRPr lang="en-US" sz="2400"/>
            </a:p>
          </p:txBody>
        </p:sp>
        <p:sp>
          <p:nvSpPr>
            <p:cNvPr id="14363" name="Rectangle 68"/>
            <p:cNvSpPr>
              <a:spLocks noChangeArrowheads="1"/>
            </p:cNvSpPr>
            <p:nvPr/>
          </p:nvSpPr>
          <p:spPr bwMode="auto">
            <a:xfrm>
              <a:off x="7329488" y="2752725"/>
              <a:ext cx="7683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ActA</a:t>
              </a:r>
              <a:endParaRPr lang="en-US" sz="2400"/>
            </a:p>
          </p:txBody>
        </p:sp>
        <p:sp>
          <p:nvSpPr>
            <p:cNvPr id="14364" name="Rectangle 69"/>
            <p:cNvSpPr>
              <a:spLocks noChangeArrowheads="1"/>
            </p:cNvSpPr>
            <p:nvPr/>
          </p:nvSpPr>
          <p:spPr bwMode="auto">
            <a:xfrm>
              <a:off x="7329488" y="3044825"/>
              <a:ext cx="7683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ActB</a:t>
              </a:r>
              <a:endParaRPr lang="en-US" sz="2400"/>
            </a:p>
          </p:txBody>
        </p:sp>
        <p:sp>
          <p:nvSpPr>
            <p:cNvPr id="14365" name="Rectangle 70"/>
            <p:cNvSpPr>
              <a:spLocks noChangeArrowheads="1"/>
            </p:cNvSpPr>
            <p:nvPr/>
          </p:nvSpPr>
          <p:spPr bwMode="auto">
            <a:xfrm>
              <a:off x="7329488" y="3417887"/>
              <a:ext cx="7413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500" baseline="0%">
                  <a:solidFill>
                    <a:srgbClr val="000000"/>
                  </a:solidFill>
                  <a:latin typeface="Calibri" panose="020F0502020204030204" pitchFamily="34" charset="0"/>
                </a:rPr>
                <a:t>ActC</a:t>
              </a:r>
              <a:endParaRPr lang="en-US" sz="2400"/>
            </a:p>
          </p:txBody>
        </p:sp>
      </p:grpSp>
      <p:grpSp>
        <p:nvGrpSpPr>
          <p:cNvPr id="2" name="Group 1"/>
          <p:cNvGrpSpPr>
            <a:grpSpLocks/>
          </p:cNvGrpSpPr>
          <p:nvPr/>
        </p:nvGrpSpPr>
        <p:grpSpPr bwMode="auto">
          <a:xfrm>
            <a:off x="5710238" y="2647950"/>
            <a:ext cx="1190625" cy="1198563"/>
            <a:chOff x="5715000" y="2592387"/>
            <a:chExt cx="1190625" cy="1198563"/>
          </a:xfrm>
        </p:grpSpPr>
        <p:sp>
          <p:nvSpPr>
            <p:cNvPr id="14347" name="Freeform 71"/>
            <p:cNvSpPr>
              <a:spLocks/>
            </p:cNvSpPr>
            <p:nvPr/>
          </p:nvSpPr>
          <p:spPr bwMode="auto">
            <a:xfrm>
              <a:off x="5715000" y="2806700"/>
              <a:ext cx="1190625" cy="292100"/>
            </a:xfrm>
            <a:custGeom>
              <a:avLst/>
              <a:gdLst>
                <a:gd name="T0" fmla="*/ 2147483646 w 750"/>
                <a:gd name="T1" fmla="*/ 2147483646 h 184"/>
                <a:gd name="T2" fmla="*/ 2147483646 w 750"/>
                <a:gd name="T3" fmla="*/ 0 h 184"/>
                <a:gd name="T4" fmla="*/ 2147483646 w 750"/>
                <a:gd name="T5" fmla="*/ 2147483646 h 184"/>
                <a:gd name="T6" fmla="*/ 0 w 750"/>
                <a:gd name="T7" fmla="*/ 2147483646 h 184"/>
                <a:gd name="T8" fmla="*/ 0 w 750"/>
                <a:gd name="T9" fmla="*/ 2147483646 h 184"/>
                <a:gd name="T10" fmla="*/ 2147483646 w 750"/>
                <a:gd name="T11" fmla="*/ 2147483646 h 184"/>
                <a:gd name="T12" fmla="*/ 2147483646 w 750"/>
                <a:gd name="T13" fmla="*/ 2147483646 h 184"/>
                <a:gd name="T14" fmla="*/ 2147483646 w 750"/>
                <a:gd name="T15" fmla="*/ 2147483646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0" h="184">
                  <a:moveTo>
                    <a:pt x="750" y="84"/>
                  </a:moveTo>
                  <a:lnTo>
                    <a:pt x="667" y="0"/>
                  </a:lnTo>
                  <a:lnTo>
                    <a:pt x="667" y="50"/>
                  </a:lnTo>
                  <a:lnTo>
                    <a:pt x="0" y="50"/>
                  </a:lnTo>
                  <a:lnTo>
                    <a:pt x="0" y="117"/>
                  </a:lnTo>
                  <a:lnTo>
                    <a:pt x="667" y="117"/>
                  </a:lnTo>
                  <a:lnTo>
                    <a:pt x="667" y="184"/>
                  </a:lnTo>
                  <a:lnTo>
                    <a:pt x="750" y="84"/>
                  </a:lnTo>
                  <a:close/>
                </a:path>
              </a:pathLst>
            </a:custGeom>
            <a:solidFill>
              <a:srgbClr val="DDE2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8" name="Freeform 72"/>
            <p:cNvSpPr>
              <a:spLocks/>
            </p:cNvSpPr>
            <p:nvPr/>
          </p:nvSpPr>
          <p:spPr bwMode="auto">
            <a:xfrm>
              <a:off x="5715000" y="2806700"/>
              <a:ext cx="1190625" cy="292100"/>
            </a:xfrm>
            <a:custGeom>
              <a:avLst/>
              <a:gdLst>
                <a:gd name="T0" fmla="*/ 2147483646 w 750"/>
                <a:gd name="T1" fmla="*/ 2147483646 h 184"/>
                <a:gd name="T2" fmla="*/ 2147483646 w 750"/>
                <a:gd name="T3" fmla="*/ 0 h 184"/>
                <a:gd name="T4" fmla="*/ 2147483646 w 750"/>
                <a:gd name="T5" fmla="*/ 2147483646 h 184"/>
                <a:gd name="T6" fmla="*/ 0 w 750"/>
                <a:gd name="T7" fmla="*/ 2147483646 h 184"/>
                <a:gd name="T8" fmla="*/ 0 w 750"/>
                <a:gd name="T9" fmla="*/ 2147483646 h 184"/>
                <a:gd name="T10" fmla="*/ 2147483646 w 750"/>
                <a:gd name="T11" fmla="*/ 2147483646 h 184"/>
                <a:gd name="T12" fmla="*/ 2147483646 w 750"/>
                <a:gd name="T13" fmla="*/ 2147483646 h 184"/>
                <a:gd name="T14" fmla="*/ 2147483646 w 750"/>
                <a:gd name="T15" fmla="*/ 2147483646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0" h="184">
                  <a:moveTo>
                    <a:pt x="750" y="84"/>
                  </a:moveTo>
                  <a:lnTo>
                    <a:pt x="667" y="0"/>
                  </a:lnTo>
                  <a:lnTo>
                    <a:pt x="667" y="50"/>
                  </a:lnTo>
                  <a:lnTo>
                    <a:pt x="0" y="50"/>
                  </a:lnTo>
                  <a:lnTo>
                    <a:pt x="0" y="117"/>
                  </a:lnTo>
                  <a:lnTo>
                    <a:pt x="667" y="117"/>
                  </a:lnTo>
                  <a:lnTo>
                    <a:pt x="667" y="184"/>
                  </a:lnTo>
                  <a:lnTo>
                    <a:pt x="750" y="84"/>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9" name="Freeform 73"/>
            <p:cNvSpPr>
              <a:spLocks/>
            </p:cNvSpPr>
            <p:nvPr/>
          </p:nvSpPr>
          <p:spPr bwMode="auto">
            <a:xfrm>
              <a:off x="5715000" y="3152775"/>
              <a:ext cx="1165225" cy="292100"/>
            </a:xfrm>
            <a:custGeom>
              <a:avLst/>
              <a:gdLst>
                <a:gd name="T0" fmla="*/ 2147483646 w 734"/>
                <a:gd name="T1" fmla="*/ 2147483646 h 184"/>
                <a:gd name="T2" fmla="*/ 2147483646 w 734"/>
                <a:gd name="T3" fmla="*/ 0 h 184"/>
                <a:gd name="T4" fmla="*/ 2147483646 w 734"/>
                <a:gd name="T5" fmla="*/ 2147483646 h 184"/>
                <a:gd name="T6" fmla="*/ 0 w 734"/>
                <a:gd name="T7" fmla="*/ 2147483646 h 184"/>
                <a:gd name="T8" fmla="*/ 0 w 734"/>
                <a:gd name="T9" fmla="*/ 2147483646 h 184"/>
                <a:gd name="T10" fmla="*/ 2147483646 w 734"/>
                <a:gd name="T11" fmla="*/ 2147483646 h 184"/>
                <a:gd name="T12" fmla="*/ 2147483646 w 734"/>
                <a:gd name="T13" fmla="*/ 2147483646 h 184"/>
                <a:gd name="T14" fmla="*/ 2147483646 w 734"/>
                <a:gd name="T15" fmla="*/ 2147483646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184">
                  <a:moveTo>
                    <a:pt x="734" y="84"/>
                  </a:moveTo>
                  <a:lnTo>
                    <a:pt x="650" y="0"/>
                  </a:lnTo>
                  <a:lnTo>
                    <a:pt x="650" y="50"/>
                  </a:lnTo>
                  <a:lnTo>
                    <a:pt x="0" y="50"/>
                  </a:lnTo>
                  <a:lnTo>
                    <a:pt x="0" y="117"/>
                  </a:lnTo>
                  <a:lnTo>
                    <a:pt x="650" y="117"/>
                  </a:lnTo>
                  <a:lnTo>
                    <a:pt x="650" y="184"/>
                  </a:lnTo>
                  <a:lnTo>
                    <a:pt x="734" y="84"/>
                  </a:lnTo>
                  <a:close/>
                </a:path>
              </a:pathLst>
            </a:custGeom>
            <a:solidFill>
              <a:srgbClr val="DDE2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0" name="Freeform 74"/>
            <p:cNvSpPr>
              <a:spLocks/>
            </p:cNvSpPr>
            <p:nvPr/>
          </p:nvSpPr>
          <p:spPr bwMode="auto">
            <a:xfrm>
              <a:off x="5715000" y="3152775"/>
              <a:ext cx="1165225" cy="292100"/>
            </a:xfrm>
            <a:custGeom>
              <a:avLst/>
              <a:gdLst>
                <a:gd name="T0" fmla="*/ 2147483646 w 734"/>
                <a:gd name="T1" fmla="*/ 2147483646 h 184"/>
                <a:gd name="T2" fmla="*/ 2147483646 w 734"/>
                <a:gd name="T3" fmla="*/ 0 h 184"/>
                <a:gd name="T4" fmla="*/ 2147483646 w 734"/>
                <a:gd name="T5" fmla="*/ 2147483646 h 184"/>
                <a:gd name="T6" fmla="*/ 0 w 734"/>
                <a:gd name="T7" fmla="*/ 2147483646 h 184"/>
                <a:gd name="T8" fmla="*/ 0 w 734"/>
                <a:gd name="T9" fmla="*/ 2147483646 h 184"/>
                <a:gd name="T10" fmla="*/ 2147483646 w 734"/>
                <a:gd name="T11" fmla="*/ 2147483646 h 184"/>
                <a:gd name="T12" fmla="*/ 2147483646 w 734"/>
                <a:gd name="T13" fmla="*/ 2147483646 h 184"/>
                <a:gd name="T14" fmla="*/ 2147483646 w 734"/>
                <a:gd name="T15" fmla="*/ 2147483646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184">
                  <a:moveTo>
                    <a:pt x="734" y="84"/>
                  </a:moveTo>
                  <a:lnTo>
                    <a:pt x="650" y="0"/>
                  </a:lnTo>
                  <a:lnTo>
                    <a:pt x="650" y="50"/>
                  </a:lnTo>
                  <a:lnTo>
                    <a:pt x="0" y="50"/>
                  </a:lnTo>
                  <a:lnTo>
                    <a:pt x="0" y="117"/>
                  </a:lnTo>
                  <a:lnTo>
                    <a:pt x="650" y="117"/>
                  </a:lnTo>
                  <a:lnTo>
                    <a:pt x="650" y="184"/>
                  </a:lnTo>
                  <a:lnTo>
                    <a:pt x="734" y="84"/>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51" name="Freeform 75"/>
            <p:cNvSpPr>
              <a:spLocks/>
            </p:cNvSpPr>
            <p:nvPr/>
          </p:nvSpPr>
          <p:spPr bwMode="auto">
            <a:xfrm>
              <a:off x="5715000" y="3498850"/>
              <a:ext cx="1190625" cy="292100"/>
            </a:xfrm>
            <a:custGeom>
              <a:avLst/>
              <a:gdLst>
                <a:gd name="T0" fmla="*/ 2147483646 w 750"/>
                <a:gd name="T1" fmla="*/ 2147483646 h 184"/>
                <a:gd name="T2" fmla="*/ 2147483646 w 750"/>
                <a:gd name="T3" fmla="*/ 0 h 184"/>
                <a:gd name="T4" fmla="*/ 2147483646 w 750"/>
                <a:gd name="T5" fmla="*/ 2147483646 h 184"/>
                <a:gd name="T6" fmla="*/ 0 w 750"/>
                <a:gd name="T7" fmla="*/ 2147483646 h 184"/>
                <a:gd name="T8" fmla="*/ 0 w 750"/>
                <a:gd name="T9" fmla="*/ 2147483646 h 184"/>
                <a:gd name="T10" fmla="*/ 2147483646 w 750"/>
                <a:gd name="T11" fmla="*/ 2147483646 h 184"/>
                <a:gd name="T12" fmla="*/ 2147483646 w 750"/>
                <a:gd name="T13" fmla="*/ 2147483646 h 184"/>
                <a:gd name="T14" fmla="*/ 2147483646 w 750"/>
                <a:gd name="T15" fmla="*/ 2147483646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0" h="184">
                  <a:moveTo>
                    <a:pt x="750" y="84"/>
                  </a:moveTo>
                  <a:lnTo>
                    <a:pt x="667" y="0"/>
                  </a:lnTo>
                  <a:lnTo>
                    <a:pt x="667" y="67"/>
                  </a:lnTo>
                  <a:lnTo>
                    <a:pt x="0" y="67"/>
                  </a:lnTo>
                  <a:lnTo>
                    <a:pt x="0" y="117"/>
                  </a:lnTo>
                  <a:lnTo>
                    <a:pt x="667" y="117"/>
                  </a:lnTo>
                  <a:lnTo>
                    <a:pt x="667" y="184"/>
                  </a:lnTo>
                  <a:lnTo>
                    <a:pt x="750" y="84"/>
                  </a:lnTo>
                  <a:close/>
                </a:path>
              </a:pathLst>
            </a:custGeom>
            <a:solidFill>
              <a:srgbClr val="DDE2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2" name="Freeform 76"/>
            <p:cNvSpPr>
              <a:spLocks/>
            </p:cNvSpPr>
            <p:nvPr/>
          </p:nvSpPr>
          <p:spPr bwMode="auto">
            <a:xfrm>
              <a:off x="5715000" y="3498850"/>
              <a:ext cx="1190625" cy="292100"/>
            </a:xfrm>
            <a:custGeom>
              <a:avLst/>
              <a:gdLst>
                <a:gd name="T0" fmla="*/ 2147483646 w 750"/>
                <a:gd name="T1" fmla="*/ 2147483646 h 184"/>
                <a:gd name="T2" fmla="*/ 2147483646 w 750"/>
                <a:gd name="T3" fmla="*/ 0 h 184"/>
                <a:gd name="T4" fmla="*/ 2147483646 w 750"/>
                <a:gd name="T5" fmla="*/ 2147483646 h 184"/>
                <a:gd name="T6" fmla="*/ 0 w 750"/>
                <a:gd name="T7" fmla="*/ 2147483646 h 184"/>
                <a:gd name="T8" fmla="*/ 0 w 750"/>
                <a:gd name="T9" fmla="*/ 2147483646 h 184"/>
                <a:gd name="T10" fmla="*/ 2147483646 w 750"/>
                <a:gd name="T11" fmla="*/ 2147483646 h 184"/>
                <a:gd name="T12" fmla="*/ 2147483646 w 750"/>
                <a:gd name="T13" fmla="*/ 2147483646 h 184"/>
                <a:gd name="T14" fmla="*/ 2147483646 w 750"/>
                <a:gd name="T15" fmla="*/ 2147483646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0" h="184">
                  <a:moveTo>
                    <a:pt x="750" y="84"/>
                  </a:moveTo>
                  <a:lnTo>
                    <a:pt x="667" y="0"/>
                  </a:lnTo>
                  <a:lnTo>
                    <a:pt x="667" y="67"/>
                  </a:lnTo>
                  <a:lnTo>
                    <a:pt x="0" y="67"/>
                  </a:lnTo>
                  <a:lnTo>
                    <a:pt x="0" y="117"/>
                  </a:lnTo>
                  <a:lnTo>
                    <a:pt x="667" y="117"/>
                  </a:lnTo>
                  <a:lnTo>
                    <a:pt x="667" y="184"/>
                  </a:lnTo>
                  <a:lnTo>
                    <a:pt x="750" y="84"/>
                  </a:lnTo>
                  <a:close/>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53" name="Rectangle 77"/>
            <p:cNvSpPr>
              <a:spLocks noChangeArrowheads="1"/>
            </p:cNvSpPr>
            <p:nvPr/>
          </p:nvSpPr>
          <p:spPr bwMode="auto">
            <a:xfrm>
              <a:off x="5768975" y="2592387"/>
              <a:ext cx="952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lIns="0" tIns="0" rIns="0" bIns="0">
              <a:spAutoFit/>
            </a:bodyPr>
            <a:lstStyle>
              <a:lvl1pPr>
                <a:spcBef>
                  <a:spcPct val="20%"/>
                </a:spcBef>
                <a:buChar char="•"/>
                <a:defRPr sz="3200">
                  <a:solidFill>
                    <a:schemeClr val="tx1"/>
                  </a:solidFill>
                  <a:latin typeface="Arial" panose="020B0604020202020204" pitchFamily="34" charset="0"/>
                  <a:ea typeface="Geneva" pitchFamily="48" charset="0"/>
                  <a:cs typeface="Geneva" pitchFamily="48" charset="0"/>
                </a:defRPr>
              </a:lvl1pPr>
              <a:lvl2pPr marL="742950" indent="-285750">
                <a:spcBef>
                  <a:spcPct val="20%"/>
                </a:spcBef>
                <a:buChar char="–"/>
                <a:defRPr sz="2800">
                  <a:solidFill>
                    <a:schemeClr val="tx1"/>
                  </a:solidFill>
                  <a:latin typeface="Arial" panose="020B0604020202020204" pitchFamily="34" charset="0"/>
                  <a:ea typeface="Geneva" pitchFamily="48" charset="0"/>
                  <a:cs typeface="Geneva" pitchFamily="48" charset="0"/>
                </a:defRPr>
              </a:lvl2pPr>
              <a:lvl3pPr marL="1143000" indent="-228600">
                <a:spcBef>
                  <a:spcPct val="20%"/>
                </a:spcBef>
                <a:buChar char="•"/>
                <a:defRPr sz="2400">
                  <a:solidFill>
                    <a:schemeClr val="tx1"/>
                  </a:solidFill>
                  <a:latin typeface="Arial" panose="020B0604020202020204" pitchFamily="34" charset="0"/>
                  <a:ea typeface="Geneva" pitchFamily="48" charset="0"/>
                  <a:cs typeface="Geneva" pitchFamily="48" charset="0"/>
                </a:defRPr>
              </a:lvl3pPr>
              <a:lvl4pPr marL="16002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4pPr>
              <a:lvl5pPr marL="2057400" indent="-228600">
                <a:spcBef>
                  <a:spcPct val="20%"/>
                </a:spcBef>
                <a:buChar char="»"/>
                <a:defRPr sz="2000">
                  <a:solidFill>
                    <a:schemeClr val="tx1"/>
                  </a:solidFill>
                  <a:latin typeface="Arial" panose="020B0604020202020204" pitchFamily="34" charset="0"/>
                  <a:ea typeface="Geneva" pitchFamily="48" charset="0"/>
                  <a:cs typeface="Geneva" pitchFamily="48" charset="0"/>
                </a:defRPr>
              </a:lvl5pPr>
              <a:lvl6pPr marL="25146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6pPr>
              <a:lvl7pPr marL="29718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7pPr>
              <a:lvl8pPr marL="34290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8pPr>
              <a:lvl9pPr marL="3886200" indent="-228600" eaLnBrk="0" fontAlgn="base" hangingPunct="0">
                <a:spcBef>
                  <a:spcPct val="20%"/>
                </a:spcBef>
                <a:spcAft>
                  <a:spcPct val="0%"/>
                </a:spcAft>
                <a:buChar char="»"/>
                <a:defRPr sz="2000">
                  <a:solidFill>
                    <a:schemeClr val="tx1"/>
                  </a:solidFill>
                  <a:latin typeface="Arial" panose="020B0604020202020204" pitchFamily="34" charset="0"/>
                  <a:ea typeface="Geneva" pitchFamily="48" charset="0"/>
                  <a:cs typeface="Geneva" pitchFamily="48" charset="0"/>
                </a:defRPr>
              </a:lvl9pPr>
            </a:lstStyle>
            <a:p>
              <a:pPr>
                <a:spcBef>
                  <a:spcPct val="0%"/>
                </a:spcBef>
                <a:buFontTx/>
                <a:buNone/>
              </a:pPr>
              <a:r>
                <a:rPr lang="en-US" sz="2300" i="1" baseline="0%">
                  <a:solidFill>
                    <a:srgbClr val="000000"/>
                  </a:solidFill>
                  <a:latin typeface="Consolas" panose="020B0609020204030204" pitchFamily="49" charset="0"/>
                </a:rPr>
                <a:t>Match</a:t>
              </a:r>
              <a:endParaRPr 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purl.oclc.org/ooxml/drawingml/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Geneva"/>
        <a:cs typeface="Geneva"/>
      </a:majorFont>
      <a:minorFont>
        <a:latin typeface="Arial"/>
        <a:ea typeface="Geneva"/>
        <a:cs typeface="Genev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
          </a:lnSpc>
          <a:spcBef>
            <a:spcPct val="0%"/>
          </a:spcBef>
          <a:spcAft>
            <a:spcPct val="0%"/>
          </a:spcAft>
          <a:buClrTx/>
          <a:buSzTx/>
          <a:buFontTx/>
          <a:buNone/>
          <a:tabLst/>
          <a:defRPr kumimoji="0" lang="en-US" sz="2400" b="0" i="0" u="none" strike="noStrike" cap="none" normalizeH="0" baseline="-25%" smtClean="0">
            <a:ln>
              <a:noFill/>
            </a:ln>
            <a:solidFill>
              <a:schemeClr val="tx1"/>
            </a:solidFill>
            <a:effectLst/>
            <a:latin typeface="Arial" panose="020B0604020202020204" pitchFamily="34" charset="0"/>
            <a:ea typeface="Geneva" pitchFamily="48" charset="0"/>
            <a:cs typeface="Geneva" pitchFamily="4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
          </a:lnSpc>
          <a:spcBef>
            <a:spcPct val="0%"/>
          </a:spcBef>
          <a:spcAft>
            <a:spcPct val="0%"/>
          </a:spcAft>
          <a:buClrTx/>
          <a:buSzTx/>
          <a:buFontTx/>
          <a:buNone/>
          <a:tabLst/>
          <a:defRPr kumimoji="0" lang="en-US" sz="2400" b="0" i="0" u="none" strike="noStrike" cap="none" normalizeH="0" baseline="-25%" smtClean="0">
            <a:ln>
              <a:noFill/>
            </a:ln>
            <a:solidFill>
              <a:schemeClr val="tx1"/>
            </a:solidFill>
            <a:effectLst/>
            <a:latin typeface="Arial" panose="020B0604020202020204" pitchFamily="34" charset="0"/>
            <a:ea typeface="Geneva" pitchFamily="48" charset="0"/>
            <a:cs typeface="Geneva" pitchFamily="4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1503</TotalTime>
  <Words>859</Words>
  <Application>Microsoft Office PowerPoint</Application>
  <PresentationFormat>全屏显示(4:3)</PresentationFormat>
  <Paragraphs>227</Paragraphs>
  <Slides>27</Slides>
  <Notes>7</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Apple Casual</vt:lpstr>
      <vt:lpstr>Geneva</vt:lpstr>
      <vt:lpstr>Lucida Grande</vt:lpstr>
      <vt:lpstr>ヒラギノ角ゴ Pro W3</vt:lpstr>
      <vt:lpstr>Arial</vt:lpstr>
      <vt:lpstr>Calibri</vt:lpstr>
      <vt:lpstr>Cambria Math</vt:lpstr>
      <vt:lpstr>Comic Sans MS</vt:lpstr>
      <vt:lpstr>Consolas</vt:lpstr>
      <vt:lpstr>Courier New</vt:lpstr>
      <vt:lpstr>Helvetica</vt:lpstr>
      <vt:lpstr>Times New Roman</vt:lpstr>
      <vt:lpstr>Wingdings</vt:lpstr>
      <vt:lpstr>Blank Presentation</vt:lpstr>
      <vt:lpstr>Distributed &amp; Collaborative  Monitoring in SDN</vt:lpstr>
      <vt:lpstr>Motivation</vt:lpstr>
      <vt:lpstr>Motivation</vt:lpstr>
      <vt:lpstr>Motivation</vt:lpstr>
      <vt:lpstr>Motivation</vt:lpstr>
      <vt:lpstr>Distributed &amp; Collaborative Monitoring</vt:lpstr>
      <vt:lpstr>Approach: Bloom Filters</vt:lpstr>
      <vt:lpstr>DCM Data Plane:  Two-stage Bloom Filters</vt:lpstr>
      <vt:lpstr>DCM Data Plane:  Two-stage Bloom Filters</vt:lpstr>
      <vt:lpstr>DCM Overview</vt:lpstr>
      <vt:lpstr>Challenges</vt:lpstr>
      <vt:lpstr>Flow dynamics</vt:lpstr>
      <vt:lpstr>False positive</vt:lpstr>
      <vt:lpstr>Task allocations</vt:lpstr>
      <vt:lpstr>Task allocations</vt:lpstr>
      <vt:lpstr>Task allocations</vt:lpstr>
      <vt:lpstr>Task allocations</vt:lpstr>
      <vt:lpstr>Task allocations</vt:lpstr>
      <vt:lpstr>Task allocations (Heuristics)</vt:lpstr>
      <vt:lpstr>Task allocations (Heuristics)</vt:lpstr>
      <vt:lpstr>Task allocations</vt:lpstr>
      <vt:lpstr>Evaluation</vt:lpstr>
      <vt:lpstr>Prototype emulation (single sw)</vt:lpstr>
      <vt:lpstr>Simulation (network wide)</vt:lpstr>
      <vt:lpstr>Simulation (Load balance)</vt:lpstr>
      <vt:lpstr>Case Study: Flow Size Counting  with Count-Min Sketch</vt:lpstr>
      <vt:lpstr>PowerPoint 演示文稿</vt:lpstr>
    </vt:vector>
  </TitlesOfParts>
  <Company>Craig Watkins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Watkins</dc:creator>
  <cp:lastModifiedBy>Xin Li</cp:lastModifiedBy>
  <cp:revision>110</cp:revision>
  <dcterms:created xsi:type="dcterms:W3CDTF">2007-10-12T20:14:18Z</dcterms:created>
  <dcterms:modified xsi:type="dcterms:W3CDTF">2015-11-10T18:49:28Z</dcterms:modified>
</cp:coreProperties>
</file>