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8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76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0312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3300"/>
    <a:srgbClr val="FF3300"/>
    <a:srgbClr val="254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14" autoAdjust="0"/>
  </p:normalViewPr>
  <p:slideViewPr>
    <p:cSldViewPr>
      <p:cViewPr varScale="1">
        <p:scale>
          <a:sx n="70" d="100"/>
          <a:sy n="70" d="100"/>
        </p:scale>
        <p:origin x="8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84"/>
      </p:cViewPr>
      <p:guideLst>
        <p:guide orient="horz" pos="284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8850"/>
            <a:ext cx="29718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578850"/>
            <a:ext cx="29718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F0764AD-94FF-454B-9258-C97D86E37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8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77863"/>
            <a:ext cx="4514850" cy="3386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89425"/>
            <a:ext cx="5486400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8850"/>
            <a:ext cx="29718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578850"/>
            <a:ext cx="29718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6697F21-865B-43B3-AFC0-A043F4866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99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28291-1B18-4DCA-9939-F04396A3B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9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42B20-5CFD-4737-B2CE-174F70690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9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ED9D4-1095-4774-AB07-BBAF8471A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6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60A15-DC32-42A2-B501-16A369FC9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27E03-E05A-433A-80D4-2BE9BF5B2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6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1D5-F28A-496D-A800-F5BBAF332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197E8-CEC8-4157-A190-AEABE08F5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5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E67E0-BAB3-406E-9E13-2602FCAD5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3F237-85A5-47FB-84BD-0F241A6DD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84A70-814E-42C3-95A8-191F14BD0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E0072-5649-4044-B226-86E49792F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1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Line 9"/>
          <p:cNvSpPr>
            <a:spLocks noChangeShapeType="1"/>
          </p:cNvSpPr>
          <p:nvPr userDrawn="1"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9525">
            <a:solidFill>
              <a:srgbClr val="25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10"/>
          <p:cNvSpPr>
            <a:spLocks noChangeShapeType="1"/>
          </p:cNvSpPr>
          <p:nvPr userDrawn="1"/>
        </p:nvSpPr>
        <p:spPr bwMode="auto">
          <a:xfrm>
            <a:off x="457200" y="228600"/>
            <a:ext cx="8229600" cy="0"/>
          </a:xfrm>
          <a:prstGeom prst="line">
            <a:avLst/>
          </a:prstGeom>
          <a:noFill/>
          <a:ln w="9525">
            <a:solidFill>
              <a:srgbClr val="25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1" name="Picture 12" descr="blue_gold_UCSC_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324600"/>
            <a:ext cx="13716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81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B3158242-59FC-469F-A959-E8C8BE32C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2800" smtClean="0"/>
              <a:t>An IoT Data Communication Framework for</a:t>
            </a:r>
            <a:br>
              <a:rPr lang="en-US" sz="2800" smtClean="0"/>
            </a:br>
            <a:r>
              <a:rPr lang="en-US" sz="2800" smtClean="0"/>
              <a:t>Authenticity and Integrity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Presenter: Xin Li</a:t>
            </a:r>
          </a:p>
        </p:txBody>
      </p:sp>
      <p:sp>
        <p:nvSpPr>
          <p:cNvPr id="4100" name="Line 9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>
            <a:solidFill>
              <a:srgbClr val="25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1" name="Picture 15" descr="Image result for ucsc engine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290513"/>
            <a:ext cx="511810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Image result for clou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20688"/>
            <a:ext cx="3307383" cy="295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surveillanc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84" y="3031315"/>
            <a:ext cx="1375664" cy="143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Image result for analytics icon 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254" y="3099713"/>
            <a:ext cx="1369335" cy="136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fil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8" y="4476273"/>
            <a:ext cx="885604" cy="9087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10" descr="Image result for fil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66" y="4597530"/>
            <a:ext cx="885604" cy="9087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10" descr="Image result for fil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980" y="4753937"/>
            <a:ext cx="885604" cy="9087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6" descr="http://icons.iconarchive.com/icons/hopstarter/soft-scraps/256/Lock-Lock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943" y="5193128"/>
            <a:ext cx="624446" cy="64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810779" y="4465936"/>
            <a:ext cx="1502211" cy="1357629"/>
            <a:chOff x="4797296" y="4546191"/>
            <a:chExt cx="1502211" cy="1357629"/>
          </a:xfrm>
        </p:grpSpPr>
        <p:pic>
          <p:nvPicPr>
            <p:cNvPr id="37" name="Picture 10" descr="Image result for fi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296" y="4546191"/>
              <a:ext cx="885604" cy="90876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8" name="Picture 10" descr="Image result for fi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2584" y="4667448"/>
              <a:ext cx="885604" cy="90876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9" name="Picture 10" descr="Image result for fi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098" y="4823855"/>
              <a:ext cx="885604" cy="90876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0" name="Picture 6" descr="http://icons.iconarchive.com/icons/hopstarter/soft-scraps/256/Lock-Lo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061" y="5263046"/>
              <a:ext cx="624446" cy="640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2" name="Picture 10" descr="Image result for fil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93" y="1593669"/>
            <a:ext cx="885604" cy="9087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Picture 10" descr="Image result for fil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681" y="1714926"/>
            <a:ext cx="885604" cy="90876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7" name="组合 6"/>
          <p:cNvGrpSpPr/>
          <p:nvPr/>
        </p:nvGrpSpPr>
        <p:grpSpPr>
          <a:xfrm>
            <a:off x="4189195" y="1871333"/>
            <a:ext cx="1059409" cy="1079965"/>
            <a:chOff x="6039409" y="4422704"/>
            <a:chExt cx="1059409" cy="1079965"/>
          </a:xfrm>
        </p:grpSpPr>
        <p:pic>
          <p:nvPicPr>
            <p:cNvPr id="44" name="Picture 10" descr="Image result for fi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9409" y="4422704"/>
              <a:ext cx="885604" cy="90876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5" name="Picture 6" descr="http://icons.iconarchive.com/icons/hopstarter/soft-scraps/256/Lock-Lo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4372" y="4861895"/>
              <a:ext cx="624446" cy="640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554" name="Picture 2" descr="Image result for oop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650" y="3542063"/>
            <a:ext cx="2253360" cy="192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标题 1"/>
          <p:cNvSpPr txBox="1">
            <a:spLocks/>
          </p:cNvSpPr>
          <p:nvPr/>
        </p:nvSpPr>
        <p:spPr bwMode="auto">
          <a:xfrm>
            <a:off x="454969" y="268940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Digital signature scheme: concatenate</a:t>
            </a:r>
            <a:endParaRPr lang="en-US" sz="3600" dirty="0"/>
          </a:p>
        </p:txBody>
      </p:sp>
      <p:sp>
        <p:nvSpPr>
          <p:cNvPr id="22" name="圆角矩形 21"/>
          <p:cNvSpPr/>
          <p:nvPr/>
        </p:nvSpPr>
        <p:spPr>
          <a:xfrm>
            <a:off x="1324460" y="2349002"/>
            <a:ext cx="6490617" cy="11376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Problem: partial data retrieval 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not supported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022E-16 L 0.32431 -0.4210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5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0.13959 0.3634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7780024" cy="4500702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454969" y="268940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Digital signature scheme: </a:t>
            </a:r>
            <a:r>
              <a:rPr lang="en-US" sz="3600" dirty="0" err="1" smtClean="0"/>
              <a:t>Merkle</a:t>
            </a:r>
            <a:r>
              <a:rPr lang="en-US" sz="3600" dirty="0" smtClean="0"/>
              <a:t> tree</a:t>
            </a:r>
            <a:endParaRPr lang="en-US" sz="3600" dirty="0"/>
          </a:p>
        </p:txBody>
      </p:sp>
      <p:sp>
        <p:nvSpPr>
          <p:cNvPr id="6" name="圆角矩形 5"/>
          <p:cNvSpPr/>
          <p:nvPr/>
        </p:nvSpPr>
        <p:spPr>
          <a:xfrm>
            <a:off x="2545653" y="3537600"/>
            <a:ext cx="3603117" cy="8495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D12 = H(D1||D2)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79712" y="4005064"/>
            <a:ext cx="576064" cy="0"/>
          </a:xfrm>
          <a:prstGeom prst="straightConnector1">
            <a:avLst/>
          </a:prstGeom>
          <a:ln w="476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http://icons.iconarchive.com/icons/hopstarter/soft-scraps/256/Lock-Loc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88840"/>
            <a:ext cx="520999" cy="53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 12"/>
          <p:cNvSpPr/>
          <p:nvPr/>
        </p:nvSpPr>
        <p:spPr>
          <a:xfrm>
            <a:off x="1324460" y="1707794"/>
            <a:ext cx="6490617" cy="8648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Space complexity: O(n)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burde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79" y="2577462"/>
            <a:ext cx="2426588" cy="2426589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9" name="圆角矩形 18"/>
          <p:cNvSpPr/>
          <p:nvPr/>
        </p:nvSpPr>
        <p:spPr>
          <a:xfrm>
            <a:off x="1304827" y="4964818"/>
            <a:ext cx="6490617" cy="8648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Any optimization opportunities?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84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69" y="1124744"/>
            <a:ext cx="7823690" cy="45259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454969" y="268940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Dynamic </a:t>
            </a:r>
            <a:r>
              <a:rPr lang="en-US" sz="3600" dirty="0" err="1" smtClean="0"/>
              <a:t>Merkle</a:t>
            </a:r>
            <a:r>
              <a:rPr lang="en-US" sz="3600" dirty="0" smtClean="0"/>
              <a:t> tree</a:t>
            </a:r>
            <a:endParaRPr 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473038" y="1158702"/>
            <a:ext cx="7915386" cy="320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685256" y="4365103"/>
            <a:ext cx="6703167" cy="115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69" y="1124744"/>
            <a:ext cx="7823690" cy="45259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454969" y="268940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Dynamic </a:t>
            </a:r>
            <a:r>
              <a:rPr lang="en-US" sz="3600" dirty="0" err="1" smtClean="0"/>
              <a:t>Merkle</a:t>
            </a:r>
            <a:r>
              <a:rPr lang="en-US" sz="3600" dirty="0" smtClean="0"/>
              <a:t> tree</a:t>
            </a:r>
            <a:endParaRPr 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473038" y="1158702"/>
            <a:ext cx="7915386" cy="320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699792" y="4365103"/>
            <a:ext cx="5688631" cy="115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69" y="1124744"/>
            <a:ext cx="7823690" cy="45259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454969" y="268940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Dynamic </a:t>
            </a:r>
            <a:r>
              <a:rPr lang="en-US" sz="3600" dirty="0" err="1" smtClean="0"/>
              <a:t>Merkle</a:t>
            </a:r>
            <a:r>
              <a:rPr lang="en-US" sz="3600" dirty="0" smtClean="0"/>
              <a:t> tree</a:t>
            </a:r>
            <a:endParaRPr 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473038" y="1158703"/>
            <a:ext cx="7915386" cy="2342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699792" y="4365103"/>
            <a:ext cx="5688631" cy="115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051720" y="3483160"/>
            <a:ext cx="6768752" cy="881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69" y="1124744"/>
            <a:ext cx="7823690" cy="45259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454969" y="268940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Dynamic </a:t>
            </a:r>
            <a:r>
              <a:rPr lang="en-US" sz="3600" dirty="0" err="1" smtClean="0"/>
              <a:t>Merkle</a:t>
            </a:r>
            <a:r>
              <a:rPr lang="en-US" sz="3600" dirty="0" smtClean="0"/>
              <a:t> tree</a:t>
            </a:r>
            <a:endParaRPr 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473038" y="1158703"/>
            <a:ext cx="7915386" cy="2342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699792" y="4365103"/>
            <a:ext cx="5688631" cy="115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051720" y="3483160"/>
            <a:ext cx="6768752" cy="881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00851" y="4509119"/>
            <a:ext cx="5688631" cy="1241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155" y="1600200"/>
            <a:ext cx="7823690" cy="45259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454969" y="268940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Dynamic </a:t>
            </a:r>
            <a:r>
              <a:rPr lang="en-US" sz="3600" dirty="0" err="1" smtClean="0"/>
              <a:t>Merkle</a:t>
            </a:r>
            <a:r>
              <a:rPr lang="en-US" sz="3600" dirty="0" smtClean="0"/>
              <a:t> tree</a:t>
            </a:r>
            <a:endParaRPr lang="en-US" sz="3600" dirty="0"/>
          </a:p>
        </p:txBody>
      </p:sp>
      <p:sp>
        <p:nvSpPr>
          <p:cNvPr id="6" name="圆角矩形 5"/>
          <p:cNvSpPr/>
          <p:nvPr/>
        </p:nvSpPr>
        <p:spPr>
          <a:xfrm>
            <a:off x="1547664" y="2997479"/>
            <a:ext cx="6490617" cy="8648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Space complexity: O(log n)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47664" y="4394758"/>
            <a:ext cx="6490617" cy="8648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Can we do better?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Intuition: any fraction number can be represented or approximated by a few bits </a:t>
            </a: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54969" y="268940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Geometric star chaining</a:t>
            </a:r>
            <a:endParaRPr 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2771800" y="3356992"/>
            <a:ext cx="33009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/>
              <a:t>5/8 </a:t>
            </a:r>
            <a:r>
              <a:rPr lang="en-US" sz="4000" dirty="0"/>
              <a:t>= (</a:t>
            </a:r>
            <a:r>
              <a:rPr lang="en-US" sz="4000" dirty="0" smtClean="0"/>
              <a:t>0.101)</a:t>
            </a:r>
            <a:r>
              <a:rPr lang="en-US" sz="4000" baseline="-25000" dirty="0" smtClean="0"/>
              <a:t>2</a:t>
            </a:r>
            <a:endParaRPr lang="zh-CN" altLang="en-US" sz="4000" b="0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5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454969" y="268940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Geometric star chaining</a:t>
            </a:r>
            <a:endParaRPr 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91240"/>
            <a:ext cx="5926019" cy="44644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44197" y="5270150"/>
            <a:ext cx="33009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/>
              <a:t>5/8 </a:t>
            </a:r>
            <a:r>
              <a:rPr lang="en-US" sz="4000" dirty="0"/>
              <a:t>= (</a:t>
            </a:r>
            <a:r>
              <a:rPr lang="en-US" sz="4000" dirty="0" smtClean="0"/>
              <a:t>0.101)</a:t>
            </a:r>
            <a:r>
              <a:rPr lang="en-US" sz="4000" baseline="-25000" dirty="0" smtClean="0"/>
              <a:t>2</a:t>
            </a:r>
            <a:endParaRPr lang="zh-CN" altLang="en-US" sz="4000" b="0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5896" y="1772816"/>
            <a:ext cx="1800200" cy="33123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220072" y="3317550"/>
            <a:ext cx="1092695" cy="1952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0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454969" y="268940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Geometric star chaining</a:t>
            </a:r>
            <a:endParaRPr 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6114437" cy="468052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220072" y="1556792"/>
            <a:ext cx="3603117" cy="8495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D1 = H(H(e)||D1)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654131" y="2024256"/>
            <a:ext cx="576064" cy="0"/>
          </a:xfrm>
          <a:prstGeom prst="straightConnector1">
            <a:avLst/>
          </a:prstGeom>
          <a:ln w="476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79912" y="1524458"/>
            <a:ext cx="1020687" cy="406478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圆角矩形 12"/>
          <p:cNvSpPr/>
          <p:nvPr/>
        </p:nvSpPr>
        <p:spPr>
          <a:xfrm>
            <a:off x="5220072" y="5000450"/>
            <a:ext cx="2530177" cy="8648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Constant!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4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1200"/>
            <a:ext cx="2774950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 descr="Image result for surveillanc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341438"/>
            <a:ext cx="1512888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6" descr="Image result for thermosta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3811588"/>
            <a:ext cx="1173162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0" descr="Image result for smart met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4846638"/>
            <a:ext cx="13239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24" descr="Image result for heart puls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5" y="1274763"/>
            <a:ext cx="1252538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26" descr="Image result for smart watch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3609975"/>
            <a:ext cx="13208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467544" y="385763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4400" dirty="0" err="1" smtClean="0"/>
              <a:t>IoT</a:t>
            </a:r>
            <a:r>
              <a:rPr lang="en-US" sz="4400" dirty="0" smtClean="0"/>
              <a:t> is ubiquitous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surveillanc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3" y="4549792"/>
            <a:ext cx="869247" cy="90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Image result for thermost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69" y="5446516"/>
            <a:ext cx="634074" cy="63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4" descr="Image result for heart puls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6" y="4664121"/>
            <a:ext cx="753256" cy="75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Image result for clou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77" y="329835"/>
            <a:ext cx="3307383" cy="295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Image result for analytics icon bl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73" y="3301108"/>
            <a:ext cx="1369335" cy="136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14" descr="Image result for home wifi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30" y="3107347"/>
            <a:ext cx="1376344" cy="137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467544" y="338248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Budget limit</a:t>
            </a:r>
            <a:endParaRPr lang="en-US" sz="3600" dirty="0"/>
          </a:p>
        </p:txBody>
      </p:sp>
      <p:sp>
        <p:nvSpPr>
          <p:cNvPr id="12" name="圆角矩形 11"/>
          <p:cNvSpPr/>
          <p:nvPr/>
        </p:nvSpPr>
        <p:spPr>
          <a:xfrm>
            <a:off x="2982834" y="3497176"/>
            <a:ext cx="3826321" cy="8648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Limited bandwidth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09946" y="1659048"/>
            <a:ext cx="4418383" cy="8648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Limited storage quota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surveillanc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67" y="1853938"/>
            <a:ext cx="933248" cy="97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Image result for thermost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28" y="3731888"/>
            <a:ext cx="692767" cy="69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4" descr="Image result for heart puls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80" y="2820180"/>
            <a:ext cx="753256" cy="75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467544" y="338248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Distributed stream sampling</a:t>
            </a:r>
            <a:endParaRPr lang="en-US" sz="3600" dirty="0"/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2350148" y="2810740"/>
            <a:ext cx="6346996" cy="1425433"/>
            <a:chOff x="432" y="864"/>
            <a:chExt cx="4992" cy="912"/>
          </a:xfrm>
        </p:grpSpPr>
        <p:grpSp>
          <p:nvGrpSpPr>
            <p:cNvPr id="15" name="Group 5"/>
            <p:cNvGrpSpPr>
              <a:grpSpLocks/>
            </p:cNvGrpSpPr>
            <p:nvPr/>
          </p:nvGrpSpPr>
          <p:grpSpPr bwMode="auto">
            <a:xfrm>
              <a:off x="432" y="1056"/>
              <a:ext cx="3580" cy="528"/>
              <a:chOff x="432" y="960"/>
              <a:chExt cx="3580" cy="528"/>
            </a:xfrm>
          </p:grpSpPr>
          <p:sp>
            <p:nvSpPr>
              <p:cNvPr id="25" name="Oval 6"/>
              <p:cNvSpPr>
                <a:spLocks noChangeArrowheads="1"/>
              </p:cNvSpPr>
              <p:nvPr/>
            </p:nvSpPr>
            <p:spPr bwMode="auto">
              <a:xfrm>
                <a:off x="43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7"/>
              <p:cNvSpPr>
                <a:spLocks noChangeArrowheads="1"/>
              </p:cNvSpPr>
              <p:nvPr/>
            </p:nvSpPr>
            <p:spPr bwMode="auto">
              <a:xfrm>
                <a:off x="56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8"/>
              <p:cNvSpPr>
                <a:spLocks noChangeArrowheads="1"/>
              </p:cNvSpPr>
              <p:nvPr/>
            </p:nvSpPr>
            <p:spPr bwMode="auto">
              <a:xfrm>
                <a:off x="70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9"/>
              <p:cNvSpPr>
                <a:spLocks noChangeArrowheads="1"/>
              </p:cNvSpPr>
              <p:nvPr/>
            </p:nvSpPr>
            <p:spPr bwMode="auto">
              <a:xfrm>
                <a:off x="83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10"/>
              <p:cNvSpPr>
                <a:spLocks noChangeArrowheads="1"/>
              </p:cNvSpPr>
              <p:nvPr/>
            </p:nvSpPr>
            <p:spPr bwMode="auto">
              <a:xfrm>
                <a:off x="96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11"/>
              <p:cNvSpPr>
                <a:spLocks noChangeArrowheads="1"/>
              </p:cNvSpPr>
              <p:nvPr/>
            </p:nvSpPr>
            <p:spPr bwMode="auto">
              <a:xfrm>
                <a:off x="110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12"/>
              <p:cNvSpPr>
                <a:spLocks noChangeArrowheads="1"/>
              </p:cNvSpPr>
              <p:nvPr/>
            </p:nvSpPr>
            <p:spPr bwMode="auto">
              <a:xfrm>
                <a:off x="123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13"/>
              <p:cNvSpPr>
                <a:spLocks noChangeArrowheads="1"/>
              </p:cNvSpPr>
              <p:nvPr/>
            </p:nvSpPr>
            <p:spPr bwMode="auto">
              <a:xfrm>
                <a:off x="137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150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15"/>
              <p:cNvSpPr>
                <a:spLocks noChangeArrowheads="1"/>
              </p:cNvSpPr>
              <p:nvPr/>
            </p:nvSpPr>
            <p:spPr bwMode="auto">
              <a:xfrm>
                <a:off x="163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16"/>
              <p:cNvSpPr>
                <a:spLocks noChangeArrowheads="1"/>
              </p:cNvSpPr>
              <p:nvPr/>
            </p:nvSpPr>
            <p:spPr bwMode="auto">
              <a:xfrm>
                <a:off x="177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17"/>
              <p:cNvSpPr>
                <a:spLocks noChangeArrowheads="1"/>
              </p:cNvSpPr>
              <p:nvPr/>
            </p:nvSpPr>
            <p:spPr bwMode="auto">
              <a:xfrm>
                <a:off x="190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18"/>
              <p:cNvSpPr>
                <a:spLocks noChangeArrowheads="1"/>
              </p:cNvSpPr>
              <p:nvPr/>
            </p:nvSpPr>
            <p:spPr bwMode="auto">
              <a:xfrm>
                <a:off x="204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19"/>
              <p:cNvSpPr>
                <a:spLocks noChangeArrowheads="1"/>
              </p:cNvSpPr>
              <p:nvPr/>
            </p:nvSpPr>
            <p:spPr bwMode="auto">
              <a:xfrm>
                <a:off x="217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20"/>
              <p:cNvSpPr>
                <a:spLocks noChangeArrowheads="1"/>
              </p:cNvSpPr>
              <p:nvPr/>
            </p:nvSpPr>
            <p:spPr bwMode="auto">
              <a:xfrm>
                <a:off x="230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21"/>
              <p:cNvSpPr>
                <a:spLocks noChangeArrowheads="1"/>
              </p:cNvSpPr>
              <p:nvPr/>
            </p:nvSpPr>
            <p:spPr bwMode="auto">
              <a:xfrm>
                <a:off x="244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22"/>
              <p:cNvSpPr>
                <a:spLocks noChangeArrowheads="1"/>
              </p:cNvSpPr>
              <p:nvPr/>
            </p:nvSpPr>
            <p:spPr bwMode="auto">
              <a:xfrm>
                <a:off x="257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23"/>
              <p:cNvSpPr>
                <a:spLocks noChangeArrowheads="1"/>
              </p:cNvSpPr>
              <p:nvPr/>
            </p:nvSpPr>
            <p:spPr bwMode="auto">
              <a:xfrm>
                <a:off x="271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24"/>
              <p:cNvSpPr>
                <a:spLocks noChangeArrowheads="1"/>
              </p:cNvSpPr>
              <p:nvPr/>
            </p:nvSpPr>
            <p:spPr bwMode="auto">
              <a:xfrm>
                <a:off x="284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25"/>
              <p:cNvSpPr>
                <a:spLocks noChangeArrowheads="1"/>
              </p:cNvSpPr>
              <p:nvPr/>
            </p:nvSpPr>
            <p:spPr bwMode="auto">
              <a:xfrm>
                <a:off x="297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Oval 26"/>
              <p:cNvSpPr>
                <a:spLocks noChangeArrowheads="1"/>
              </p:cNvSpPr>
              <p:nvPr/>
            </p:nvSpPr>
            <p:spPr bwMode="auto">
              <a:xfrm>
                <a:off x="311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27"/>
              <p:cNvSpPr>
                <a:spLocks noChangeArrowheads="1"/>
              </p:cNvSpPr>
              <p:nvPr/>
            </p:nvSpPr>
            <p:spPr bwMode="auto">
              <a:xfrm>
                <a:off x="324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Oval 28"/>
              <p:cNvSpPr>
                <a:spLocks noChangeArrowheads="1"/>
              </p:cNvSpPr>
              <p:nvPr/>
            </p:nvSpPr>
            <p:spPr bwMode="auto">
              <a:xfrm>
                <a:off x="338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29"/>
              <p:cNvSpPr>
                <a:spLocks noChangeArrowheads="1"/>
              </p:cNvSpPr>
              <p:nvPr/>
            </p:nvSpPr>
            <p:spPr bwMode="auto">
              <a:xfrm>
                <a:off x="351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Oval 30"/>
              <p:cNvSpPr>
                <a:spLocks noChangeArrowheads="1"/>
              </p:cNvSpPr>
              <p:nvPr/>
            </p:nvSpPr>
            <p:spPr bwMode="auto">
              <a:xfrm>
                <a:off x="364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31"/>
              <p:cNvSpPr>
                <a:spLocks noChangeArrowheads="1"/>
              </p:cNvSpPr>
              <p:nvPr/>
            </p:nvSpPr>
            <p:spPr bwMode="auto">
              <a:xfrm>
                <a:off x="378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32"/>
              <p:cNvSpPr>
                <a:spLocks noChangeArrowheads="1"/>
              </p:cNvSpPr>
              <p:nvPr/>
            </p:nvSpPr>
            <p:spPr bwMode="auto">
              <a:xfrm>
                <a:off x="391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33"/>
              <p:cNvSpPr>
                <a:spLocks noChangeArrowheads="1"/>
              </p:cNvSpPr>
              <p:nvPr/>
            </p:nvSpPr>
            <p:spPr bwMode="auto">
              <a:xfrm>
                <a:off x="43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34"/>
              <p:cNvSpPr>
                <a:spLocks noChangeArrowheads="1"/>
              </p:cNvSpPr>
              <p:nvPr/>
            </p:nvSpPr>
            <p:spPr bwMode="auto">
              <a:xfrm>
                <a:off x="56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35"/>
              <p:cNvSpPr>
                <a:spLocks noChangeArrowheads="1"/>
              </p:cNvSpPr>
              <p:nvPr/>
            </p:nvSpPr>
            <p:spPr bwMode="auto">
              <a:xfrm>
                <a:off x="70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36"/>
              <p:cNvSpPr>
                <a:spLocks noChangeArrowheads="1"/>
              </p:cNvSpPr>
              <p:nvPr/>
            </p:nvSpPr>
            <p:spPr bwMode="auto">
              <a:xfrm>
                <a:off x="834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37"/>
              <p:cNvSpPr>
                <a:spLocks noChangeArrowheads="1"/>
              </p:cNvSpPr>
              <p:nvPr/>
            </p:nvSpPr>
            <p:spPr bwMode="auto">
              <a:xfrm>
                <a:off x="968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38"/>
              <p:cNvSpPr>
                <a:spLocks noChangeArrowheads="1"/>
              </p:cNvSpPr>
              <p:nvPr/>
            </p:nvSpPr>
            <p:spPr bwMode="auto">
              <a:xfrm>
                <a:off x="110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39"/>
              <p:cNvSpPr>
                <a:spLocks noChangeArrowheads="1"/>
              </p:cNvSpPr>
              <p:nvPr/>
            </p:nvSpPr>
            <p:spPr bwMode="auto">
              <a:xfrm>
                <a:off x="123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40"/>
              <p:cNvSpPr>
                <a:spLocks noChangeArrowheads="1"/>
              </p:cNvSpPr>
              <p:nvPr/>
            </p:nvSpPr>
            <p:spPr bwMode="auto">
              <a:xfrm>
                <a:off x="137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41"/>
              <p:cNvSpPr>
                <a:spLocks noChangeArrowheads="1"/>
              </p:cNvSpPr>
              <p:nvPr/>
            </p:nvSpPr>
            <p:spPr bwMode="auto">
              <a:xfrm>
                <a:off x="1504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42"/>
              <p:cNvSpPr>
                <a:spLocks noChangeArrowheads="1"/>
              </p:cNvSpPr>
              <p:nvPr/>
            </p:nvSpPr>
            <p:spPr bwMode="auto">
              <a:xfrm>
                <a:off x="1638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43"/>
              <p:cNvSpPr>
                <a:spLocks noChangeArrowheads="1"/>
              </p:cNvSpPr>
              <p:nvPr/>
            </p:nvSpPr>
            <p:spPr bwMode="auto">
              <a:xfrm>
                <a:off x="177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44"/>
              <p:cNvSpPr>
                <a:spLocks noChangeArrowheads="1"/>
              </p:cNvSpPr>
              <p:nvPr/>
            </p:nvSpPr>
            <p:spPr bwMode="auto">
              <a:xfrm>
                <a:off x="190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45"/>
              <p:cNvSpPr>
                <a:spLocks noChangeArrowheads="1"/>
              </p:cNvSpPr>
              <p:nvPr/>
            </p:nvSpPr>
            <p:spPr bwMode="auto">
              <a:xfrm>
                <a:off x="204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46"/>
              <p:cNvSpPr>
                <a:spLocks noChangeArrowheads="1"/>
              </p:cNvSpPr>
              <p:nvPr/>
            </p:nvSpPr>
            <p:spPr bwMode="auto">
              <a:xfrm>
                <a:off x="2174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Oval 47"/>
              <p:cNvSpPr>
                <a:spLocks noChangeArrowheads="1"/>
              </p:cNvSpPr>
              <p:nvPr/>
            </p:nvSpPr>
            <p:spPr bwMode="auto">
              <a:xfrm>
                <a:off x="2308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Oval 48"/>
              <p:cNvSpPr>
                <a:spLocks noChangeArrowheads="1"/>
              </p:cNvSpPr>
              <p:nvPr/>
            </p:nvSpPr>
            <p:spPr bwMode="auto">
              <a:xfrm>
                <a:off x="244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49"/>
              <p:cNvSpPr>
                <a:spLocks noChangeArrowheads="1"/>
              </p:cNvSpPr>
              <p:nvPr/>
            </p:nvSpPr>
            <p:spPr bwMode="auto">
              <a:xfrm>
                <a:off x="257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50"/>
              <p:cNvSpPr>
                <a:spLocks noChangeArrowheads="1"/>
              </p:cNvSpPr>
              <p:nvPr/>
            </p:nvSpPr>
            <p:spPr bwMode="auto">
              <a:xfrm>
                <a:off x="271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Oval 51"/>
              <p:cNvSpPr>
                <a:spLocks noChangeArrowheads="1"/>
              </p:cNvSpPr>
              <p:nvPr/>
            </p:nvSpPr>
            <p:spPr bwMode="auto">
              <a:xfrm>
                <a:off x="432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Oval 52"/>
              <p:cNvSpPr>
                <a:spLocks noChangeArrowheads="1"/>
              </p:cNvSpPr>
              <p:nvPr/>
            </p:nvSpPr>
            <p:spPr bwMode="auto">
              <a:xfrm>
                <a:off x="566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53"/>
              <p:cNvSpPr>
                <a:spLocks noChangeArrowheads="1"/>
              </p:cNvSpPr>
              <p:nvPr/>
            </p:nvSpPr>
            <p:spPr bwMode="auto">
              <a:xfrm>
                <a:off x="700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54"/>
              <p:cNvSpPr>
                <a:spLocks noChangeArrowheads="1"/>
              </p:cNvSpPr>
              <p:nvPr/>
            </p:nvSpPr>
            <p:spPr bwMode="auto">
              <a:xfrm>
                <a:off x="834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Oval 55"/>
              <p:cNvSpPr>
                <a:spLocks noChangeArrowheads="1"/>
              </p:cNvSpPr>
              <p:nvPr/>
            </p:nvSpPr>
            <p:spPr bwMode="auto">
              <a:xfrm>
                <a:off x="968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56"/>
              <p:cNvSpPr>
                <a:spLocks noChangeArrowheads="1"/>
              </p:cNvSpPr>
              <p:nvPr/>
            </p:nvSpPr>
            <p:spPr bwMode="auto">
              <a:xfrm>
                <a:off x="1102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Oval 57"/>
              <p:cNvSpPr>
                <a:spLocks noChangeArrowheads="1"/>
              </p:cNvSpPr>
              <p:nvPr/>
            </p:nvSpPr>
            <p:spPr bwMode="auto">
              <a:xfrm>
                <a:off x="1236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Oval 58"/>
              <p:cNvSpPr>
                <a:spLocks noChangeArrowheads="1"/>
              </p:cNvSpPr>
              <p:nvPr/>
            </p:nvSpPr>
            <p:spPr bwMode="auto">
              <a:xfrm>
                <a:off x="1370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59"/>
              <p:cNvSpPr>
                <a:spLocks noChangeArrowheads="1"/>
              </p:cNvSpPr>
              <p:nvPr/>
            </p:nvSpPr>
            <p:spPr bwMode="auto">
              <a:xfrm>
                <a:off x="43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Oval 60"/>
              <p:cNvSpPr>
                <a:spLocks noChangeArrowheads="1"/>
              </p:cNvSpPr>
              <p:nvPr/>
            </p:nvSpPr>
            <p:spPr bwMode="auto">
              <a:xfrm>
                <a:off x="56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Oval 61"/>
              <p:cNvSpPr>
                <a:spLocks noChangeArrowheads="1"/>
              </p:cNvSpPr>
              <p:nvPr/>
            </p:nvSpPr>
            <p:spPr bwMode="auto">
              <a:xfrm>
                <a:off x="700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Oval 62"/>
              <p:cNvSpPr>
                <a:spLocks noChangeArrowheads="1"/>
              </p:cNvSpPr>
              <p:nvPr/>
            </p:nvSpPr>
            <p:spPr bwMode="auto">
              <a:xfrm>
                <a:off x="834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63"/>
              <p:cNvSpPr>
                <a:spLocks noChangeArrowheads="1"/>
              </p:cNvSpPr>
              <p:nvPr/>
            </p:nvSpPr>
            <p:spPr bwMode="auto">
              <a:xfrm>
                <a:off x="968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Oval 64"/>
              <p:cNvSpPr>
                <a:spLocks noChangeArrowheads="1"/>
              </p:cNvSpPr>
              <p:nvPr/>
            </p:nvSpPr>
            <p:spPr bwMode="auto">
              <a:xfrm>
                <a:off x="110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Oval 65"/>
              <p:cNvSpPr>
                <a:spLocks noChangeArrowheads="1"/>
              </p:cNvSpPr>
              <p:nvPr/>
            </p:nvSpPr>
            <p:spPr bwMode="auto">
              <a:xfrm>
                <a:off x="123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Oval 66"/>
              <p:cNvSpPr>
                <a:spLocks noChangeArrowheads="1"/>
              </p:cNvSpPr>
              <p:nvPr/>
            </p:nvSpPr>
            <p:spPr bwMode="auto">
              <a:xfrm>
                <a:off x="1370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Oval 67"/>
              <p:cNvSpPr>
                <a:spLocks noChangeArrowheads="1"/>
              </p:cNvSpPr>
              <p:nvPr/>
            </p:nvSpPr>
            <p:spPr bwMode="auto">
              <a:xfrm>
                <a:off x="1504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Oval 68"/>
              <p:cNvSpPr>
                <a:spLocks noChangeArrowheads="1"/>
              </p:cNvSpPr>
              <p:nvPr/>
            </p:nvSpPr>
            <p:spPr bwMode="auto">
              <a:xfrm>
                <a:off x="1638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Oval 69"/>
              <p:cNvSpPr>
                <a:spLocks noChangeArrowheads="1"/>
              </p:cNvSpPr>
              <p:nvPr/>
            </p:nvSpPr>
            <p:spPr bwMode="auto">
              <a:xfrm>
                <a:off x="177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Oval 70"/>
              <p:cNvSpPr>
                <a:spLocks noChangeArrowheads="1"/>
              </p:cNvSpPr>
              <p:nvPr/>
            </p:nvSpPr>
            <p:spPr bwMode="auto">
              <a:xfrm>
                <a:off x="190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Oval 71"/>
              <p:cNvSpPr>
                <a:spLocks noChangeArrowheads="1"/>
              </p:cNvSpPr>
              <p:nvPr/>
            </p:nvSpPr>
            <p:spPr bwMode="auto">
              <a:xfrm>
                <a:off x="2040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Oval 72"/>
              <p:cNvSpPr>
                <a:spLocks noChangeArrowheads="1"/>
              </p:cNvSpPr>
              <p:nvPr/>
            </p:nvSpPr>
            <p:spPr bwMode="auto">
              <a:xfrm>
                <a:off x="2174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Oval 73"/>
              <p:cNvSpPr>
                <a:spLocks noChangeArrowheads="1"/>
              </p:cNvSpPr>
              <p:nvPr/>
            </p:nvSpPr>
            <p:spPr bwMode="auto">
              <a:xfrm>
                <a:off x="2308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Oval 74"/>
              <p:cNvSpPr>
                <a:spLocks noChangeArrowheads="1"/>
              </p:cNvSpPr>
              <p:nvPr/>
            </p:nvSpPr>
            <p:spPr bwMode="auto">
              <a:xfrm>
                <a:off x="244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75"/>
              <p:cNvSpPr>
                <a:spLocks noChangeArrowheads="1"/>
              </p:cNvSpPr>
              <p:nvPr/>
            </p:nvSpPr>
            <p:spPr bwMode="auto">
              <a:xfrm>
                <a:off x="257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Oval 76"/>
            <p:cNvSpPr>
              <a:spLocks noChangeArrowheads="1"/>
            </p:cNvSpPr>
            <p:nvPr/>
          </p:nvSpPr>
          <p:spPr bwMode="auto">
            <a:xfrm>
              <a:off x="4752" y="864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77"/>
            <p:cNvSpPr>
              <a:spLocks noChangeArrowheads="1"/>
            </p:cNvSpPr>
            <p:nvPr/>
          </p:nvSpPr>
          <p:spPr bwMode="auto">
            <a:xfrm>
              <a:off x="4992" y="864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78"/>
            <p:cNvSpPr>
              <a:spLocks noChangeArrowheads="1"/>
            </p:cNvSpPr>
            <p:nvPr/>
          </p:nvSpPr>
          <p:spPr bwMode="auto">
            <a:xfrm>
              <a:off x="5232" y="864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79"/>
            <p:cNvSpPr>
              <a:spLocks noChangeArrowheads="1"/>
            </p:cNvSpPr>
            <p:nvPr/>
          </p:nvSpPr>
          <p:spPr bwMode="auto">
            <a:xfrm>
              <a:off x="4752" y="1104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80"/>
            <p:cNvSpPr>
              <a:spLocks noChangeArrowheads="1"/>
            </p:cNvSpPr>
            <p:nvPr/>
          </p:nvSpPr>
          <p:spPr bwMode="auto">
            <a:xfrm>
              <a:off x="4752" y="134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81"/>
            <p:cNvSpPr>
              <a:spLocks noChangeArrowheads="1"/>
            </p:cNvSpPr>
            <p:nvPr/>
          </p:nvSpPr>
          <p:spPr bwMode="auto">
            <a:xfrm>
              <a:off x="4752" y="1584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82"/>
            <p:cNvSpPr>
              <a:spLocks noChangeArrowheads="1"/>
            </p:cNvSpPr>
            <p:nvPr/>
          </p:nvSpPr>
          <p:spPr bwMode="auto">
            <a:xfrm>
              <a:off x="4992" y="1584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83"/>
            <p:cNvSpPr>
              <a:spLocks noChangeArrowheads="1"/>
            </p:cNvSpPr>
            <p:nvPr/>
          </p:nvSpPr>
          <p:spPr bwMode="auto">
            <a:xfrm>
              <a:off x="4992" y="1104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84"/>
            <p:cNvSpPr>
              <a:spLocks noChangeArrowheads="1"/>
            </p:cNvSpPr>
            <p:nvPr/>
          </p:nvSpPr>
          <p:spPr bwMode="auto">
            <a:xfrm>
              <a:off x="3792" y="1200"/>
              <a:ext cx="768" cy="288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5" name="Picture 10" descr="Image result for smart met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99" y="4653136"/>
            <a:ext cx="768337" cy="7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4" descr="Image result for home wif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886" y="4169049"/>
            <a:ext cx="914826" cy="9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圆角矩形 96"/>
          <p:cNvSpPr/>
          <p:nvPr/>
        </p:nvSpPr>
        <p:spPr>
          <a:xfrm>
            <a:off x="6105233" y="5261114"/>
            <a:ext cx="2462856" cy="8648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Coordinator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1268760"/>
            <a:ext cx="4550383" cy="45259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467544" y="338248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Distributed stream sampling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1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524000" y="2819400"/>
            <a:ext cx="304800" cy="3048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590800" y="2819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57600" y="2819400"/>
            <a:ext cx="304800" cy="3048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724400" y="2819400"/>
            <a:ext cx="304800" cy="3048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791200" y="2819400"/>
            <a:ext cx="304800" cy="3048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858000" y="2819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219200" y="33528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0.391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362200" y="33528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0.908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352800" y="33528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0.291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419600" y="33528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0.555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562600" y="33528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0.619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629400" y="33528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0.273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371600" y="3886200"/>
            <a:ext cx="457200" cy="609600"/>
          </a:xfrm>
          <a:prstGeom prst="up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467544" y="338248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Min-wise sampling</a:t>
            </a:r>
            <a:endParaRPr lang="en-US" sz="3600" dirty="0"/>
          </a:p>
        </p:txBody>
      </p:sp>
      <p:sp>
        <p:nvSpPr>
          <p:cNvPr id="18" name="圆角矩形 17"/>
          <p:cNvSpPr/>
          <p:nvPr/>
        </p:nvSpPr>
        <p:spPr>
          <a:xfrm>
            <a:off x="1795533" y="4869160"/>
            <a:ext cx="5297891" cy="10507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Broadcast when B-</a:t>
            </a:r>
            <a:r>
              <a:rPr lang="en-US" sz="3200" dirty="0" err="1" smtClean="0">
                <a:solidFill>
                  <a:schemeClr val="tx1"/>
                </a:solidFill>
              </a:rPr>
              <a:t>th</a:t>
            </a:r>
            <a:r>
              <a:rPr lang="en-US" sz="3200" dirty="0" smtClean="0">
                <a:solidFill>
                  <a:schemeClr val="tx1"/>
                </a:solidFill>
              </a:rPr>
              <a:t> smallest changes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121372" y="4495800"/>
            <a:ext cx="5762996" cy="10206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Communication cost is high!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24167 -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67 -1.11111E-6 L 0.6 -1.1111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6" grpId="1" animBg="1"/>
      <p:bldP spid="16" grpId="2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and prototype emulation</a:t>
            </a:r>
          </a:p>
          <a:p>
            <a:pPr lvl="1"/>
            <a:r>
              <a:rPr lang="en-US" dirty="0" smtClean="0"/>
              <a:t>Real dataset</a:t>
            </a:r>
            <a:r>
              <a:rPr lang="zh-CN" altLang="en-US" dirty="0" smtClean="0"/>
              <a:t>：</a:t>
            </a:r>
            <a:r>
              <a:rPr lang="en-US" dirty="0" smtClean="0"/>
              <a:t>5 event-based sensing data</a:t>
            </a:r>
          </a:p>
          <a:p>
            <a:pPr lvl="1"/>
            <a:r>
              <a:rPr lang="en-US" dirty="0" smtClean="0"/>
              <a:t>Methodology: simulation result feeds prototype emulation</a:t>
            </a:r>
          </a:p>
          <a:p>
            <a:pPr lvl="1"/>
            <a:endParaRPr lang="en-US" dirty="0"/>
          </a:p>
          <a:p>
            <a:r>
              <a:rPr lang="en-US" dirty="0" smtClean="0"/>
              <a:t>Prototype emulation</a:t>
            </a:r>
          </a:p>
          <a:p>
            <a:pPr lvl="1"/>
            <a:r>
              <a:rPr lang="en-US" dirty="0" smtClean="0"/>
              <a:t>DSA</a:t>
            </a:r>
          </a:p>
          <a:p>
            <a:pPr lvl="1"/>
            <a:r>
              <a:rPr lang="en-US" dirty="0" smtClean="0"/>
              <a:t>MD5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67544" y="338248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Evaluation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19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628800"/>
            <a:ext cx="7344816" cy="4398266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467544" y="338248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Simulation</a:t>
            </a:r>
            <a:endParaRPr 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755576" y="10768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Micro-scale experiment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59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412776"/>
            <a:ext cx="7815372" cy="381642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467544" y="338248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Simulation</a:t>
            </a:r>
            <a:endParaRPr 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755576" y="10768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Uniformity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340768"/>
            <a:ext cx="5976664" cy="467665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467544" y="338248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Prototype emulation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358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467544" y="338248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Prototype emulation</a:t>
            </a:r>
            <a:endParaRPr lang="en-US" sz="3600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412776"/>
            <a:ext cx="5603728" cy="43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467544" y="338248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Prototype emulation</a:t>
            </a:r>
            <a:endParaRPr lang="en-US" sz="36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772816"/>
            <a:ext cx="4824536" cy="44616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7" y="960548"/>
            <a:ext cx="7565914" cy="81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Image result for revenue growth ic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2038" y="495300"/>
            <a:ext cx="2738437" cy="2117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8" descr="Image result for people blu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3813175"/>
            <a:ext cx="1033463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0" descr="Image result for revenue blu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838575"/>
            <a:ext cx="152400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2" descr="Image result for embedded device blu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3865563"/>
            <a:ext cx="1489075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4" descr="Image result for network blu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3813175"/>
            <a:ext cx="16525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文本框 4"/>
          <p:cNvSpPr txBox="1">
            <a:spLocks noChangeArrowheads="1"/>
          </p:cNvSpPr>
          <p:nvPr/>
        </p:nvSpPr>
        <p:spPr bwMode="auto">
          <a:xfrm>
            <a:off x="295275" y="2954338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6" name="矩形 5"/>
          <p:cNvSpPr/>
          <p:nvPr/>
        </p:nvSpPr>
        <p:spPr>
          <a:xfrm>
            <a:off x="575556" y="2885250"/>
            <a:ext cx="15953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C33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Billion</a:t>
            </a:r>
            <a:endParaRPr lang="zh-CN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CC33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8426" y="2928434"/>
            <a:ext cx="169809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C33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Trillion</a:t>
            </a:r>
            <a:endParaRPr lang="zh-CN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CC33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154" name="文本框 14"/>
          <p:cNvSpPr txBox="1">
            <a:spLocks noChangeArrowheads="1"/>
          </p:cNvSpPr>
          <p:nvPr/>
        </p:nvSpPr>
        <p:spPr bwMode="auto">
          <a:xfrm>
            <a:off x="2451100" y="2997200"/>
            <a:ext cx="1225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6" name="矩形 15"/>
          <p:cNvSpPr/>
          <p:nvPr/>
        </p:nvSpPr>
        <p:spPr>
          <a:xfrm>
            <a:off x="5040052" y="2935397"/>
            <a:ext cx="15953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C33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Billion</a:t>
            </a:r>
            <a:endParaRPr lang="zh-CN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CC33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156" name="文本框 16"/>
          <p:cNvSpPr txBox="1">
            <a:spLocks noChangeArrowheads="1"/>
          </p:cNvSpPr>
          <p:nvPr/>
        </p:nvSpPr>
        <p:spPr bwMode="auto">
          <a:xfrm>
            <a:off x="4427538" y="2997200"/>
            <a:ext cx="12239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00B0F0"/>
                </a:solidFill>
              </a:rPr>
              <a:t>25+</a:t>
            </a:r>
          </a:p>
        </p:txBody>
      </p:sp>
      <p:sp>
        <p:nvSpPr>
          <p:cNvPr id="18" name="矩形 17"/>
          <p:cNvSpPr/>
          <p:nvPr/>
        </p:nvSpPr>
        <p:spPr>
          <a:xfrm>
            <a:off x="7304101" y="2972419"/>
            <a:ext cx="169809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C33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Trillion</a:t>
            </a:r>
            <a:endParaRPr lang="zh-CN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CC33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158" name="文本框 18"/>
          <p:cNvSpPr txBox="1">
            <a:spLocks noChangeArrowheads="1"/>
          </p:cNvSpPr>
          <p:nvPr/>
        </p:nvSpPr>
        <p:spPr bwMode="auto">
          <a:xfrm>
            <a:off x="6872288" y="3051175"/>
            <a:ext cx="1223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00B0F0"/>
                </a:solidFill>
              </a:rPr>
              <a:t>50</a:t>
            </a:r>
          </a:p>
        </p:txBody>
      </p:sp>
      <p:sp>
        <p:nvSpPr>
          <p:cNvPr id="6159" name="文本框 6"/>
          <p:cNvSpPr txBox="1">
            <a:spLocks noChangeArrowheads="1"/>
          </p:cNvSpPr>
          <p:nvPr/>
        </p:nvSpPr>
        <p:spPr bwMode="auto">
          <a:xfrm>
            <a:off x="484188" y="5461000"/>
            <a:ext cx="1412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/>
              <a:t>Connected  People</a:t>
            </a:r>
          </a:p>
        </p:txBody>
      </p:sp>
      <p:sp>
        <p:nvSpPr>
          <p:cNvPr id="6160" name="文本框 20"/>
          <p:cNvSpPr txBox="1">
            <a:spLocks noChangeArrowheads="1"/>
          </p:cNvSpPr>
          <p:nvPr/>
        </p:nvSpPr>
        <p:spPr bwMode="auto">
          <a:xfrm>
            <a:off x="2646363" y="5461000"/>
            <a:ext cx="1411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/>
              <a:t>Revenue</a:t>
            </a:r>
          </a:p>
        </p:txBody>
      </p:sp>
      <p:sp>
        <p:nvSpPr>
          <p:cNvPr id="6161" name="文本框 21"/>
          <p:cNvSpPr txBox="1">
            <a:spLocks noChangeArrowheads="1"/>
          </p:cNvSpPr>
          <p:nvPr/>
        </p:nvSpPr>
        <p:spPr bwMode="auto">
          <a:xfrm>
            <a:off x="4829175" y="5513388"/>
            <a:ext cx="1411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/>
              <a:t>Device</a:t>
            </a:r>
          </a:p>
        </p:txBody>
      </p:sp>
      <p:sp>
        <p:nvSpPr>
          <p:cNvPr id="6162" name="文本框 22"/>
          <p:cNvSpPr txBox="1">
            <a:spLocks noChangeArrowheads="1"/>
          </p:cNvSpPr>
          <p:nvPr/>
        </p:nvSpPr>
        <p:spPr bwMode="auto">
          <a:xfrm>
            <a:off x="7253288" y="5599113"/>
            <a:ext cx="1412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/>
              <a:t>Traffic</a:t>
            </a:r>
          </a:p>
        </p:txBody>
      </p:sp>
      <p:sp>
        <p:nvSpPr>
          <p:cNvPr id="8" name="矩形 7"/>
          <p:cNvSpPr/>
          <p:nvPr/>
        </p:nvSpPr>
        <p:spPr>
          <a:xfrm>
            <a:off x="1481202" y="1340978"/>
            <a:ext cx="284565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400" b="1" spc="50" dirty="0">
                <a:ln w="0"/>
                <a:solidFill>
                  <a:srgbClr val="FF006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By 2020</a:t>
            </a:r>
            <a:endParaRPr lang="zh-CN" altLang="en-US" sz="5400" b="1" spc="50" dirty="0">
              <a:ln w="0"/>
              <a:solidFill>
                <a:srgbClr val="FF006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467544" y="385763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4400" dirty="0" err="1" smtClean="0"/>
              <a:t>IoT</a:t>
            </a:r>
            <a:r>
              <a:rPr lang="en-US" sz="4400" dirty="0" smtClean="0"/>
              <a:t> trends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09" y="2132856"/>
            <a:ext cx="8895181" cy="2887061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467544" y="338248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Prototype emulation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13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r>
              <a:rPr lang="zh-CN" altLang="en-US" dirty="0" smtClean="0"/>
              <a:t>！</a:t>
            </a:r>
            <a:endParaRPr lang="en-US" dirty="0"/>
          </a:p>
        </p:txBody>
      </p:sp>
      <p:pic>
        <p:nvPicPr>
          <p:cNvPr id="4" name="Picture 2" descr="http://adaptivedealer.files.wordpress.com/2013/11/accessible-vehicles-and-adaptive-mobility-equipment-q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91" y="1685247"/>
            <a:ext cx="4779818" cy="435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0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arduino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04" y="1414648"/>
            <a:ext cx="2016222" cy="137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raspberry 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14648"/>
            <a:ext cx="1183607" cy="148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intel edis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17" y="3273782"/>
            <a:ext cx="1841795" cy="179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 result for soda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977" y="3823040"/>
            <a:ext cx="2747876" cy="6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467544" y="385763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4400" dirty="0" err="1" smtClean="0"/>
              <a:t>IoT</a:t>
            </a:r>
            <a:r>
              <a:rPr lang="en-US" sz="4400" dirty="0" smtClean="0"/>
              <a:t> hardware platforms</a:t>
            </a:r>
            <a:endParaRPr lang="en-US" sz="4400" dirty="0"/>
          </a:p>
        </p:txBody>
      </p:sp>
      <p:sp>
        <p:nvSpPr>
          <p:cNvPr id="8" name="圆角矩形 7"/>
          <p:cNvSpPr/>
          <p:nvPr/>
        </p:nvSpPr>
        <p:spPr>
          <a:xfrm>
            <a:off x="1337035" y="5169250"/>
            <a:ext cx="6490617" cy="8648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Problem: Resource constrained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4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surveillanc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3" y="4549792"/>
            <a:ext cx="869247" cy="90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Image result for thermost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69" y="5446516"/>
            <a:ext cx="634074" cy="63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4" descr="Image result for heart puls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6" y="4664121"/>
            <a:ext cx="753256" cy="75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Image result for clou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6" y="415026"/>
            <a:ext cx="3307383" cy="295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Image result for analytics icon bl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73" y="3301108"/>
            <a:ext cx="1369335" cy="136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14" descr="Image result for home wifi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20" y="2944270"/>
            <a:ext cx="1376344" cy="137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fil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1" y="3373795"/>
            <a:ext cx="946819" cy="94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fil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41" y="3526195"/>
            <a:ext cx="946819" cy="94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467544" y="338248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err="1" smtClean="0"/>
              <a:t>IoT</a:t>
            </a:r>
            <a:r>
              <a:rPr lang="en-US" sz="3600" dirty="0" smtClean="0"/>
              <a:t> Communication Framework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19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0.14965 -0.1261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5 -0.12616 L 0.33819 -0.2636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0.14965 -0.1261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5 -0.12616 L 0.33819 -0.2636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19 -0.26366 L 0.58715 -0.02199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surveillanc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3" y="4549792"/>
            <a:ext cx="869247" cy="90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Image result for thermost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69" y="5446516"/>
            <a:ext cx="634074" cy="63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4" descr="Image result for heart puls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6" y="4664121"/>
            <a:ext cx="753256" cy="75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Image result for clou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6" y="415026"/>
            <a:ext cx="3307383" cy="295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Image result for analytics icon bl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73" y="3301108"/>
            <a:ext cx="1369335" cy="136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14" descr="Image result for home wifi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20" y="2944270"/>
            <a:ext cx="1376344" cy="137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2" name="Picture 16" descr="Image result for devil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18" y="1621390"/>
            <a:ext cx="2435627" cy="159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625181" y="1729802"/>
            <a:ext cx="946819" cy="1121584"/>
            <a:chOff x="3625181" y="1729802"/>
            <a:chExt cx="946819" cy="1121584"/>
          </a:xfrm>
        </p:grpSpPr>
        <p:pic>
          <p:nvPicPr>
            <p:cNvPr id="24" name="Picture 10" descr="Image result for file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181" y="1729802"/>
              <a:ext cx="946819" cy="946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06" name="Picture 2" descr="Image result for devil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296" y="2316681"/>
              <a:ext cx="534704" cy="53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Picture 10" descr="Image result for fil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950" y="1729802"/>
            <a:ext cx="946819" cy="94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devil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89" y="3373795"/>
            <a:ext cx="1030302" cy="10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 bwMode="auto">
          <a:xfrm>
            <a:off x="454969" y="268940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Security threat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924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surveillanc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3" y="4549792"/>
            <a:ext cx="869247" cy="90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Image result for thermost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69" y="5446516"/>
            <a:ext cx="634074" cy="63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4" descr="Image result for heart puls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6" y="4664121"/>
            <a:ext cx="753256" cy="75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Image result for clou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6" y="415026"/>
            <a:ext cx="3307383" cy="295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Image result for analytics icon bl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73" y="3301108"/>
            <a:ext cx="1369335" cy="136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14" descr="Image result for home wifi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20" y="2944270"/>
            <a:ext cx="1376344" cy="137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2" name="Picture 16" descr="Image result for devil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18" y="1621390"/>
            <a:ext cx="2435627" cy="159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433406" y="3437590"/>
            <a:ext cx="1034801" cy="1119328"/>
            <a:chOff x="2627784" y="2120516"/>
            <a:chExt cx="3542496" cy="3734220"/>
          </a:xfrm>
        </p:grpSpPr>
        <p:pic>
          <p:nvPicPr>
            <p:cNvPr id="19" name="Picture 10" descr="Image result for file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120516"/>
              <a:ext cx="3031740" cy="3031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icons.iconarchive.com/icons/hopstarter/soft-scraps/256/Lock-Lock-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576" y="3717032"/>
              <a:ext cx="2137704" cy="2137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组合 20"/>
          <p:cNvGrpSpPr/>
          <p:nvPr/>
        </p:nvGrpSpPr>
        <p:grpSpPr>
          <a:xfrm>
            <a:off x="5742875" y="3511198"/>
            <a:ext cx="1288096" cy="1102730"/>
            <a:chOff x="539552" y="2128215"/>
            <a:chExt cx="4194750" cy="3907657"/>
          </a:xfrm>
        </p:grpSpPr>
        <p:pic>
          <p:nvPicPr>
            <p:cNvPr id="22" name="Picture 10" descr="Image result for file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128215"/>
              <a:ext cx="3031740" cy="3031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 descr="http://icons.iconarchive.com/icons/hopstarter/soft-scraps/256/Lock-Unlock-ic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5422" y="3356992"/>
              <a:ext cx="2678880" cy="2678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530" name="Picture 2" descr="Image result for devil sad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670" y="1595723"/>
            <a:ext cx="835521" cy="76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fil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06" y="3450296"/>
            <a:ext cx="875104" cy="87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Image result for key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807853" y="3916144"/>
            <a:ext cx="830045" cy="83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标题 1"/>
          <p:cNvSpPr txBox="1">
            <a:spLocks/>
          </p:cNvSpPr>
          <p:nvPr/>
        </p:nvSpPr>
        <p:spPr bwMode="auto">
          <a:xfrm>
            <a:off x="454969" y="268940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Security threat</a:t>
            </a:r>
            <a:endParaRPr lang="en-US" sz="3600" dirty="0"/>
          </a:p>
        </p:txBody>
      </p:sp>
      <p:sp>
        <p:nvSpPr>
          <p:cNvPr id="26" name="圆角矩形 25"/>
          <p:cNvSpPr/>
          <p:nvPr/>
        </p:nvSpPr>
        <p:spPr>
          <a:xfrm>
            <a:off x="1076264" y="3690833"/>
            <a:ext cx="6987010" cy="13964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Scope: Authenticatio</a:t>
            </a:r>
            <a:r>
              <a:rPr lang="en-US" sz="3200" dirty="0" smtClean="0">
                <a:solidFill>
                  <a:schemeClr val="tx1"/>
                </a:solidFill>
              </a:rPr>
              <a:t>n and integrity.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Privacy is orthogonal.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16875 -0.1430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75 -0.14306 L 0.33924 -0.2611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4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24 -0.26111 L 0.58872 0.00139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5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" y="2276872"/>
            <a:ext cx="8013576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454969" y="268940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Digital signature preliminary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97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Image result for clou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421" y="548680"/>
            <a:ext cx="3307383" cy="295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surveillanc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1375664" cy="143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Image result for analytics icon 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270" y="3137358"/>
            <a:ext cx="1369335" cy="136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1142031" y="4712879"/>
            <a:ext cx="1034801" cy="1119328"/>
            <a:chOff x="2627784" y="2120516"/>
            <a:chExt cx="3542496" cy="3734220"/>
          </a:xfrm>
        </p:grpSpPr>
        <p:pic>
          <p:nvPicPr>
            <p:cNvPr id="15" name="Picture 10" descr="Image result for fi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120516"/>
              <a:ext cx="3031740" cy="3031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icons.iconarchive.com/icons/hopstarter/soft-scraps/256/Lock-Lo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576" y="3717032"/>
              <a:ext cx="2137704" cy="2137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" name="组合 16"/>
          <p:cNvGrpSpPr/>
          <p:nvPr/>
        </p:nvGrpSpPr>
        <p:grpSpPr>
          <a:xfrm>
            <a:off x="7092686" y="4717974"/>
            <a:ext cx="1288096" cy="1222983"/>
            <a:chOff x="539552" y="2128215"/>
            <a:chExt cx="4194750" cy="3907657"/>
          </a:xfrm>
        </p:grpSpPr>
        <p:pic>
          <p:nvPicPr>
            <p:cNvPr id="18" name="Picture 10" descr="Image result for fi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128215"/>
              <a:ext cx="3031740" cy="3031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http://icons.iconarchive.com/icons/hopstarter/soft-scraps/256/Lock-Unlock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5422" y="3356992"/>
              <a:ext cx="2678880" cy="2678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组合 19"/>
          <p:cNvGrpSpPr/>
          <p:nvPr/>
        </p:nvGrpSpPr>
        <p:grpSpPr>
          <a:xfrm>
            <a:off x="5696236" y="4712879"/>
            <a:ext cx="1288096" cy="1222983"/>
            <a:chOff x="539552" y="2128215"/>
            <a:chExt cx="4194750" cy="3907657"/>
          </a:xfrm>
        </p:grpSpPr>
        <p:pic>
          <p:nvPicPr>
            <p:cNvPr id="21" name="Picture 10" descr="Image result for fi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128215"/>
              <a:ext cx="3031740" cy="3031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http://icons.iconarchive.com/icons/hopstarter/soft-scraps/256/Lock-Unlock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5422" y="3356992"/>
              <a:ext cx="2678880" cy="2678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1142031" y="4712879"/>
            <a:ext cx="1034801" cy="1119328"/>
            <a:chOff x="2627784" y="2120516"/>
            <a:chExt cx="3542496" cy="3734220"/>
          </a:xfrm>
        </p:grpSpPr>
        <p:pic>
          <p:nvPicPr>
            <p:cNvPr id="25" name="Picture 10" descr="Image result for fi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120516"/>
              <a:ext cx="3031740" cy="3031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icons.iconarchive.com/icons/hopstarter/soft-scraps/256/Lock-Lo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576" y="3717032"/>
              <a:ext cx="2137704" cy="2137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标题 1"/>
          <p:cNvSpPr txBox="1">
            <a:spLocks/>
          </p:cNvSpPr>
          <p:nvPr/>
        </p:nvSpPr>
        <p:spPr bwMode="auto">
          <a:xfrm>
            <a:off x="454969" y="268940"/>
            <a:ext cx="8229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3600" dirty="0" smtClean="0"/>
              <a:t>Digital signature scheme: sign-each</a:t>
            </a:r>
            <a:endParaRPr lang="en-US" sz="3600" dirty="0"/>
          </a:p>
        </p:txBody>
      </p:sp>
      <p:sp>
        <p:nvSpPr>
          <p:cNvPr id="28" name="圆角矩形 27"/>
          <p:cNvSpPr/>
          <p:nvPr/>
        </p:nvSpPr>
        <p:spPr>
          <a:xfrm>
            <a:off x="1142031" y="3677750"/>
            <a:ext cx="6490617" cy="8648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Problem: slow and power-hungry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slow turtl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76" y="4775876"/>
            <a:ext cx="2095431" cy="11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9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-0.02222 L 0.28542 -0.420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-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542 -0.42083 L 0.50504 -0.0115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022E-16 L 0.30209 -0.3986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-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09 -0.39861 L 0.64653 -0.011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22" y="1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237</Words>
  <Application>Microsoft Office PowerPoint</Application>
  <PresentationFormat>全屏显示(4:3)</PresentationFormat>
  <Paragraphs>81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Arial</vt:lpstr>
      <vt:lpstr>Helvetica</vt:lpstr>
      <vt:lpstr>Default Design</vt:lpstr>
      <vt:lpstr>An IoT Data Communication Framework for Authenticity and Integrity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UCSC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lbono</dc:creator>
  <cp:lastModifiedBy>Xin Li</cp:lastModifiedBy>
  <cp:revision>67</cp:revision>
  <dcterms:created xsi:type="dcterms:W3CDTF">2006-04-24T21:40:34Z</dcterms:created>
  <dcterms:modified xsi:type="dcterms:W3CDTF">2016-10-20T18:56:44Z</dcterms:modified>
</cp:coreProperties>
</file>