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70" r:id="rId3"/>
    <p:sldId id="371" r:id="rId4"/>
    <p:sldId id="372" r:id="rId5"/>
    <p:sldId id="373" r:id="rId6"/>
    <p:sldId id="391" r:id="rId7"/>
    <p:sldId id="375" r:id="rId8"/>
    <p:sldId id="376" r:id="rId9"/>
    <p:sldId id="377" r:id="rId10"/>
    <p:sldId id="379" r:id="rId11"/>
    <p:sldId id="378" r:id="rId12"/>
    <p:sldId id="374" r:id="rId13"/>
    <p:sldId id="380" r:id="rId14"/>
    <p:sldId id="381" r:id="rId15"/>
    <p:sldId id="382" r:id="rId16"/>
    <p:sldId id="383" r:id="rId17"/>
    <p:sldId id="385" r:id="rId18"/>
    <p:sldId id="386" r:id="rId19"/>
    <p:sldId id="384" r:id="rId20"/>
    <p:sldId id="387" r:id="rId21"/>
    <p:sldId id="388" r:id="rId22"/>
    <p:sldId id="389" r:id="rId23"/>
    <p:sldId id="3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BA"/>
    <a:srgbClr val="3E3EFF"/>
    <a:srgbClr val="FFFF00"/>
    <a:srgbClr val="239428"/>
    <a:srgbClr val="B2FF99"/>
    <a:srgbClr val="DBE1F1"/>
    <a:srgbClr val="8094CE"/>
    <a:srgbClr val="00258E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72122" autoAdjust="0"/>
  </p:normalViewPr>
  <p:slideViewPr>
    <p:cSldViewPr snapToGrid="0">
      <p:cViewPr varScale="1">
        <p:scale>
          <a:sx n="74" d="100"/>
          <a:sy n="74" d="100"/>
        </p:scale>
        <p:origin x="1122" y="84"/>
      </p:cViewPr>
      <p:guideLst/>
    </p:cSldViewPr>
  </p:slideViewPr>
  <p:outlineViewPr>
    <p:cViewPr>
      <p:scale>
        <a:sx n="33" d="100"/>
        <a:sy n="33" d="100"/>
      </p:scale>
      <p:origin x="0" y="-86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44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0B2A7-C5C3-492B-B6D4-94672D758D85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1BB09-E956-4E79-8EFD-DA2B530F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2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6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eeBlue-Background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31750"/>
            <a:ext cx="9274175" cy="695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2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2700" y="-90488"/>
            <a:ext cx="9939130" cy="1506331"/>
          </a:xfrm>
          <a:prstGeom prst="rect">
            <a:avLst/>
          </a:prstGeom>
          <a:gradFill flip="none" rotWithShape="1">
            <a:gsLst>
              <a:gs pos="0">
                <a:srgbClr val="00258E"/>
              </a:gs>
              <a:gs pos="43000">
                <a:srgbClr val="8094CE"/>
              </a:gs>
              <a:gs pos="81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355"/>
            <a:ext cx="9310480" cy="1185376"/>
          </a:xfrm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723900" y="1442831"/>
            <a:ext cx="10375900" cy="0"/>
          </a:xfrm>
          <a:prstGeom prst="line">
            <a:avLst/>
          </a:prstGeom>
          <a:ln w="76200">
            <a:solidFill>
              <a:srgbClr val="002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3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700" y="-90488"/>
            <a:ext cx="9939130" cy="1506331"/>
          </a:xfrm>
          <a:prstGeom prst="rect">
            <a:avLst/>
          </a:prstGeom>
          <a:gradFill flip="none" rotWithShape="1">
            <a:gsLst>
              <a:gs pos="0">
                <a:srgbClr val="00258E"/>
              </a:gs>
              <a:gs pos="43000">
                <a:srgbClr val="8094CE"/>
              </a:gs>
              <a:gs pos="81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723900" y="1442831"/>
            <a:ext cx="10375900" cy="0"/>
          </a:xfrm>
          <a:prstGeom prst="line">
            <a:avLst/>
          </a:prstGeom>
          <a:ln w="76200">
            <a:solidFill>
              <a:srgbClr val="002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291549" y="1404731"/>
            <a:ext cx="97005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b="0" kern="12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28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1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9355"/>
            <a:ext cx="7886700" cy="1185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24F2-B130-4AB5-928C-F8B735DA31F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B5B-01FB-4622-A319-E44FCF4B86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355" y="985203"/>
            <a:ext cx="8035290" cy="23876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Traffic and Failure Aware </a:t>
            </a:r>
            <a:b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VM Placement for </a:t>
            </a:r>
            <a:b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3600" b="1" dirty="0" smtClean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Multi-tenant Cloud Computing</a:t>
            </a:r>
            <a:endParaRPr lang="en-US" sz="3600" b="1" dirty="0">
              <a:ln w="0"/>
              <a:solidFill>
                <a:schemeClr val="accent1"/>
              </a:solidFill>
              <a:effectLst>
                <a:outerShdw blurRad="114300" dist="63500" dir="5640000" algn="ctr" rotWithShape="0">
                  <a:srgbClr val="6E747A">
                    <a:alpha val="46000"/>
                  </a:srgbClr>
                </a:outerShdw>
                <a:reflection stA="6000" endPos="65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58320"/>
            <a:ext cx="6858000" cy="1655762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i="1" dirty="0" smtClean="0">
                <a:ln/>
                <a:solidFill>
                  <a:schemeClr val="tx2"/>
                </a:solidFill>
              </a:rPr>
              <a:t>Chen Qian</a:t>
            </a:r>
            <a:r>
              <a:rPr lang="en-US" sz="3600" b="1" dirty="0" smtClean="0">
                <a:ln/>
                <a:solidFill>
                  <a:schemeClr val="tx2"/>
                </a:solidFill>
              </a:rPr>
              <a:t>, Xin Li</a:t>
            </a:r>
            <a:endParaRPr lang="en-US" sz="3600" b="1" dirty="0">
              <a:ln/>
              <a:solidFill>
                <a:schemeClr val="tx2"/>
              </a:solidFill>
            </a:endParaRPr>
          </a:p>
          <a:p>
            <a:r>
              <a:rPr lang="en-US" sz="3600" b="1" dirty="0" smtClean="0">
                <a:ln/>
                <a:solidFill>
                  <a:schemeClr val="tx2"/>
                </a:solidFill>
              </a:rPr>
              <a:t>University of Kentucky</a:t>
            </a:r>
          </a:p>
        </p:txBody>
      </p:sp>
    </p:spTree>
    <p:extLst>
      <p:ext uri="{BB962C8B-B14F-4D97-AF65-F5344CB8AC3E}">
        <p14:creationId xmlns:p14="http://schemas.microsoft.com/office/powerpoint/2010/main" val="112124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FAM V.S. Hose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Hose Model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0" y="2573784"/>
            <a:ext cx="3865912" cy="2786388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26332" y="3644213"/>
            <a:ext cx="916079" cy="3667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387406" y="5445037"/>
            <a:ext cx="429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Hose Model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40" y="2523386"/>
            <a:ext cx="3818230" cy="26513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66347" y="5394636"/>
            <a:ext cx="429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Physical Deployment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FAM V.S. Hose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3" y="2753626"/>
            <a:ext cx="3047713" cy="2495336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851348" y="3636615"/>
            <a:ext cx="916079" cy="3667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27" y="2505211"/>
            <a:ext cx="4125561" cy="28060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3239" y="5352680"/>
            <a:ext cx="429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FAM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58118" y="5352680"/>
            <a:ext cx="429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Physical Deployment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BwPopup"/>
          <p:cNvSpPr/>
          <p:nvPr/>
        </p:nvSpPr>
        <p:spPr>
          <a:xfrm>
            <a:off x="2773258" y="1563395"/>
            <a:ext cx="3597484" cy="885850"/>
          </a:xfrm>
          <a:prstGeom prst="wedgeRoundRectCallout">
            <a:avLst>
              <a:gd name="adj1" fmla="val 43853"/>
              <a:gd name="adj2" fmla="val 93093"/>
              <a:gd name="adj3" fmla="val 16667"/>
            </a:avLst>
          </a:prstGeom>
          <a:solidFill>
            <a:srgbClr val="FFCCCC">
              <a:alpha val="6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Smaller (compared to 2B)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1" name="final-punch"/>
          <p:cNvSpPr/>
          <p:nvPr/>
        </p:nvSpPr>
        <p:spPr>
          <a:xfrm>
            <a:off x="862896" y="4562086"/>
            <a:ext cx="7696200" cy="149828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r>
              <a:rPr lang="en-GB" sz="2600" b="1" dirty="0" smtClean="0">
                <a:solidFill>
                  <a:srgbClr val="1010A0"/>
                </a:solidFill>
              </a:rPr>
              <a:t>FAM capitalizes on tenant communication patterns</a:t>
            </a:r>
          </a:p>
          <a:p>
            <a:pPr lvl="0" algn="ctr"/>
            <a:endParaRPr lang="en-GB" sz="800" b="1" dirty="0" smtClean="0">
              <a:solidFill>
                <a:srgbClr val="1010A0"/>
              </a:solidFill>
            </a:endParaRPr>
          </a:p>
          <a:p>
            <a:pPr lvl="0" algn="ctr">
              <a:buClr>
                <a:srgbClr val="00B050"/>
              </a:buClr>
              <a:buSzPct val="110000"/>
              <a:buFont typeface="Wingdings" pitchFamily="2" charset="2"/>
              <a:buChar char="ü"/>
            </a:pPr>
            <a:r>
              <a:rPr lang="en-GB" sz="2200" dirty="0" smtClean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Suitable for typical applications </a:t>
            </a:r>
          </a:p>
          <a:p>
            <a:pPr lvl="0" algn="ctr">
              <a:buClr>
                <a:srgbClr val="00B050"/>
              </a:buClr>
              <a:buSzPct val="110000"/>
              <a:buFont typeface="Wingdings" pitchFamily="2" charset="2"/>
              <a:buChar char="ü"/>
            </a:pPr>
            <a:r>
              <a:rPr lang="en-GB" sz="2400" dirty="0" smtClean="0">
                <a:solidFill>
                  <a:srgbClr val="000000"/>
                </a:solidFill>
              </a:rPr>
              <a:t>Improved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35945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Network failure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513" y="1633724"/>
            <a:ext cx="7886700" cy="4351338"/>
          </a:xfrm>
        </p:spPr>
        <p:txBody>
          <a:bodyPr/>
          <a:lstStyle/>
          <a:p>
            <a:r>
              <a:rPr lang="en-US" altLang="zh-CN" dirty="0"/>
              <a:t>Different levels of failures</a:t>
            </a:r>
          </a:p>
          <a:p>
            <a:pPr lvl="1"/>
            <a:r>
              <a:rPr lang="en-US" altLang="zh-CN" dirty="0"/>
              <a:t>We focus on failures within a DCN</a:t>
            </a:r>
          </a:p>
          <a:p>
            <a:r>
              <a:rPr lang="en-US" altLang="zh-CN" dirty="0"/>
              <a:t>Tenants want reliable services</a:t>
            </a:r>
            <a:endParaRPr lang="en-US" altLang="zh-CN" dirty="0">
              <a:solidFill>
                <a:srgbClr val="FF3300"/>
              </a:solidFill>
            </a:endParaRPr>
          </a:p>
          <a:p>
            <a:pPr lvl="1"/>
            <a:r>
              <a:rPr lang="en-US" altLang="zh-CN" dirty="0"/>
              <a:t>Server/rack failure may cause function disability</a:t>
            </a:r>
          </a:p>
          <a:p>
            <a:pPr lvl="1"/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042212"/>
            <a:ext cx="60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341A00-6328-41B7-8BFE-55517CFA9315}" type="slidenum">
              <a:rPr lang="zh-CN" altLang="en-US" sz="1400" baseline="0"/>
              <a:pPr eaLnBrk="1" hangingPunct="1"/>
              <a:t>12</a:t>
            </a:fld>
            <a:endParaRPr lang="en-US" altLang="zh-CN" sz="1400" baseline="0"/>
          </a:p>
        </p:txBody>
      </p:sp>
      <p:pic>
        <p:nvPicPr>
          <p:cNvPr id="24" name="Picture 45" descr="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4554725"/>
            <a:ext cx="5873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2047875" y="4681725"/>
            <a:ext cx="636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3600">
                <a:solidFill>
                  <a:srgbClr val="000000"/>
                </a:solidFill>
                <a:ea typeface="宋体" panose="02010600030101010101" pitchFamily="2" charset="-122"/>
              </a:rPr>
              <a:t>…</a:t>
            </a:r>
          </a:p>
        </p:txBody>
      </p:sp>
      <p:pic>
        <p:nvPicPr>
          <p:cNvPr id="26" name="Picture 45" descr="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4554725"/>
            <a:ext cx="5873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14"/>
          <p:cNvCxnSpPr/>
          <p:nvPr/>
        </p:nvCxnSpPr>
        <p:spPr>
          <a:xfrm flipV="1">
            <a:off x="1903413" y="4013387"/>
            <a:ext cx="579437" cy="6048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H="1" flipV="1">
            <a:off x="2482850" y="4013387"/>
            <a:ext cx="584200" cy="541338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04"/>
          <p:cNvSpPr>
            <a:spLocks noChangeAspect="1"/>
          </p:cNvSpPr>
          <p:nvPr/>
        </p:nvSpPr>
        <p:spPr>
          <a:xfrm>
            <a:off x="1295400" y="5469125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0" name="Rectangle 104"/>
          <p:cNvSpPr>
            <a:spLocks noChangeAspect="1"/>
          </p:cNvSpPr>
          <p:nvPr/>
        </p:nvSpPr>
        <p:spPr>
          <a:xfrm>
            <a:off x="1524000" y="5469125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1" name="Rectangle 104"/>
          <p:cNvSpPr>
            <a:spLocks noChangeAspect="1"/>
          </p:cNvSpPr>
          <p:nvPr/>
        </p:nvSpPr>
        <p:spPr>
          <a:xfrm>
            <a:off x="1752600" y="5469125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2" name="Rectangle 104"/>
          <p:cNvSpPr>
            <a:spLocks noChangeAspect="1"/>
          </p:cNvSpPr>
          <p:nvPr/>
        </p:nvSpPr>
        <p:spPr>
          <a:xfrm>
            <a:off x="2667000" y="5469125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" name="Rectangle 104"/>
          <p:cNvSpPr>
            <a:spLocks noChangeAspect="1"/>
          </p:cNvSpPr>
          <p:nvPr/>
        </p:nvSpPr>
        <p:spPr>
          <a:xfrm>
            <a:off x="2895600" y="5469125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4" name="Rectangle 104"/>
          <p:cNvSpPr>
            <a:spLocks noChangeAspect="1"/>
          </p:cNvSpPr>
          <p:nvPr/>
        </p:nvSpPr>
        <p:spPr>
          <a:xfrm>
            <a:off x="3124200" y="5469125"/>
            <a:ext cx="228600" cy="5159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5" name="Rectangle 104"/>
          <p:cNvSpPr>
            <a:spLocks noChangeAspect="1"/>
          </p:cNvSpPr>
          <p:nvPr/>
        </p:nvSpPr>
        <p:spPr>
          <a:xfrm>
            <a:off x="2895600" y="5469125"/>
            <a:ext cx="228600" cy="5159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6" name="Rectangle 104"/>
          <p:cNvSpPr>
            <a:spLocks noChangeAspect="1"/>
          </p:cNvSpPr>
          <p:nvPr/>
        </p:nvSpPr>
        <p:spPr>
          <a:xfrm>
            <a:off x="1524000" y="5450075"/>
            <a:ext cx="228600" cy="5159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7" name="TextBox 97"/>
          <p:cNvSpPr txBox="1">
            <a:spLocks noChangeArrowheads="1"/>
          </p:cNvSpPr>
          <p:nvPr/>
        </p:nvSpPr>
        <p:spPr bwMode="auto">
          <a:xfrm>
            <a:off x="1371600" y="6037450"/>
            <a:ext cx="1028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baseline="0">
                <a:solidFill>
                  <a:srgbClr val="000000"/>
                </a:solidFill>
                <a:ea typeface="宋体" panose="02010600030101010101" pitchFamily="2" charset="-122"/>
              </a:rPr>
              <a:t> lb1</a:t>
            </a:r>
            <a:endParaRPr lang="en-GB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8" name="TextBox 97"/>
          <p:cNvSpPr txBox="1">
            <a:spLocks noChangeArrowheads="1"/>
          </p:cNvSpPr>
          <p:nvPr/>
        </p:nvSpPr>
        <p:spPr bwMode="auto">
          <a:xfrm>
            <a:off x="2438400" y="6042212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baseline="0">
                <a:solidFill>
                  <a:srgbClr val="000000"/>
                </a:solidFill>
                <a:ea typeface="宋体" panose="02010600030101010101" pitchFamily="2" charset="-122"/>
              </a:rPr>
              <a:t> lb2 lb3</a:t>
            </a:r>
            <a:endParaRPr lang="en-GB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800475" y="3832412"/>
            <a:ext cx="502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800" kern="0" baseline="0" dirty="0">
                <a:latin typeface="+mj-lt"/>
                <a:ea typeface="宋体" pitchFamily="2" charset="-122"/>
                <a:cs typeface="+mn-cs"/>
              </a:rPr>
              <a:t>If all VMs of “load balancer” function are in a same rack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800" kern="0" baseline="0" dirty="0">
                <a:latin typeface="+mj-lt"/>
                <a:ea typeface="宋体" pitchFamily="2" charset="-122"/>
                <a:cs typeface="+mn-cs"/>
              </a:rPr>
              <a:t>Rack failure causes the disability of “load balancer”</a:t>
            </a:r>
          </a:p>
        </p:txBody>
      </p:sp>
      <p:cxnSp>
        <p:nvCxnSpPr>
          <p:cNvPr id="40" name="Straight Connector 126"/>
          <p:cNvCxnSpPr/>
          <p:nvPr/>
        </p:nvCxnSpPr>
        <p:spPr>
          <a:xfrm flipV="1">
            <a:off x="2447925" y="3621017"/>
            <a:ext cx="333375" cy="310336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830825"/>
            <a:ext cx="66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8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 representation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(Vertex)</a:t>
            </a:r>
          </a:p>
          <a:p>
            <a:pPr lvl="1"/>
            <a:r>
              <a:rPr lang="en-US" dirty="0" smtClean="0"/>
              <a:t>#VMs</a:t>
            </a:r>
          </a:p>
          <a:p>
            <a:pPr lvl="1"/>
            <a:r>
              <a:rPr lang="en-US" dirty="0" smtClean="0"/>
              <a:t>Fault tolerance: </a:t>
            </a:r>
            <a:r>
              <a:rPr lang="en-US" dirty="0" smtClean="0">
                <a:solidFill>
                  <a:srgbClr val="FF0000"/>
                </a:solidFill>
              </a:rPr>
              <a:t>max</a:t>
            </a:r>
            <a:r>
              <a:rPr lang="en-US" dirty="0" smtClean="0"/>
              <a:t> fraction of VMs in a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rack</a:t>
            </a:r>
          </a:p>
          <a:p>
            <a:r>
              <a:rPr lang="en-US" dirty="0" smtClean="0"/>
              <a:t>Bandwidth (Link)</a:t>
            </a:r>
          </a:p>
        </p:txBody>
      </p:sp>
      <p:sp>
        <p:nvSpPr>
          <p:cNvPr id="8" name="Rounded Rectangular Callout 11"/>
          <p:cNvSpPr/>
          <p:nvPr/>
        </p:nvSpPr>
        <p:spPr>
          <a:xfrm>
            <a:off x="1964699" y="3726001"/>
            <a:ext cx="1540896" cy="1328023"/>
          </a:xfrm>
          <a:prstGeom prst="wedgeRoundRectCallout">
            <a:avLst>
              <a:gd name="adj1" fmla="val -44485"/>
              <a:gd name="adj2" fmla="val 2826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40458C"/>
                </a:solidFill>
                <a:ea typeface="宋体" pitchFamily="2" charset="-122"/>
              </a:rPr>
              <a:t>Load </a:t>
            </a:r>
          </a:p>
          <a:p>
            <a:pPr algn="ctr">
              <a:defRPr/>
            </a:pPr>
            <a:r>
              <a:rPr lang="en-US" altLang="zh-CN" sz="2400" dirty="0" smtClean="0">
                <a:solidFill>
                  <a:srgbClr val="40458C"/>
                </a:solidFill>
                <a:ea typeface="宋体" pitchFamily="2" charset="-122"/>
              </a:rPr>
              <a:t>Balancer</a:t>
            </a:r>
          </a:p>
          <a:p>
            <a:pPr algn="ctr">
              <a:defRPr/>
            </a:pPr>
            <a:endParaRPr lang="en-US" altLang="zh-CN" sz="2400" dirty="0">
              <a:solidFill>
                <a:srgbClr val="40458C"/>
              </a:solidFill>
              <a:ea typeface="宋体" pitchFamily="2" charset="-122"/>
            </a:endParaRPr>
          </a:p>
        </p:txBody>
      </p:sp>
      <p:sp>
        <p:nvSpPr>
          <p:cNvPr id="9" name="Rounded Rectangular Callout 11"/>
          <p:cNvSpPr/>
          <p:nvPr/>
        </p:nvSpPr>
        <p:spPr>
          <a:xfrm>
            <a:off x="5521461" y="3709379"/>
            <a:ext cx="1874206" cy="1328023"/>
          </a:xfrm>
          <a:prstGeom prst="wedgeRoundRectCallout">
            <a:avLst>
              <a:gd name="adj1" fmla="val -44485"/>
              <a:gd name="adj2" fmla="val 2826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40458C"/>
                </a:solidFill>
                <a:ea typeface="宋体" pitchFamily="2" charset="-122"/>
              </a:rPr>
              <a:t>Dev.</a:t>
            </a:r>
          </a:p>
          <a:p>
            <a:pPr algn="ctr">
              <a:defRPr/>
            </a:pPr>
            <a:r>
              <a:rPr lang="en-US" altLang="zh-CN" sz="2400" dirty="0" smtClean="0">
                <a:solidFill>
                  <a:srgbClr val="40458C"/>
                </a:solidFill>
                <a:ea typeface="宋体" pitchFamily="2" charset="-122"/>
              </a:rPr>
              <a:t>Portal</a:t>
            </a:r>
          </a:p>
          <a:p>
            <a:pPr algn="ctr">
              <a:defRPr/>
            </a:pPr>
            <a:endParaRPr lang="en-US" altLang="zh-CN" sz="2400" dirty="0">
              <a:solidFill>
                <a:srgbClr val="40458C"/>
              </a:solidFill>
              <a:ea typeface="宋体" pitchFamily="2" charset="-122"/>
            </a:endParaRPr>
          </a:p>
        </p:txBody>
      </p:sp>
      <p:sp>
        <p:nvSpPr>
          <p:cNvPr id="10" name="Rounded Rectangular Callout 11"/>
          <p:cNvSpPr/>
          <p:nvPr/>
        </p:nvSpPr>
        <p:spPr>
          <a:xfrm>
            <a:off x="1996601" y="5688419"/>
            <a:ext cx="1444122" cy="919401"/>
          </a:xfrm>
          <a:prstGeom prst="wedgeRoundRectCallout">
            <a:avLst>
              <a:gd name="adj1" fmla="val -44485"/>
              <a:gd name="adj2" fmla="val 2826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40458C"/>
                </a:solidFill>
                <a:ea typeface="宋体" pitchFamily="2" charset="-122"/>
              </a:rPr>
              <a:t>KMS</a:t>
            </a:r>
          </a:p>
          <a:p>
            <a:pPr algn="ctr">
              <a:defRPr/>
            </a:pPr>
            <a:endParaRPr lang="en-US" altLang="zh-CN" sz="2400" dirty="0">
              <a:solidFill>
                <a:srgbClr val="40458C"/>
              </a:solidFill>
              <a:ea typeface="宋体" pitchFamily="2" charset="-122"/>
            </a:endParaRPr>
          </a:p>
        </p:txBody>
      </p:sp>
      <p:sp>
        <p:nvSpPr>
          <p:cNvPr id="11" name="Rounded Rectangular Callout 11"/>
          <p:cNvSpPr/>
          <p:nvPr/>
        </p:nvSpPr>
        <p:spPr>
          <a:xfrm>
            <a:off x="5447449" y="5678456"/>
            <a:ext cx="1778672" cy="919401"/>
          </a:xfrm>
          <a:prstGeom prst="wedgeRoundRectCallout">
            <a:avLst>
              <a:gd name="adj1" fmla="val -44485"/>
              <a:gd name="adj2" fmla="val 2826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40458C"/>
                </a:solidFill>
                <a:ea typeface="宋体" pitchFamily="2" charset="-122"/>
              </a:rPr>
              <a:t>MySQL</a:t>
            </a:r>
          </a:p>
          <a:p>
            <a:pPr algn="ctr">
              <a:defRPr/>
            </a:pPr>
            <a:endParaRPr lang="en-US" altLang="zh-CN" sz="2400" dirty="0">
              <a:solidFill>
                <a:srgbClr val="40458C"/>
              </a:solidFill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7995" y="4432088"/>
            <a:ext cx="160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(3, 0.9)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1545" y="4538327"/>
            <a:ext cx="160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(3, 0.8)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03120" y="6090851"/>
            <a:ext cx="160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(3, 0.8)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1437" y="6021305"/>
            <a:ext cx="160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(3, 0.8)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左右箭头 11"/>
          <p:cNvSpPr/>
          <p:nvPr/>
        </p:nvSpPr>
        <p:spPr>
          <a:xfrm>
            <a:off x="3602203" y="4067043"/>
            <a:ext cx="1866511" cy="14079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3528679" y="6061616"/>
            <a:ext cx="1866511" cy="14079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左右箭头 17"/>
          <p:cNvSpPr/>
          <p:nvPr/>
        </p:nvSpPr>
        <p:spPr>
          <a:xfrm rot="5400000">
            <a:off x="2407616" y="5174454"/>
            <a:ext cx="588726" cy="34786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 rot="5400000">
            <a:off x="6042422" y="5198517"/>
            <a:ext cx="588726" cy="34786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65919" y="3691490"/>
            <a:ext cx="46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4401028" y="5692319"/>
            <a:ext cx="46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2172155" y="5151579"/>
            <a:ext cx="46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873316" y="5107973"/>
            <a:ext cx="46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322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Placement Goal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ular Callout 11"/>
          <p:cNvSpPr/>
          <p:nvPr/>
        </p:nvSpPr>
        <p:spPr>
          <a:xfrm>
            <a:off x="380999" y="2309813"/>
            <a:ext cx="8494059" cy="2746281"/>
          </a:xfrm>
          <a:prstGeom prst="wedgeRoundRectCallout">
            <a:avLst>
              <a:gd name="adj1" fmla="val 23274"/>
              <a:gd name="adj2" fmla="val -5052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latin typeface="+mj-lt"/>
                <a:ea typeface="宋体" pitchFamily="2" charset="-122"/>
              </a:rPr>
              <a:t>Reduce the </a:t>
            </a:r>
            <a:r>
              <a:rPr lang="en-US" altLang="zh-CN" sz="3600" b="1" dirty="0" smtClean="0">
                <a:latin typeface="+mj-lt"/>
                <a:ea typeface="宋体" pitchFamily="2" charset="-122"/>
              </a:rPr>
              <a:t>traffic-distance product </a:t>
            </a:r>
            <a:r>
              <a:rPr lang="en-US" altLang="zh-CN" sz="3600" b="1" dirty="0">
                <a:latin typeface="+mj-lt"/>
                <a:ea typeface="宋体" pitchFamily="2" charset="-122"/>
              </a:rPr>
              <a:t>of a multi-tenant DCN by smart VM placement, while preserving the reliability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4471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placement heuristic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optimization problem is </a:t>
            </a:r>
            <a:r>
              <a:rPr lang="en-US" dirty="0" smtClean="0">
                <a:solidFill>
                  <a:srgbClr val="FF0000"/>
                </a:solidFill>
              </a:rPr>
              <a:t>NP-hard</a:t>
            </a:r>
          </a:p>
          <a:p>
            <a:pPr lvl="1"/>
            <a:r>
              <a:rPr lang="en-US" dirty="0" smtClean="0"/>
              <a:t>Quadratic Assignment Problem (QAP) </a:t>
            </a:r>
          </a:p>
          <a:p>
            <a:pPr lvl="1"/>
            <a:endParaRPr lang="en-US" dirty="0"/>
          </a:p>
          <a:p>
            <a:r>
              <a:rPr lang="en-US" dirty="0" smtClean="0"/>
              <a:t>Three steps:</a:t>
            </a:r>
          </a:p>
          <a:p>
            <a:pPr lvl="1"/>
            <a:r>
              <a:rPr lang="en-US" dirty="0" smtClean="0"/>
              <a:t>Partition</a:t>
            </a:r>
          </a:p>
          <a:p>
            <a:pPr lvl="1"/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Virtual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99" y="3469080"/>
            <a:ext cx="7794251" cy="100866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placement : partition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Split the set of VMs to multiple components that are placed to different </a:t>
            </a:r>
            <a:r>
              <a:rPr lang="en-US" altLang="zh-CN" sz="2800" dirty="0" smtClean="0"/>
              <a:t>racks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Minimize </a:t>
            </a:r>
            <a:r>
              <a:rPr lang="en-US" dirty="0" smtClean="0">
                <a:solidFill>
                  <a:srgbClr val="FF0000"/>
                </a:solidFill>
              </a:rPr>
              <a:t>cross-block</a:t>
            </a:r>
            <a:r>
              <a:rPr lang="en-US" dirty="0" smtClean="0"/>
              <a:t> traffic, while keeping </a:t>
            </a:r>
            <a:r>
              <a:rPr lang="en-US" dirty="0" smtClean="0">
                <a:solidFill>
                  <a:srgbClr val="FF0000"/>
                </a:solidFill>
              </a:rPr>
              <a:t>fault tolerance</a:t>
            </a:r>
            <a:r>
              <a:rPr lang="en-US" dirty="0" smtClean="0"/>
              <a:t>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placement: place</a:t>
            </a:r>
            <a:endParaRPr 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4175092" y="2029079"/>
            <a:ext cx="4338565" cy="2996997"/>
            <a:chOff x="2196168" y="1704910"/>
            <a:chExt cx="4442944" cy="2755898"/>
          </a:xfrm>
        </p:grpSpPr>
        <p:pic>
          <p:nvPicPr>
            <p:cNvPr id="4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168" y="3706746"/>
              <a:ext cx="5873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7"/>
            <p:cNvSpPr txBox="1">
              <a:spLocks noChangeArrowheads="1"/>
            </p:cNvSpPr>
            <p:nvPr/>
          </p:nvSpPr>
          <p:spPr bwMode="auto">
            <a:xfrm>
              <a:off x="2848630" y="3833746"/>
              <a:ext cx="636588" cy="53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GB" altLang="zh-CN" sz="3600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  <p:pic>
          <p:nvPicPr>
            <p:cNvPr id="6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4118" y="3706746"/>
              <a:ext cx="587375" cy="754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Connector 14"/>
            <p:cNvCxnSpPr/>
            <p:nvPr/>
          </p:nvCxnSpPr>
          <p:spPr>
            <a:xfrm rot="5400000" flipH="1" flipV="1">
              <a:off x="2691468" y="3178108"/>
              <a:ext cx="604838" cy="579437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3305036" y="3143977"/>
              <a:ext cx="541338" cy="5842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Cluster2"/>
            <p:cNvGrpSpPr>
              <a:grpSpLocks/>
            </p:cNvGrpSpPr>
            <p:nvPr/>
          </p:nvGrpSpPr>
          <p:grpSpPr bwMode="auto">
            <a:xfrm>
              <a:off x="4964301" y="3209416"/>
              <a:ext cx="1674811" cy="1243013"/>
              <a:chOff x="381973" y="3140701"/>
              <a:chExt cx="2212271" cy="1762313"/>
            </a:xfrm>
          </p:grpSpPr>
          <p:pic>
            <p:nvPicPr>
              <p:cNvPr id="50" name="Picture 45" descr="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973" y="3833877"/>
                <a:ext cx="725009" cy="106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Box 29"/>
              <p:cNvSpPr txBox="1">
                <a:spLocks noChangeArrowheads="1"/>
              </p:cNvSpPr>
              <p:nvPr/>
            </p:nvSpPr>
            <p:spPr bwMode="auto">
              <a:xfrm>
                <a:off x="1026385" y="4045278"/>
                <a:ext cx="839485" cy="75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Times New Roman" panose="02020603050405020304" pitchFamily="18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Times New Roman" panose="02020603050405020304" pitchFamily="18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Times New Roman" panose="02020603050405020304" pitchFamily="18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Times New Roman" panose="02020603050405020304" pitchFamily="18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Times New Roman" panose="02020603050405020304" pitchFamily="18" charset="0"/>
                  </a:defRPr>
                </a:lvl5pPr>
                <a:lvl6pPr marL="22860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Times New Roman" panose="02020603050405020304" pitchFamily="18" charset="0"/>
                  </a:defRPr>
                </a:lvl6pPr>
                <a:lvl7pPr marL="27432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Times New Roman" panose="02020603050405020304" pitchFamily="18" charset="0"/>
                  </a:defRPr>
                </a:lvl7pPr>
                <a:lvl8pPr marL="32004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Times New Roman" panose="02020603050405020304" pitchFamily="18" charset="0"/>
                  </a:defRPr>
                </a:lvl8pPr>
                <a:lvl9pPr marL="36576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GB" altLang="zh-CN" sz="3600">
                    <a:solidFill>
                      <a:srgbClr val="000000"/>
                    </a:solidFill>
                    <a:ea typeface="宋体" panose="02010600030101010101" pitchFamily="2" charset="-122"/>
                  </a:rPr>
                  <a:t>…</a:t>
                </a:r>
              </a:p>
            </p:txBody>
          </p:sp>
          <p:pic>
            <p:nvPicPr>
              <p:cNvPr id="52" name="Picture 45" descr="Serv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9235" y="3833877"/>
                <a:ext cx="725009" cy="1069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3" name="Straight Connector 120"/>
              <p:cNvCxnSpPr/>
              <p:nvPr/>
            </p:nvCxnSpPr>
            <p:spPr>
              <a:xfrm rot="5400000" flipH="1" flipV="1">
                <a:off x="876844" y="3203617"/>
                <a:ext cx="767495" cy="641664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21"/>
              <p:cNvCxnSpPr/>
              <p:nvPr/>
            </p:nvCxnSpPr>
            <p:spPr>
              <a:xfrm flipH="1" flipV="1">
                <a:off x="1581423" y="3140702"/>
                <a:ext cx="650051" cy="693221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26"/>
            <p:cNvCxnSpPr/>
            <p:nvPr/>
          </p:nvCxnSpPr>
          <p:spPr>
            <a:xfrm flipV="1">
              <a:off x="3485218" y="2146234"/>
              <a:ext cx="1012824" cy="6731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33"/>
            <p:cNvCxnSpPr/>
            <p:nvPr/>
          </p:nvCxnSpPr>
          <p:spPr>
            <a:xfrm flipH="1" flipV="1">
              <a:off x="4498042" y="2146234"/>
              <a:ext cx="1149723" cy="621858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555" y="2679633"/>
              <a:ext cx="6667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1513" y="2723643"/>
              <a:ext cx="6667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236" y="1704910"/>
              <a:ext cx="6667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1" name="组合 100"/>
          <p:cNvGrpSpPr/>
          <p:nvPr/>
        </p:nvGrpSpPr>
        <p:grpSpPr>
          <a:xfrm>
            <a:off x="4557756" y="1642987"/>
            <a:ext cx="4216177" cy="4329898"/>
            <a:chOff x="4557756" y="1642987"/>
            <a:chExt cx="4216177" cy="4329898"/>
          </a:xfrm>
        </p:grpSpPr>
        <p:sp>
          <p:nvSpPr>
            <p:cNvPr id="64" name="圆角矩形 63"/>
            <p:cNvSpPr/>
            <p:nvPr/>
          </p:nvSpPr>
          <p:spPr>
            <a:xfrm>
              <a:off x="4557756" y="3352563"/>
              <a:ext cx="1533650" cy="2061883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6951403" y="3324227"/>
              <a:ext cx="1533650" cy="2061883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842893" y="1642987"/>
              <a:ext cx="1284402" cy="128440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Core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连接符 69"/>
            <p:cNvCxnSpPr>
              <a:stCxn id="68" idx="3"/>
              <a:endCxn id="64" idx="0"/>
            </p:cNvCxnSpPr>
            <p:nvPr/>
          </p:nvCxnSpPr>
          <p:spPr>
            <a:xfrm flipH="1">
              <a:off x="5324581" y="2739293"/>
              <a:ext cx="706408" cy="61327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8" idx="5"/>
              <a:endCxn id="67" idx="0"/>
            </p:cNvCxnSpPr>
            <p:nvPr/>
          </p:nvCxnSpPr>
          <p:spPr>
            <a:xfrm>
              <a:off x="6939199" y="2739293"/>
              <a:ext cx="779029" cy="5849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4724817" y="3592954"/>
              <a:ext cx="467003" cy="4308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363584" y="3592855"/>
              <a:ext cx="479309" cy="4308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26309" y="4233449"/>
              <a:ext cx="467003" cy="4308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365076" y="4233350"/>
              <a:ext cx="479309" cy="43084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724817" y="4846620"/>
              <a:ext cx="467003" cy="43084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363584" y="4846521"/>
              <a:ext cx="479309" cy="43084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162142" y="3575808"/>
              <a:ext cx="467003" cy="4308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7824421" y="4773000"/>
              <a:ext cx="479309" cy="43084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7839884" y="3592855"/>
              <a:ext cx="479309" cy="43084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839884" y="4188066"/>
              <a:ext cx="479309" cy="43084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170541" y="4782067"/>
              <a:ext cx="479309" cy="43084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7170540" y="4196896"/>
              <a:ext cx="463337" cy="422009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781692" y="5511220"/>
              <a:ext cx="1550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Rack1</a:t>
              </a:r>
              <a:endParaRPr lang="en-US" sz="2400" b="1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223300" y="5471543"/>
              <a:ext cx="1550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Rack2</a:t>
              </a:r>
              <a:endParaRPr lang="en-US" sz="2400" b="1" dirty="0"/>
            </a:p>
          </p:txBody>
        </p:sp>
      </p:grpSp>
      <p:sp>
        <p:nvSpPr>
          <p:cNvPr id="86" name="矩形 85"/>
          <p:cNvSpPr/>
          <p:nvPr/>
        </p:nvSpPr>
        <p:spPr>
          <a:xfrm>
            <a:off x="2507464" y="3639441"/>
            <a:ext cx="467003" cy="430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3104901" y="3639441"/>
            <a:ext cx="467003" cy="430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矩形 89"/>
          <p:cNvSpPr/>
          <p:nvPr/>
        </p:nvSpPr>
        <p:spPr>
          <a:xfrm>
            <a:off x="701820" y="3639441"/>
            <a:ext cx="467003" cy="430840"/>
          </a:xfrm>
          <a:prstGeom prst="rect">
            <a:avLst/>
          </a:prstGeom>
          <a:solidFill>
            <a:srgbClr val="FF80B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 90"/>
          <p:cNvSpPr/>
          <p:nvPr/>
        </p:nvSpPr>
        <p:spPr>
          <a:xfrm>
            <a:off x="1326496" y="3639741"/>
            <a:ext cx="467003" cy="430840"/>
          </a:xfrm>
          <a:prstGeom prst="rect">
            <a:avLst/>
          </a:prstGeom>
          <a:solidFill>
            <a:srgbClr val="FF80B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 91"/>
          <p:cNvSpPr/>
          <p:nvPr/>
        </p:nvSpPr>
        <p:spPr>
          <a:xfrm>
            <a:off x="701820" y="4241956"/>
            <a:ext cx="467003" cy="430840"/>
          </a:xfrm>
          <a:prstGeom prst="rect">
            <a:avLst/>
          </a:prstGeom>
          <a:solidFill>
            <a:srgbClr val="FF80B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/>
          <p:cNvSpPr/>
          <p:nvPr/>
        </p:nvSpPr>
        <p:spPr>
          <a:xfrm>
            <a:off x="1326496" y="4242256"/>
            <a:ext cx="467003" cy="430840"/>
          </a:xfrm>
          <a:prstGeom prst="rect">
            <a:avLst/>
          </a:prstGeom>
          <a:solidFill>
            <a:srgbClr val="FF80B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 95"/>
          <p:cNvSpPr/>
          <p:nvPr/>
        </p:nvSpPr>
        <p:spPr>
          <a:xfrm>
            <a:off x="475021" y="3401993"/>
            <a:ext cx="1543050" cy="1984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 96"/>
          <p:cNvSpPr/>
          <p:nvPr/>
        </p:nvSpPr>
        <p:spPr>
          <a:xfrm>
            <a:off x="2244870" y="3401993"/>
            <a:ext cx="1543050" cy="1984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文本框 98"/>
          <p:cNvSpPr txBox="1"/>
          <p:nvPr/>
        </p:nvSpPr>
        <p:spPr>
          <a:xfrm>
            <a:off x="798128" y="4954790"/>
            <a:ext cx="131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Block1</a:t>
            </a:r>
            <a:endParaRPr lang="en-US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2573301" y="4939027"/>
            <a:ext cx="131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Block2</a:t>
            </a:r>
            <a:endParaRPr lang="en-US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13538" y="1930687"/>
            <a:ext cx="4540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Place blocks onto DCN</a:t>
            </a:r>
            <a:endParaRPr lang="en-US" sz="2800" dirty="0"/>
          </a:p>
        </p:txBody>
      </p:sp>
      <p:sp>
        <p:nvSpPr>
          <p:cNvPr id="103" name="矩形 102"/>
          <p:cNvSpPr/>
          <p:nvPr/>
        </p:nvSpPr>
        <p:spPr>
          <a:xfrm>
            <a:off x="346491" y="3085605"/>
            <a:ext cx="3771900" cy="265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7085 0.081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0.71233 0.079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08" y="39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0.7085 0.077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388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022E-16 L 0.71233 0.077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08" y="38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24357 0.177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88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24966 0.178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88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1" animBg="1"/>
      <p:bldP spid="99" grpId="0"/>
      <p:bldP spid="100" grpId="0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placement: place</a:t>
            </a:r>
            <a:endParaRPr 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4557756" y="3352563"/>
            <a:ext cx="1533650" cy="206188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圆角矩形 66"/>
          <p:cNvSpPr/>
          <p:nvPr/>
        </p:nvSpPr>
        <p:spPr>
          <a:xfrm>
            <a:off x="6951403" y="3324227"/>
            <a:ext cx="1533650" cy="206188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5842893" y="1642987"/>
            <a:ext cx="1284402" cy="128440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Core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/>
          <p:cNvCxnSpPr>
            <a:stCxn id="68" idx="3"/>
            <a:endCxn id="64" idx="0"/>
          </p:cNvCxnSpPr>
          <p:nvPr/>
        </p:nvCxnSpPr>
        <p:spPr>
          <a:xfrm flipH="1">
            <a:off x="5324581" y="2739293"/>
            <a:ext cx="706408" cy="613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8" idx="5"/>
            <a:endCxn id="67" idx="0"/>
          </p:cNvCxnSpPr>
          <p:nvPr/>
        </p:nvCxnSpPr>
        <p:spPr>
          <a:xfrm>
            <a:off x="6939199" y="2739293"/>
            <a:ext cx="779029" cy="5849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724817" y="3592954"/>
            <a:ext cx="467003" cy="43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74"/>
          <p:cNvSpPr/>
          <p:nvPr/>
        </p:nvSpPr>
        <p:spPr>
          <a:xfrm>
            <a:off x="5363584" y="3592855"/>
            <a:ext cx="479309" cy="430840"/>
          </a:xfrm>
          <a:prstGeom prst="rect">
            <a:avLst/>
          </a:prstGeom>
          <a:noFill/>
          <a:ln w="31750"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/>
          <p:cNvSpPr/>
          <p:nvPr/>
        </p:nvSpPr>
        <p:spPr>
          <a:xfrm>
            <a:off x="4726309" y="4233449"/>
            <a:ext cx="467003" cy="43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矩形 76"/>
          <p:cNvSpPr/>
          <p:nvPr/>
        </p:nvSpPr>
        <p:spPr>
          <a:xfrm>
            <a:off x="5365076" y="4233350"/>
            <a:ext cx="479309" cy="43084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矩形 77"/>
          <p:cNvSpPr/>
          <p:nvPr/>
        </p:nvSpPr>
        <p:spPr>
          <a:xfrm>
            <a:off x="4724817" y="4846620"/>
            <a:ext cx="467003" cy="43084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矩形 78"/>
          <p:cNvSpPr/>
          <p:nvPr/>
        </p:nvSpPr>
        <p:spPr>
          <a:xfrm>
            <a:off x="5363584" y="4846521"/>
            <a:ext cx="479309" cy="43084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 79"/>
          <p:cNvSpPr/>
          <p:nvPr/>
        </p:nvSpPr>
        <p:spPr>
          <a:xfrm>
            <a:off x="7162142" y="3575808"/>
            <a:ext cx="467003" cy="430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 80"/>
          <p:cNvSpPr/>
          <p:nvPr/>
        </p:nvSpPr>
        <p:spPr>
          <a:xfrm>
            <a:off x="7824421" y="4773000"/>
            <a:ext cx="479309" cy="43084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矩形 81"/>
          <p:cNvSpPr/>
          <p:nvPr/>
        </p:nvSpPr>
        <p:spPr>
          <a:xfrm>
            <a:off x="7839884" y="3592855"/>
            <a:ext cx="479309" cy="43084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矩形 82"/>
          <p:cNvSpPr/>
          <p:nvPr/>
        </p:nvSpPr>
        <p:spPr>
          <a:xfrm>
            <a:off x="7839884" y="4188066"/>
            <a:ext cx="479309" cy="43084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 83"/>
          <p:cNvSpPr/>
          <p:nvPr/>
        </p:nvSpPr>
        <p:spPr>
          <a:xfrm>
            <a:off x="7170541" y="4782067"/>
            <a:ext cx="479309" cy="43084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 84"/>
          <p:cNvSpPr/>
          <p:nvPr/>
        </p:nvSpPr>
        <p:spPr>
          <a:xfrm>
            <a:off x="7170540" y="4196896"/>
            <a:ext cx="463337" cy="422009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文本框 87"/>
          <p:cNvSpPr txBox="1"/>
          <p:nvPr/>
        </p:nvSpPr>
        <p:spPr>
          <a:xfrm>
            <a:off x="4781692" y="5511220"/>
            <a:ext cx="155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Rack1</a:t>
            </a:r>
            <a:endParaRPr lang="en-US" sz="2400" b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7223300" y="5471543"/>
            <a:ext cx="155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Rack2</a:t>
            </a:r>
            <a:endParaRPr lang="en-US" sz="2400" b="1" dirty="0"/>
          </a:p>
        </p:txBody>
      </p:sp>
      <p:sp>
        <p:nvSpPr>
          <p:cNvPr id="86" name="矩形 85"/>
          <p:cNvSpPr/>
          <p:nvPr/>
        </p:nvSpPr>
        <p:spPr>
          <a:xfrm>
            <a:off x="2507464" y="3639441"/>
            <a:ext cx="467003" cy="430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3104901" y="3639441"/>
            <a:ext cx="467003" cy="430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矩形 89"/>
          <p:cNvSpPr/>
          <p:nvPr/>
        </p:nvSpPr>
        <p:spPr>
          <a:xfrm>
            <a:off x="701820" y="3639441"/>
            <a:ext cx="467003" cy="430840"/>
          </a:xfrm>
          <a:prstGeom prst="rect">
            <a:avLst/>
          </a:prstGeom>
          <a:solidFill>
            <a:srgbClr val="FF80B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 90"/>
          <p:cNvSpPr/>
          <p:nvPr/>
        </p:nvSpPr>
        <p:spPr>
          <a:xfrm>
            <a:off x="1326496" y="3639741"/>
            <a:ext cx="467003" cy="430840"/>
          </a:xfrm>
          <a:prstGeom prst="rect">
            <a:avLst/>
          </a:prstGeom>
          <a:solidFill>
            <a:srgbClr val="FF80B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 91"/>
          <p:cNvSpPr/>
          <p:nvPr/>
        </p:nvSpPr>
        <p:spPr>
          <a:xfrm>
            <a:off x="701820" y="4241956"/>
            <a:ext cx="467003" cy="430840"/>
          </a:xfrm>
          <a:prstGeom prst="rect">
            <a:avLst/>
          </a:prstGeom>
          <a:solidFill>
            <a:srgbClr val="FF80B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 92"/>
          <p:cNvSpPr/>
          <p:nvPr/>
        </p:nvSpPr>
        <p:spPr>
          <a:xfrm>
            <a:off x="1326496" y="4242256"/>
            <a:ext cx="467003" cy="430840"/>
          </a:xfrm>
          <a:prstGeom prst="rect">
            <a:avLst/>
          </a:prstGeom>
          <a:solidFill>
            <a:srgbClr val="FF80B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 95"/>
          <p:cNvSpPr/>
          <p:nvPr/>
        </p:nvSpPr>
        <p:spPr>
          <a:xfrm>
            <a:off x="475021" y="3401993"/>
            <a:ext cx="1543050" cy="1984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 96"/>
          <p:cNvSpPr/>
          <p:nvPr/>
        </p:nvSpPr>
        <p:spPr>
          <a:xfrm>
            <a:off x="2244870" y="3401993"/>
            <a:ext cx="1543050" cy="1984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文本框 98"/>
          <p:cNvSpPr txBox="1"/>
          <p:nvPr/>
        </p:nvSpPr>
        <p:spPr>
          <a:xfrm>
            <a:off x="798128" y="4954790"/>
            <a:ext cx="131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Block1</a:t>
            </a:r>
            <a:endParaRPr lang="en-US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2573301" y="4939027"/>
            <a:ext cx="131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Block2</a:t>
            </a:r>
            <a:endParaRPr lang="en-US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13538" y="1930687"/>
            <a:ext cx="45405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Place blocks onto DCN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Split blocks if needed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Virtual migration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7" name="矩形 56"/>
          <p:cNvSpPr/>
          <p:nvPr/>
        </p:nvSpPr>
        <p:spPr>
          <a:xfrm>
            <a:off x="2507464" y="4199469"/>
            <a:ext cx="467003" cy="430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/>
          <p:cNvSpPr/>
          <p:nvPr/>
        </p:nvSpPr>
        <p:spPr>
          <a:xfrm>
            <a:off x="3104900" y="4188065"/>
            <a:ext cx="467003" cy="430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i-machine"/>
          <p:cNvSpPr/>
          <p:nvPr/>
        </p:nvSpPr>
        <p:spPr>
          <a:xfrm>
            <a:off x="7529087" y="3177323"/>
            <a:ext cx="1069976" cy="1562846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wPopup"/>
          <p:cNvSpPr/>
          <p:nvPr/>
        </p:nvSpPr>
        <p:spPr>
          <a:xfrm>
            <a:off x="4533583" y="1851030"/>
            <a:ext cx="3597484" cy="885850"/>
          </a:xfrm>
          <a:prstGeom prst="wedgeRoundRectCallout">
            <a:avLst>
              <a:gd name="adj1" fmla="val 43853"/>
              <a:gd name="adj2" fmla="val 93093"/>
              <a:gd name="adj3" fmla="val 16667"/>
            </a:avLst>
          </a:prstGeom>
          <a:solidFill>
            <a:srgbClr val="FFCCCC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Fault tolerance requirement violated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49124" y="3579094"/>
            <a:ext cx="510900" cy="458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 102"/>
          <p:cNvSpPr/>
          <p:nvPr/>
        </p:nvSpPr>
        <p:spPr>
          <a:xfrm>
            <a:off x="228429" y="3276761"/>
            <a:ext cx="3771900" cy="265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7085 0.08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40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0.71233 0.079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08" y="3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0.7085 0.07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17" y="38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022E-16 L 0.71233 0.077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08" y="386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24357 0.177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88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24966 0.1780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3" y="888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11022E-16 L 0.3151 0.0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51841 -0.0868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0" y="-43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841 -0.08681 L 0.24775 -0.086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8" y="-6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0.27066 3.33333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9" grpId="0"/>
      <p:bldP spid="100" grpId="0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3" grpId="0" animBg="1"/>
      <p:bldP spid="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Trace: 44 tenant networks, 512 VMs</a:t>
            </a:r>
          </a:p>
          <a:p>
            <a:endParaRPr lang="en-US" dirty="0"/>
          </a:p>
          <a:p>
            <a:r>
              <a:rPr lang="en-US" dirty="0" smtClean="0"/>
              <a:t>Physical topology: </a:t>
            </a:r>
            <a:r>
              <a:rPr lang="en-US" dirty="0" err="1" smtClean="0"/>
              <a:t>fattree</a:t>
            </a:r>
            <a:endParaRPr lang="en-US" dirty="0" smtClean="0"/>
          </a:p>
          <a:p>
            <a:pPr lvl="1"/>
            <a:r>
              <a:rPr lang="en-US" dirty="0" smtClean="0"/>
              <a:t>8 racks, 32 machines</a:t>
            </a:r>
          </a:p>
          <a:p>
            <a:pPr lvl="1"/>
            <a:r>
              <a:rPr lang="en-US" dirty="0" smtClean="0"/>
              <a:t>Each machine can host 16 VMs</a:t>
            </a:r>
          </a:p>
          <a:p>
            <a:pPr lvl="1"/>
            <a:endParaRPr lang="en-US" dirty="0"/>
          </a:p>
          <a:p>
            <a:r>
              <a:rPr lang="en-US" dirty="0" smtClean="0"/>
              <a:t>Comparison: random, swap, k-cut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Cloud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Datacenters with multiple </a:t>
            </a:r>
            <a:r>
              <a:rPr lang="en-US" sz="3200" dirty="0" smtClean="0">
                <a:solidFill>
                  <a:srgbClr val="FF0000"/>
                </a:solidFill>
              </a:rPr>
              <a:t>tenants</a:t>
            </a:r>
          </a:p>
          <a:p>
            <a:pPr lvl="1"/>
            <a:r>
              <a:rPr lang="en-US" sz="2800" dirty="0" smtClean="0"/>
              <a:t>Provider: Amazon EC2, Windows Azure, etc.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Tenants: Using renting virtual machines (</a:t>
            </a:r>
            <a:r>
              <a:rPr lang="en-US" sz="2800" dirty="0" smtClean="0">
                <a:solidFill>
                  <a:srgbClr val="FF0000"/>
                </a:solidFill>
              </a:rPr>
              <a:t>VMs</a:t>
            </a:r>
            <a:r>
              <a:rPr lang="en-US" sz="2800" dirty="0" smtClean="0"/>
              <a:t>). </a:t>
            </a:r>
          </a:p>
          <a:p>
            <a:pPr lvl="1"/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76" y="2929835"/>
            <a:ext cx="2356430" cy="8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979033"/>
            <a:ext cx="2356430" cy="84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76" y="4932972"/>
            <a:ext cx="2452609" cy="11373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94" y="4883026"/>
            <a:ext cx="1150567" cy="11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2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13" y="1667729"/>
            <a:ext cx="6634346" cy="4179177"/>
          </a:xfrm>
          <a:prstGeom prst="rect">
            <a:avLst/>
          </a:prstGeom>
        </p:spPr>
      </p:pic>
      <p:sp>
        <p:nvSpPr>
          <p:cNvPr id="5" name="Right Arrow 7"/>
          <p:cNvSpPr/>
          <p:nvPr/>
        </p:nvSpPr>
        <p:spPr>
          <a:xfrm>
            <a:off x="2413651" y="5952923"/>
            <a:ext cx="5105400" cy="609600"/>
          </a:xfrm>
          <a:prstGeom prst="rightArrow">
            <a:avLst/>
          </a:prstGeom>
          <a:solidFill>
            <a:srgbClr val="FF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0000"/>
                </a:solidFill>
              </a:rPr>
              <a:t>Requirement less strict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BwPopup"/>
          <p:cNvSpPr/>
          <p:nvPr/>
        </p:nvSpPr>
        <p:spPr>
          <a:xfrm>
            <a:off x="1298713" y="1510748"/>
            <a:ext cx="2293042" cy="1113183"/>
          </a:xfrm>
          <a:prstGeom prst="wedgeRoundRectCallout">
            <a:avLst>
              <a:gd name="adj1" fmla="val -35324"/>
              <a:gd name="adj2" fmla="val 85950"/>
              <a:gd name="adj3" fmla="val 16667"/>
            </a:avLst>
          </a:prstGeom>
          <a:solidFill>
            <a:srgbClr val="FFCCCC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Traffic-network product</a:t>
            </a: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63905" y="1851895"/>
            <a:ext cx="934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rgbClr val="FF0000"/>
                </a:solidFill>
              </a:rPr>
              <a:t>Worse</a:t>
            </a:r>
            <a:endParaRPr lang="en-GB" sz="2200" b="1" dirty="0">
              <a:solidFill>
                <a:srgbClr val="FF0000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484484" y="5009322"/>
            <a:ext cx="916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rgbClr val="00B050"/>
                </a:solidFill>
              </a:rPr>
              <a:t>Better</a:t>
            </a:r>
            <a:endParaRPr lang="en-GB" sz="2200" b="1" dirty="0">
              <a:solidFill>
                <a:srgbClr val="00B050"/>
              </a:solidFill>
            </a:endParaRPr>
          </a:p>
        </p:txBody>
      </p:sp>
      <p:sp>
        <p:nvSpPr>
          <p:cNvPr id="9" name="final-punch"/>
          <p:cNvSpPr/>
          <p:nvPr/>
        </p:nvSpPr>
        <p:spPr>
          <a:xfrm>
            <a:off x="942750" y="4021817"/>
            <a:ext cx="7539318" cy="54483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/>
          <a:p>
            <a:pPr lvl="0" algn="ctr"/>
            <a:r>
              <a:rPr lang="en-GB" sz="2600" dirty="0" smtClean="0">
                <a:solidFill>
                  <a:srgbClr val="1010A0"/>
                </a:solidFill>
              </a:rPr>
              <a:t>Outperform in all cases</a:t>
            </a:r>
          </a:p>
        </p:txBody>
      </p:sp>
    </p:spTree>
    <p:extLst>
      <p:ext uri="{BB962C8B-B14F-4D97-AF65-F5344CB8AC3E}">
        <p14:creationId xmlns:p14="http://schemas.microsoft.com/office/powerpoint/2010/main" val="42885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3965575"/>
          </a:xfrm>
          <a:prstGeom prst="rect">
            <a:avLst/>
          </a:prstGeom>
        </p:spPr>
      </p:pic>
      <p:sp>
        <p:nvSpPr>
          <p:cNvPr id="5" name="Right Arrow 7"/>
          <p:cNvSpPr/>
          <p:nvPr/>
        </p:nvSpPr>
        <p:spPr>
          <a:xfrm>
            <a:off x="2413651" y="5907294"/>
            <a:ext cx="5105400" cy="609600"/>
          </a:xfrm>
          <a:prstGeom prst="rightArrow">
            <a:avLst/>
          </a:prstGeom>
          <a:solidFill>
            <a:srgbClr val="FFD9D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0000"/>
                </a:solidFill>
              </a:rPr>
              <a:t>More accurate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BwPopup"/>
          <p:cNvSpPr/>
          <p:nvPr/>
        </p:nvSpPr>
        <p:spPr>
          <a:xfrm>
            <a:off x="1647056" y="2695229"/>
            <a:ext cx="2293042" cy="1113183"/>
          </a:xfrm>
          <a:prstGeom prst="wedgeRoundRectCallout">
            <a:avLst>
              <a:gd name="adj1" fmla="val -35324"/>
              <a:gd name="adj2" fmla="val 85950"/>
              <a:gd name="adj3" fmla="val 16667"/>
            </a:avLst>
          </a:prstGeom>
          <a:solidFill>
            <a:srgbClr val="FFCCCC">
              <a:alpha val="9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Less than 20%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Function-based Abstraction Model</a:t>
            </a:r>
          </a:p>
          <a:p>
            <a:pPr lvl="1"/>
            <a:r>
              <a:rPr lang="en-US" dirty="0" smtClean="0"/>
              <a:t>Easy and expressive</a:t>
            </a:r>
          </a:p>
          <a:p>
            <a:pPr lvl="1"/>
            <a:endParaRPr lang="en-US" dirty="0"/>
          </a:p>
          <a:p>
            <a:r>
              <a:rPr lang="en-US" dirty="0" smtClean="0"/>
              <a:t>VM placement</a:t>
            </a:r>
          </a:p>
          <a:p>
            <a:pPr lvl="1"/>
            <a:r>
              <a:rPr lang="en-US" dirty="0" smtClean="0"/>
              <a:t>Low overhead</a:t>
            </a:r>
          </a:p>
          <a:p>
            <a:pPr lvl="1"/>
            <a:r>
              <a:rPr lang="en-US" dirty="0" smtClean="0"/>
              <a:t>Good for low-granularity traffic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TextBox 2"/>
          <p:cNvSpPr txBox="1">
            <a:spLocks noGrp="1"/>
          </p:cNvSpPr>
          <p:nvPr>
            <p:ph idx="1"/>
          </p:nvPr>
        </p:nvSpPr>
        <p:spPr>
          <a:xfrm>
            <a:off x="3371850" y="3030311"/>
            <a:ext cx="233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4000" dirty="0" smtClean="0">
                <a:solidFill>
                  <a:srgbClr val="FF0000"/>
                </a:solidFill>
              </a:rPr>
              <a:t>Thank you</a:t>
            </a:r>
            <a:endParaRPr lang="en-GB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placement 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Easy to express tenants’ requests</a:t>
            </a:r>
          </a:p>
          <a:p>
            <a:pPr lvl="1"/>
            <a:r>
              <a:rPr lang="en-US" dirty="0" smtClean="0"/>
              <a:t>Abstraction model</a:t>
            </a:r>
          </a:p>
          <a:p>
            <a:pPr lvl="1"/>
            <a:r>
              <a:rPr lang="en-US" dirty="0" smtClean="0"/>
              <a:t>#VMs, network performance, availability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Fast to place VMs on physical networks</a:t>
            </a:r>
          </a:p>
          <a:p>
            <a:pPr lvl="1"/>
            <a:r>
              <a:rPr lang="en-US" dirty="0" smtClean="0"/>
              <a:t>Optimize network performances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6" y="2034988"/>
            <a:ext cx="49671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0"/>
          <p:cNvSpPr txBox="1"/>
          <p:nvPr/>
        </p:nvSpPr>
        <p:spPr>
          <a:xfrm>
            <a:off x="591261" y="2810378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GB" sz="2000" dirty="0" smtClean="0">
                <a:solidFill>
                  <a:srgbClr val="000000"/>
                </a:solidFill>
              </a:rPr>
              <a:t>Tenant</a:t>
            </a:r>
          </a:p>
        </p:txBody>
      </p:sp>
      <p:grpSp>
        <p:nvGrpSpPr>
          <p:cNvPr id="6" name="l2"/>
          <p:cNvGrpSpPr/>
          <p:nvPr/>
        </p:nvGrpSpPr>
        <p:grpSpPr>
          <a:xfrm>
            <a:off x="1453028" y="1941031"/>
            <a:ext cx="5486400" cy="685800"/>
            <a:chOff x="1447800" y="1600200"/>
            <a:chExt cx="5486400" cy="685800"/>
          </a:xfrm>
        </p:grpSpPr>
        <p:sp>
          <p:nvSpPr>
            <p:cNvPr id="7" name="l2-arrow"/>
            <p:cNvSpPr/>
            <p:nvPr/>
          </p:nvSpPr>
          <p:spPr>
            <a:xfrm>
              <a:off x="1447800" y="1905000"/>
              <a:ext cx="1600200" cy="381000"/>
            </a:xfrm>
            <a:prstGeom prst="rightArrow">
              <a:avLst>
                <a:gd name="adj1" fmla="val 26117"/>
                <a:gd name="adj2" fmla="val 410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2-text1"/>
            <p:cNvSpPr txBox="1"/>
            <p:nvPr/>
          </p:nvSpPr>
          <p:spPr>
            <a:xfrm>
              <a:off x="1447800" y="160020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GB" sz="2000" dirty="0" smtClean="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9" name="l2-arrow2"/>
            <p:cNvSpPr/>
            <p:nvPr/>
          </p:nvSpPr>
          <p:spPr>
            <a:xfrm>
              <a:off x="5791200" y="1905000"/>
              <a:ext cx="1143000" cy="381000"/>
            </a:xfrm>
            <a:prstGeom prst="rightArrow">
              <a:avLst>
                <a:gd name="adj1" fmla="val 26117"/>
                <a:gd name="adj2" fmla="val 410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C:\Users\Charllie\Dropbox\slides\TIVC\fig\cloud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67" y="1776506"/>
            <a:ext cx="2339682" cy="138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841591" y="2076772"/>
            <a:ext cx="1447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32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Cloud </a:t>
            </a:r>
            <a:r>
              <a:rPr lang="en-GB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Interface</a:t>
            </a:r>
          </a:p>
        </p:txBody>
      </p:sp>
      <p:sp>
        <p:nvSpPr>
          <p:cNvPr id="13" name="l2-text1"/>
          <p:cNvSpPr txBox="1"/>
          <p:nvPr/>
        </p:nvSpPr>
        <p:spPr>
          <a:xfrm>
            <a:off x="5538961" y="192849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GB" sz="2000" dirty="0" smtClean="0">
                <a:solidFill>
                  <a:srgbClr val="000000"/>
                </a:solidFill>
              </a:rPr>
              <a:t>Virtual to</a:t>
            </a:r>
          </a:p>
          <a:p>
            <a:pPr marL="0" lvl="1" algn="ctr"/>
            <a:endParaRPr lang="en-GB" sz="2000" dirty="0" smtClean="0">
              <a:solidFill>
                <a:srgbClr val="000000"/>
              </a:solidFill>
            </a:endParaRPr>
          </a:p>
          <a:p>
            <a:pPr marL="0" lvl="1" algn="ctr"/>
            <a:r>
              <a:rPr lang="en-GB" sz="2000" dirty="0" smtClean="0">
                <a:solidFill>
                  <a:srgbClr val="000000"/>
                </a:solidFill>
              </a:rPr>
              <a:t>Physical</a:t>
            </a:r>
          </a:p>
        </p:txBody>
      </p:sp>
      <p:grpSp>
        <p:nvGrpSpPr>
          <p:cNvPr id="15" name="Topology"/>
          <p:cNvGrpSpPr/>
          <p:nvPr/>
        </p:nvGrpSpPr>
        <p:grpSpPr>
          <a:xfrm>
            <a:off x="7049127" y="1889057"/>
            <a:ext cx="1894552" cy="1273243"/>
            <a:chOff x="3941391" y="2535836"/>
            <a:chExt cx="4999574" cy="1873671"/>
          </a:xfrm>
        </p:grpSpPr>
        <p:pic>
          <p:nvPicPr>
            <p:cNvPr id="1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335" y="3811644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57" y="3843111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6"/>
            <p:cNvGrpSpPr/>
            <p:nvPr/>
          </p:nvGrpSpPr>
          <p:grpSpPr>
            <a:xfrm>
              <a:off x="3941391" y="3987468"/>
              <a:ext cx="4999574" cy="422039"/>
              <a:chOff x="341313" y="5343525"/>
              <a:chExt cx="8263135" cy="965795"/>
            </a:xfrm>
          </p:grpSpPr>
          <p:pic>
            <p:nvPicPr>
              <p:cNvPr id="55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313" y="5343525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760" y="5373216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3768" y="5373216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6992" y="5402907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128" y="5427128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9240" y="5402907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8017" y="5427128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C:\Users\antr\AppData\Local\Microsoft\Windows\Temporary Internet Files\Content.IE5\L4A7F242\00404159[1]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5464" y="5427128"/>
                <a:ext cx="878984" cy="882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757" y="3843111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332" y="3840473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854" y="3843111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755" y="3843111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898" y="3871939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798" y="3871939"/>
              <a:ext cx="306598" cy="159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152" y="3182315"/>
              <a:ext cx="561313" cy="2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747" y="3182315"/>
              <a:ext cx="561313" cy="2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808" y="3182315"/>
              <a:ext cx="561313" cy="2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C:\Users\antr\AppData\Local\Microsoft\Windows\Temporary Internet Files\Content.IE5\YA9OU8FT\00428991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403" y="3182315"/>
              <a:ext cx="561313" cy="2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17"/>
            <p:cNvCxnSpPr>
              <a:stCxn id="16" idx="0"/>
              <a:endCxn id="25" idx="2"/>
            </p:cNvCxnSpPr>
            <p:nvPr/>
          </p:nvCxnSpPr>
          <p:spPr>
            <a:xfrm flipV="1">
              <a:off x="4214634" y="3475184"/>
              <a:ext cx="650175" cy="336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8"/>
            <p:cNvCxnSpPr>
              <a:stCxn id="16" idx="0"/>
              <a:endCxn id="26" idx="2"/>
            </p:cNvCxnSpPr>
            <p:nvPr/>
          </p:nvCxnSpPr>
          <p:spPr>
            <a:xfrm flipV="1">
              <a:off x="4214634" y="3475184"/>
              <a:ext cx="1308769" cy="336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9"/>
            <p:cNvCxnSpPr>
              <a:stCxn id="17" idx="0"/>
              <a:endCxn id="25" idx="2"/>
            </p:cNvCxnSpPr>
            <p:nvPr/>
          </p:nvCxnSpPr>
          <p:spPr>
            <a:xfrm flipH="1" flipV="1">
              <a:off x="4864809" y="3475184"/>
              <a:ext cx="3347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0"/>
            <p:cNvCxnSpPr>
              <a:stCxn id="17" idx="0"/>
              <a:endCxn id="26" idx="2"/>
            </p:cNvCxnSpPr>
            <p:nvPr/>
          </p:nvCxnSpPr>
          <p:spPr>
            <a:xfrm flipV="1">
              <a:off x="4868156" y="3475184"/>
              <a:ext cx="655248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1"/>
            <p:cNvCxnSpPr>
              <a:stCxn id="19" idx="0"/>
              <a:endCxn id="25" idx="2"/>
            </p:cNvCxnSpPr>
            <p:nvPr/>
          </p:nvCxnSpPr>
          <p:spPr>
            <a:xfrm flipH="1" flipV="1">
              <a:off x="4864809" y="3475184"/>
              <a:ext cx="655248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2"/>
            <p:cNvCxnSpPr>
              <a:stCxn id="20" idx="0"/>
              <a:endCxn id="25" idx="2"/>
            </p:cNvCxnSpPr>
            <p:nvPr/>
          </p:nvCxnSpPr>
          <p:spPr>
            <a:xfrm flipH="1" flipV="1">
              <a:off x="4864809" y="3475184"/>
              <a:ext cx="1266823" cy="365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3"/>
            <p:cNvCxnSpPr>
              <a:stCxn id="19" idx="0"/>
              <a:endCxn id="26" idx="2"/>
            </p:cNvCxnSpPr>
            <p:nvPr/>
          </p:nvCxnSpPr>
          <p:spPr>
            <a:xfrm flipV="1">
              <a:off x="5520056" y="3475184"/>
              <a:ext cx="3347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4"/>
            <p:cNvCxnSpPr>
              <a:stCxn id="20" idx="0"/>
              <a:endCxn id="26" idx="2"/>
            </p:cNvCxnSpPr>
            <p:nvPr/>
          </p:nvCxnSpPr>
          <p:spPr>
            <a:xfrm flipH="1" flipV="1">
              <a:off x="5523403" y="3475184"/>
              <a:ext cx="608228" cy="365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5"/>
            <p:cNvCxnSpPr>
              <a:stCxn id="21" idx="0"/>
              <a:endCxn id="27" idx="2"/>
            </p:cNvCxnSpPr>
            <p:nvPr/>
          </p:nvCxnSpPr>
          <p:spPr>
            <a:xfrm flipV="1">
              <a:off x="6785153" y="3475184"/>
              <a:ext cx="737311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6"/>
            <p:cNvCxnSpPr>
              <a:stCxn id="22" idx="0"/>
              <a:endCxn id="27" idx="2"/>
            </p:cNvCxnSpPr>
            <p:nvPr/>
          </p:nvCxnSpPr>
          <p:spPr>
            <a:xfrm flipV="1">
              <a:off x="7437054" y="3475184"/>
              <a:ext cx="85411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7"/>
            <p:cNvCxnSpPr>
              <a:stCxn id="23" idx="0"/>
              <a:endCxn id="27" idx="2"/>
            </p:cNvCxnSpPr>
            <p:nvPr/>
          </p:nvCxnSpPr>
          <p:spPr>
            <a:xfrm flipH="1" flipV="1">
              <a:off x="7522464" y="3475184"/>
              <a:ext cx="569733" cy="39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/>
            <p:cNvCxnSpPr>
              <a:stCxn id="24" idx="0"/>
              <a:endCxn id="27" idx="2"/>
            </p:cNvCxnSpPr>
            <p:nvPr/>
          </p:nvCxnSpPr>
          <p:spPr>
            <a:xfrm flipH="1" flipV="1">
              <a:off x="7522464" y="3475184"/>
              <a:ext cx="1221633" cy="39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9"/>
            <p:cNvCxnSpPr>
              <a:stCxn id="24" idx="0"/>
              <a:endCxn id="28" idx="2"/>
            </p:cNvCxnSpPr>
            <p:nvPr/>
          </p:nvCxnSpPr>
          <p:spPr>
            <a:xfrm flipH="1" flipV="1">
              <a:off x="8181059" y="3475184"/>
              <a:ext cx="563039" cy="39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0"/>
            <p:cNvCxnSpPr>
              <a:stCxn id="23" idx="0"/>
              <a:endCxn id="28" idx="2"/>
            </p:cNvCxnSpPr>
            <p:nvPr/>
          </p:nvCxnSpPr>
          <p:spPr>
            <a:xfrm flipV="1">
              <a:off x="8092197" y="3475184"/>
              <a:ext cx="88862" cy="39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1"/>
            <p:cNvCxnSpPr>
              <a:stCxn id="22" idx="0"/>
              <a:endCxn id="28" idx="2"/>
            </p:cNvCxnSpPr>
            <p:nvPr/>
          </p:nvCxnSpPr>
          <p:spPr>
            <a:xfrm flipV="1">
              <a:off x="7437054" y="3475184"/>
              <a:ext cx="744005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2"/>
            <p:cNvCxnSpPr>
              <a:stCxn id="21" idx="0"/>
              <a:endCxn id="28" idx="2"/>
            </p:cNvCxnSpPr>
            <p:nvPr/>
          </p:nvCxnSpPr>
          <p:spPr>
            <a:xfrm flipV="1">
              <a:off x="6785153" y="3475184"/>
              <a:ext cx="1395906" cy="367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3"/>
            <p:cNvCxnSpPr>
              <a:stCxn id="25" idx="0"/>
            </p:cNvCxnSpPr>
            <p:nvPr/>
          </p:nvCxnSpPr>
          <p:spPr>
            <a:xfrm flipV="1">
              <a:off x="4864809" y="2962049"/>
              <a:ext cx="1106656" cy="220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/>
            <p:cNvCxnSpPr>
              <a:stCxn id="26" idx="0"/>
            </p:cNvCxnSpPr>
            <p:nvPr/>
          </p:nvCxnSpPr>
          <p:spPr>
            <a:xfrm flipV="1">
              <a:off x="5523403" y="2962049"/>
              <a:ext cx="448061" cy="220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35"/>
            <p:cNvCxnSpPr>
              <a:stCxn id="25" idx="0"/>
            </p:cNvCxnSpPr>
            <p:nvPr/>
          </p:nvCxnSpPr>
          <p:spPr>
            <a:xfrm flipV="1">
              <a:off x="4864809" y="2899116"/>
              <a:ext cx="2296731" cy="283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6"/>
            <p:cNvCxnSpPr>
              <a:stCxn id="26" idx="0"/>
            </p:cNvCxnSpPr>
            <p:nvPr/>
          </p:nvCxnSpPr>
          <p:spPr>
            <a:xfrm flipV="1">
              <a:off x="5523403" y="2899116"/>
              <a:ext cx="1638136" cy="283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7"/>
            <p:cNvCxnSpPr>
              <a:stCxn id="27" idx="0"/>
            </p:cNvCxnSpPr>
            <p:nvPr/>
          </p:nvCxnSpPr>
          <p:spPr>
            <a:xfrm flipH="1" flipV="1">
              <a:off x="5971464" y="2962049"/>
              <a:ext cx="1551000" cy="220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38"/>
            <p:cNvCxnSpPr>
              <a:stCxn id="28" idx="0"/>
            </p:cNvCxnSpPr>
            <p:nvPr/>
          </p:nvCxnSpPr>
          <p:spPr>
            <a:xfrm flipH="1" flipV="1">
              <a:off x="5971464" y="2962049"/>
              <a:ext cx="2209595" cy="220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9"/>
            <p:cNvCxnSpPr>
              <a:stCxn id="28" idx="0"/>
            </p:cNvCxnSpPr>
            <p:nvPr/>
          </p:nvCxnSpPr>
          <p:spPr>
            <a:xfrm flipH="1" flipV="1">
              <a:off x="7161540" y="2899116"/>
              <a:ext cx="1019519" cy="283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0"/>
            <p:cNvCxnSpPr>
              <a:stCxn id="27" idx="0"/>
            </p:cNvCxnSpPr>
            <p:nvPr/>
          </p:nvCxnSpPr>
          <p:spPr>
            <a:xfrm flipH="1" flipV="1">
              <a:off x="7161540" y="2899116"/>
              <a:ext cx="360925" cy="283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075" y="2535836"/>
              <a:ext cx="747060" cy="4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964" y="2535837"/>
              <a:ext cx="747060" cy="4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highlight1"/>
          <p:cNvSpPr/>
          <p:nvPr/>
        </p:nvSpPr>
        <p:spPr>
          <a:xfrm>
            <a:off x="433787" y="1636231"/>
            <a:ext cx="5257800" cy="19812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ighlight2"/>
          <p:cNvSpPr/>
          <p:nvPr/>
        </p:nvSpPr>
        <p:spPr>
          <a:xfrm>
            <a:off x="3147613" y="1594125"/>
            <a:ext cx="5796066" cy="19812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 Networks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580" y="2548758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5" descr="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3" y="3864002"/>
            <a:ext cx="5873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456205" y="3991002"/>
            <a:ext cx="6365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3600">
                <a:solidFill>
                  <a:srgbClr val="000000"/>
                </a:solidFill>
                <a:ea typeface="宋体" panose="02010600030101010101" pitchFamily="2" charset="-122"/>
              </a:rPr>
              <a:t>…</a:t>
            </a:r>
          </a:p>
        </p:txBody>
      </p:sp>
      <p:pic>
        <p:nvPicPr>
          <p:cNvPr id="6" name="Picture 45" descr="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693" y="3864002"/>
            <a:ext cx="5873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75130" y="4667277"/>
            <a:ext cx="10668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Server 1</a:t>
            </a:r>
          </a:p>
        </p:txBody>
      </p:sp>
      <p:cxnSp>
        <p:nvCxnSpPr>
          <p:cNvPr id="8" name="Straight Connector 14"/>
          <p:cNvCxnSpPr/>
          <p:nvPr/>
        </p:nvCxnSpPr>
        <p:spPr>
          <a:xfrm rot="5400000" flipH="1" flipV="1">
            <a:off x="1299043" y="3335364"/>
            <a:ext cx="604838" cy="57943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5"/>
          <p:cNvCxnSpPr/>
          <p:nvPr/>
        </p:nvCxnSpPr>
        <p:spPr>
          <a:xfrm rot="16200000" flipV="1">
            <a:off x="1912611" y="3301233"/>
            <a:ext cx="541338" cy="5842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008530" y="6113489"/>
            <a:ext cx="1028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Rack 1</a:t>
            </a:r>
          </a:p>
        </p:txBody>
      </p:sp>
      <p:grpSp>
        <p:nvGrpSpPr>
          <p:cNvPr id="11" name="Cluster3"/>
          <p:cNvGrpSpPr>
            <a:grpSpLocks/>
          </p:cNvGrpSpPr>
          <p:nvPr/>
        </p:nvGrpSpPr>
        <p:grpSpPr bwMode="auto">
          <a:xfrm>
            <a:off x="3151655" y="3344890"/>
            <a:ext cx="1674811" cy="1243013"/>
            <a:chOff x="381973" y="3140702"/>
            <a:chExt cx="2212271" cy="1762312"/>
          </a:xfrm>
        </p:grpSpPr>
        <p:pic>
          <p:nvPicPr>
            <p:cNvPr id="55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3" y="3833877"/>
              <a:ext cx="725009" cy="106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18"/>
            <p:cNvSpPr txBox="1">
              <a:spLocks noChangeArrowheads="1"/>
            </p:cNvSpPr>
            <p:nvPr/>
          </p:nvSpPr>
          <p:spPr bwMode="auto">
            <a:xfrm>
              <a:off x="1026385" y="4045278"/>
              <a:ext cx="839485" cy="75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GB" altLang="zh-CN" sz="3600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  <p:pic>
          <p:nvPicPr>
            <p:cNvPr id="57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235" y="3833877"/>
              <a:ext cx="725009" cy="106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8" name="Straight Connector 109"/>
            <p:cNvCxnSpPr/>
            <p:nvPr/>
          </p:nvCxnSpPr>
          <p:spPr>
            <a:xfrm rot="5400000" flipH="1" flipV="1">
              <a:off x="883161" y="3178428"/>
              <a:ext cx="735985" cy="66053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10"/>
            <p:cNvCxnSpPr/>
            <p:nvPr/>
          </p:nvCxnSpPr>
          <p:spPr>
            <a:xfrm flipH="1" flipV="1">
              <a:off x="1581422" y="3140702"/>
              <a:ext cx="650051" cy="6932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Cluster2"/>
          <p:cNvGrpSpPr>
            <a:grpSpLocks/>
          </p:cNvGrpSpPr>
          <p:nvPr/>
        </p:nvGrpSpPr>
        <p:grpSpPr bwMode="auto">
          <a:xfrm>
            <a:off x="6547318" y="3322662"/>
            <a:ext cx="1674811" cy="1243013"/>
            <a:chOff x="381973" y="3140701"/>
            <a:chExt cx="2212271" cy="1762313"/>
          </a:xfrm>
        </p:grpSpPr>
        <p:pic>
          <p:nvPicPr>
            <p:cNvPr id="50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3" y="3833877"/>
              <a:ext cx="725009" cy="106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29"/>
            <p:cNvSpPr txBox="1">
              <a:spLocks noChangeArrowheads="1"/>
            </p:cNvSpPr>
            <p:nvPr/>
          </p:nvSpPr>
          <p:spPr bwMode="auto">
            <a:xfrm>
              <a:off x="1026385" y="4045278"/>
              <a:ext cx="839485" cy="75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GB" altLang="zh-CN" sz="3600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  <p:pic>
          <p:nvPicPr>
            <p:cNvPr id="52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235" y="3833877"/>
              <a:ext cx="725009" cy="106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" name="Straight Connector 120"/>
            <p:cNvCxnSpPr/>
            <p:nvPr/>
          </p:nvCxnSpPr>
          <p:spPr>
            <a:xfrm rot="5400000" flipH="1" flipV="1">
              <a:off x="876844" y="3203617"/>
              <a:ext cx="767495" cy="641664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21"/>
            <p:cNvCxnSpPr/>
            <p:nvPr/>
          </p:nvCxnSpPr>
          <p:spPr>
            <a:xfrm flipH="1" flipV="1">
              <a:off x="1581423" y="3140702"/>
              <a:ext cx="650051" cy="6932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37"/>
          <p:cNvSpPr txBox="1">
            <a:spLocks noChangeArrowheads="1"/>
          </p:cNvSpPr>
          <p:nvPr/>
        </p:nvSpPr>
        <p:spPr bwMode="auto">
          <a:xfrm>
            <a:off x="5447180" y="3983064"/>
            <a:ext cx="76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3600">
                <a:solidFill>
                  <a:srgbClr val="000000"/>
                </a:solidFill>
                <a:ea typeface="宋体" panose="02010600030101010101" pitchFamily="2" charset="-122"/>
              </a:rPr>
              <a:t>….</a:t>
            </a:r>
          </a:p>
        </p:txBody>
      </p:sp>
      <p:cxnSp>
        <p:nvCxnSpPr>
          <p:cNvPr id="14" name="Straight Connector 126"/>
          <p:cNvCxnSpPr/>
          <p:nvPr/>
        </p:nvCxnSpPr>
        <p:spPr>
          <a:xfrm flipV="1">
            <a:off x="2037230" y="2271739"/>
            <a:ext cx="2819400" cy="708025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9"/>
          <p:cNvCxnSpPr/>
          <p:nvPr/>
        </p:nvCxnSpPr>
        <p:spPr>
          <a:xfrm rot="5400000" flipH="1" flipV="1">
            <a:off x="4149399" y="2336033"/>
            <a:ext cx="771525" cy="64293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33"/>
          <p:cNvCxnSpPr/>
          <p:nvPr/>
        </p:nvCxnSpPr>
        <p:spPr>
          <a:xfrm rot="10800000">
            <a:off x="4856630" y="2271739"/>
            <a:ext cx="2332038" cy="708025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30" y="2836889"/>
            <a:ext cx="66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30" y="2913089"/>
            <a:ext cx="66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530" y="2836889"/>
            <a:ext cx="66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30" y="1770089"/>
            <a:ext cx="66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53"/>
          <p:cNvSpPr txBox="1">
            <a:spLocks noChangeArrowheads="1"/>
          </p:cNvSpPr>
          <p:nvPr/>
        </p:nvSpPr>
        <p:spPr bwMode="auto">
          <a:xfrm>
            <a:off x="1846730" y="4667277"/>
            <a:ext cx="10668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Server n</a:t>
            </a:r>
          </a:p>
        </p:txBody>
      </p:sp>
      <p:sp>
        <p:nvSpPr>
          <p:cNvPr id="22" name="TextBox 54"/>
          <p:cNvSpPr txBox="1">
            <a:spLocks noChangeArrowheads="1"/>
          </p:cNvSpPr>
          <p:nvPr/>
        </p:nvSpPr>
        <p:spPr bwMode="auto">
          <a:xfrm>
            <a:off x="4589930" y="2760689"/>
            <a:ext cx="17414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3200">
                <a:solidFill>
                  <a:srgbClr val="000000"/>
                </a:solidFill>
                <a:ea typeface="宋体" panose="02010600030101010101" pitchFamily="2" charset="-122"/>
              </a:rPr>
              <a:t>Top-of-rack Switch</a:t>
            </a:r>
          </a:p>
        </p:txBody>
      </p:sp>
      <p:sp>
        <p:nvSpPr>
          <p:cNvPr id="23" name="TextBox 55"/>
          <p:cNvSpPr txBox="1">
            <a:spLocks noChangeArrowheads="1"/>
          </p:cNvSpPr>
          <p:nvPr/>
        </p:nvSpPr>
        <p:spPr bwMode="auto">
          <a:xfrm>
            <a:off x="3523130" y="6113489"/>
            <a:ext cx="1028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3200">
                <a:solidFill>
                  <a:srgbClr val="000000"/>
                </a:solidFill>
                <a:ea typeface="宋体" panose="02010600030101010101" pitchFamily="2" charset="-122"/>
              </a:rPr>
              <a:t>Rack 2</a:t>
            </a:r>
          </a:p>
        </p:txBody>
      </p:sp>
      <p:sp>
        <p:nvSpPr>
          <p:cNvPr id="24" name="TextBox 56"/>
          <p:cNvSpPr txBox="1">
            <a:spLocks noChangeArrowheads="1"/>
          </p:cNvSpPr>
          <p:nvPr/>
        </p:nvSpPr>
        <p:spPr bwMode="auto">
          <a:xfrm>
            <a:off x="6952130" y="6113489"/>
            <a:ext cx="1143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3200">
                <a:solidFill>
                  <a:srgbClr val="000000"/>
                </a:solidFill>
                <a:ea typeface="宋体" panose="02010600030101010101" pitchFamily="2" charset="-122"/>
              </a:rPr>
              <a:t>Rack </a:t>
            </a:r>
            <a:r>
              <a:rPr lang="en-GB" altLang="zh-CN" sz="3200" i="1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5" name="Rectangle 104"/>
          <p:cNvSpPr>
            <a:spLocks noChangeAspect="1"/>
          </p:cNvSpPr>
          <p:nvPr/>
        </p:nvSpPr>
        <p:spPr>
          <a:xfrm>
            <a:off x="7037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6" name="Rectangle 104"/>
          <p:cNvSpPr>
            <a:spLocks noChangeAspect="1"/>
          </p:cNvSpPr>
          <p:nvPr/>
        </p:nvSpPr>
        <p:spPr>
          <a:xfrm>
            <a:off x="9323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7" name="Rectangle 104"/>
          <p:cNvSpPr>
            <a:spLocks noChangeAspect="1"/>
          </p:cNvSpPr>
          <p:nvPr/>
        </p:nvSpPr>
        <p:spPr>
          <a:xfrm>
            <a:off x="11609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8" name="Rectangle 104"/>
          <p:cNvSpPr>
            <a:spLocks noChangeAspect="1"/>
          </p:cNvSpPr>
          <p:nvPr/>
        </p:nvSpPr>
        <p:spPr>
          <a:xfrm>
            <a:off x="20753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9" name="Rectangle 104"/>
          <p:cNvSpPr>
            <a:spLocks noChangeAspect="1"/>
          </p:cNvSpPr>
          <p:nvPr/>
        </p:nvSpPr>
        <p:spPr>
          <a:xfrm>
            <a:off x="23039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0" name="Rectangle 104"/>
          <p:cNvSpPr>
            <a:spLocks noChangeAspect="1"/>
          </p:cNvSpPr>
          <p:nvPr/>
        </p:nvSpPr>
        <p:spPr>
          <a:xfrm>
            <a:off x="25325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1" name="Rectangle 104"/>
          <p:cNvSpPr>
            <a:spLocks noChangeAspect="1"/>
          </p:cNvSpPr>
          <p:nvPr/>
        </p:nvSpPr>
        <p:spPr>
          <a:xfrm>
            <a:off x="30659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2" name="Rectangle 104"/>
          <p:cNvSpPr>
            <a:spLocks noChangeAspect="1"/>
          </p:cNvSpPr>
          <p:nvPr/>
        </p:nvSpPr>
        <p:spPr>
          <a:xfrm>
            <a:off x="32945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" name="Rectangle 104"/>
          <p:cNvSpPr>
            <a:spLocks noChangeAspect="1"/>
          </p:cNvSpPr>
          <p:nvPr/>
        </p:nvSpPr>
        <p:spPr>
          <a:xfrm>
            <a:off x="35231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065930" y="4665689"/>
            <a:ext cx="1066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Server 1</a:t>
            </a: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208930" y="4665689"/>
            <a:ext cx="1066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Server n</a:t>
            </a:r>
          </a:p>
        </p:txBody>
      </p:sp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6190130" y="4665689"/>
            <a:ext cx="1066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Server 1</a:t>
            </a:r>
          </a:p>
        </p:txBody>
      </p:sp>
      <p:sp>
        <p:nvSpPr>
          <p:cNvPr id="37" name="TextBox 66"/>
          <p:cNvSpPr txBox="1">
            <a:spLocks noChangeArrowheads="1"/>
          </p:cNvSpPr>
          <p:nvPr/>
        </p:nvSpPr>
        <p:spPr bwMode="auto">
          <a:xfrm>
            <a:off x="7637930" y="4665689"/>
            <a:ext cx="10668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2800">
                <a:solidFill>
                  <a:srgbClr val="000000"/>
                </a:solidFill>
                <a:ea typeface="宋体" panose="02010600030101010101" pitchFamily="2" charset="-122"/>
              </a:rPr>
              <a:t>Server n</a:t>
            </a:r>
          </a:p>
        </p:txBody>
      </p:sp>
      <p:sp>
        <p:nvSpPr>
          <p:cNvPr id="38" name="Rectangle 104"/>
          <p:cNvSpPr>
            <a:spLocks noChangeAspect="1"/>
          </p:cNvSpPr>
          <p:nvPr/>
        </p:nvSpPr>
        <p:spPr>
          <a:xfrm>
            <a:off x="42851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9" name="Rectangle 104"/>
          <p:cNvSpPr>
            <a:spLocks noChangeAspect="1"/>
          </p:cNvSpPr>
          <p:nvPr/>
        </p:nvSpPr>
        <p:spPr>
          <a:xfrm>
            <a:off x="45137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0" name="Rectangle 104"/>
          <p:cNvSpPr>
            <a:spLocks noChangeAspect="1"/>
          </p:cNvSpPr>
          <p:nvPr/>
        </p:nvSpPr>
        <p:spPr>
          <a:xfrm>
            <a:off x="47423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1" name="Rectangle 104"/>
          <p:cNvSpPr>
            <a:spLocks noChangeAspect="1"/>
          </p:cNvSpPr>
          <p:nvPr/>
        </p:nvSpPr>
        <p:spPr>
          <a:xfrm>
            <a:off x="64187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2" name="Rectangle 104"/>
          <p:cNvSpPr>
            <a:spLocks noChangeAspect="1"/>
          </p:cNvSpPr>
          <p:nvPr/>
        </p:nvSpPr>
        <p:spPr>
          <a:xfrm>
            <a:off x="66473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3" name="Rectangle 104"/>
          <p:cNvSpPr>
            <a:spLocks noChangeAspect="1"/>
          </p:cNvSpPr>
          <p:nvPr/>
        </p:nvSpPr>
        <p:spPr>
          <a:xfrm>
            <a:off x="68759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4" name="Rectangle 104"/>
          <p:cNvSpPr>
            <a:spLocks noChangeAspect="1"/>
          </p:cNvSpPr>
          <p:nvPr/>
        </p:nvSpPr>
        <p:spPr>
          <a:xfrm>
            <a:off x="76379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5" name="Rectangle 104"/>
          <p:cNvSpPr>
            <a:spLocks noChangeAspect="1"/>
          </p:cNvSpPr>
          <p:nvPr/>
        </p:nvSpPr>
        <p:spPr>
          <a:xfrm>
            <a:off x="78665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6" name="Rectangle 104"/>
          <p:cNvSpPr>
            <a:spLocks noChangeAspect="1"/>
          </p:cNvSpPr>
          <p:nvPr/>
        </p:nvSpPr>
        <p:spPr>
          <a:xfrm>
            <a:off x="8095130" y="5351489"/>
            <a:ext cx="228600" cy="515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7" name="Rectangle 104"/>
          <p:cNvSpPr>
            <a:spLocks noChangeAspect="1"/>
          </p:cNvSpPr>
          <p:nvPr/>
        </p:nvSpPr>
        <p:spPr>
          <a:xfrm>
            <a:off x="2075330" y="5351489"/>
            <a:ext cx="228600" cy="5159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8" name="Rectangle 104"/>
          <p:cNvSpPr>
            <a:spLocks noChangeAspect="1"/>
          </p:cNvSpPr>
          <p:nvPr/>
        </p:nvSpPr>
        <p:spPr>
          <a:xfrm>
            <a:off x="3065930" y="5351489"/>
            <a:ext cx="228600" cy="5159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9" name="Rectangle 104"/>
          <p:cNvSpPr>
            <a:spLocks noChangeAspect="1"/>
          </p:cNvSpPr>
          <p:nvPr/>
        </p:nvSpPr>
        <p:spPr>
          <a:xfrm>
            <a:off x="6418730" y="5351489"/>
            <a:ext cx="228600" cy="5159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6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In-network traffic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2848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5" descr="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43" y="3997492"/>
            <a:ext cx="5873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608605" y="4124492"/>
            <a:ext cx="6365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3600">
                <a:solidFill>
                  <a:srgbClr val="000000"/>
                </a:solidFill>
                <a:ea typeface="宋体" panose="02010600030101010101" pitchFamily="2" charset="-122"/>
              </a:rPr>
              <a:t>…</a:t>
            </a:r>
          </a:p>
        </p:txBody>
      </p:sp>
      <p:pic>
        <p:nvPicPr>
          <p:cNvPr id="6" name="Picture 45" descr="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93" y="3997492"/>
            <a:ext cx="58737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14"/>
          <p:cNvCxnSpPr/>
          <p:nvPr/>
        </p:nvCxnSpPr>
        <p:spPr>
          <a:xfrm rot="5400000" flipH="1" flipV="1">
            <a:off x="1451443" y="3468854"/>
            <a:ext cx="604838" cy="57943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5"/>
          <p:cNvCxnSpPr/>
          <p:nvPr/>
        </p:nvCxnSpPr>
        <p:spPr>
          <a:xfrm rot="16200000" flipV="1">
            <a:off x="2065011" y="3434723"/>
            <a:ext cx="541338" cy="5842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1160930" y="5673892"/>
            <a:ext cx="10287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3200">
                <a:solidFill>
                  <a:srgbClr val="000000"/>
                </a:solidFill>
                <a:ea typeface="宋体" panose="02010600030101010101" pitchFamily="2" charset="-122"/>
              </a:rPr>
              <a:t>Rack 1</a:t>
            </a:r>
          </a:p>
        </p:txBody>
      </p:sp>
      <p:grpSp>
        <p:nvGrpSpPr>
          <p:cNvPr id="10" name="Cluster3"/>
          <p:cNvGrpSpPr>
            <a:grpSpLocks/>
          </p:cNvGrpSpPr>
          <p:nvPr/>
        </p:nvGrpSpPr>
        <p:grpSpPr bwMode="auto">
          <a:xfrm>
            <a:off x="3304055" y="3478379"/>
            <a:ext cx="1674813" cy="1243013"/>
            <a:chOff x="381973" y="3140702"/>
            <a:chExt cx="2212271" cy="1762312"/>
          </a:xfrm>
        </p:grpSpPr>
        <p:pic>
          <p:nvPicPr>
            <p:cNvPr id="11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3" y="3833877"/>
              <a:ext cx="725009" cy="106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1026385" y="4045278"/>
              <a:ext cx="839485" cy="75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GB" altLang="zh-CN" sz="3600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  <p:pic>
          <p:nvPicPr>
            <p:cNvPr id="13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235" y="3833877"/>
              <a:ext cx="725009" cy="106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Connector 109"/>
            <p:cNvCxnSpPr/>
            <p:nvPr/>
          </p:nvCxnSpPr>
          <p:spPr>
            <a:xfrm rot="5400000" flipH="1" flipV="1">
              <a:off x="883161" y="3178428"/>
              <a:ext cx="735985" cy="66053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10"/>
            <p:cNvCxnSpPr/>
            <p:nvPr/>
          </p:nvCxnSpPr>
          <p:spPr>
            <a:xfrm flipH="1" flipV="1">
              <a:off x="1581422" y="3140702"/>
              <a:ext cx="650051" cy="6932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Cluster2"/>
          <p:cNvGrpSpPr>
            <a:grpSpLocks/>
          </p:cNvGrpSpPr>
          <p:nvPr/>
        </p:nvGrpSpPr>
        <p:grpSpPr bwMode="auto">
          <a:xfrm>
            <a:off x="6699718" y="3456154"/>
            <a:ext cx="1674812" cy="1243013"/>
            <a:chOff x="381973" y="3140702"/>
            <a:chExt cx="2212271" cy="1762312"/>
          </a:xfrm>
        </p:grpSpPr>
        <p:pic>
          <p:nvPicPr>
            <p:cNvPr id="17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73" y="3833877"/>
              <a:ext cx="725009" cy="106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9"/>
            <p:cNvSpPr txBox="1">
              <a:spLocks noChangeArrowheads="1"/>
            </p:cNvSpPr>
            <p:nvPr/>
          </p:nvSpPr>
          <p:spPr bwMode="auto">
            <a:xfrm>
              <a:off x="1026385" y="4045278"/>
              <a:ext cx="839485" cy="75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GB" altLang="zh-CN" sz="3600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  <p:pic>
          <p:nvPicPr>
            <p:cNvPr id="19" name="Picture 45" descr="Serv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235" y="3833877"/>
              <a:ext cx="725009" cy="106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Connector 120"/>
            <p:cNvCxnSpPr/>
            <p:nvPr/>
          </p:nvCxnSpPr>
          <p:spPr>
            <a:xfrm rot="5400000" flipH="1" flipV="1">
              <a:off x="876844" y="3203617"/>
              <a:ext cx="767495" cy="641664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21"/>
            <p:cNvCxnSpPr/>
            <p:nvPr/>
          </p:nvCxnSpPr>
          <p:spPr>
            <a:xfrm flipH="1" flipV="1">
              <a:off x="1581423" y="3140702"/>
              <a:ext cx="650051" cy="69322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5599580" y="4116554"/>
            <a:ext cx="76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zh-CN" sz="3600">
                <a:solidFill>
                  <a:srgbClr val="000000"/>
                </a:solidFill>
                <a:ea typeface="宋体" panose="02010600030101010101" pitchFamily="2" charset="-122"/>
              </a:rPr>
              <a:t>….</a:t>
            </a:r>
          </a:p>
        </p:txBody>
      </p:sp>
      <p:cxnSp>
        <p:nvCxnSpPr>
          <p:cNvPr id="23" name="Straight Connector 126"/>
          <p:cNvCxnSpPr/>
          <p:nvPr/>
        </p:nvCxnSpPr>
        <p:spPr>
          <a:xfrm flipV="1">
            <a:off x="2189630" y="2405229"/>
            <a:ext cx="2819400" cy="708025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29"/>
          <p:cNvCxnSpPr/>
          <p:nvPr/>
        </p:nvCxnSpPr>
        <p:spPr>
          <a:xfrm rot="5400000" flipH="1" flipV="1">
            <a:off x="4301799" y="2469523"/>
            <a:ext cx="771525" cy="64293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33"/>
          <p:cNvCxnSpPr/>
          <p:nvPr/>
        </p:nvCxnSpPr>
        <p:spPr>
          <a:xfrm rot="10800000">
            <a:off x="5009030" y="2405229"/>
            <a:ext cx="2332038" cy="708025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30" y="2970379"/>
            <a:ext cx="66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30" y="3046579"/>
            <a:ext cx="66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930" y="2970379"/>
            <a:ext cx="66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30" y="1903579"/>
            <a:ext cx="666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55"/>
          <p:cNvSpPr txBox="1">
            <a:spLocks noChangeArrowheads="1"/>
          </p:cNvSpPr>
          <p:nvPr/>
        </p:nvSpPr>
        <p:spPr bwMode="auto">
          <a:xfrm>
            <a:off x="3675530" y="5673892"/>
            <a:ext cx="10287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3200">
                <a:solidFill>
                  <a:srgbClr val="000000"/>
                </a:solidFill>
                <a:ea typeface="宋体" panose="02010600030101010101" pitchFamily="2" charset="-122"/>
              </a:rPr>
              <a:t>Rack 2</a:t>
            </a:r>
          </a:p>
        </p:txBody>
      </p:sp>
      <p:sp>
        <p:nvSpPr>
          <p:cNvPr id="31" name="TextBox 56"/>
          <p:cNvSpPr txBox="1">
            <a:spLocks noChangeArrowheads="1"/>
          </p:cNvSpPr>
          <p:nvPr/>
        </p:nvSpPr>
        <p:spPr bwMode="auto">
          <a:xfrm>
            <a:off x="7104530" y="5673892"/>
            <a:ext cx="11430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sz="3200">
                <a:solidFill>
                  <a:srgbClr val="000000"/>
                </a:solidFill>
                <a:ea typeface="宋体" panose="02010600030101010101" pitchFamily="2" charset="-122"/>
              </a:rPr>
              <a:t>Rack </a:t>
            </a:r>
            <a:r>
              <a:rPr lang="en-GB" altLang="zh-CN" sz="3200" i="1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2" name="Rectangle 104"/>
          <p:cNvSpPr>
            <a:spLocks noChangeAspect="1"/>
          </p:cNvSpPr>
          <p:nvPr/>
        </p:nvSpPr>
        <p:spPr>
          <a:xfrm>
            <a:off x="8561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3" name="Rectangle 104"/>
          <p:cNvSpPr>
            <a:spLocks noChangeAspect="1"/>
          </p:cNvSpPr>
          <p:nvPr/>
        </p:nvSpPr>
        <p:spPr>
          <a:xfrm>
            <a:off x="10847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4" name="Rectangle 104"/>
          <p:cNvSpPr>
            <a:spLocks noChangeAspect="1"/>
          </p:cNvSpPr>
          <p:nvPr/>
        </p:nvSpPr>
        <p:spPr>
          <a:xfrm>
            <a:off x="13133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5" name="Rectangle 104"/>
          <p:cNvSpPr>
            <a:spLocks noChangeAspect="1"/>
          </p:cNvSpPr>
          <p:nvPr/>
        </p:nvSpPr>
        <p:spPr>
          <a:xfrm>
            <a:off x="22277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6" name="Rectangle 104"/>
          <p:cNvSpPr>
            <a:spLocks noChangeAspect="1"/>
          </p:cNvSpPr>
          <p:nvPr/>
        </p:nvSpPr>
        <p:spPr>
          <a:xfrm>
            <a:off x="24563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7" name="Rectangle 104"/>
          <p:cNvSpPr>
            <a:spLocks noChangeAspect="1"/>
          </p:cNvSpPr>
          <p:nvPr/>
        </p:nvSpPr>
        <p:spPr>
          <a:xfrm>
            <a:off x="26849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" name="Rectangle 104"/>
          <p:cNvSpPr>
            <a:spLocks noChangeAspect="1"/>
          </p:cNvSpPr>
          <p:nvPr/>
        </p:nvSpPr>
        <p:spPr>
          <a:xfrm>
            <a:off x="32183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9" name="Rectangle 104"/>
          <p:cNvSpPr>
            <a:spLocks noChangeAspect="1"/>
          </p:cNvSpPr>
          <p:nvPr/>
        </p:nvSpPr>
        <p:spPr>
          <a:xfrm>
            <a:off x="34469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0" name="Rectangle 104"/>
          <p:cNvSpPr>
            <a:spLocks noChangeAspect="1"/>
          </p:cNvSpPr>
          <p:nvPr/>
        </p:nvSpPr>
        <p:spPr>
          <a:xfrm>
            <a:off x="36755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1" name="Rectangle 104"/>
          <p:cNvSpPr>
            <a:spLocks noChangeAspect="1"/>
          </p:cNvSpPr>
          <p:nvPr/>
        </p:nvSpPr>
        <p:spPr>
          <a:xfrm>
            <a:off x="44375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2" name="Rectangle 104"/>
          <p:cNvSpPr>
            <a:spLocks noChangeAspect="1"/>
          </p:cNvSpPr>
          <p:nvPr/>
        </p:nvSpPr>
        <p:spPr>
          <a:xfrm>
            <a:off x="46661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3" name="Rectangle 104"/>
          <p:cNvSpPr>
            <a:spLocks noChangeAspect="1"/>
          </p:cNvSpPr>
          <p:nvPr/>
        </p:nvSpPr>
        <p:spPr>
          <a:xfrm>
            <a:off x="48947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4" name="Rectangle 104"/>
          <p:cNvSpPr>
            <a:spLocks noChangeAspect="1"/>
          </p:cNvSpPr>
          <p:nvPr/>
        </p:nvSpPr>
        <p:spPr>
          <a:xfrm>
            <a:off x="65711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5" name="Rectangle 104"/>
          <p:cNvSpPr>
            <a:spLocks noChangeAspect="1"/>
          </p:cNvSpPr>
          <p:nvPr/>
        </p:nvSpPr>
        <p:spPr>
          <a:xfrm>
            <a:off x="67997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6" name="Rectangle 104"/>
          <p:cNvSpPr>
            <a:spLocks noChangeAspect="1"/>
          </p:cNvSpPr>
          <p:nvPr/>
        </p:nvSpPr>
        <p:spPr>
          <a:xfrm>
            <a:off x="70283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7" name="Rectangle 104"/>
          <p:cNvSpPr>
            <a:spLocks noChangeAspect="1"/>
          </p:cNvSpPr>
          <p:nvPr/>
        </p:nvSpPr>
        <p:spPr>
          <a:xfrm>
            <a:off x="77903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8" name="Rectangle 104"/>
          <p:cNvSpPr>
            <a:spLocks noChangeAspect="1"/>
          </p:cNvSpPr>
          <p:nvPr/>
        </p:nvSpPr>
        <p:spPr>
          <a:xfrm>
            <a:off x="80189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9" name="Rectangle 104"/>
          <p:cNvSpPr>
            <a:spLocks noChangeAspect="1"/>
          </p:cNvSpPr>
          <p:nvPr/>
        </p:nvSpPr>
        <p:spPr>
          <a:xfrm>
            <a:off x="8247530" y="4911892"/>
            <a:ext cx="228600" cy="51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0" name="Rectangle 104"/>
          <p:cNvSpPr>
            <a:spLocks noChangeAspect="1"/>
          </p:cNvSpPr>
          <p:nvPr/>
        </p:nvSpPr>
        <p:spPr>
          <a:xfrm>
            <a:off x="2456330" y="4911892"/>
            <a:ext cx="228600" cy="5159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1" name="Rectangle 104"/>
          <p:cNvSpPr>
            <a:spLocks noChangeAspect="1"/>
          </p:cNvSpPr>
          <p:nvPr/>
        </p:nvSpPr>
        <p:spPr>
          <a:xfrm>
            <a:off x="6799730" y="4911892"/>
            <a:ext cx="228600" cy="5159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52" name="Straight Connector 15"/>
          <p:cNvCxnSpPr/>
          <p:nvPr/>
        </p:nvCxnSpPr>
        <p:spPr>
          <a:xfrm rot="16200000" flipV="1">
            <a:off x="2045961" y="3406148"/>
            <a:ext cx="541338" cy="584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5"/>
          <p:cNvCxnSpPr/>
          <p:nvPr/>
        </p:nvCxnSpPr>
        <p:spPr>
          <a:xfrm flipV="1">
            <a:off x="2227730" y="2436979"/>
            <a:ext cx="2771775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5"/>
          <p:cNvCxnSpPr/>
          <p:nvPr/>
        </p:nvCxnSpPr>
        <p:spPr>
          <a:xfrm flipH="1" flipV="1">
            <a:off x="4999505" y="2436979"/>
            <a:ext cx="2257425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5"/>
          <p:cNvCxnSpPr/>
          <p:nvPr/>
        </p:nvCxnSpPr>
        <p:spPr>
          <a:xfrm flipV="1">
            <a:off x="7180730" y="3503779"/>
            <a:ext cx="409575" cy="45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11"/>
          <p:cNvSpPr/>
          <p:nvPr/>
        </p:nvSpPr>
        <p:spPr>
          <a:xfrm>
            <a:off x="6647330" y="2055979"/>
            <a:ext cx="2263775" cy="762000"/>
          </a:xfrm>
          <a:prstGeom prst="wedgeRoundRectCallout">
            <a:avLst>
              <a:gd name="adj1" fmla="val -59421"/>
              <a:gd name="adj2" fmla="val 3280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aseline="0" dirty="0"/>
              <a:t> Cross-rack Traffic</a:t>
            </a:r>
            <a:r>
              <a:rPr lang="en-US" dirty="0"/>
              <a:t> </a:t>
            </a:r>
          </a:p>
        </p:txBody>
      </p:sp>
      <p:sp>
        <p:nvSpPr>
          <p:cNvPr id="57" name="TextBox 97"/>
          <p:cNvSpPr txBox="1">
            <a:spLocks noChangeArrowheads="1"/>
          </p:cNvSpPr>
          <p:nvPr/>
        </p:nvSpPr>
        <p:spPr bwMode="auto">
          <a:xfrm>
            <a:off x="2227730" y="5408779"/>
            <a:ext cx="102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i="1" baseline="0">
                <a:solidFill>
                  <a:srgbClr val="000000"/>
                </a:solidFill>
                <a:ea typeface="宋体" panose="02010600030101010101" pitchFamily="2" charset="-122"/>
              </a:rPr>
              <a:t> a</a:t>
            </a:r>
            <a:endParaRPr lang="en-GB" altLang="zh-CN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8" name="Rectangle 104"/>
          <p:cNvSpPr>
            <a:spLocks noChangeAspect="1"/>
          </p:cNvSpPr>
          <p:nvPr/>
        </p:nvSpPr>
        <p:spPr>
          <a:xfrm>
            <a:off x="3446930" y="4892842"/>
            <a:ext cx="228600" cy="5159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9" name="Rectangle 104"/>
          <p:cNvSpPr>
            <a:spLocks noChangeAspect="1"/>
          </p:cNvSpPr>
          <p:nvPr/>
        </p:nvSpPr>
        <p:spPr>
          <a:xfrm>
            <a:off x="4666130" y="4892842"/>
            <a:ext cx="228600" cy="51593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60" name="Straight Connector 15"/>
          <p:cNvCxnSpPr/>
          <p:nvPr/>
        </p:nvCxnSpPr>
        <p:spPr>
          <a:xfrm flipV="1">
            <a:off x="3675530" y="3503779"/>
            <a:ext cx="457200" cy="533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5"/>
          <p:cNvCxnSpPr>
            <a:stCxn id="18" idx="0"/>
            <a:endCxn id="27" idx="2"/>
          </p:cNvCxnSpPr>
          <p:nvPr/>
        </p:nvCxnSpPr>
        <p:spPr>
          <a:xfrm flipH="1" flipV="1">
            <a:off x="4313705" y="3579979"/>
            <a:ext cx="390525" cy="3873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ular Callout 11"/>
          <p:cNvSpPr/>
          <p:nvPr/>
        </p:nvSpPr>
        <p:spPr>
          <a:xfrm>
            <a:off x="4818530" y="3351379"/>
            <a:ext cx="1295400" cy="609600"/>
          </a:xfrm>
          <a:prstGeom prst="wedgeRoundRectCallout">
            <a:avLst>
              <a:gd name="adj1" fmla="val -59421"/>
              <a:gd name="adj2" fmla="val 3280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aseline="0" dirty="0"/>
              <a:t> In-rack Traffic</a:t>
            </a:r>
            <a:r>
              <a:rPr lang="en-US" dirty="0"/>
              <a:t> </a:t>
            </a:r>
          </a:p>
        </p:txBody>
      </p:sp>
      <p:sp>
        <p:nvSpPr>
          <p:cNvPr id="63" name="TextBox 90"/>
          <p:cNvSpPr txBox="1">
            <a:spLocks noChangeArrowheads="1"/>
          </p:cNvSpPr>
          <p:nvPr/>
        </p:nvSpPr>
        <p:spPr bwMode="auto">
          <a:xfrm>
            <a:off x="6571130" y="5408779"/>
            <a:ext cx="102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i="1" baseline="0">
                <a:solidFill>
                  <a:srgbClr val="000000"/>
                </a:solidFill>
                <a:ea typeface="宋体" panose="02010600030101010101" pitchFamily="2" charset="-122"/>
              </a:rPr>
              <a:t> b</a:t>
            </a:r>
            <a:endParaRPr lang="en-GB" altLang="zh-CN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4" name="TextBox 91"/>
          <p:cNvSpPr txBox="1">
            <a:spLocks noChangeArrowheads="1"/>
          </p:cNvSpPr>
          <p:nvPr/>
        </p:nvSpPr>
        <p:spPr bwMode="auto">
          <a:xfrm>
            <a:off x="3332630" y="5408779"/>
            <a:ext cx="102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i="1" baseline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endParaRPr lang="en-GB" altLang="zh-CN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5" name="TextBox 92"/>
          <p:cNvSpPr txBox="1">
            <a:spLocks noChangeArrowheads="1"/>
          </p:cNvSpPr>
          <p:nvPr/>
        </p:nvSpPr>
        <p:spPr bwMode="auto">
          <a:xfrm>
            <a:off x="4475630" y="5408779"/>
            <a:ext cx="102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zh-CN" i="1" baseline="0">
                <a:solidFill>
                  <a:srgbClr val="000000"/>
                </a:solidFill>
                <a:ea typeface="宋体" panose="02010600030101010101" pitchFamily="2" charset="-122"/>
              </a:rPr>
              <a:t> d</a:t>
            </a:r>
            <a:endParaRPr lang="en-GB" altLang="zh-CN" i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6" name="Rounded Rectangular Callout 140"/>
          <p:cNvSpPr/>
          <p:nvPr/>
        </p:nvSpPr>
        <p:spPr>
          <a:xfrm>
            <a:off x="1051113" y="1623712"/>
            <a:ext cx="2895600" cy="933710"/>
          </a:xfrm>
          <a:prstGeom prst="wedgeRoundRectCallout">
            <a:avLst>
              <a:gd name="adj1" fmla="val 16168"/>
              <a:gd name="adj2" fmla="val 78718"/>
              <a:gd name="adj3" fmla="val 16667"/>
            </a:avLst>
          </a:prstGeom>
          <a:solidFill>
            <a:srgbClr val="FFD9D9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0000"/>
                </a:solidFill>
              </a:rPr>
              <a:t>More </a:t>
            </a:r>
          </a:p>
          <a:p>
            <a:pPr algn="ctr"/>
            <a:r>
              <a:rPr lang="en-GB" sz="2400" dirty="0" err="1" smtClean="0">
                <a:solidFill>
                  <a:srgbClr val="000000"/>
                </a:solidFill>
              </a:rPr>
              <a:t>Bandwidth&amp;latency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cross-rack traffic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In-rack traffic is more preferred than cross-rack traffic </a:t>
            </a:r>
          </a:p>
          <a:p>
            <a:pPr lvl="1"/>
            <a:r>
              <a:rPr lang="en-US" altLang="zh-CN" dirty="0"/>
              <a:t>Switch can forward in-rack packets at line-rate between different ports</a:t>
            </a:r>
          </a:p>
          <a:p>
            <a:pPr lvl="1"/>
            <a:r>
              <a:rPr lang="en-US" altLang="zh-CN" dirty="0"/>
              <a:t>Oversubscription is common in current DCNs</a:t>
            </a:r>
          </a:p>
          <a:p>
            <a:pPr lvl="1"/>
            <a:r>
              <a:rPr lang="en-US" altLang="zh-CN" dirty="0"/>
              <a:t>Cross-rack traffic is a level of oversubscription. </a:t>
            </a:r>
            <a:r>
              <a:rPr lang="en-US" altLang="zh-CN"/>
              <a:t>Packet-drop will occur for high cross-rack traffics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TMVPP </a:t>
            </a:r>
            <a:r>
              <a:rPr lang="en-US" dirty="0" smtClean="0">
                <a:solidFill>
                  <a:srgbClr val="C00000"/>
                </a:solidFill>
              </a:rPr>
              <a:t>[INFOCOM’10]</a:t>
            </a:r>
            <a:r>
              <a:rPr lang="en-US" dirty="0" smtClean="0"/>
              <a:t>, </a:t>
            </a:r>
            <a:r>
              <a:rPr lang="en-US" dirty="0" err="1" smtClean="0"/>
              <a:t>Oktopus</a:t>
            </a: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[SIGCOMM’11]</a:t>
            </a:r>
          </a:p>
          <a:p>
            <a:pPr lvl="1"/>
            <a:r>
              <a:rPr lang="en-US" dirty="0" smtClean="0"/>
              <a:t> Require for full traffic matrix information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consider fault tolerance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Hose Model </a:t>
            </a:r>
            <a:r>
              <a:rPr lang="en-US" dirty="0" smtClean="0">
                <a:solidFill>
                  <a:srgbClr val="C00000"/>
                </a:solidFill>
              </a:rPr>
              <a:t>[SIGCOMM’99] </a:t>
            </a:r>
            <a:r>
              <a:rPr lang="en-US" dirty="0" smtClean="0"/>
              <a:t>and Virtual Cluster </a:t>
            </a:r>
            <a:r>
              <a:rPr lang="en-US" dirty="0" smtClean="0">
                <a:solidFill>
                  <a:srgbClr val="C00000"/>
                </a:solidFill>
              </a:rPr>
              <a:t>[SIGCOMM’11]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reflect communication patterns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CloudMirror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[SIGCOMM’14]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Fault tolerance is not 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Function-based Abstraction Model (FAM)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0" dirty="0" smtClean="0"/>
              <a:t>Utilize </a:t>
            </a:r>
            <a:r>
              <a:rPr lang="en-US" altLang="zh-CN" kern="0" dirty="0"/>
              <a:t>some </a:t>
            </a:r>
            <a:r>
              <a:rPr lang="en-US" altLang="zh-CN" kern="0" dirty="0">
                <a:solidFill>
                  <a:srgbClr val="FF0000"/>
                </a:solidFill>
              </a:rPr>
              <a:t>application-level knowledge </a:t>
            </a:r>
            <a:r>
              <a:rPr lang="en-US" altLang="zh-CN" kern="0" dirty="0"/>
              <a:t>as the </a:t>
            </a:r>
            <a:r>
              <a:rPr lang="en-US" altLang="zh-CN" kern="0" dirty="0" smtClean="0"/>
              <a:t> hint </a:t>
            </a:r>
            <a:r>
              <a:rPr lang="en-US" altLang="zh-CN" kern="0" dirty="0"/>
              <a:t>for traffic-aware and function-aware </a:t>
            </a:r>
            <a:r>
              <a:rPr lang="en-US" altLang="zh-CN" kern="0" dirty="0" smtClean="0"/>
              <a:t>placement</a:t>
            </a:r>
          </a:p>
          <a:p>
            <a:endParaRPr lang="en-US" altLang="zh-CN" kern="0" dirty="0" smtClean="0"/>
          </a:p>
          <a:p>
            <a:r>
              <a:rPr lang="en-US" altLang="zh-CN" kern="0" dirty="0" smtClean="0"/>
              <a:t> </a:t>
            </a:r>
            <a:r>
              <a:rPr lang="en-US" altLang="zh-CN" kern="0" dirty="0" smtClean="0">
                <a:solidFill>
                  <a:srgbClr val="FF0000"/>
                </a:solidFill>
              </a:rPr>
              <a:t>Tenant networks </a:t>
            </a:r>
            <a:r>
              <a:rPr lang="en-US" altLang="zh-CN" kern="0" dirty="0" smtClean="0"/>
              <a:t>consists of </a:t>
            </a:r>
            <a:r>
              <a:rPr lang="en-US" altLang="zh-CN" kern="0" dirty="0" smtClean="0">
                <a:solidFill>
                  <a:srgbClr val="FF0000"/>
                </a:solidFill>
              </a:rPr>
              <a:t>functions</a:t>
            </a:r>
          </a:p>
          <a:p>
            <a:pPr lvl="1"/>
            <a:r>
              <a:rPr lang="en-US" altLang="zh-CN" kern="0" dirty="0" smtClean="0"/>
              <a:t>Each VM serves one function</a:t>
            </a:r>
          </a:p>
          <a:p>
            <a:pPr lvl="1"/>
            <a:r>
              <a:rPr lang="en-US" altLang="zh-CN" kern="0" dirty="0" smtClean="0"/>
              <a:t>A function consists of one or more VMs</a:t>
            </a:r>
          </a:p>
          <a:p>
            <a:pPr lvl="1"/>
            <a:r>
              <a:rPr lang="en-US" altLang="zh-CN" kern="0" dirty="0" smtClean="0"/>
              <a:t>E.g. load balancer, </a:t>
            </a:r>
            <a:r>
              <a:rPr lang="en-US" altLang="zh-CN" kern="0" dirty="0" err="1" smtClean="0"/>
              <a:t>getway</a:t>
            </a:r>
            <a:r>
              <a:rPr lang="en-US" altLang="zh-CN" kern="0" dirty="0" smtClean="0"/>
              <a:t>, etc. </a:t>
            </a:r>
          </a:p>
          <a:p>
            <a:pPr marL="457200" lvl="1" indent="0">
              <a:buNone/>
            </a:pPr>
            <a:endParaRPr lang="en-US" altLang="zh-CN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Function-based Abstraction </a:t>
            </a:r>
            <a:r>
              <a:rPr lang="en-US" sz="3600" dirty="0" smtClean="0"/>
              <a:t>Model (FAM)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320" y="1538511"/>
            <a:ext cx="7886700" cy="4351338"/>
          </a:xfrm>
        </p:spPr>
        <p:txBody>
          <a:bodyPr/>
          <a:lstStyle/>
          <a:p>
            <a:pPr lvl="1"/>
            <a:r>
              <a:rPr lang="en-US" sz="2800" dirty="0" smtClean="0"/>
              <a:t>Inter-function traffic</a:t>
            </a:r>
          </a:p>
          <a:p>
            <a:pPr lvl="2"/>
            <a:r>
              <a:rPr lang="en-US" sz="2400" dirty="0" smtClean="0"/>
              <a:t>Vary significantly (e.g. B&gt;&gt;b)</a:t>
            </a:r>
          </a:p>
          <a:p>
            <a:pPr lvl="2"/>
            <a:r>
              <a:rPr lang="en-US" sz="2400" dirty="0" smtClean="0"/>
              <a:t>Distribute </a:t>
            </a:r>
            <a:r>
              <a:rPr lang="en-US" sz="2400" dirty="0" smtClean="0">
                <a:solidFill>
                  <a:srgbClr val="FF0000"/>
                </a:solidFill>
              </a:rPr>
              <a:t>evenly</a:t>
            </a:r>
            <a:r>
              <a:rPr lang="en-US" sz="2400" dirty="0" smtClean="0"/>
              <a:t> between VM pairs</a:t>
            </a:r>
          </a:p>
          <a:p>
            <a:pPr lvl="2"/>
            <a:endParaRPr lang="en-US" sz="2800" dirty="0" smtClean="0"/>
          </a:p>
          <a:p>
            <a:pPr lvl="2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51" y="3527995"/>
            <a:ext cx="2974510" cy="249563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008006" y="3264355"/>
            <a:ext cx="1763498" cy="2900046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>
            <a:off x="2889755" y="3264355"/>
            <a:ext cx="2181919" cy="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89755" y="6173465"/>
            <a:ext cx="1964670" cy="4419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852369" y="3583852"/>
            <a:ext cx="668921" cy="61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DP1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317507" y="3583852"/>
            <a:ext cx="668921" cy="61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DP2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4590400" y="5126286"/>
            <a:ext cx="958434" cy="615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MySQL1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6160898" y="5185522"/>
            <a:ext cx="958434" cy="615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MySQL2</a:t>
            </a:r>
            <a:endParaRPr lang="en-US" dirty="0"/>
          </a:p>
        </p:txBody>
      </p:sp>
      <p:cxnSp>
        <p:nvCxnSpPr>
          <p:cNvPr id="16" name="直接箭头连接符 15"/>
          <p:cNvCxnSpPr>
            <a:stCxn id="10" idx="2"/>
            <a:endCxn id="13" idx="0"/>
          </p:cNvCxnSpPr>
          <p:nvPr/>
        </p:nvCxnSpPr>
        <p:spPr>
          <a:xfrm flipH="1">
            <a:off x="5069617" y="4199014"/>
            <a:ext cx="117212" cy="927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4" idx="0"/>
          </p:cNvCxnSpPr>
          <p:nvPr/>
        </p:nvCxnSpPr>
        <p:spPr>
          <a:xfrm>
            <a:off x="5297372" y="4258250"/>
            <a:ext cx="1342743" cy="927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256703" y="4199014"/>
            <a:ext cx="1107478" cy="927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821703" y="4199014"/>
            <a:ext cx="1448842" cy="986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618171" y="4497805"/>
            <a:ext cx="59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B/9</a:t>
            </a:r>
            <a:endParaRPr 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7879747" y="3583852"/>
            <a:ext cx="668921" cy="61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DP3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7604155" y="5222338"/>
            <a:ext cx="958434" cy="615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MySQL2</a:t>
            </a:r>
            <a:endParaRPr lang="en-US" dirty="0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5489526" y="4199012"/>
            <a:ext cx="2593846" cy="1023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651598" y="4200016"/>
            <a:ext cx="27301" cy="927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498361" y="4206421"/>
            <a:ext cx="2436132" cy="919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438482" y="4228175"/>
            <a:ext cx="27301" cy="927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6821703" y="4207998"/>
            <a:ext cx="1400207" cy="947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20771</TotalTime>
  <Words>618</Words>
  <Application>Microsoft Office PowerPoint</Application>
  <PresentationFormat>全屏显示(4:3)</PresentationFormat>
  <Paragraphs>200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Gulim</vt:lpstr>
      <vt:lpstr>微软雅黑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Traffic and Failure Aware  VM Placement for  Multi-tenant Cloud Computing</vt:lpstr>
      <vt:lpstr>Multi-tenant Cloud</vt:lpstr>
      <vt:lpstr>VM placement overview</vt:lpstr>
      <vt:lpstr>Datacenter Networks</vt:lpstr>
      <vt:lpstr>In-network traffic</vt:lpstr>
      <vt:lpstr>Reducing cross-rack traffic</vt:lpstr>
      <vt:lpstr>Existing work</vt:lpstr>
      <vt:lpstr>Function-based Abstraction Model (FAM)</vt:lpstr>
      <vt:lpstr>Function-based Abstraction Model (FAM)</vt:lpstr>
      <vt:lpstr>FAM V.S. Hose</vt:lpstr>
      <vt:lpstr>FAM V.S. Hose</vt:lpstr>
      <vt:lpstr>Network failure</vt:lpstr>
      <vt:lpstr>FAM representation</vt:lpstr>
      <vt:lpstr>VM Placement Goal</vt:lpstr>
      <vt:lpstr>VM placement heuristic</vt:lpstr>
      <vt:lpstr>VM placement : partition</vt:lpstr>
      <vt:lpstr>VM placement: place</vt:lpstr>
      <vt:lpstr>VM placement: place</vt:lpstr>
      <vt:lpstr>Evaluation</vt:lpstr>
      <vt:lpstr>Evaluation</vt:lpstr>
      <vt:lpstr>Evaluation</vt:lpstr>
      <vt:lpstr>Conclusion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nothing</dc:creator>
  <cp:lastModifiedBy>Xin Li</cp:lastModifiedBy>
  <cp:revision>451</cp:revision>
  <dcterms:created xsi:type="dcterms:W3CDTF">2014-10-03T15:11:57Z</dcterms:created>
  <dcterms:modified xsi:type="dcterms:W3CDTF">2015-09-29T05:00:16Z</dcterms:modified>
</cp:coreProperties>
</file>