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09" r:id="rId3"/>
    <p:sldId id="310" r:id="rId4"/>
    <p:sldId id="312" r:id="rId5"/>
    <p:sldId id="315" r:id="rId6"/>
    <p:sldId id="316" r:id="rId7"/>
    <p:sldId id="314" r:id="rId8"/>
    <p:sldId id="311" r:id="rId9"/>
    <p:sldId id="317" r:id="rId10"/>
    <p:sldId id="322" r:id="rId11"/>
    <p:sldId id="321" r:id="rId12"/>
    <p:sldId id="318" r:id="rId13"/>
    <p:sldId id="324" r:id="rId14"/>
    <p:sldId id="353" r:id="rId15"/>
    <p:sldId id="326" r:id="rId16"/>
    <p:sldId id="334" r:id="rId17"/>
    <p:sldId id="354" r:id="rId18"/>
    <p:sldId id="361" r:id="rId19"/>
    <p:sldId id="355" r:id="rId20"/>
    <p:sldId id="362" r:id="rId21"/>
    <p:sldId id="351" r:id="rId22"/>
    <p:sldId id="356" r:id="rId23"/>
    <p:sldId id="357" r:id="rId24"/>
    <p:sldId id="358" r:id="rId25"/>
    <p:sldId id="359" r:id="rId26"/>
    <p:sldId id="360" r:id="rId27"/>
    <p:sldId id="363" r:id="rId28"/>
    <p:sldId id="364" r:id="rId29"/>
    <p:sldId id="347" r:id="rId30"/>
    <p:sldId id="350" r:id="rId31"/>
    <p:sldId id="303" r:id="rId32"/>
    <p:sldId id="291" r:id="rId33"/>
    <p:sldId id="327" r:id="rId34"/>
    <p:sldId id="328" r:id="rId35"/>
    <p:sldId id="330" r:id="rId36"/>
    <p:sldId id="329" r:id="rId37"/>
    <p:sldId id="331" r:id="rId38"/>
    <p:sldId id="33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80BA"/>
    <a:srgbClr val="239428"/>
    <a:srgbClr val="B2FF99"/>
    <a:srgbClr val="DBE1F1"/>
    <a:srgbClr val="8094CE"/>
    <a:srgbClr val="00258E"/>
    <a:srgbClr val="3E3EFF"/>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28957" autoAdjust="0"/>
  </p:normalViewPr>
  <p:slideViewPr>
    <p:cSldViewPr snapToGrid="0">
      <p:cViewPr>
        <p:scale>
          <a:sx n="51" d="100"/>
          <a:sy n="51" d="100"/>
        </p:scale>
        <p:origin x="1038" y="-510"/>
      </p:cViewPr>
      <p:guideLst/>
    </p:cSldViewPr>
  </p:slideViewPr>
  <p:outlineViewPr>
    <p:cViewPr>
      <p:scale>
        <a:sx n="33" d="100"/>
        <a:sy n="33" d="100"/>
      </p:scale>
      <p:origin x="0" y="-8664"/>
    </p:cViewPr>
  </p:outlineViewPr>
  <p:notesTextViewPr>
    <p:cViewPr>
      <p:scale>
        <a:sx n="200" d="100"/>
        <a:sy n="200" d="100"/>
      </p:scale>
      <p:origin x="0" y="0"/>
    </p:cViewPr>
  </p:notesTextViewPr>
  <p:sorterViewPr>
    <p:cViewPr>
      <p:scale>
        <a:sx n="100" d="100"/>
        <a:sy n="100" d="100"/>
      </p:scale>
      <p:origin x="0" y="-6678"/>
    </p:cViewPr>
  </p:sorterViewPr>
  <p:notesViewPr>
    <p:cSldViewPr snapToGrid="0">
      <p:cViewPr varScale="1">
        <p:scale>
          <a:sx n="57" d="100"/>
          <a:sy n="57" d="100"/>
        </p:scale>
        <p:origin x="2808"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ata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7F14C8-4E5A-4F35-A537-1DCA8342BEDB}" type="doc">
      <dgm:prSet loTypeId="urn:microsoft.com/office/officeart/2005/8/layout/vList4" loCatId="list" qsTypeId="urn:microsoft.com/office/officeart/2005/8/quickstyle/simple5" qsCatId="simple" csTypeId="urn:microsoft.com/office/officeart/2005/8/colors/accent1_2" csCatId="accent1" phldr="1"/>
      <dgm:spPr/>
      <dgm:t>
        <a:bodyPr/>
        <a:lstStyle/>
        <a:p>
          <a:endParaRPr lang="en-US"/>
        </a:p>
      </dgm:t>
    </dgm:pt>
    <dgm:pt modelId="{30C75F71-3D98-46E3-909C-2737CBC621C5}">
      <dgm:prSet phldrT="[文本]" custT="1"/>
      <dgm:spPr/>
      <dgm:t>
        <a:bodyPr/>
        <a:lstStyle/>
        <a:p>
          <a:r>
            <a:rPr lang="en-US" sz="3600" dirty="0" smtClean="0"/>
            <a:t>How to detect Elephant flows?</a:t>
          </a:r>
          <a:endParaRPr lang="en-US" sz="3600" dirty="0"/>
        </a:p>
      </dgm:t>
    </dgm:pt>
    <dgm:pt modelId="{1D8029EE-47EA-4894-949B-B969C815FC71}" type="parTrans" cxnId="{54EBEA1A-4A9E-4EE6-BA76-215B5D85E551}">
      <dgm:prSet/>
      <dgm:spPr/>
      <dgm:t>
        <a:bodyPr/>
        <a:lstStyle/>
        <a:p>
          <a:endParaRPr lang="en-US"/>
        </a:p>
      </dgm:t>
    </dgm:pt>
    <dgm:pt modelId="{870A0C7A-FE69-4F06-94A6-A23CB3FD53B8}" type="sibTrans" cxnId="{54EBEA1A-4A9E-4EE6-BA76-215B5D85E551}">
      <dgm:prSet/>
      <dgm:spPr/>
      <dgm:t>
        <a:bodyPr/>
        <a:lstStyle/>
        <a:p>
          <a:endParaRPr lang="en-US"/>
        </a:p>
      </dgm:t>
    </dgm:pt>
    <dgm:pt modelId="{888A123E-8EE0-4EC3-A2A1-ED296EB63D9C}">
      <dgm:prSet phldrT="[文本]" custT="1"/>
      <dgm:spPr/>
      <dgm:t>
        <a:bodyPr/>
        <a:lstStyle/>
        <a:p>
          <a:r>
            <a:rPr lang="en-US" sz="3600" dirty="0" smtClean="0"/>
            <a:t>How to </a:t>
          </a:r>
          <a:r>
            <a:rPr lang="en-US" sz="3600" dirty="0" smtClean="0"/>
            <a:t>orchestrate </a:t>
          </a:r>
          <a:r>
            <a:rPr lang="en-US" sz="3600" dirty="0" smtClean="0"/>
            <a:t>Elephant and mice flows?  </a:t>
          </a:r>
          <a:endParaRPr lang="en-US" sz="3600" dirty="0"/>
        </a:p>
      </dgm:t>
    </dgm:pt>
    <dgm:pt modelId="{4E302290-D56D-4287-868B-5A5746F34B8D}" type="parTrans" cxnId="{0C605592-C925-48B2-95B9-0E268BEF0B66}">
      <dgm:prSet/>
      <dgm:spPr/>
      <dgm:t>
        <a:bodyPr/>
        <a:lstStyle/>
        <a:p>
          <a:endParaRPr lang="en-US"/>
        </a:p>
      </dgm:t>
    </dgm:pt>
    <dgm:pt modelId="{D1C7645E-E7EB-47E2-8527-0D48A574B47C}" type="sibTrans" cxnId="{0C605592-C925-48B2-95B9-0E268BEF0B66}">
      <dgm:prSet/>
      <dgm:spPr/>
      <dgm:t>
        <a:bodyPr/>
        <a:lstStyle/>
        <a:p>
          <a:endParaRPr lang="en-US"/>
        </a:p>
      </dgm:t>
    </dgm:pt>
    <dgm:pt modelId="{F3E8EC7B-B44F-45D4-B655-4D4C5ADA06E8}" type="pres">
      <dgm:prSet presAssocID="{147F14C8-4E5A-4F35-A537-1DCA8342BEDB}" presName="linear" presStyleCnt="0">
        <dgm:presLayoutVars>
          <dgm:dir/>
          <dgm:resizeHandles val="exact"/>
        </dgm:presLayoutVars>
      </dgm:prSet>
      <dgm:spPr/>
      <dgm:t>
        <a:bodyPr/>
        <a:lstStyle/>
        <a:p>
          <a:endParaRPr lang="en-US"/>
        </a:p>
      </dgm:t>
    </dgm:pt>
    <dgm:pt modelId="{053BB494-83BB-423D-B7B1-63A4F9D1481A}" type="pres">
      <dgm:prSet presAssocID="{30C75F71-3D98-46E3-909C-2737CBC621C5}" presName="comp" presStyleCnt="0"/>
      <dgm:spPr/>
    </dgm:pt>
    <dgm:pt modelId="{698FB8B3-F5F5-4BCC-9E16-9AD4133BDA5C}" type="pres">
      <dgm:prSet presAssocID="{30C75F71-3D98-46E3-909C-2737CBC621C5}" presName="box" presStyleLbl="node1" presStyleIdx="0" presStyleCnt="2"/>
      <dgm:spPr/>
      <dgm:t>
        <a:bodyPr/>
        <a:lstStyle/>
        <a:p>
          <a:endParaRPr lang="en-US"/>
        </a:p>
      </dgm:t>
    </dgm:pt>
    <dgm:pt modelId="{CD2821F4-8708-4A02-9305-CD58EA782D26}" type="pres">
      <dgm:prSet presAssocID="{30C75F71-3D98-46E3-909C-2737CBC621C5}" presName="img" presStyleLbl="fgImgPlace1" presStyleIdx="0" presStyleCnt="2" custScaleX="106168" custScaleY="107142" custLinFactNeighborX="-1570" custLinFactNeighborY="2595"/>
      <dgm:spPr>
        <a:blipFill rotWithShape="1">
          <a:blip xmlns:r="http://schemas.openxmlformats.org/officeDocument/2006/relationships" r:embed="rId1"/>
          <a:stretch>
            <a:fillRect/>
          </a:stretch>
        </a:blipFill>
      </dgm:spPr>
    </dgm:pt>
    <dgm:pt modelId="{4448CB19-E5FB-4184-B3EE-17ACEB6D75FC}" type="pres">
      <dgm:prSet presAssocID="{30C75F71-3D98-46E3-909C-2737CBC621C5}" presName="text" presStyleLbl="node1" presStyleIdx="0" presStyleCnt="2">
        <dgm:presLayoutVars>
          <dgm:bulletEnabled val="1"/>
        </dgm:presLayoutVars>
      </dgm:prSet>
      <dgm:spPr/>
      <dgm:t>
        <a:bodyPr/>
        <a:lstStyle/>
        <a:p>
          <a:endParaRPr lang="en-US"/>
        </a:p>
      </dgm:t>
    </dgm:pt>
    <dgm:pt modelId="{5C9DA8C2-61F8-4F95-82A0-79268F268D2A}" type="pres">
      <dgm:prSet presAssocID="{870A0C7A-FE69-4F06-94A6-A23CB3FD53B8}" presName="spacer" presStyleCnt="0"/>
      <dgm:spPr/>
    </dgm:pt>
    <dgm:pt modelId="{B1111ED1-6377-479E-BEF1-F05993C71334}" type="pres">
      <dgm:prSet presAssocID="{888A123E-8EE0-4EC3-A2A1-ED296EB63D9C}" presName="comp" presStyleCnt="0"/>
      <dgm:spPr/>
    </dgm:pt>
    <dgm:pt modelId="{8527CB0A-9E23-407A-B867-78F44588218A}" type="pres">
      <dgm:prSet presAssocID="{888A123E-8EE0-4EC3-A2A1-ED296EB63D9C}" presName="box" presStyleLbl="node1" presStyleIdx="1" presStyleCnt="2"/>
      <dgm:spPr/>
      <dgm:t>
        <a:bodyPr/>
        <a:lstStyle/>
        <a:p>
          <a:endParaRPr lang="en-US"/>
        </a:p>
      </dgm:t>
    </dgm:pt>
    <dgm:pt modelId="{9A2DB7FD-B392-436A-A992-3111C1636345}" type="pres">
      <dgm:prSet presAssocID="{888A123E-8EE0-4EC3-A2A1-ED296EB63D9C}" presName="img" presStyleLbl="fgImgPlace1" presStyleIdx="1" presStyleCnt="2" custScaleX="105736" custScaleY="104054" custLinFactNeighborX="-950" custLinFactNeighborY="-3619"/>
      <dgm:spPr>
        <a:blipFill rotWithShape="1">
          <a:blip xmlns:r="http://schemas.openxmlformats.org/officeDocument/2006/relationships" r:embed="rId2"/>
          <a:stretch>
            <a:fillRect/>
          </a:stretch>
        </a:blipFill>
      </dgm:spPr>
    </dgm:pt>
    <dgm:pt modelId="{A4C35196-9D55-49F0-8D81-5C1A91DB0B50}" type="pres">
      <dgm:prSet presAssocID="{888A123E-8EE0-4EC3-A2A1-ED296EB63D9C}" presName="text" presStyleLbl="node1" presStyleIdx="1" presStyleCnt="2">
        <dgm:presLayoutVars>
          <dgm:bulletEnabled val="1"/>
        </dgm:presLayoutVars>
      </dgm:prSet>
      <dgm:spPr/>
      <dgm:t>
        <a:bodyPr/>
        <a:lstStyle/>
        <a:p>
          <a:endParaRPr lang="en-US"/>
        </a:p>
      </dgm:t>
    </dgm:pt>
  </dgm:ptLst>
  <dgm:cxnLst>
    <dgm:cxn modelId="{54EBEA1A-4A9E-4EE6-BA76-215B5D85E551}" srcId="{147F14C8-4E5A-4F35-A537-1DCA8342BEDB}" destId="{30C75F71-3D98-46E3-909C-2737CBC621C5}" srcOrd="0" destOrd="0" parTransId="{1D8029EE-47EA-4894-949B-B969C815FC71}" sibTransId="{870A0C7A-FE69-4F06-94A6-A23CB3FD53B8}"/>
    <dgm:cxn modelId="{5EB2C39E-C51D-47E1-BEEC-167188A1D1CA}" type="presOf" srcId="{888A123E-8EE0-4EC3-A2A1-ED296EB63D9C}" destId="{8527CB0A-9E23-407A-B867-78F44588218A}" srcOrd="0" destOrd="0" presId="urn:microsoft.com/office/officeart/2005/8/layout/vList4"/>
    <dgm:cxn modelId="{3160978B-EDF9-4BFB-93C1-171B5832E0C1}" type="presOf" srcId="{147F14C8-4E5A-4F35-A537-1DCA8342BEDB}" destId="{F3E8EC7B-B44F-45D4-B655-4D4C5ADA06E8}" srcOrd="0" destOrd="0" presId="urn:microsoft.com/office/officeart/2005/8/layout/vList4"/>
    <dgm:cxn modelId="{7BBBDB5B-67E2-4604-BEAB-BFD2493BF57F}" type="presOf" srcId="{888A123E-8EE0-4EC3-A2A1-ED296EB63D9C}" destId="{A4C35196-9D55-49F0-8D81-5C1A91DB0B50}" srcOrd="1" destOrd="0" presId="urn:microsoft.com/office/officeart/2005/8/layout/vList4"/>
    <dgm:cxn modelId="{0C605592-C925-48B2-95B9-0E268BEF0B66}" srcId="{147F14C8-4E5A-4F35-A537-1DCA8342BEDB}" destId="{888A123E-8EE0-4EC3-A2A1-ED296EB63D9C}" srcOrd="1" destOrd="0" parTransId="{4E302290-D56D-4287-868B-5A5746F34B8D}" sibTransId="{D1C7645E-E7EB-47E2-8527-0D48A574B47C}"/>
    <dgm:cxn modelId="{7461C001-1CA4-4CFB-A486-3227CD9154D9}" type="presOf" srcId="{30C75F71-3D98-46E3-909C-2737CBC621C5}" destId="{4448CB19-E5FB-4184-B3EE-17ACEB6D75FC}" srcOrd="1" destOrd="0" presId="urn:microsoft.com/office/officeart/2005/8/layout/vList4"/>
    <dgm:cxn modelId="{CCACA781-7762-41C0-8231-56D8946B8F8F}" type="presOf" srcId="{30C75F71-3D98-46E3-909C-2737CBC621C5}" destId="{698FB8B3-F5F5-4BCC-9E16-9AD4133BDA5C}" srcOrd="0" destOrd="0" presId="urn:microsoft.com/office/officeart/2005/8/layout/vList4"/>
    <dgm:cxn modelId="{708B7B00-3F1F-4752-A776-E748C276400D}" type="presParOf" srcId="{F3E8EC7B-B44F-45D4-B655-4D4C5ADA06E8}" destId="{053BB494-83BB-423D-B7B1-63A4F9D1481A}" srcOrd="0" destOrd="0" presId="urn:microsoft.com/office/officeart/2005/8/layout/vList4"/>
    <dgm:cxn modelId="{853B719B-1C59-4B3E-B696-ABBCF358F2D2}" type="presParOf" srcId="{053BB494-83BB-423D-B7B1-63A4F9D1481A}" destId="{698FB8B3-F5F5-4BCC-9E16-9AD4133BDA5C}" srcOrd="0" destOrd="0" presId="urn:microsoft.com/office/officeart/2005/8/layout/vList4"/>
    <dgm:cxn modelId="{CB932A6E-02A7-4CDD-8645-D98ECF3FEC33}" type="presParOf" srcId="{053BB494-83BB-423D-B7B1-63A4F9D1481A}" destId="{CD2821F4-8708-4A02-9305-CD58EA782D26}" srcOrd="1" destOrd="0" presId="urn:microsoft.com/office/officeart/2005/8/layout/vList4"/>
    <dgm:cxn modelId="{070CEBCA-0F5F-438D-B443-056E55584D81}" type="presParOf" srcId="{053BB494-83BB-423D-B7B1-63A4F9D1481A}" destId="{4448CB19-E5FB-4184-B3EE-17ACEB6D75FC}" srcOrd="2" destOrd="0" presId="urn:microsoft.com/office/officeart/2005/8/layout/vList4"/>
    <dgm:cxn modelId="{3F4D61FF-63D1-4EC4-9904-55704E34ECEA}" type="presParOf" srcId="{F3E8EC7B-B44F-45D4-B655-4D4C5ADA06E8}" destId="{5C9DA8C2-61F8-4F95-82A0-79268F268D2A}" srcOrd="1" destOrd="0" presId="urn:microsoft.com/office/officeart/2005/8/layout/vList4"/>
    <dgm:cxn modelId="{796D7F58-85ED-4F9E-8E61-475ABE22C712}" type="presParOf" srcId="{F3E8EC7B-B44F-45D4-B655-4D4C5ADA06E8}" destId="{B1111ED1-6377-479E-BEF1-F05993C71334}" srcOrd="2" destOrd="0" presId="urn:microsoft.com/office/officeart/2005/8/layout/vList4"/>
    <dgm:cxn modelId="{DC01CD03-B9E2-467F-9E89-5428BAB0FF1E}" type="presParOf" srcId="{B1111ED1-6377-479E-BEF1-F05993C71334}" destId="{8527CB0A-9E23-407A-B867-78F44588218A}" srcOrd="0" destOrd="0" presId="urn:microsoft.com/office/officeart/2005/8/layout/vList4"/>
    <dgm:cxn modelId="{7B35391E-3C41-4A2A-834D-C479CB061750}" type="presParOf" srcId="{B1111ED1-6377-479E-BEF1-F05993C71334}" destId="{9A2DB7FD-B392-436A-A992-3111C1636345}" srcOrd="1" destOrd="0" presId="urn:microsoft.com/office/officeart/2005/8/layout/vList4"/>
    <dgm:cxn modelId="{2DF46518-3B7E-45E7-9537-8CA1A117C8F3}" type="presParOf" srcId="{B1111ED1-6377-479E-BEF1-F05993C71334}" destId="{A4C35196-9D55-49F0-8D81-5C1A91DB0B50}"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F14C8-4E5A-4F35-A537-1DCA8342BEDB}" type="doc">
      <dgm:prSet loTypeId="urn:microsoft.com/office/officeart/2005/8/layout/vList4" loCatId="list" qsTypeId="urn:microsoft.com/office/officeart/2005/8/quickstyle/simple5" qsCatId="simple" csTypeId="urn:microsoft.com/office/officeart/2005/8/colors/accent1_2" csCatId="accent1" phldr="1"/>
      <dgm:spPr/>
      <dgm:t>
        <a:bodyPr/>
        <a:lstStyle/>
        <a:p>
          <a:endParaRPr lang="en-US"/>
        </a:p>
      </dgm:t>
    </dgm:pt>
    <dgm:pt modelId="{30C75F71-3D98-46E3-909C-2737CBC621C5}">
      <dgm:prSet phldrT="[文本]" custT="1"/>
      <dgm:spPr/>
      <dgm:t>
        <a:bodyPr/>
        <a:lstStyle/>
        <a:p>
          <a:r>
            <a:rPr lang="en-US" sz="3600" dirty="0" smtClean="0"/>
            <a:t>How to detect Elephant flows?</a:t>
          </a:r>
          <a:endParaRPr lang="en-US" sz="3600" dirty="0"/>
        </a:p>
      </dgm:t>
    </dgm:pt>
    <dgm:pt modelId="{1D8029EE-47EA-4894-949B-B969C815FC71}" type="parTrans" cxnId="{54EBEA1A-4A9E-4EE6-BA76-215B5D85E551}">
      <dgm:prSet/>
      <dgm:spPr/>
      <dgm:t>
        <a:bodyPr/>
        <a:lstStyle/>
        <a:p>
          <a:endParaRPr lang="en-US"/>
        </a:p>
      </dgm:t>
    </dgm:pt>
    <dgm:pt modelId="{870A0C7A-FE69-4F06-94A6-A23CB3FD53B8}" type="sibTrans" cxnId="{54EBEA1A-4A9E-4EE6-BA76-215B5D85E551}">
      <dgm:prSet/>
      <dgm:spPr/>
      <dgm:t>
        <a:bodyPr/>
        <a:lstStyle/>
        <a:p>
          <a:endParaRPr lang="en-US"/>
        </a:p>
      </dgm:t>
    </dgm:pt>
    <dgm:pt modelId="{888A123E-8EE0-4EC3-A2A1-ED296EB63D9C}">
      <dgm:prSet phldrT="[文本]" custT="1"/>
      <dgm:spPr/>
      <dgm:t>
        <a:bodyPr/>
        <a:lstStyle/>
        <a:p>
          <a:r>
            <a:rPr lang="en-US" sz="3600" dirty="0" smtClean="0"/>
            <a:t>How to </a:t>
          </a:r>
          <a:r>
            <a:rPr lang="en-US" sz="3600" dirty="0" smtClean="0"/>
            <a:t>orchestrate </a:t>
          </a:r>
          <a:r>
            <a:rPr lang="en-US" sz="3600" dirty="0" smtClean="0"/>
            <a:t>Elephant and Mice flows?  </a:t>
          </a:r>
          <a:endParaRPr lang="en-US" sz="3600" dirty="0"/>
        </a:p>
      </dgm:t>
    </dgm:pt>
    <dgm:pt modelId="{4E302290-D56D-4287-868B-5A5746F34B8D}" type="parTrans" cxnId="{0C605592-C925-48B2-95B9-0E268BEF0B66}">
      <dgm:prSet/>
      <dgm:spPr/>
      <dgm:t>
        <a:bodyPr/>
        <a:lstStyle/>
        <a:p>
          <a:endParaRPr lang="en-US"/>
        </a:p>
      </dgm:t>
    </dgm:pt>
    <dgm:pt modelId="{D1C7645E-E7EB-47E2-8527-0D48A574B47C}" type="sibTrans" cxnId="{0C605592-C925-48B2-95B9-0E268BEF0B66}">
      <dgm:prSet/>
      <dgm:spPr/>
      <dgm:t>
        <a:bodyPr/>
        <a:lstStyle/>
        <a:p>
          <a:endParaRPr lang="en-US"/>
        </a:p>
      </dgm:t>
    </dgm:pt>
    <dgm:pt modelId="{F3E8EC7B-B44F-45D4-B655-4D4C5ADA06E8}" type="pres">
      <dgm:prSet presAssocID="{147F14C8-4E5A-4F35-A537-1DCA8342BEDB}" presName="linear" presStyleCnt="0">
        <dgm:presLayoutVars>
          <dgm:dir/>
          <dgm:resizeHandles val="exact"/>
        </dgm:presLayoutVars>
      </dgm:prSet>
      <dgm:spPr/>
      <dgm:t>
        <a:bodyPr/>
        <a:lstStyle/>
        <a:p>
          <a:endParaRPr lang="en-US"/>
        </a:p>
      </dgm:t>
    </dgm:pt>
    <dgm:pt modelId="{053BB494-83BB-423D-B7B1-63A4F9D1481A}" type="pres">
      <dgm:prSet presAssocID="{30C75F71-3D98-46E3-909C-2737CBC621C5}" presName="comp" presStyleCnt="0"/>
      <dgm:spPr/>
    </dgm:pt>
    <dgm:pt modelId="{698FB8B3-F5F5-4BCC-9E16-9AD4133BDA5C}" type="pres">
      <dgm:prSet presAssocID="{30C75F71-3D98-46E3-909C-2737CBC621C5}" presName="box" presStyleLbl="node1" presStyleIdx="0" presStyleCnt="2"/>
      <dgm:spPr/>
      <dgm:t>
        <a:bodyPr/>
        <a:lstStyle/>
        <a:p>
          <a:endParaRPr lang="en-US"/>
        </a:p>
      </dgm:t>
    </dgm:pt>
    <dgm:pt modelId="{CD2821F4-8708-4A02-9305-CD58EA782D26}" type="pres">
      <dgm:prSet presAssocID="{30C75F71-3D98-46E3-909C-2737CBC621C5}" presName="img" presStyleLbl="fgImgPlace1" presStyleIdx="0" presStyleCnt="2" custScaleX="106168" custScaleY="107142" custLinFactNeighborX="-1570" custLinFactNeighborY="2595"/>
      <dgm:spPr>
        <a:blipFill rotWithShape="1">
          <a:blip xmlns:r="http://schemas.openxmlformats.org/officeDocument/2006/relationships" r:embed="rId1"/>
          <a:stretch>
            <a:fillRect/>
          </a:stretch>
        </a:blipFill>
      </dgm:spPr>
    </dgm:pt>
    <dgm:pt modelId="{4448CB19-E5FB-4184-B3EE-17ACEB6D75FC}" type="pres">
      <dgm:prSet presAssocID="{30C75F71-3D98-46E3-909C-2737CBC621C5}" presName="text" presStyleLbl="node1" presStyleIdx="0" presStyleCnt="2">
        <dgm:presLayoutVars>
          <dgm:bulletEnabled val="1"/>
        </dgm:presLayoutVars>
      </dgm:prSet>
      <dgm:spPr/>
      <dgm:t>
        <a:bodyPr/>
        <a:lstStyle/>
        <a:p>
          <a:endParaRPr lang="en-US"/>
        </a:p>
      </dgm:t>
    </dgm:pt>
    <dgm:pt modelId="{5C9DA8C2-61F8-4F95-82A0-79268F268D2A}" type="pres">
      <dgm:prSet presAssocID="{870A0C7A-FE69-4F06-94A6-A23CB3FD53B8}" presName="spacer" presStyleCnt="0"/>
      <dgm:spPr/>
    </dgm:pt>
    <dgm:pt modelId="{B1111ED1-6377-479E-BEF1-F05993C71334}" type="pres">
      <dgm:prSet presAssocID="{888A123E-8EE0-4EC3-A2A1-ED296EB63D9C}" presName="comp" presStyleCnt="0"/>
      <dgm:spPr/>
    </dgm:pt>
    <dgm:pt modelId="{8527CB0A-9E23-407A-B867-78F44588218A}" type="pres">
      <dgm:prSet presAssocID="{888A123E-8EE0-4EC3-A2A1-ED296EB63D9C}" presName="box" presStyleLbl="node1" presStyleIdx="1" presStyleCnt="2"/>
      <dgm:spPr/>
      <dgm:t>
        <a:bodyPr/>
        <a:lstStyle/>
        <a:p>
          <a:endParaRPr lang="en-US"/>
        </a:p>
      </dgm:t>
    </dgm:pt>
    <dgm:pt modelId="{9A2DB7FD-B392-436A-A992-3111C1636345}" type="pres">
      <dgm:prSet presAssocID="{888A123E-8EE0-4EC3-A2A1-ED296EB63D9C}" presName="img" presStyleLbl="fgImgPlace1" presStyleIdx="1" presStyleCnt="2" custScaleX="105736" custScaleY="104054" custLinFactNeighborX="-950" custLinFactNeighborY="-3619"/>
      <dgm:spPr>
        <a:blipFill rotWithShape="1">
          <a:blip xmlns:r="http://schemas.openxmlformats.org/officeDocument/2006/relationships" r:embed="rId2"/>
          <a:stretch>
            <a:fillRect/>
          </a:stretch>
        </a:blipFill>
      </dgm:spPr>
    </dgm:pt>
    <dgm:pt modelId="{A4C35196-9D55-49F0-8D81-5C1A91DB0B50}" type="pres">
      <dgm:prSet presAssocID="{888A123E-8EE0-4EC3-A2A1-ED296EB63D9C}" presName="text" presStyleLbl="node1" presStyleIdx="1" presStyleCnt="2">
        <dgm:presLayoutVars>
          <dgm:bulletEnabled val="1"/>
        </dgm:presLayoutVars>
      </dgm:prSet>
      <dgm:spPr/>
      <dgm:t>
        <a:bodyPr/>
        <a:lstStyle/>
        <a:p>
          <a:endParaRPr lang="en-US"/>
        </a:p>
      </dgm:t>
    </dgm:pt>
  </dgm:ptLst>
  <dgm:cxnLst>
    <dgm:cxn modelId="{54EBEA1A-4A9E-4EE6-BA76-215B5D85E551}" srcId="{147F14C8-4E5A-4F35-A537-1DCA8342BEDB}" destId="{30C75F71-3D98-46E3-909C-2737CBC621C5}" srcOrd="0" destOrd="0" parTransId="{1D8029EE-47EA-4894-949B-B969C815FC71}" sibTransId="{870A0C7A-FE69-4F06-94A6-A23CB3FD53B8}"/>
    <dgm:cxn modelId="{0C605592-C925-48B2-95B9-0E268BEF0B66}" srcId="{147F14C8-4E5A-4F35-A537-1DCA8342BEDB}" destId="{888A123E-8EE0-4EC3-A2A1-ED296EB63D9C}" srcOrd="1" destOrd="0" parTransId="{4E302290-D56D-4287-868B-5A5746F34B8D}" sibTransId="{D1C7645E-E7EB-47E2-8527-0D48A574B47C}"/>
    <dgm:cxn modelId="{088816D9-B937-445A-9D4F-01F69D8DCD7F}" type="presOf" srcId="{888A123E-8EE0-4EC3-A2A1-ED296EB63D9C}" destId="{A4C35196-9D55-49F0-8D81-5C1A91DB0B50}" srcOrd="1" destOrd="0" presId="urn:microsoft.com/office/officeart/2005/8/layout/vList4"/>
    <dgm:cxn modelId="{E95BA6E7-F02E-4E68-A1F4-BB25520D911B}" type="presOf" srcId="{30C75F71-3D98-46E3-909C-2737CBC621C5}" destId="{4448CB19-E5FB-4184-B3EE-17ACEB6D75FC}" srcOrd="1" destOrd="0" presId="urn:microsoft.com/office/officeart/2005/8/layout/vList4"/>
    <dgm:cxn modelId="{6E703D30-4BD0-4F35-9416-A921D44A98CB}" type="presOf" srcId="{147F14C8-4E5A-4F35-A537-1DCA8342BEDB}" destId="{F3E8EC7B-B44F-45D4-B655-4D4C5ADA06E8}" srcOrd="0" destOrd="0" presId="urn:microsoft.com/office/officeart/2005/8/layout/vList4"/>
    <dgm:cxn modelId="{1D199537-5FCB-4411-872A-F1B7195C4C5B}" type="presOf" srcId="{888A123E-8EE0-4EC3-A2A1-ED296EB63D9C}" destId="{8527CB0A-9E23-407A-B867-78F44588218A}" srcOrd="0" destOrd="0" presId="urn:microsoft.com/office/officeart/2005/8/layout/vList4"/>
    <dgm:cxn modelId="{507D25B8-9424-41D7-8DA7-B3FAF1BFC094}" type="presOf" srcId="{30C75F71-3D98-46E3-909C-2737CBC621C5}" destId="{698FB8B3-F5F5-4BCC-9E16-9AD4133BDA5C}" srcOrd="0" destOrd="0" presId="urn:microsoft.com/office/officeart/2005/8/layout/vList4"/>
    <dgm:cxn modelId="{15DBF689-6CEB-40C1-9F2D-4BCECCEF6D44}" type="presParOf" srcId="{F3E8EC7B-B44F-45D4-B655-4D4C5ADA06E8}" destId="{053BB494-83BB-423D-B7B1-63A4F9D1481A}" srcOrd="0" destOrd="0" presId="urn:microsoft.com/office/officeart/2005/8/layout/vList4"/>
    <dgm:cxn modelId="{CD366008-6549-420F-B804-8BC3E978FF7E}" type="presParOf" srcId="{053BB494-83BB-423D-B7B1-63A4F9D1481A}" destId="{698FB8B3-F5F5-4BCC-9E16-9AD4133BDA5C}" srcOrd="0" destOrd="0" presId="urn:microsoft.com/office/officeart/2005/8/layout/vList4"/>
    <dgm:cxn modelId="{DBA92B9C-5ACC-4AE8-A054-E24641BDB4E1}" type="presParOf" srcId="{053BB494-83BB-423D-B7B1-63A4F9D1481A}" destId="{CD2821F4-8708-4A02-9305-CD58EA782D26}" srcOrd="1" destOrd="0" presId="urn:microsoft.com/office/officeart/2005/8/layout/vList4"/>
    <dgm:cxn modelId="{0EB27513-BB3C-455C-A119-A080264BFDDB}" type="presParOf" srcId="{053BB494-83BB-423D-B7B1-63A4F9D1481A}" destId="{4448CB19-E5FB-4184-B3EE-17ACEB6D75FC}" srcOrd="2" destOrd="0" presId="urn:microsoft.com/office/officeart/2005/8/layout/vList4"/>
    <dgm:cxn modelId="{E8159A54-84C2-496A-B6BD-78F0344AD186}" type="presParOf" srcId="{F3E8EC7B-B44F-45D4-B655-4D4C5ADA06E8}" destId="{5C9DA8C2-61F8-4F95-82A0-79268F268D2A}" srcOrd="1" destOrd="0" presId="urn:microsoft.com/office/officeart/2005/8/layout/vList4"/>
    <dgm:cxn modelId="{4B9C859A-8699-453A-B395-C14968FD72C3}" type="presParOf" srcId="{F3E8EC7B-B44F-45D4-B655-4D4C5ADA06E8}" destId="{B1111ED1-6377-479E-BEF1-F05993C71334}" srcOrd="2" destOrd="0" presId="urn:microsoft.com/office/officeart/2005/8/layout/vList4"/>
    <dgm:cxn modelId="{0E63B29D-8441-4CC8-B9D3-D216B7CF7EE8}" type="presParOf" srcId="{B1111ED1-6377-479E-BEF1-F05993C71334}" destId="{8527CB0A-9E23-407A-B867-78F44588218A}" srcOrd="0" destOrd="0" presId="urn:microsoft.com/office/officeart/2005/8/layout/vList4"/>
    <dgm:cxn modelId="{9D936633-9E6C-40F0-970A-D6DAA3E9A9E0}" type="presParOf" srcId="{B1111ED1-6377-479E-BEF1-F05993C71334}" destId="{9A2DB7FD-B392-436A-A992-3111C1636345}" srcOrd="1" destOrd="0" presId="urn:microsoft.com/office/officeart/2005/8/layout/vList4"/>
    <dgm:cxn modelId="{54F64AC5-282C-465E-B9DA-D8593BF6D06F}" type="presParOf" srcId="{B1111ED1-6377-479E-BEF1-F05993C71334}" destId="{A4C35196-9D55-49F0-8D81-5C1A91DB0B50}"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B8B3-F5F5-4BCC-9E16-9AD4133BDA5C}">
      <dsp:nvSpPr>
        <dsp:cNvPr id="0" name=""/>
        <dsp:cNvSpPr/>
      </dsp:nvSpPr>
      <dsp:spPr>
        <a:xfrm>
          <a:off x="0" y="0"/>
          <a:ext cx="7886700" cy="198543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How to detect Elephant flows?</a:t>
          </a:r>
          <a:endParaRPr lang="en-US" sz="3600" kern="1200" dirty="0"/>
        </a:p>
      </dsp:txBody>
      <dsp:txXfrm>
        <a:off x="1775883" y="0"/>
        <a:ext cx="6110816" cy="1985439"/>
      </dsp:txXfrm>
    </dsp:sp>
    <dsp:sp modelId="{CD2821F4-8708-4A02-9305-CD58EA782D26}">
      <dsp:nvSpPr>
        <dsp:cNvPr id="0" name=""/>
        <dsp:cNvSpPr/>
      </dsp:nvSpPr>
      <dsp:spPr>
        <a:xfrm>
          <a:off x="125134" y="183041"/>
          <a:ext cx="1674630" cy="1701791"/>
        </a:xfrm>
        <a:prstGeom prst="roundRect">
          <a:avLst>
            <a:gd name="adj" fmla="val 10000"/>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8527CB0A-9E23-407A-B867-78F44588218A}">
      <dsp:nvSpPr>
        <dsp:cNvPr id="0" name=""/>
        <dsp:cNvSpPr/>
      </dsp:nvSpPr>
      <dsp:spPr>
        <a:xfrm>
          <a:off x="0" y="2183983"/>
          <a:ext cx="7886700" cy="198543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How to </a:t>
          </a:r>
          <a:r>
            <a:rPr lang="en-US" sz="3600" kern="1200" dirty="0" smtClean="0"/>
            <a:t>orchestrate </a:t>
          </a:r>
          <a:r>
            <a:rPr lang="en-US" sz="3600" kern="1200" dirty="0" smtClean="0"/>
            <a:t>Elephant and mice flows?  </a:t>
          </a:r>
          <a:endParaRPr lang="en-US" sz="3600" kern="1200" dirty="0"/>
        </a:p>
      </dsp:txBody>
      <dsp:txXfrm>
        <a:off x="1775883" y="2183983"/>
        <a:ext cx="6110816" cy="1985439"/>
      </dsp:txXfrm>
    </dsp:sp>
    <dsp:sp modelId="{9A2DB7FD-B392-436A-A992-3111C1636345}">
      <dsp:nvSpPr>
        <dsp:cNvPr id="0" name=""/>
        <dsp:cNvSpPr/>
      </dsp:nvSpPr>
      <dsp:spPr>
        <a:xfrm>
          <a:off x="138321" y="2292849"/>
          <a:ext cx="1667816" cy="1652743"/>
        </a:xfrm>
        <a:prstGeom prst="roundRect">
          <a:avLst>
            <a:gd name="adj" fmla="val 10000"/>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B8B3-F5F5-4BCC-9E16-9AD4133BDA5C}">
      <dsp:nvSpPr>
        <dsp:cNvPr id="0" name=""/>
        <dsp:cNvSpPr/>
      </dsp:nvSpPr>
      <dsp:spPr>
        <a:xfrm>
          <a:off x="0" y="0"/>
          <a:ext cx="7886700" cy="198543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How to detect Elephant flows?</a:t>
          </a:r>
          <a:endParaRPr lang="en-US" sz="3600" kern="1200" dirty="0"/>
        </a:p>
      </dsp:txBody>
      <dsp:txXfrm>
        <a:off x="1775883" y="0"/>
        <a:ext cx="6110816" cy="1985439"/>
      </dsp:txXfrm>
    </dsp:sp>
    <dsp:sp modelId="{CD2821F4-8708-4A02-9305-CD58EA782D26}">
      <dsp:nvSpPr>
        <dsp:cNvPr id="0" name=""/>
        <dsp:cNvSpPr/>
      </dsp:nvSpPr>
      <dsp:spPr>
        <a:xfrm>
          <a:off x="125134" y="183041"/>
          <a:ext cx="1674630" cy="1701791"/>
        </a:xfrm>
        <a:prstGeom prst="roundRect">
          <a:avLst>
            <a:gd name="adj" fmla="val 10000"/>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8527CB0A-9E23-407A-B867-78F44588218A}">
      <dsp:nvSpPr>
        <dsp:cNvPr id="0" name=""/>
        <dsp:cNvSpPr/>
      </dsp:nvSpPr>
      <dsp:spPr>
        <a:xfrm>
          <a:off x="0" y="2183983"/>
          <a:ext cx="7886700" cy="198543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How to </a:t>
          </a:r>
          <a:r>
            <a:rPr lang="en-US" sz="3600" kern="1200" dirty="0" smtClean="0"/>
            <a:t>orchestrate </a:t>
          </a:r>
          <a:r>
            <a:rPr lang="en-US" sz="3600" kern="1200" dirty="0" smtClean="0"/>
            <a:t>Elephant and Mice flows?  </a:t>
          </a:r>
          <a:endParaRPr lang="en-US" sz="3600" kern="1200" dirty="0"/>
        </a:p>
      </dsp:txBody>
      <dsp:txXfrm>
        <a:off x="1775883" y="2183983"/>
        <a:ext cx="6110816" cy="1985439"/>
      </dsp:txXfrm>
    </dsp:sp>
    <dsp:sp modelId="{9A2DB7FD-B392-436A-A992-3111C1636345}">
      <dsp:nvSpPr>
        <dsp:cNvPr id="0" name=""/>
        <dsp:cNvSpPr/>
      </dsp:nvSpPr>
      <dsp:spPr>
        <a:xfrm>
          <a:off x="138321" y="2292849"/>
          <a:ext cx="1667816" cy="1652743"/>
        </a:xfrm>
        <a:prstGeom prst="roundRect">
          <a:avLst>
            <a:gd name="adj" fmla="val 10000"/>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0B2A7-C5C3-492B-B6D4-94672D758D85}" type="datetimeFigureOut">
              <a:rPr lang="en-US" smtClean="0"/>
              <a:t>4/15/2015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1BB09-E956-4E79-8EFD-DA2B530F9417}" type="slidenum">
              <a:rPr lang="en-US" smtClean="0"/>
              <a:t>‹#›</a:t>
            </a:fld>
            <a:endParaRPr lang="en-US"/>
          </a:p>
        </p:txBody>
      </p:sp>
    </p:spTree>
    <p:extLst>
      <p:ext uri="{BB962C8B-B14F-4D97-AF65-F5344CB8AC3E}">
        <p14:creationId xmlns:p14="http://schemas.microsoft.com/office/powerpoint/2010/main" val="2375616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Good</a:t>
            </a:r>
            <a:r>
              <a:rPr lang="en-US" altLang="zh-CN" baseline="0" dirty="0" smtClean="0"/>
              <a:t> afternoon, everybody. It is my </a:t>
            </a:r>
            <a:r>
              <a:rPr lang="en-US" altLang="zh-CN" baseline="0" dirty="0" err="1" smtClean="0"/>
              <a:t>horner</a:t>
            </a:r>
            <a:r>
              <a:rPr lang="en-US" altLang="zh-CN" baseline="0" dirty="0" smtClean="0"/>
              <a:t> to be here, at keeping current, to give a presentation on a low-complexity multi-resource packet scheduling algorithm for network function virtualization. This is a joint with my advisor </a:t>
            </a:r>
            <a:r>
              <a:rPr lang="en-US" altLang="zh-CN" baseline="0" dirty="0" err="1" smtClean="0"/>
              <a:t>Dr</a:t>
            </a:r>
            <a:r>
              <a:rPr lang="en-US" altLang="zh-CN" baseline="0" dirty="0" smtClean="0"/>
              <a:t>, Chen Qian.</a:t>
            </a:r>
          </a:p>
          <a:p>
            <a:r>
              <a:rPr lang="en-US" altLang="zh-CN" baseline="0" dirty="0" smtClean="0"/>
              <a:t>I am the speaker, Xin Li.</a:t>
            </a:r>
          </a:p>
          <a:p>
            <a:endParaRPr lang="zh-CN" altLang="en-US" dirty="0"/>
          </a:p>
        </p:txBody>
      </p:sp>
      <p:sp>
        <p:nvSpPr>
          <p:cNvPr id="4" name="Slide Number Placeholder 3"/>
          <p:cNvSpPr>
            <a:spLocks noGrp="1"/>
          </p:cNvSpPr>
          <p:nvPr>
            <p:ph type="sldNum" sz="quarter" idx="10"/>
          </p:nvPr>
        </p:nvSpPr>
        <p:spPr/>
        <p:txBody>
          <a:bodyPr/>
          <a:lstStyle/>
          <a:p>
            <a:fld id="{D411BB09-E956-4E79-8EFD-DA2B530F9417}" type="slidenum">
              <a:rPr lang="en-US" smtClean="0"/>
              <a:t>1</a:t>
            </a:fld>
            <a:endParaRPr lang="en-US"/>
          </a:p>
        </p:txBody>
      </p:sp>
    </p:spTree>
    <p:extLst>
      <p:ext uri="{BB962C8B-B14F-4D97-AF65-F5344CB8AC3E}">
        <p14:creationId xmlns:p14="http://schemas.microsoft.com/office/powerpoint/2010/main" val="1904842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Our</a:t>
            </a:r>
            <a:r>
              <a:rPr lang="en-US" baseline="0" dirty="0" smtClean="0"/>
              <a:t> </a:t>
            </a:r>
            <a:r>
              <a:rPr lang="en-US" dirty="0" smtClean="0"/>
              <a:t>idea is based on a key observation</a:t>
            </a:r>
            <a:r>
              <a:rPr lang="en-US" baseline="0" dirty="0" smtClean="0"/>
              <a:t> on the Internet. We found that a smaller number of giant flows domain the Internet, to be more specific,  top 10% largest flows contribute 90% of all traffic in the network. In our work, we call the large flows, elephant flows and the others, the mice flows. </a:t>
            </a:r>
          </a:p>
          <a:p>
            <a:endParaRPr lang="en-US" baseline="0" dirty="0" smtClean="0"/>
          </a:p>
          <a:p>
            <a:r>
              <a:rPr lang="en-US" baseline="0" dirty="0" smtClean="0"/>
              <a:t>Our idea is that we only precisely control elephant flows, whereas all mice flows are queuing in one single FIFO. </a:t>
            </a:r>
          </a:p>
          <a:p>
            <a:endParaRPr lang="en-US" baseline="0" dirty="0" smtClean="0"/>
          </a:p>
          <a:p>
            <a:r>
              <a:rPr lang="en-US" baseline="0" dirty="0" smtClean="0"/>
              <a:t>And thus, we call our algorithm myopia. Our algorithm can only see elephant flows clearly.</a:t>
            </a:r>
          </a:p>
          <a:p>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10</a:t>
            </a:fld>
            <a:endParaRPr lang="en-US"/>
          </a:p>
        </p:txBody>
      </p:sp>
    </p:spTree>
    <p:extLst>
      <p:ext uri="{BB962C8B-B14F-4D97-AF65-F5344CB8AC3E}">
        <p14:creationId xmlns:p14="http://schemas.microsoft.com/office/powerpoint/2010/main" val="2514536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 flow characteristics</a:t>
            </a:r>
            <a:r>
              <a:rPr lang="en-US" baseline="0" dirty="0" smtClean="0"/>
              <a:t> </a:t>
            </a:r>
            <a:r>
              <a:rPr lang="en-US" dirty="0" smtClean="0"/>
              <a:t>observation is validated</a:t>
            </a:r>
            <a:r>
              <a:rPr lang="en-US" baseline="0" dirty="0" smtClean="0"/>
              <a:t> by real trace analysis. We analysis four different traces, which are representatives for different location and different time. </a:t>
            </a:r>
          </a:p>
          <a:p>
            <a:endParaRPr lang="en-US" baseline="0" dirty="0" smtClean="0"/>
          </a:p>
          <a:p>
            <a:r>
              <a:rPr lang="en-US" baseline="0" dirty="0" smtClean="0"/>
              <a:t>In this plot, the x axis represent the portion of top largest flows, and the y axis is the cumulative traffic. We can see that for all traces,  top 10% largest flows contribute at least 90% of all the traffic.</a:t>
            </a:r>
          </a:p>
          <a:p>
            <a:endParaRPr lang="en-US" baseline="0" dirty="0" smtClean="0"/>
          </a:p>
          <a:p>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11</a:t>
            </a:fld>
            <a:endParaRPr lang="en-US"/>
          </a:p>
        </p:txBody>
      </p:sp>
    </p:spTree>
    <p:extLst>
      <p:ext uri="{BB962C8B-B14F-4D97-AF65-F5344CB8AC3E}">
        <p14:creationId xmlns:p14="http://schemas.microsoft.com/office/powerpoint/2010/main" val="251938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need to resolve two main challenges in myopia.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first is How to detect elephant flows?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Once the elephant flows are detected, we also need to know how to orchestrate elephant and mice flows?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Let’s look at the </a:t>
            </a:r>
            <a:r>
              <a:rPr lang="en-US" sz="1200" b="0" i="0" u="none" strike="noStrike" kern="1200" baseline="0" smtClean="0">
                <a:solidFill>
                  <a:schemeClr val="tx1"/>
                </a:solidFill>
                <a:latin typeface="+mn-lt"/>
                <a:ea typeface="+mn-ea"/>
                <a:cs typeface="+mn-cs"/>
              </a:rPr>
              <a:t>first challenge. </a:t>
            </a:r>
            <a:endParaRPr 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411BB09-E956-4E79-8EFD-DA2B530F9417}" type="slidenum">
              <a:rPr lang="en-US" smtClean="0"/>
              <a:t>12</a:t>
            </a:fld>
            <a:endParaRPr lang="en-US"/>
          </a:p>
        </p:txBody>
      </p:sp>
    </p:spTree>
    <p:extLst>
      <p:ext uri="{BB962C8B-B14F-4D97-AF65-F5344CB8AC3E}">
        <p14:creationId xmlns:p14="http://schemas.microsoft.com/office/powerpoint/2010/main" val="42297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Elephant</a:t>
            </a:r>
            <a:r>
              <a:rPr lang="en-US" baseline="0" dirty="0" smtClean="0"/>
              <a:t> flow is defined as a flow whose packets/bytes numbers is bigger than a threshold. The threshold is specified by the networking operators. </a:t>
            </a:r>
          </a:p>
          <a:p>
            <a:endParaRPr lang="en-US" baseline="0" dirty="0" smtClean="0"/>
          </a:p>
          <a:p>
            <a:r>
              <a:rPr lang="en-US" baseline="0" dirty="0" smtClean="0"/>
              <a:t>To detect elephant flows, the naive solution is very simple: just have a counter for each flow and update it accordingly.</a:t>
            </a:r>
          </a:p>
          <a:p>
            <a:r>
              <a:rPr lang="en-US" baseline="0" dirty="0" smtClean="0"/>
              <a:t>However, this solution will consume non-trivial memory space. To accommodate these counters, large but slow DRAM is used. As a result, the overall speed is low. High-speed network cannot be supported.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13</a:t>
            </a:fld>
            <a:endParaRPr lang="en-US"/>
          </a:p>
        </p:txBody>
      </p:sp>
    </p:spTree>
    <p:extLst>
      <p:ext uri="{BB962C8B-B14F-4D97-AF65-F5344CB8AC3E}">
        <p14:creationId xmlns:p14="http://schemas.microsoft.com/office/powerpoint/2010/main" val="3169232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 our solution, we utilize Count-min sketch.</a:t>
            </a:r>
          </a:p>
          <a:p>
            <a:r>
              <a:rPr lang="en-US" dirty="0" smtClean="0"/>
              <a:t>Count-min</a:t>
            </a:r>
            <a:r>
              <a:rPr lang="en-US" baseline="0" dirty="0" smtClean="0"/>
              <a:t> sketch is a compact data structure which can store the approximate counts for each element. </a:t>
            </a:r>
          </a:p>
          <a:p>
            <a:r>
              <a:rPr lang="en-US" baseline="0" dirty="0" smtClean="0"/>
              <a:t>We choose count-min sketch because it is space-efficient and there is provable tradeoff between space and accuracy of estimation. </a:t>
            </a:r>
          </a:p>
          <a:p>
            <a:endParaRPr lang="en-US" baseline="0" dirty="0" smtClean="0"/>
          </a:p>
          <a:p>
            <a:r>
              <a:rPr lang="en-US" baseline="0" dirty="0" smtClean="0"/>
              <a:t>Count-min sketch is a set of arrays, each is associated with one hash function. </a:t>
            </a:r>
          </a:p>
          <a:p>
            <a:r>
              <a:rPr lang="en-US" baseline="0" dirty="0" smtClean="0"/>
              <a:t>The update procedure is as follows.</a:t>
            </a:r>
          </a:p>
          <a:p>
            <a:r>
              <a:rPr lang="en-US" baseline="0" dirty="0" smtClean="0"/>
              <a:t>For each array, it a bucket index is calculated based on the packet’s </a:t>
            </a:r>
            <a:r>
              <a:rPr lang="en-US" baseline="0" dirty="0" err="1" smtClean="0"/>
              <a:t>flowID</a:t>
            </a:r>
            <a:r>
              <a:rPr lang="en-US" baseline="0" dirty="0" smtClean="0"/>
              <a:t> by the hash function. As I mentioned before, the flow id is the packets’ </a:t>
            </a:r>
            <a:r>
              <a:rPr lang="en-US" baseline="0" dirty="0" err="1" smtClean="0"/>
              <a:t>ip</a:t>
            </a:r>
            <a:r>
              <a:rPr lang="en-US" baseline="0" dirty="0" smtClean="0"/>
              <a:t> source and destination address and source and destination ports field. Then counter in the bucket would be updated. The same procedure is done in all arrays. </a:t>
            </a:r>
          </a:p>
          <a:p>
            <a:r>
              <a:rPr lang="en-US" baseline="0" dirty="0" smtClean="0"/>
              <a:t>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14</a:t>
            </a:fld>
            <a:endParaRPr lang="en-US"/>
          </a:p>
        </p:txBody>
      </p:sp>
    </p:spTree>
    <p:extLst>
      <p:ext uri="{BB962C8B-B14F-4D97-AF65-F5344CB8AC3E}">
        <p14:creationId xmlns:p14="http://schemas.microsoft.com/office/powerpoint/2010/main" val="633604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So how can we get the</a:t>
            </a:r>
            <a:r>
              <a:rPr lang="en-US" baseline="0" dirty="0" smtClean="0"/>
              <a:t> size of flow?</a:t>
            </a:r>
          </a:p>
          <a:p>
            <a:endParaRPr lang="en-US" baseline="0" dirty="0" smtClean="0"/>
          </a:p>
          <a:p>
            <a:r>
              <a:rPr lang="en-US" baseline="0" dirty="0" smtClean="0"/>
              <a:t>Given the flow ID, we get the bucket indexes in the same way as updating.</a:t>
            </a:r>
          </a:p>
          <a:p>
            <a:r>
              <a:rPr lang="en-US" baseline="0" dirty="0" smtClean="0"/>
              <a:t>We now have all the counters associated with this flow. </a:t>
            </a:r>
          </a:p>
          <a:p>
            <a:r>
              <a:rPr lang="en-US" baseline="0" dirty="0" smtClean="0"/>
              <a:t>We pick the minimal value, and it is the flow’s estimated size. </a:t>
            </a:r>
          </a:p>
          <a:p>
            <a:endParaRPr lang="en-US" baseline="0" dirty="0" smtClean="0"/>
          </a:p>
          <a:p>
            <a:r>
              <a:rPr lang="en-US" baseline="0" dirty="0" smtClean="0"/>
              <a:t>Once a flow’s estimated size is bigger than the threshold, we then identify it as the elephant flow.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15</a:t>
            </a:fld>
            <a:endParaRPr lang="en-US"/>
          </a:p>
        </p:txBody>
      </p:sp>
    </p:spTree>
    <p:extLst>
      <p:ext uri="{BB962C8B-B14F-4D97-AF65-F5344CB8AC3E}">
        <p14:creationId xmlns:p14="http://schemas.microsoft.com/office/powerpoint/2010/main" val="3013207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We now know how to identify</a:t>
            </a:r>
            <a:r>
              <a:rPr lang="en-US" baseline="0" dirty="0" smtClean="0"/>
              <a:t> elephant and flow flows. The next question is how to orchestrate them.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16</a:t>
            </a:fld>
            <a:endParaRPr lang="en-US"/>
          </a:p>
        </p:txBody>
      </p:sp>
    </p:spTree>
    <p:extLst>
      <p:ext uri="{BB962C8B-B14F-4D97-AF65-F5344CB8AC3E}">
        <p14:creationId xmlns:p14="http://schemas.microsoft.com/office/powerpoint/2010/main" val="373788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a:t>
            </a:r>
            <a:r>
              <a:rPr lang="en-US" baseline="0" dirty="0" smtClean="0"/>
              <a:t> will first show you the overview of our solution’s architecture.</a:t>
            </a:r>
          </a:p>
          <a:p>
            <a:endParaRPr lang="en-US" baseline="0" dirty="0" smtClean="0"/>
          </a:p>
          <a:p>
            <a:r>
              <a:rPr lang="en-US" baseline="0" dirty="0" smtClean="0"/>
              <a:t>Upon receiving a packet, it will first lookup the elephant flow table. </a:t>
            </a:r>
          </a:p>
          <a:p>
            <a:r>
              <a:rPr lang="en-US" baseline="0" dirty="0" smtClean="0"/>
              <a:t>If there is match, then we know it belongs to a elephant flow and forward it to MRFQ Sub-system, which we will see in detail.</a:t>
            </a:r>
          </a:p>
          <a:p>
            <a:r>
              <a:rPr lang="en-US" baseline="0" dirty="0" smtClean="0"/>
              <a:t>If there is no match, then it belongs to a mice flow and is sent to Count-min Sketch to update the counter. </a:t>
            </a:r>
          </a:p>
          <a:p>
            <a:r>
              <a:rPr lang="en-US" baseline="0" dirty="0" smtClean="0"/>
              <a:t>If a new elephant flow is detected, a new rule would be added to the elephant table and a new queue will be allocated in MRFQ Sub-system; otherwise, the packet would be queued in the FIFO. </a:t>
            </a:r>
          </a:p>
          <a:p>
            <a:endParaRPr lang="en-US" baseline="0" dirty="0" smtClean="0"/>
          </a:p>
          <a:p>
            <a:r>
              <a:rPr lang="en-US" baseline="0" dirty="0" smtClean="0"/>
              <a:t>At last, the packets in MRFQ Sub-system and those in FIFO would be merged.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17</a:t>
            </a:fld>
            <a:endParaRPr lang="en-US"/>
          </a:p>
        </p:txBody>
      </p:sp>
    </p:spTree>
    <p:extLst>
      <p:ext uri="{BB962C8B-B14F-4D97-AF65-F5344CB8AC3E}">
        <p14:creationId xmlns:p14="http://schemas.microsoft.com/office/powerpoint/2010/main" val="2406540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Let’s first</a:t>
            </a:r>
            <a:r>
              <a:rPr lang="en-US" baseline="0" dirty="0" smtClean="0"/>
              <a:t> look at elephant flow table in detail.</a:t>
            </a:r>
          </a:p>
          <a:p>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18</a:t>
            </a:fld>
            <a:endParaRPr lang="en-US"/>
          </a:p>
        </p:txBody>
      </p:sp>
    </p:spTree>
    <p:extLst>
      <p:ext uri="{BB962C8B-B14F-4D97-AF65-F5344CB8AC3E}">
        <p14:creationId xmlns:p14="http://schemas.microsoft.com/office/powerpoint/2010/main" val="1429226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 elephant flow table is installed in TCAM, which means that the</a:t>
            </a:r>
            <a:r>
              <a:rPr lang="en-US" baseline="0" dirty="0" smtClean="0"/>
              <a:t> matching procedure would take only constant time. Once there is match, the packet would be buffered at the corresponding queue in the MRFQ Sub-system.  Like traditional Quality of Service framework, each queue is only associated with one elephant flow. </a:t>
            </a:r>
          </a:p>
          <a:p>
            <a:r>
              <a:rPr lang="en-US" baseline="0" dirty="0" smtClean="0"/>
              <a:t>If there is NO match, forward it to count-min sketch.</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19</a:t>
            </a:fld>
            <a:endParaRPr lang="en-US"/>
          </a:p>
        </p:txBody>
      </p:sp>
    </p:spTree>
    <p:extLst>
      <p:ext uri="{BB962C8B-B14F-4D97-AF65-F5344CB8AC3E}">
        <p14:creationId xmlns:p14="http://schemas.microsoft.com/office/powerpoint/2010/main" val="98037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dirty="0" smtClean="0"/>
              <a:t>Network function, also</a:t>
            </a:r>
            <a:r>
              <a:rPr lang="en-US" sz="1200" baseline="0" dirty="0" smtClean="0"/>
              <a:t> known as </a:t>
            </a:r>
            <a:r>
              <a:rPr lang="en-US" sz="1200" baseline="0" dirty="0" err="1" smtClean="0"/>
              <a:t>middlleboxes</a:t>
            </a:r>
            <a:r>
              <a:rPr lang="en-US" sz="1200" baseline="0" dirty="0" smtClean="0"/>
              <a:t>, are playing important role in the network. </a:t>
            </a:r>
            <a:r>
              <a:rPr lang="en-US" sz="1200" dirty="0" smtClean="0"/>
              <a:t>Network Functions nowadays</a:t>
            </a:r>
            <a:r>
              <a:rPr lang="en-US" sz="1200" baseline="0" dirty="0" smtClean="0"/>
              <a:t> are ubiquitous in the network. Network functions are the networking devices that perform tasks other than packet forwarding. Network functions are built for different purposes. </a:t>
            </a:r>
          </a:p>
          <a:p>
            <a:endParaRPr lang="en-US" sz="1200" baseline="0" dirty="0" smtClean="0"/>
          </a:p>
          <a:p>
            <a:r>
              <a:rPr lang="en-US" sz="1200" baseline="0" dirty="0" smtClean="0"/>
              <a:t>One category of network functions is used to enhance the security of enterprise networks, campus networks, or any others. The examples are firewall and intrusion detection system. </a:t>
            </a:r>
          </a:p>
          <a:p>
            <a:endParaRPr lang="en-US" sz="1200" baseline="0" dirty="0" smtClean="0"/>
          </a:p>
          <a:p>
            <a:r>
              <a:rPr lang="en-US" sz="1200" baseline="0" dirty="0" smtClean="0"/>
              <a:t>Another category of network functions is used to accelerate the speed of the network. For instance, wide area network optimizer could be used to compress the traffic and web proxy is used for caching web pages.    </a:t>
            </a:r>
            <a:endParaRPr lang="en-US" sz="1200" dirty="0"/>
          </a:p>
        </p:txBody>
      </p:sp>
      <p:sp>
        <p:nvSpPr>
          <p:cNvPr id="4" name="灯片编号占位符 3"/>
          <p:cNvSpPr>
            <a:spLocks noGrp="1"/>
          </p:cNvSpPr>
          <p:nvPr>
            <p:ph type="sldNum" sz="quarter" idx="10"/>
          </p:nvPr>
        </p:nvSpPr>
        <p:spPr/>
        <p:txBody>
          <a:bodyPr/>
          <a:lstStyle/>
          <a:p>
            <a:fld id="{D411BB09-E956-4E79-8EFD-DA2B530F9417}" type="slidenum">
              <a:rPr lang="en-US" smtClean="0"/>
              <a:t>2</a:t>
            </a:fld>
            <a:endParaRPr lang="en-US"/>
          </a:p>
        </p:txBody>
      </p:sp>
    </p:spTree>
    <p:extLst>
      <p:ext uri="{BB962C8B-B14F-4D97-AF65-F5344CB8AC3E}">
        <p14:creationId xmlns:p14="http://schemas.microsoft.com/office/powerpoint/2010/main" val="2613685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Then, let’s look at MRFQ Sub-system.</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20</a:t>
            </a:fld>
            <a:endParaRPr lang="en-US"/>
          </a:p>
        </p:txBody>
      </p:sp>
    </p:spTree>
    <p:extLst>
      <p:ext uri="{BB962C8B-B14F-4D97-AF65-F5344CB8AC3E}">
        <p14:creationId xmlns:p14="http://schemas.microsoft.com/office/powerpoint/2010/main" val="2312938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MRFQ means Multi-Resource Fair Queuing.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multi-resource fair queuing sub-system,</a:t>
            </a:r>
            <a:r>
              <a:rPr lang="en-US" baseline="0" dirty="0" smtClean="0"/>
              <a:t> </a:t>
            </a:r>
            <a:r>
              <a:rPr lang="en-US" baseline="0" dirty="0" smtClean="0"/>
              <a:t>like traditional Quality of Service framework, each queue is only associated with one elephant flow.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scheduling algorithm still considers which packet at the head of queue to take, but the scheduling algorithm considers multiple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21</a:t>
            </a:fld>
            <a:endParaRPr lang="en-US"/>
          </a:p>
        </p:txBody>
      </p:sp>
    </p:spTree>
    <p:extLst>
      <p:ext uri="{BB962C8B-B14F-4D97-AF65-F5344CB8AC3E}">
        <p14:creationId xmlns:p14="http://schemas.microsoft.com/office/powerpoint/2010/main" val="1554070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To under the scheduling</a:t>
            </a:r>
            <a:r>
              <a:rPr lang="en-US" baseline="0" dirty="0" smtClean="0"/>
              <a:t> algorithm, it is better to know the concept of dominant resource at first.</a:t>
            </a:r>
          </a:p>
          <a:p>
            <a:r>
              <a:rPr lang="en-US" baseline="0" dirty="0" smtClean="0"/>
              <a:t>For a particular packet, the resource that it consumes most is called the packet’s dominant resource. </a:t>
            </a:r>
          </a:p>
          <a:p>
            <a:r>
              <a:rPr lang="en-US" baseline="0" dirty="0" smtClean="0"/>
              <a:t>For example, if a packet is served by intrusion detection system, it consumes more CPU time than the time spend at NIC card. As a result, CPU is this packet’s dominant resource. Likewise, it NIC is the dominant resource for anther packet served by Wide Network function.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22</a:t>
            </a:fld>
            <a:endParaRPr lang="en-US"/>
          </a:p>
        </p:txBody>
      </p:sp>
    </p:spTree>
    <p:extLst>
      <p:ext uri="{BB962C8B-B14F-4D97-AF65-F5344CB8AC3E}">
        <p14:creationId xmlns:p14="http://schemas.microsoft.com/office/powerpoint/2010/main" val="463809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Dominant</a:t>
            </a:r>
            <a:r>
              <a:rPr lang="en-US" baseline="0" dirty="0" smtClean="0"/>
              <a:t> Resource Fair Queuing is trying to share dominant resource fairly among the elephant flows.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23</a:t>
            </a:fld>
            <a:endParaRPr lang="en-US"/>
          </a:p>
        </p:txBody>
      </p:sp>
    </p:spTree>
    <p:extLst>
      <p:ext uri="{BB962C8B-B14F-4D97-AF65-F5344CB8AC3E}">
        <p14:creationId xmlns:p14="http://schemas.microsoft.com/office/powerpoint/2010/main" val="2499727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Here we</a:t>
            </a:r>
            <a:r>
              <a:rPr lang="en-US" baseline="0" dirty="0" smtClean="0"/>
              <a:t> will show how the algorithm works.</a:t>
            </a:r>
          </a:p>
          <a:p>
            <a:r>
              <a:rPr lang="en-US" baseline="0" dirty="0" smtClean="0"/>
              <a:t>When the packet is entering MRFQ sub-system, it will a tag on it, which specify the amount of dominant resource is used by the flow when the packet is out.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24</a:t>
            </a:fld>
            <a:endParaRPr lang="en-US"/>
          </a:p>
        </p:txBody>
      </p:sp>
    </p:spTree>
    <p:extLst>
      <p:ext uri="{BB962C8B-B14F-4D97-AF65-F5344CB8AC3E}">
        <p14:creationId xmlns:p14="http://schemas.microsoft.com/office/powerpoint/2010/main" val="3784446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So how</a:t>
            </a:r>
            <a:r>
              <a:rPr lang="en-US" baseline="0" dirty="0" smtClean="0"/>
              <a:t> can we tag?</a:t>
            </a:r>
          </a:p>
          <a:p>
            <a:r>
              <a:rPr lang="en-US" dirty="0" smtClean="0"/>
              <a:t>The tagged value is the</a:t>
            </a:r>
            <a:r>
              <a:rPr lang="en-US" baseline="0" dirty="0" smtClean="0"/>
              <a:t> sum of Prior packet’s tag and current packet’s domain resource usage. </a:t>
            </a:r>
          </a:p>
          <a:p>
            <a:r>
              <a:rPr lang="en-US" baseline="0" dirty="0" smtClean="0"/>
              <a:t>For example, here we have a packet which will consumes 1 second’s of dominant resource. For the last packet in the corresponding queue, its tag value is 2. As a result, the tag value for the current packet is 3.   </a:t>
            </a:r>
            <a:endParaRPr lang="en-US" dirty="0" smtClean="0"/>
          </a:p>
          <a:p>
            <a:endParaRPr lang="en-US" baseline="0" dirty="0" smtClean="0"/>
          </a:p>
          <a:p>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25</a:t>
            </a:fld>
            <a:endParaRPr lang="en-US"/>
          </a:p>
        </p:txBody>
      </p:sp>
    </p:spTree>
    <p:extLst>
      <p:ext uri="{BB962C8B-B14F-4D97-AF65-F5344CB8AC3E}">
        <p14:creationId xmlns:p14="http://schemas.microsoft.com/office/powerpoint/2010/main" val="2272171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Whe</a:t>
            </a:r>
            <a:r>
              <a:rPr lang="en-US" baseline="0" dirty="0" smtClean="0"/>
              <a:t>n schedule the packet, we follow smallest tag first, which essentially means that the flow consumes least dominant resource in the past would be scheduled first. There is formalized proof in our paper to show why fairness is preserved in this scheme.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26</a:t>
            </a:fld>
            <a:endParaRPr lang="en-US"/>
          </a:p>
        </p:txBody>
      </p:sp>
    </p:spTree>
    <p:extLst>
      <p:ext uri="{BB962C8B-B14F-4D97-AF65-F5344CB8AC3E}">
        <p14:creationId xmlns:p14="http://schemas.microsoft.com/office/powerpoint/2010/main" val="4102763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baseline="0" dirty="0" smtClean="0"/>
              <a:t> we need to consider how can orchestrate elephant flows in MRFQ sub-system and mice flows in FIFO.</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27</a:t>
            </a:fld>
            <a:endParaRPr lang="en-US"/>
          </a:p>
        </p:txBody>
      </p:sp>
    </p:spTree>
    <p:extLst>
      <p:ext uri="{BB962C8B-B14F-4D97-AF65-F5344CB8AC3E}">
        <p14:creationId xmlns:p14="http://schemas.microsoft.com/office/powerpoint/2010/main" val="667523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Our</a:t>
            </a:r>
            <a:r>
              <a:rPr lang="en-US" baseline="0" dirty="0" smtClean="0"/>
              <a:t> decision is that mice flows always have higher priority than elephant flows to be scheduled. Which means that once there is packets in FIFO, we need to schedule them first. </a:t>
            </a:r>
          </a:p>
          <a:p>
            <a:endParaRPr lang="en-US" baseline="0" dirty="0" smtClean="0"/>
          </a:p>
          <a:p>
            <a:r>
              <a:rPr lang="en-US" baseline="0" dirty="0" smtClean="0"/>
              <a:t>This decision yields two basic benefits. </a:t>
            </a:r>
          </a:p>
          <a:p>
            <a:r>
              <a:rPr lang="en-US" baseline="0" dirty="0" smtClean="0"/>
              <a:t>The packet order within the flow is preserved. Sometimes, the packet disorder may hurt the throughput of TCP significantly.</a:t>
            </a:r>
          </a:p>
          <a:p>
            <a:r>
              <a:rPr lang="en-US" baseline="0" dirty="0" smtClean="0"/>
              <a:t>Also, a preference for mice flows would yield higher throughput than FCFS.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28</a:t>
            </a:fld>
            <a:endParaRPr lang="en-US"/>
          </a:p>
        </p:txBody>
      </p:sp>
    </p:spTree>
    <p:extLst>
      <p:ext uri="{BB962C8B-B14F-4D97-AF65-F5344CB8AC3E}">
        <p14:creationId xmlns:p14="http://schemas.microsoft.com/office/powerpoint/2010/main" val="506844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Here we come to the evaluation part.</a:t>
            </a:r>
          </a:p>
          <a:p>
            <a:r>
              <a:rPr lang="en-US" dirty="0" smtClean="0"/>
              <a:t>We build our prototype in click, a software</a:t>
            </a:r>
            <a:r>
              <a:rPr lang="en-US" baseline="0" dirty="0" smtClean="0"/>
              <a:t> router. </a:t>
            </a:r>
          </a:p>
          <a:p>
            <a:r>
              <a:rPr lang="en-US" baseline="0" dirty="0" smtClean="0"/>
              <a:t>This plot shows the varying time to complete packet scheduling for 3 different traces by 3 different algorithms. </a:t>
            </a:r>
          </a:p>
          <a:p>
            <a:r>
              <a:rPr lang="en-US" baseline="0" dirty="0" smtClean="0"/>
              <a:t>The y axis is normalized by the maximal completion time for each trace. </a:t>
            </a:r>
          </a:p>
          <a:p>
            <a:endParaRPr lang="en-US" baseline="0" dirty="0" smtClean="0"/>
          </a:p>
          <a:p>
            <a:r>
              <a:rPr lang="en-US" baseline="0" dirty="0" smtClean="0"/>
              <a:t>X axis represent different traces. </a:t>
            </a:r>
          </a:p>
          <a:p>
            <a:r>
              <a:rPr lang="en-US" baseline="0" dirty="0" smtClean="0"/>
              <a:t>Different color bars represent different algorithms.</a:t>
            </a:r>
          </a:p>
          <a:p>
            <a:r>
              <a:rPr lang="en-US" baseline="0" dirty="0" smtClean="0"/>
              <a:t>It is clear that our solution outperforms in all traces.</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29</a:t>
            </a:fld>
            <a:endParaRPr lang="en-US"/>
          </a:p>
        </p:txBody>
      </p:sp>
    </p:spTree>
    <p:extLst>
      <p:ext uri="{BB962C8B-B14F-4D97-AF65-F5344CB8AC3E}">
        <p14:creationId xmlns:p14="http://schemas.microsoft.com/office/powerpoint/2010/main" val="37608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Traditionally, these network functions are built in</a:t>
            </a:r>
            <a:r>
              <a:rPr lang="en-US" baseline="0" dirty="0" smtClean="0"/>
              <a:t> propriety dedicated hardware.  </a:t>
            </a:r>
          </a:p>
          <a:p>
            <a:r>
              <a:rPr lang="en-US" baseline="0" dirty="0" smtClean="0"/>
              <a:t>These hardware boxes incur high expenses for physical equipment as well as operational costs. </a:t>
            </a:r>
          </a:p>
          <a:p>
            <a:r>
              <a:rPr lang="en-US" baseline="0" dirty="0" smtClean="0"/>
              <a:t>Hardware updates and replacements are not easy, which also involve in a great amount of human labor and financial cost. </a:t>
            </a:r>
          </a:p>
          <a:p>
            <a:endParaRPr lang="en-US" baseline="0" dirty="0" smtClean="0"/>
          </a:p>
          <a:p>
            <a:r>
              <a:rPr lang="en-US" baseline="0" dirty="0" smtClean="0"/>
              <a:t>To address these challenges, there is a trend in the networking community to build software version of these network functions. Based on software network functions, Network function virtualization is proposed to use virtualization technology to virtualize network functions nodes into blocks.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3</a:t>
            </a:fld>
            <a:endParaRPr lang="en-US"/>
          </a:p>
        </p:txBody>
      </p:sp>
    </p:spTree>
    <p:extLst>
      <p:ext uri="{BB962C8B-B14F-4D97-AF65-F5344CB8AC3E}">
        <p14:creationId xmlns:p14="http://schemas.microsoft.com/office/powerpoint/2010/main" val="2113705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We also do</a:t>
            </a:r>
            <a:r>
              <a:rPr lang="en-US" baseline="0" dirty="0" smtClean="0"/>
              <a:t> simulation on NS3 to measure the per-flow throughput distribution. </a:t>
            </a:r>
          </a:p>
          <a:p>
            <a:r>
              <a:rPr lang="en-US" baseline="0" dirty="0" smtClean="0"/>
              <a:t>This is a CDF plot regarding per-flow </a:t>
            </a:r>
            <a:r>
              <a:rPr lang="en-US" baseline="0" dirty="0" err="1" smtClean="0"/>
              <a:t>throught</a:t>
            </a:r>
            <a:r>
              <a:rPr lang="en-US" baseline="0" dirty="0" smtClean="0"/>
              <a:t>.</a:t>
            </a:r>
          </a:p>
          <a:p>
            <a:r>
              <a:rPr lang="en-US" baseline="0" dirty="0" smtClean="0"/>
              <a:t>We can see that there is no flow isolation for FCFS, as we expected. There  are similar curves for our solution and DRFQ. DRFQ is proved to have flow isolation property. And it means that our solution also enjoys flow isolation.  </a:t>
            </a:r>
          </a:p>
          <a:p>
            <a:endParaRPr lang="en-US" baseline="0" dirty="0" smtClean="0"/>
          </a:p>
          <a:p>
            <a:endParaRPr lang="en-US" dirty="0" smtClean="0"/>
          </a:p>
          <a:p>
            <a:endParaRPr lang="en-US" dirty="0" smtClean="0"/>
          </a:p>
          <a:p>
            <a:r>
              <a:rPr lang="en-US" dirty="0" smtClean="0"/>
              <a:t>Per-flow</a:t>
            </a:r>
            <a:r>
              <a:rPr lang="en-US" baseline="0" dirty="0" smtClean="0"/>
              <a:t> </a:t>
            </a:r>
            <a:r>
              <a:rPr lang="en-US" baseline="0" dirty="0" smtClean="0"/>
              <a:t>throughput</a:t>
            </a:r>
          </a:p>
          <a:p>
            <a:r>
              <a:rPr lang="en-US" baseline="0" dirty="0" smtClean="0"/>
              <a:t>UDP</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30</a:t>
            </a:fld>
            <a:endParaRPr lang="en-US"/>
          </a:p>
        </p:txBody>
      </p:sp>
    </p:spTree>
    <p:extLst>
      <p:ext uri="{BB962C8B-B14F-4D97-AF65-F5344CB8AC3E}">
        <p14:creationId xmlns:p14="http://schemas.microsoft.com/office/powerpoint/2010/main" val="3510738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411BB09-E956-4E79-8EFD-DA2B530F9417}" type="slidenum">
              <a:rPr lang="en-US" smtClean="0"/>
              <a:t>31</a:t>
            </a:fld>
            <a:endParaRPr lang="en-US"/>
          </a:p>
        </p:txBody>
      </p:sp>
    </p:spTree>
    <p:extLst>
      <p:ext uri="{BB962C8B-B14F-4D97-AF65-F5344CB8AC3E}">
        <p14:creationId xmlns:p14="http://schemas.microsoft.com/office/powerpoint/2010/main" val="2571856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11BB09-E956-4E79-8EFD-DA2B530F9417}" type="slidenum">
              <a:rPr lang="en-US" smtClean="0"/>
              <a:t>32</a:t>
            </a:fld>
            <a:endParaRPr lang="en-US"/>
          </a:p>
        </p:txBody>
      </p:sp>
    </p:spTree>
    <p:extLst>
      <p:ext uri="{BB962C8B-B14F-4D97-AF65-F5344CB8AC3E}">
        <p14:creationId xmlns:p14="http://schemas.microsoft.com/office/powerpoint/2010/main" val="399514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These virtual network functions could be consolidated into general-purpose platform, such as X86. One</a:t>
            </a:r>
            <a:r>
              <a:rPr lang="en-US" baseline="0" dirty="0" smtClean="0"/>
              <a:t> paper in NSDI’12 talks about a particular architecture about how to consolidate different virtual network functions into a single physical machine.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4</a:t>
            </a:fld>
            <a:endParaRPr lang="en-US"/>
          </a:p>
        </p:txBody>
      </p:sp>
    </p:spTree>
    <p:extLst>
      <p:ext uri="{BB962C8B-B14F-4D97-AF65-F5344CB8AC3E}">
        <p14:creationId xmlns:p14="http://schemas.microsoft.com/office/powerpoint/2010/main" val="1360699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However,</a:t>
            </a:r>
            <a:r>
              <a:rPr lang="en-US" baseline="0" dirty="0" smtClean="0"/>
              <a:t> a new problem arises when we have a physical machine consolidating different network functions. </a:t>
            </a:r>
          </a:p>
          <a:p>
            <a:r>
              <a:rPr lang="en-US" baseline="0" dirty="0" smtClean="0"/>
              <a:t>Different traffic flows may require services provided by different virtual network functions.</a:t>
            </a:r>
          </a:p>
          <a:p>
            <a:r>
              <a:rPr lang="en-US" baseline="0" dirty="0" smtClean="0"/>
              <a:t>If the packets is serviced in first-in-first-serve fashion,  </a:t>
            </a:r>
          </a:p>
          <a:p>
            <a:r>
              <a:rPr lang="en-US" baseline="0" dirty="0" smtClean="0"/>
              <a:t>The latency of a small flow maybe very large if it comes later than a big flow.</a:t>
            </a:r>
          </a:p>
          <a:p>
            <a:r>
              <a:rPr lang="en-US" baseline="0" dirty="0" smtClean="0"/>
              <a:t>  </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As a result, flow isolation is desired,</a:t>
            </a:r>
            <a:r>
              <a:rPr lang="en-US" baseline="0" dirty="0" smtClean="0"/>
              <a:t> which means that </a:t>
            </a:r>
            <a:r>
              <a:rPr lang="en-US" sz="1200" b="0" i="0" u="none" strike="noStrike" kern="1200" baseline="0" dirty="0" smtClean="0">
                <a:solidFill>
                  <a:schemeClr val="tx1"/>
                </a:solidFill>
                <a:latin typeface="+mn-lt"/>
                <a:ea typeface="+mn-ea"/>
                <a:cs typeface="+mn-cs"/>
              </a:rPr>
              <a:t>a flow is guaranteed to receive its share of service regardless of the demand of other flows. </a:t>
            </a:r>
            <a:endParaRPr lang="en-US" dirty="0" smtClean="0"/>
          </a:p>
          <a:p>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5</a:t>
            </a:fld>
            <a:endParaRPr lang="en-US"/>
          </a:p>
        </p:txBody>
      </p:sp>
    </p:spTree>
    <p:extLst>
      <p:ext uri="{BB962C8B-B14F-4D97-AF65-F5344CB8AC3E}">
        <p14:creationId xmlns:p14="http://schemas.microsoft.com/office/powerpoint/2010/main" val="100341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Flow</a:t>
            </a:r>
            <a:r>
              <a:rPr lang="en-US" baseline="0" dirty="0" smtClean="0"/>
              <a:t> isolation is studied extensively in the past. It is called Quality of Service. </a:t>
            </a:r>
          </a:p>
          <a:p>
            <a:r>
              <a:rPr lang="en-US" baseline="0" dirty="0" smtClean="0"/>
              <a:t>Showing on the screen is the framework of Quality of Service queuing. </a:t>
            </a:r>
          </a:p>
          <a:p>
            <a:r>
              <a:rPr lang="en-US" baseline="0" dirty="0" smtClean="0"/>
              <a:t>When a packet arrive, we need to distinguish which flow it belongs to.  A flow is usually defined as  a set of packets with the same source and destination IP address and the same source and destination ports number. </a:t>
            </a:r>
          </a:p>
          <a:p>
            <a:r>
              <a:rPr lang="en-US" baseline="0" dirty="0" smtClean="0"/>
              <a:t>After the packet classification, the packet will be buffered in the queue. Each queue is only associate with one single flow. </a:t>
            </a:r>
          </a:p>
          <a:p>
            <a:r>
              <a:rPr lang="en-US" baseline="0" dirty="0" smtClean="0"/>
              <a:t>The last procedure is to decide which packet at the head of each queue is going to send to the output link. This procedure is called packet scheduling, and there are many packet scheduling algorithms out there.   </a:t>
            </a:r>
          </a:p>
        </p:txBody>
      </p:sp>
      <p:sp>
        <p:nvSpPr>
          <p:cNvPr id="4" name="灯片编号占位符 3"/>
          <p:cNvSpPr>
            <a:spLocks noGrp="1"/>
          </p:cNvSpPr>
          <p:nvPr>
            <p:ph type="sldNum" sz="quarter" idx="10"/>
          </p:nvPr>
        </p:nvSpPr>
        <p:spPr/>
        <p:txBody>
          <a:bodyPr/>
          <a:lstStyle/>
          <a:p>
            <a:fld id="{D411BB09-E956-4E79-8EFD-DA2B530F9417}" type="slidenum">
              <a:rPr lang="en-US" smtClean="0"/>
              <a:t>6</a:t>
            </a:fld>
            <a:endParaRPr lang="en-US"/>
          </a:p>
        </p:txBody>
      </p:sp>
    </p:spTree>
    <p:extLst>
      <p:ext uri="{BB962C8B-B14F-4D97-AF65-F5344CB8AC3E}">
        <p14:creationId xmlns:p14="http://schemas.microsoft.com/office/powerpoint/2010/main" val="3338130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However, these packet scheduling algorithms</a:t>
            </a:r>
            <a:r>
              <a:rPr lang="en-US" baseline="0" dirty="0" smtClean="0"/>
              <a:t> cannot apply directly to the flow isolation problem in the consolidated environment, because they only consider how to fairly share bandwidth in traditional forwarding devices, such as routers and switches. </a:t>
            </a:r>
          </a:p>
          <a:p>
            <a:r>
              <a:rPr lang="en-US" baseline="0" dirty="0" smtClean="0"/>
              <a:t>The challenge for the consolidated environment is that the processing of a packet may require multiple resources.  Different network functions </a:t>
            </a:r>
            <a:r>
              <a:rPr lang="en-US" baseline="0" dirty="0" err="1" smtClean="0"/>
              <a:t>comsume</a:t>
            </a:r>
            <a:r>
              <a:rPr lang="en-US" baseline="0" dirty="0" smtClean="0"/>
              <a:t> different profile of multi-resources. </a:t>
            </a:r>
          </a:p>
          <a:p>
            <a:r>
              <a:rPr lang="en-US" baseline="0" dirty="0" smtClean="0"/>
              <a:t> </a:t>
            </a:r>
          </a:p>
          <a:p>
            <a:r>
              <a:rPr lang="en-US" baseline="0" dirty="0" smtClean="0"/>
              <a:t>For example, we have two network functions here, Intrusion detection system and wide area network optimizer. The packets need to processed first by CPU and then by the NIC. NIC is used to send packets to the </a:t>
            </a:r>
            <a:r>
              <a:rPr lang="en-US" baseline="0" dirty="0" err="1" smtClean="0"/>
              <a:t>outlink</a:t>
            </a:r>
            <a:r>
              <a:rPr lang="en-US" baseline="0" dirty="0" smtClean="0"/>
              <a:t>. However, Intrusion detection system consume more CPU resource than WAN optimizer. On the other hand, WAN optimizer utilize more NIC resource than intrusion detection system.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7</a:t>
            </a:fld>
            <a:endParaRPr lang="en-US"/>
          </a:p>
        </p:txBody>
      </p:sp>
    </p:spTree>
    <p:extLst>
      <p:ext uri="{BB962C8B-B14F-4D97-AF65-F5344CB8AC3E}">
        <p14:creationId xmlns:p14="http://schemas.microsoft.com/office/powerpoint/2010/main" val="81600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So, the problem here is how</a:t>
            </a:r>
            <a:r>
              <a:rPr lang="en-US" baseline="0" dirty="0" smtClean="0"/>
              <a:t> to fairly share multiple resource for packet processing in consolidated environment. I will show our solution in minutes.</a:t>
            </a:r>
          </a:p>
          <a:p>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8</a:t>
            </a:fld>
            <a:endParaRPr lang="en-US"/>
          </a:p>
        </p:txBody>
      </p:sp>
    </p:spTree>
    <p:extLst>
      <p:ext uri="{BB962C8B-B14F-4D97-AF65-F5344CB8AC3E}">
        <p14:creationId xmlns:p14="http://schemas.microsoft.com/office/powerpoint/2010/main" val="1481666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Before going through our solution, Let’s first review state-of-art</a:t>
            </a:r>
            <a:r>
              <a:rPr lang="en-US" baseline="0" dirty="0" smtClean="0"/>
              <a:t> solutions. </a:t>
            </a:r>
          </a:p>
          <a:p>
            <a:r>
              <a:rPr lang="en-US" baseline="0" dirty="0" smtClean="0"/>
              <a:t>Dominant resource fair </a:t>
            </a:r>
            <a:r>
              <a:rPr lang="en-US" baseline="0" dirty="0" err="1" smtClean="0"/>
              <a:t>queueing</a:t>
            </a:r>
            <a:r>
              <a:rPr lang="en-US" baseline="0" dirty="0" smtClean="0"/>
              <a:t> was published in SIGCOMM’12. It require O(</a:t>
            </a:r>
            <a:r>
              <a:rPr lang="en-US" baseline="0" dirty="0" err="1" smtClean="0"/>
              <a:t>logN</a:t>
            </a:r>
            <a:r>
              <a:rPr lang="en-US" baseline="0" dirty="0" smtClean="0"/>
              <a:t>) scheduling time and O(N) space, where N is the number of active flows. The problem is that N could be very large, and thus this algorithm could be slow and consume non-trivial memory space.</a:t>
            </a:r>
          </a:p>
          <a:p>
            <a:endParaRPr lang="en-US" baseline="0" dirty="0" smtClean="0"/>
          </a:p>
          <a:p>
            <a:r>
              <a:rPr lang="en-US" baseline="0" dirty="0" smtClean="0"/>
              <a:t>Another solution, called multi-resource round-bin was published in ICNP’13. </a:t>
            </a:r>
          </a:p>
          <a:p>
            <a:r>
              <a:rPr lang="en-US" baseline="0" dirty="0" smtClean="0"/>
              <a:t>Even though the scheduling time reduced to O(1), but the space consumption is still O(N).</a:t>
            </a:r>
          </a:p>
          <a:p>
            <a:r>
              <a:rPr lang="en-US" baseline="0" dirty="0" smtClean="0"/>
              <a:t>More importantly, classification procedure is not mentioned in this paper, which is very likely to be the bottleneck. </a:t>
            </a:r>
            <a:endParaRPr lang="en-US" dirty="0"/>
          </a:p>
        </p:txBody>
      </p:sp>
      <p:sp>
        <p:nvSpPr>
          <p:cNvPr id="4" name="灯片编号占位符 3"/>
          <p:cNvSpPr>
            <a:spLocks noGrp="1"/>
          </p:cNvSpPr>
          <p:nvPr>
            <p:ph type="sldNum" sz="quarter" idx="10"/>
          </p:nvPr>
        </p:nvSpPr>
        <p:spPr/>
        <p:txBody>
          <a:bodyPr/>
          <a:lstStyle/>
          <a:p>
            <a:fld id="{D411BB09-E956-4E79-8EFD-DA2B530F9417}" type="slidenum">
              <a:rPr lang="en-US" smtClean="0"/>
              <a:t>9</a:t>
            </a:fld>
            <a:endParaRPr lang="en-US"/>
          </a:p>
        </p:txBody>
      </p:sp>
    </p:spTree>
    <p:extLst>
      <p:ext uri="{BB962C8B-B14F-4D97-AF65-F5344CB8AC3E}">
        <p14:creationId xmlns:p14="http://schemas.microsoft.com/office/powerpoint/2010/main" val="1321473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5" descr="SeeBlue-Background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275" y="-31750"/>
            <a:ext cx="9274175" cy="695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1F24F2-B130-4AB5-928C-F8B735DA31FC}"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76B5B-01FB-4622-A319-E44FCF4B86ED}" type="slidenum">
              <a:rPr lang="en-US" smtClean="0"/>
              <a:t>‹#›</a:t>
            </a:fld>
            <a:endParaRPr lang="en-US"/>
          </a:p>
        </p:txBody>
      </p:sp>
    </p:spTree>
    <p:extLst>
      <p:ext uri="{BB962C8B-B14F-4D97-AF65-F5344CB8AC3E}">
        <p14:creationId xmlns:p14="http://schemas.microsoft.com/office/powerpoint/2010/main" val="4759429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1F24F2-B130-4AB5-928C-F8B735DA31FC}"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76B5B-01FB-4622-A319-E44FCF4B86ED}" type="slidenum">
              <a:rPr lang="en-US" smtClean="0"/>
              <a:t>‹#›</a:t>
            </a:fld>
            <a:endParaRPr lang="en-US"/>
          </a:p>
        </p:txBody>
      </p:sp>
    </p:spTree>
    <p:extLst>
      <p:ext uri="{BB962C8B-B14F-4D97-AF65-F5344CB8AC3E}">
        <p14:creationId xmlns:p14="http://schemas.microsoft.com/office/powerpoint/2010/main" val="262092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1F24F2-B130-4AB5-928C-F8B735DA31FC}"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76B5B-01FB-4622-A319-E44FCF4B86ED}" type="slidenum">
              <a:rPr lang="en-US" smtClean="0"/>
              <a:t>‹#›</a:t>
            </a:fld>
            <a:endParaRPr lang="en-US"/>
          </a:p>
        </p:txBody>
      </p:sp>
    </p:spTree>
    <p:extLst>
      <p:ext uri="{BB962C8B-B14F-4D97-AF65-F5344CB8AC3E}">
        <p14:creationId xmlns:p14="http://schemas.microsoft.com/office/powerpoint/2010/main" val="112801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12700" y="-90488"/>
            <a:ext cx="9939130" cy="1506331"/>
          </a:xfrm>
          <a:prstGeom prst="rect">
            <a:avLst/>
          </a:prstGeom>
          <a:gradFill flip="none" rotWithShape="1">
            <a:gsLst>
              <a:gs pos="0">
                <a:srgbClr val="00258E"/>
              </a:gs>
              <a:gs pos="43000">
                <a:srgbClr val="8094CE"/>
              </a:gs>
              <a:gs pos="81000">
                <a:schemeClr val="accent1">
                  <a:lumMod val="60000"/>
                  <a:lumOff val="40000"/>
                </a:schemeClr>
              </a:gs>
              <a:gs pos="100000">
                <a:schemeClr val="accent5">
                  <a:tint val="15000"/>
                  <a:satMod val="350000"/>
                </a:schemeClr>
              </a:gs>
            </a:gsLst>
            <a:lin ang="0" scaled="0"/>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28650" y="219355"/>
            <a:ext cx="9310480" cy="1185376"/>
          </a:xfrm>
        </p:spPr>
        <p:txBody>
          <a:bodyPr/>
          <a:lstStyle>
            <a:lvl1pPr>
              <a:defRPr b="0" cap="none" spc="0">
                <a:ln w="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1F24F2-B130-4AB5-928C-F8B735DA31FC}"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76B5B-01FB-4622-A319-E44FCF4B86ED}" type="slidenum">
              <a:rPr lang="en-US" smtClean="0"/>
              <a:t>‹#›</a:t>
            </a:fld>
            <a:endParaRPr lang="en-US"/>
          </a:p>
        </p:txBody>
      </p:sp>
      <p:cxnSp>
        <p:nvCxnSpPr>
          <p:cNvPr id="10" name="Straight Connector 9"/>
          <p:cNvCxnSpPr/>
          <p:nvPr userDrawn="1"/>
        </p:nvCxnSpPr>
        <p:spPr>
          <a:xfrm>
            <a:off x="-723900" y="1442831"/>
            <a:ext cx="10375900" cy="0"/>
          </a:xfrm>
          <a:prstGeom prst="line">
            <a:avLst/>
          </a:prstGeom>
          <a:ln w="76200">
            <a:solidFill>
              <a:srgbClr val="00258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4331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1F24F2-B130-4AB5-928C-F8B735DA31FC}"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76B5B-01FB-4622-A319-E44FCF4B86ED}" type="slidenum">
              <a:rPr lang="en-US" smtClean="0"/>
              <a:t>‹#›</a:t>
            </a:fld>
            <a:endParaRPr lang="en-US"/>
          </a:p>
        </p:txBody>
      </p:sp>
    </p:spTree>
    <p:extLst>
      <p:ext uri="{BB962C8B-B14F-4D97-AF65-F5344CB8AC3E}">
        <p14:creationId xmlns:p14="http://schemas.microsoft.com/office/powerpoint/2010/main" val="36256570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p:cNvSpPr/>
          <p:nvPr userDrawn="1"/>
        </p:nvSpPr>
        <p:spPr>
          <a:xfrm>
            <a:off x="-12700" y="-90488"/>
            <a:ext cx="9939130" cy="1506331"/>
          </a:xfrm>
          <a:prstGeom prst="rect">
            <a:avLst/>
          </a:prstGeom>
          <a:gradFill flip="none" rotWithShape="1">
            <a:gsLst>
              <a:gs pos="0">
                <a:srgbClr val="00258E"/>
              </a:gs>
              <a:gs pos="43000">
                <a:srgbClr val="8094CE"/>
              </a:gs>
              <a:gs pos="81000">
                <a:schemeClr val="accent1">
                  <a:lumMod val="60000"/>
                  <a:lumOff val="40000"/>
                </a:schemeClr>
              </a:gs>
              <a:gs pos="100000">
                <a:schemeClr val="accent5">
                  <a:tint val="15000"/>
                  <a:satMod val="350000"/>
                </a:schemeClr>
              </a:gs>
            </a:gsLst>
            <a:lin ang="0" scaled="0"/>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2" name="Straight Connector 11"/>
          <p:cNvCxnSpPr/>
          <p:nvPr userDrawn="1"/>
        </p:nvCxnSpPr>
        <p:spPr>
          <a:xfrm>
            <a:off x="-723900" y="1442831"/>
            <a:ext cx="10375900" cy="0"/>
          </a:xfrm>
          <a:prstGeom prst="line">
            <a:avLst/>
          </a:prstGeom>
          <a:ln w="76200">
            <a:solidFill>
              <a:srgbClr val="00258E"/>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1F24F2-B130-4AB5-928C-F8B735DA31FC}"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76B5B-01FB-4622-A319-E44FCF4B86ED}" type="slidenum">
              <a:rPr lang="en-US" smtClean="0"/>
              <a:t>‹#›</a:t>
            </a:fld>
            <a:endParaRPr lang="en-US"/>
          </a:p>
        </p:txBody>
      </p:sp>
      <p:sp>
        <p:nvSpPr>
          <p:cNvPr id="9" name="Rectangle 8"/>
          <p:cNvSpPr/>
          <p:nvPr userDrawn="1"/>
        </p:nvSpPr>
        <p:spPr>
          <a:xfrm>
            <a:off x="-291549" y="1404731"/>
            <a:ext cx="970059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lstStyle>
            <a:lvl1pPr>
              <a:defRPr lang="en-US" sz="4400" b="0" kern="1200" cap="none" spc="0" dirty="0" smtClean="0">
                <a:ln w="0"/>
                <a:solidFill>
                  <a:schemeClr val="bg1"/>
                </a:solidFill>
                <a:effectLst>
                  <a:outerShdw blurRad="38100" dist="25400" dir="5400000" algn="ctr" rotWithShape="0">
                    <a:srgbClr val="6E747A">
                      <a:alpha val="43000"/>
                    </a:srgbClr>
                  </a:outerShdw>
                </a:effectLst>
                <a:latin typeface="Arial" panose="020B0604020202020204" pitchFamily="34" charset="0"/>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570288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1F24F2-B130-4AB5-928C-F8B735DA31FC}" type="datetimeFigureOut">
              <a:rPr lang="en-US" smtClean="0"/>
              <a:t>4/15/2015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976B5B-01FB-4622-A319-E44FCF4B86ED}" type="slidenum">
              <a:rPr lang="en-US" smtClean="0"/>
              <a:t>‹#›</a:t>
            </a:fld>
            <a:endParaRPr lang="en-US"/>
          </a:p>
        </p:txBody>
      </p:sp>
    </p:spTree>
    <p:extLst>
      <p:ext uri="{BB962C8B-B14F-4D97-AF65-F5344CB8AC3E}">
        <p14:creationId xmlns:p14="http://schemas.microsoft.com/office/powerpoint/2010/main" val="3861252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1F24F2-B130-4AB5-928C-F8B735DA31FC}" type="datetimeFigureOut">
              <a:rPr lang="en-US" smtClean="0"/>
              <a:t>4/15/2015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976B5B-01FB-4622-A319-E44FCF4B86ED}" type="slidenum">
              <a:rPr lang="en-US" smtClean="0"/>
              <a:t>‹#›</a:t>
            </a:fld>
            <a:endParaRPr lang="en-US"/>
          </a:p>
        </p:txBody>
      </p:sp>
    </p:spTree>
    <p:extLst>
      <p:ext uri="{BB962C8B-B14F-4D97-AF65-F5344CB8AC3E}">
        <p14:creationId xmlns:p14="http://schemas.microsoft.com/office/powerpoint/2010/main" val="9722117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F24F2-B130-4AB5-928C-F8B735DA31FC}" type="datetimeFigureOut">
              <a:rPr lang="en-US" smtClean="0"/>
              <a:t>4/15/2015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976B5B-01FB-4622-A319-E44FCF4B86ED}" type="slidenum">
              <a:rPr lang="en-US" smtClean="0"/>
              <a:t>‹#›</a:t>
            </a:fld>
            <a:endParaRPr lang="en-US"/>
          </a:p>
        </p:txBody>
      </p:sp>
    </p:spTree>
    <p:extLst>
      <p:ext uri="{BB962C8B-B14F-4D97-AF65-F5344CB8AC3E}">
        <p14:creationId xmlns:p14="http://schemas.microsoft.com/office/powerpoint/2010/main" val="351087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1F24F2-B130-4AB5-928C-F8B735DA31FC}"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76B5B-01FB-4622-A319-E44FCF4B86ED}" type="slidenum">
              <a:rPr lang="en-US" smtClean="0"/>
              <a:t>‹#›</a:t>
            </a:fld>
            <a:endParaRPr lang="en-US"/>
          </a:p>
        </p:txBody>
      </p:sp>
    </p:spTree>
    <p:extLst>
      <p:ext uri="{BB962C8B-B14F-4D97-AF65-F5344CB8AC3E}">
        <p14:creationId xmlns:p14="http://schemas.microsoft.com/office/powerpoint/2010/main" val="338922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1F24F2-B130-4AB5-928C-F8B735DA31FC}"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76B5B-01FB-4622-A319-E44FCF4B86ED}" type="slidenum">
              <a:rPr lang="en-US" smtClean="0"/>
              <a:t>‹#›</a:t>
            </a:fld>
            <a:endParaRPr lang="en-US"/>
          </a:p>
        </p:txBody>
      </p:sp>
    </p:spTree>
    <p:extLst>
      <p:ext uri="{BB962C8B-B14F-4D97-AF65-F5344CB8AC3E}">
        <p14:creationId xmlns:p14="http://schemas.microsoft.com/office/powerpoint/2010/main" val="251661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9355"/>
            <a:ext cx="7886700" cy="11853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F24F2-B130-4AB5-928C-F8B735DA31FC}" type="datetimeFigureOut">
              <a:rPr lang="en-US" smtClean="0"/>
              <a:t>4/15/2015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76B5B-01FB-4622-A319-E44FCF4B86ED}" type="slidenum">
              <a:rPr lang="en-US" smtClean="0"/>
              <a:pPr/>
              <a:t>‹#›</a:t>
            </a:fld>
            <a:endParaRPr lang="en-US" dirty="0"/>
          </a:p>
        </p:txBody>
      </p:sp>
    </p:spTree>
    <p:extLst>
      <p:ext uri="{BB962C8B-B14F-4D97-AF65-F5344CB8AC3E}">
        <p14:creationId xmlns:p14="http://schemas.microsoft.com/office/powerpoint/2010/main" val="112742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emf"/><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wmf"/><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355" y="985203"/>
            <a:ext cx="8035290" cy="2387600"/>
          </a:xfrm>
          <a:effectLst>
            <a:reflection blurRad="6350" stA="52000" endA="300" endPos="35000" dir="5400000" sy="-100000" algn="bl" rotWithShape="0"/>
          </a:effectLst>
        </p:spPr>
        <p:txBody>
          <a:bodyPr>
            <a:noAutofit/>
          </a:bodyPr>
          <a:lstStyle/>
          <a:p>
            <a:r>
              <a:rPr lang="en-US" sz="3600" b="1" dirty="0" smtClean="0">
                <a:ln w="0"/>
                <a:solidFill>
                  <a:schemeClr val="accent1"/>
                </a:solidFill>
                <a:effectLst>
                  <a:outerShdw blurRad="114300" dist="63500" dir="5640000" algn="ctr" rotWithShape="0">
                    <a:srgbClr val="6E747A">
                      <a:alpha val="46000"/>
                    </a:srgbClr>
                  </a:outerShdw>
                  <a:reflection stA="6000" endPos="65000" dist="50800" dir="5400000" sy="-100000" algn="bl" rotWithShape="0"/>
                </a:effectLst>
                <a:latin typeface="微软雅黑" panose="020B0503020204020204" pitchFamily="34" charset="-122"/>
                <a:ea typeface="微软雅黑" panose="020B0503020204020204" pitchFamily="34" charset="-122"/>
              </a:rPr>
              <a:t>Low-Complexity Multi-Resource Packet Scheduling for </a:t>
            </a:r>
            <a:br>
              <a:rPr lang="en-US" sz="3600" b="1" dirty="0" smtClean="0">
                <a:ln w="0"/>
                <a:solidFill>
                  <a:schemeClr val="accent1"/>
                </a:solidFill>
                <a:effectLst>
                  <a:outerShdw blurRad="114300" dist="63500" dir="5640000" algn="ctr" rotWithShape="0">
                    <a:srgbClr val="6E747A">
                      <a:alpha val="46000"/>
                    </a:srgbClr>
                  </a:outerShdw>
                  <a:reflection stA="6000" endPos="65000" dist="50800" dir="5400000" sy="-100000" algn="bl" rotWithShape="0"/>
                </a:effectLst>
                <a:latin typeface="微软雅黑" panose="020B0503020204020204" pitchFamily="34" charset="-122"/>
                <a:ea typeface="微软雅黑" panose="020B0503020204020204" pitchFamily="34" charset="-122"/>
              </a:rPr>
            </a:br>
            <a:r>
              <a:rPr lang="en-US" sz="3600" b="1" dirty="0" smtClean="0">
                <a:ln w="0"/>
                <a:solidFill>
                  <a:schemeClr val="accent1"/>
                </a:solidFill>
                <a:effectLst>
                  <a:outerShdw blurRad="114300" dist="63500" dir="5640000" algn="ctr" rotWithShape="0">
                    <a:srgbClr val="6E747A">
                      <a:alpha val="46000"/>
                    </a:srgbClr>
                  </a:outerShdw>
                  <a:reflection stA="6000" endPos="65000" dist="50800" dir="5400000" sy="-100000" algn="bl" rotWithShape="0"/>
                </a:effectLst>
                <a:latin typeface="微软雅黑" panose="020B0503020204020204" pitchFamily="34" charset="-122"/>
                <a:ea typeface="微软雅黑" panose="020B0503020204020204" pitchFamily="34" charset="-122"/>
              </a:rPr>
              <a:t>Network Function Virtualization</a:t>
            </a:r>
            <a:endParaRPr lang="en-US" sz="3600" b="1" dirty="0">
              <a:ln w="0"/>
              <a:solidFill>
                <a:schemeClr val="accent1"/>
              </a:solidFill>
              <a:effectLst>
                <a:outerShdw blurRad="114300" dist="63500" dir="5640000" algn="ctr" rotWithShape="0">
                  <a:srgbClr val="6E747A">
                    <a:alpha val="46000"/>
                  </a:srgbClr>
                </a:outerShdw>
                <a:reflection stA="6000" endPos="65000" dist="50800" dir="5400000" sy="-100000" algn="bl" rotWithShape="0"/>
              </a:effectLst>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a:xfrm>
            <a:off x="1143000" y="3958320"/>
            <a:ext cx="6858000" cy="1655762"/>
          </a:xfrm>
        </p:spPr>
        <p:txBody>
          <a:bodyPr>
            <a:normAutofit/>
            <a:scene3d>
              <a:camera prst="orthographicFront"/>
              <a:lightRig rig="harsh" dir="t"/>
            </a:scene3d>
            <a:sp3d extrusionH="57150" prstMaterial="matte">
              <a:bevelT w="63500" h="12700"/>
              <a:contourClr>
                <a:schemeClr val="bg1">
                  <a:lumMod val="65000"/>
                </a:schemeClr>
              </a:contourClr>
            </a:sp3d>
          </a:bodyPr>
          <a:lstStyle/>
          <a:p>
            <a:r>
              <a:rPr lang="en-US" sz="3600" b="1" i="1" dirty="0" smtClean="0">
                <a:ln/>
                <a:solidFill>
                  <a:schemeClr val="tx2"/>
                </a:solidFill>
              </a:rPr>
              <a:t>Xin Li </a:t>
            </a:r>
            <a:r>
              <a:rPr lang="en-US" sz="3600" b="1" dirty="0" smtClean="0">
                <a:ln/>
                <a:solidFill>
                  <a:schemeClr val="tx2"/>
                </a:solidFill>
              </a:rPr>
              <a:t>, Chen Qian</a:t>
            </a:r>
            <a:endParaRPr lang="en-US" sz="3600" b="1" dirty="0">
              <a:ln/>
              <a:solidFill>
                <a:schemeClr val="tx2"/>
              </a:solidFill>
            </a:endParaRPr>
          </a:p>
          <a:p>
            <a:r>
              <a:rPr lang="en-US" sz="3600" b="1" dirty="0" smtClean="0">
                <a:ln/>
                <a:solidFill>
                  <a:schemeClr val="tx2"/>
                </a:solidFill>
              </a:rPr>
              <a:t>University of Kentucky</a:t>
            </a:r>
          </a:p>
        </p:txBody>
      </p:sp>
    </p:spTree>
    <p:extLst>
      <p:ext uri="{BB962C8B-B14F-4D97-AF65-F5344CB8AC3E}">
        <p14:creationId xmlns:p14="http://schemas.microsoft.com/office/powerpoint/2010/main" val="1121248282"/>
      </p:ext>
    </p:extLst>
  </p:cSld>
  <p:clrMapOvr>
    <a:masterClrMapping/>
  </p:clrMapOvr>
  <mc:AlternateContent xmlns:mc="http://schemas.openxmlformats.org/markup-compatibility/2006">
    <mc:Choice xmlns:p14="http://schemas.microsoft.com/office/powerpoint/2010/main" Requires="p14">
      <p:transition spd="slow" p14:dur="2000" advTm="1890"/>
    </mc:Choice>
    <mc:Fallback>
      <p:transition spd="slow" advTm="18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Basic idea</a:t>
            </a:r>
            <a:endParaRPr lang="en-US" dirty="0"/>
          </a:p>
        </p:txBody>
      </p:sp>
      <p:sp>
        <p:nvSpPr>
          <p:cNvPr id="3" name="内容占位符 2"/>
          <p:cNvSpPr>
            <a:spLocks noGrp="1"/>
          </p:cNvSpPr>
          <p:nvPr>
            <p:ph idx="1"/>
          </p:nvPr>
        </p:nvSpPr>
        <p:spPr/>
        <p:txBody>
          <a:bodyPr>
            <a:normAutofit/>
          </a:bodyPr>
          <a:lstStyle/>
          <a:p>
            <a:r>
              <a:rPr lang="en-US" dirty="0"/>
              <a:t>A small number of giant flows </a:t>
            </a:r>
            <a:r>
              <a:rPr lang="en-US" dirty="0" smtClean="0"/>
              <a:t>dominant</a:t>
            </a:r>
            <a:endParaRPr lang="en-US" dirty="0"/>
          </a:p>
          <a:p>
            <a:pPr lvl="1"/>
            <a:r>
              <a:rPr lang="en-US" dirty="0" smtClean="0"/>
              <a:t>Top </a:t>
            </a:r>
            <a:r>
              <a:rPr lang="en-US" dirty="0" smtClean="0">
                <a:solidFill>
                  <a:srgbClr val="FF0000"/>
                </a:solidFill>
              </a:rPr>
              <a:t>10</a:t>
            </a:r>
            <a:r>
              <a:rPr lang="en-US" dirty="0">
                <a:solidFill>
                  <a:srgbClr val="FF0000"/>
                </a:solidFill>
              </a:rPr>
              <a:t>%</a:t>
            </a:r>
            <a:r>
              <a:rPr lang="en-US" dirty="0" smtClean="0"/>
              <a:t> </a:t>
            </a:r>
            <a:r>
              <a:rPr lang="en-US" dirty="0" smtClean="0"/>
              <a:t>largest flows contribute </a:t>
            </a:r>
            <a:r>
              <a:rPr lang="en-US" dirty="0" smtClean="0">
                <a:solidFill>
                  <a:srgbClr val="FF0000"/>
                </a:solidFill>
              </a:rPr>
              <a:t>90% </a:t>
            </a:r>
            <a:r>
              <a:rPr lang="en-US" dirty="0" smtClean="0"/>
              <a:t>traffic</a:t>
            </a:r>
          </a:p>
          <a:p>
            <a:pPr lvl="1"/>
            <a:r>
              <a:rPr lang="en-US" dirty="0" smtClean="0"/>
              <a:t> </a:t>
            </a:r>
            <a:r>
              <a:rPr lang="en-US" dirty="0" smtClean="0">
                <a:solidFill>
                  <a:srgbClr val="FF0000"/>
                </a:solidFill>
              </a:rPr>
              <a:t>Elephant </a:t>
            </a:r>
            <a:r>
              <a:rPr lang="en-US" dirty="0"/>
              <a:t>flow</a:t>
            </a:r>
            <a:r>
              <a:rPr lang="en-US" dirty="0">
                <a:solidFill>
                  <a:srgbClr val="FF0000"/>
                </a:solidFill>
              </a:rPr>
              <a:t> </a:t>
            </a:r>
            <a:r>
              <a:rPr lang="en-US" dirty="0"/>
              <a:t>V.S. </a:t>
            </a:r>
            <a:r>
              <a:rPr lang="en-US" dirty="0">
                <a:solidFill>
                  <a:srgbClr val="FF0000"/>
                </a:solidFill>
              </a:rPr>
              <a:t>Mice </a:t>
            </a:r>
            <a:r>
              <a:rPr lang="en-US" dirty="0" smtClean="0"/>
              <a:t>flow</a:t>
            </a:r>
          </a:p>
          <a:p>
            <a:pPr lvl="1"/>
            <a:endParaRPr lang="en-US" dirty="0"/>
          </a:p>
          <a:p>
            <a:r>
              <a:rPr lang="en-US" dirty="0"/>
              <a:t>Only precisely </a:t>
            </a:r>
            <a:r>
              <a:rPr lang="en-US" dirty="0" smtClean="0"/>
              <a:t>control</a:t>
            </a:r>
            <a:r>
              <a:rPr lang="en-US" dirty="0"/>
              <a:t> </a:t>
            </a:r>
            <a:r>
              <a:rPr lang="en-US" dirty="0" smtClean="0">
                <a:solidFill>
                  <a:srgbClr val="FF0000"/>
                </a:solidFill>
              </a:rPr>
              <a:t>Elephant</a:t>
            </a:r>
            <a:r>
              <a:rPr lang="en-US" dirty="0" smtClean="0"/>
              <a:t> flows</a:t>
            </a:r>
          </a:p>
          <a:p>
            <a:r>
              <a:rPr lang="en-US" dirty="0" smtClean="0"/>
              <a:t>All </a:t>
            </a:r>
            <a:r>
              <a:rPr lang="en-US" dirty="0" smtClean="0">
                <a:solidFill>
                  <a:srgbClr val="FF0000"/>
                </a:solidFill>
              </a:rPr>
              <a:t>Mice</a:t>
            </a:r>
            <a:r>
              <a:rPr lang="en-US" dirty="0" smtClean="0"/>
              <a:t> flows queue in one </a:t>
            </a:r>
            <a:r>
              <a:rPr lang="en-US" dirty="0" smtClean="0">
                <a:solidFill>
                  <a:srgbClr val="FF0000"/>
                </a:solidFill>
              </a:rPr>
              <a:t>FIFO</a:t>
            </a:r>
            <a:r>
              <a:rPr lang="en-US" dirty="0" smtClean="0"/>
              <a:t> </a:t>
            </a:r>
            <a:endParaRPr lang="en-US" dirty="0"/>
          </a:p>
          <a:p>
            <a:endParaRPr lang="en-US" dirty="0" smtClean="0"/>
          </a:p>
          <a:p>
            <a:pPr marL="457200" lvl="1" indent="0">
              <a:buNone/>
            </a:pPr>
            <a:r>
              <a:rPr lang="en-US" dirty="0" smtClean="0"/>
              <a:t> </a:t>
            </a:r>
            <a:endParaRPr lang="en-US" dirty="0"/>
          </a:p>
        </p:txBody>
      </p:sp>
      <p:pic>
        <p:nvPicPr>
          <p:cNvPr id="9218" name="Picture 2" descr="http://www.icr.org/i/wide/mouse_elephant_w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3435413"/>
            <a:ext cx="66675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waeyecare.com.au/wp-content/uploads/2014/11/myopia-im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3435413"/>
            <a:ext cx="7518400" cy="284320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420944" y="5368030"/>
            <a:ext cx="2302105" cy="923330"/>
          </a:xfrm>
          <a:prstGeom prst="rect">
            <a:avLst/>
          </a:prstGeom>
          <a:noFill/>
        </p:spPr>
        <p:txBody>
          <a:bodyPr wrap="none" lIns="91440" tIns="45720" rIns="91440" bIns="45720">
            <a:spAutoFit/>
          </a:bodyPr>
          <a:lstStyle/>
          <a:p>
            <a:pPr algn="ctr"/>
            <a:r>
              <a:rPr lang="en-US" altLang="zh-CN" sz="5400" b="0" cap="none" spc="0" dirty="0" smtClean="0">
                <a:ln w="0"/>
                <a:solidFill>
                  <a:srgbClr val="FFFF00"/>
                </a:solidFill>
                <a:effectLst>
                  <a:outerShdw blurRad="38100" dist="19050" dir="2700000" algn="tl" rotWithShape="0">
                    <a:schemeClr val="dk1">
                      <a:alpha val="40000"/>
                    </a:schemeClr>
                  </a:outerShdw>
                </a:effectLst>
              </a:rPr>
              <a:t>Myopia</a:t>
            </a:r>
            <a:endParaRPr lang="zh-CN" altLang="en-US" sz="5400" b="0" cap="none" spc="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0717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92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Flow Characteristics</a:t>
            </a:r>
            <a:endParaRPr lang="en-US" dirty="0"/>
          </a:p>
        </p:txBody>
      </p:sp>
      <p:sp>
        <p:nvSpPr>
          <p:cNvPr id="3" name="内容占位符 2"/>
          <p:cNvSpPr>
            <a:spLocks noGrp="1"/>
          </p:cNvSpPr>
          <p:nvPr>
            <p:ph idx="1"/>
          </p:nvPr>
        </p:nvSpPr>
        <p:spPr/>
        <p:txBody>
          <a:bodyPr/>
          <a:lstStyle/>
          <a:p>
            <a:r>
              <a:rPr lang="en-US" dirty="0"/>
              <a:t>A small number of giant flows dominant!</a:t>
            </a:r>
          </a:p>
          <a:p>
            <a:pPr lvl="1"/>
            <a:r>
              <a:rPr lang="en-US" dirty="0"/>
              <a:t>T</a:t>
            </a:r>
            <a:r>
              <a:rPr lang="en-US" dirty="0" smtClean="0"/>
              <a:t>op </a:t>
            </a:r>
            <a:r>
              <a:rPr lang="en-US" dirty="0">
                <a:solidFill>
                  <a:srgbClr val="FF0000"/>
                </a:solidFill>
              </a:rPr>
              <a:t>10%</a:t>
            </a:r>
            <a:r>
              <a:rPr lang="en-US" dirty="0"/>
              <a:t> largest </a:t>
            </a:r>
            <a:r>
              <a:rPr lang="en-US" dirty="0" smtClean="0"/>
              <a:t>flows contribute </a:t>
            </a:r>
            <a:r>
              <a:rPr lang="en-US" dirty="0" smtClean="0">
                <a:solidFill>
                  <a:srgbClr val="FF0000"/>
                </a:solidFill>
              </a:rPr>
              <a:t>90% </a:t>
            </a:r>
            <a:r>
              <a:rPr lang="en-US" dirty="0" smtClean="0"/>
              <a:t>traffic </a:t>
            </a:r>
            <a:endParaRPr lang="en-US" dirty="0"/>
          </a:p>
        </p:txBody>
      </p:sp>
      <p:pic>
        <p:nvPicPr>
          <p:cNvPr id="5" name="图片 4"/>
          <p:cNvPicPr>
            <a:picLocks noChangeAspect="1"/>
          </p:cNvPicPr>
          <p:nvPr/>
        </p:nvPicPr>
        <p:blipFill>
          <a:blip r:embed="rId3"/>
          <a:stretch>
            <a:fillRect/>
          </a:stretch>
        </p:blipFill>
        <p:spPr>
          <a:xfrm>
            <a:off x="2070282" y="2971149"/>
            <a:ext cx="4943475" cy="3838575"/>
          </a:xfrm>
          <a:prstGeom prst="rect">
            <a:avLst/>
          </a:prstGeom>
        </p:spPr>
      </p:pic>
      <p:sp>
        <p:nvSpPr>
          <p:cNvPr id="8" name="Freeform 9"/>
          <p:cNvSpPr>
            <a:spLocks/>
          </p:cNvSpPr>
          <p:nvPr/>
        </p:nvSpPr>
        <p:spPr bwMode="auto">
          <a:xfrm rot="8774184" flipV="1">
            <a:off x="3185055" y="2941718"/>
            <a:ext cx="964044" cy="289393"/>
          </a:xfrm>
          <a:custGeom>
            <a:avLst/>
            <a:gdLst>
              <a:gd name="T0" fmla="*/ 0 w 769"/>
              <a:gd name="T1" fmla="*/ 0 h 517"/>
              <a:gd name="T2" fmla="*/ 2147483646 w 769"/>
              <a:gd name="T3" fmla="*/ 2147483646 h 517"/>
              <a:gd name="T4" fmla="*/ 2147483646 w 769"/>
              <a:gd name="T5" fmla="*/ 2147483646 h 517"/>
              <a:gd name="T6" fmla="*/ 2147483646 w 769"/>
              <a:gd name="T7" fmla="*/ 2147483646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baseline="-25000">
                <a:solidFill>
                  <a:schemeClr val="tx1"/>
                </a:solidFill>
                <a:latin typeface="Arial" panose="020B0604020202020204" pitchFamily="34" charset="0"/>
                <a:ea typeface="Geneva" pitchFamily="48" charset="0"/>
                <a:cs typeface="Geneva" pitchFamily="48" charset="0"/>
              </a:defRPr>
            </a:lvl1pPr>
            <a:lvl2pPr marL="457200" algn="l" rtl="0" eaLnBrk="0" fontAlgn="base" hangingPunct="0">
              <a:spcBef>
                <a:spcPct val="0"/>
              </a:spcBef>
              <a:spcAft>
                <a:spcPct val="0"/>
              </a:spcAft>
              <a:defRPr sz="2400" kern="1200" baseline="-25000">
                <a:solidFill>
                  <a:schemeClr val="tx1"/>
                </a:solidFill>
                <a:latin typeface="Arial" panose="020B0604020202020204" pitchFamily="34" charset="0"/>
                <a:ea typeface="Geneva" pitchFamily="48" charset="0"/>
                <a:cs typeface="Geneva" pitchFamily="48" charset="0"/>
              </a:defRPr>
            </a:lvl2pPr>
            <a:lvl3pPr marL="914400" algn="l" rtl="0" eaLnBrk="0" fontAlgn="base" hangingPunct="0">
              <a:spcBef>
                <a:spcPct val="0"/>
              </a:spcBef>
              <a:spcAft>
                <a:spcPct val="0"/>
              </a:spcAft>
              <a:defRPr sz="2400" kern="1200" baseline="-25000">
                <a:solidFill>
                  <a:schemeClr val="tx1"/>
                </a:solidFill>
                <a:latin typeface="Arial" panose="020B0604020202020204" pitchFamily="34" charset="0"/>
                <a:ea typeface="Geneva" pitchFamily="48" charset="0"/>
                <a:cs typeface="Geneva" pitchFamily="48" charset="0"/>
              </a:defRPr>
            </a:lvl3pPr>
            <a:lvl4pPr marL="1371600" algn="l" rtl="0" eaLnBrk="0" fontAlgn="base" hangingPunct="0">
              <a:spcBef>
                <a:spcPct val="0"/>
              </a:spcBef>
              <a:spcAft>
                <a:spcPct val="0"/>
              </a:spcAft>
              <a:defRPr sz="2400" kern="1200" baseline="-25000">
                <a:solidFill>
                  <a:schemeClr val="tx1"/>
                </a:solidFill>
                <a:latin typeface="Arial" panose="020B0604020202020204" pitchFamily="34" charset="0"/>
                <a:ea typeface="Geneva" pitchFamily="48" charset="0"/>
                <a:cs typeface="Geneva" pitchFamily="48" charset="0"/>
              </a:defRPr>
            </a:lvl4pPr>
            <a:lvl5pPr marL="1828800" algn="l" rtl="0" eaLnBrk="0" fontAlgn="base" hangingPunct="0">
              <a:spcBef>
                <a:spcPct val="0"/>
              </a:spcBef>
              <a:spcAft>
                <a:spcPct val="0"/>
              </a:spcAft>
              <a:defRPr sz="2400" kern="1200" baseline="-25000">
                <a:solidFill>
                  <a:schemeClr val="tx1"/>
                </a:solidFill>
                <a:latin typeface="Arial" panose="020B0604020202020204" pitchFamily="34" charset="0"/>
                <a:ea typeface="Geneva" pitchFamily="48" charset="0"/>
                <a:cs typeface="Geneva" pitchFamily="48" charset="0"/>
              </a:defRPr>
            </a:lvl5pPr>
            <a:lvl6pPr marL="2286000" algn="l" defTabSz="914400" rtl="0" eaLnBrk="1" latinLnBrk="0" hangingPunct="1">
              <a:defRPr sz="2400" kern="1200" baseline="-25000">
                <a:solidFill>
                  <a:schemeClr val="tx1"/>
                </a:solidFill>
                <a:latin typeface="Arial" panose="020B0604020202020204" pitchFamily="34" charset="0"/>
                <a:ea typeface="Geneva" pitchFamily="48" charset="0"/>
                <a:cs typeface="Geneva" pitchFamily="48" charset="0"/>
              </a:defRPr>
            </a:lvl6pPr>
            <a:lvl7pPr marL="2743200" algn="l" defTabSz="914400" rtl="0" eaLnBrk="1" latinLnBrk="0" hangingPunct="1">
              <a:defRPr sz="2400" kern="1200" baseline="-25000">
                <a:solidFill>
                  <a:schemeClr val="tx1"/>
                </a:solidFill>
                <a:latin typeface="Arial" panose="020B0604020202020204" pitchFamily="34" charset="0"/>
                <a:ea typeface="Geneva" pitchFamily="48" charset="0"/>
                <a:cs typeface="Geneva" pitchFamily="48" charset="0"/>
              </a:defRPr>
            </a:lvl7pPr>
            <a:lvl8pPr marL="3200400" algn="l" defTabSz="914400" rtl="0" eaLnBrk="1" latinLnBrk="0" hangingPunct="1">
              <a:defRPr sz="2400" kern="1200" baseline="-25000">
                <a:solidFill>
                  <a:schemeClr val="tx1"/>
                </a:solidFill>
                <a:latin typeface="Arial" panose="020B0604020202020204" pitchFamily="34" charset="0"/>
                <a:ea typeface="Geneva" pitchFamily="48" charset="0"/>
                <a:cs typeface="Geneva" pitchFamily="48" charset="0"/>
              </a:defRPr>
            </a:lvl8pPr>
            <a:lvl9pPr marL="3657600" algn="l" defTabSz="914400" rtl="0" eaLnBrk="1" latinLnBrk="0" hangingPunct="1">
              <a:defRPr sz="2400" kern="1200" baseline="-25000">
                <a:solidFill>
                  <a:schemeClr val="tx1"/>
                </a:solidFill>
                <a:latin typeface="Arial" panose="020B0604020202020204" pitchFamily="34" charset="0"/>
                <a:ea typeface="Geneva" pitchFamily="48" charset="0"/>
                <a:cs typeface="Geneva" pitchFamily="48" charset="0"/>
              </a:defRPr>
            </a:lvl9pPr>
          </a:lstStyle>
          <a:p>
            <a:endParaRPr lang="en-US"/>
          </a:p>
        </p:txBody>
      </p:sp>
      <p:cxnSp>
        <p:nvCxnSpPr>
          <p:cNvPr id="7" name="直接连接符 6"/>
          <p:cNvCxnSpPr/>
          <p:nvPr/>
        </p:nvCxnSpPr>
        <p:spPr>
          <a:xfrm>
            <a:off x="3185937" y="2698229"/>
            <a:ext cx="0" cy="3867463"/>
          </a:xfrm>
          <a:prstGeom prst="line">
            <a:avLst/>
          </a:prstGeom>
          <a:ln w="50800" cmpd="sng">
            <a:solidFill>
              <a:schemeClr val="accent1"/>
            </a:solidFill>
            <a:prstDash val="soli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6909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2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Myopia Challenges</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8204327"/>
              </p:ext>
            </p:extLst>
          </p:nvPr>
        </p:nvGraphicFramePr>
        <p:xfrm>
          <a:off x="628650" y="1825625"/>
          <a:ext cx="7886700" cy="4170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326725" y="3897749"/>
            <a:ext cx="8199619" cy="2308485"/>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46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Elephant Flow </a:t>
            </a:r>
            <a:r>
              <a:rPr lang="en-US" dirty="0"/>
              <a:t>D</a:t>
            </a:r>
            <a:r>
              <a:rPr lang="en-US" dirty="0" smtClean="0"/>
              <a:t>etection</a:t>
            </a:r>
            <a:endParaRPr lang="en-US" dirty="0"/>
          </a:p>
        </p:txBody>
      </p:sp>
      <p:sp>
        <p:nvSpPr>
          <p:cNvPr id="3" name="内容占位符 2"/>
          <p:cNvSpPr>
            <a:spLocks noGrp="1"/>
          </p:cNvSpPr>
          <p:nvPr>
            <p:ph idx="1"/>
          </p:nvPr>
        </p:nvSpPr>
        <p:spPr/>
        <p:txBody>
          <a:bodyPr/>
          <a:lstStyle/>
          <a:p>
            <a:r>
              <a:rPr lang="en-US" dirty="0" smtClean="0"/>
              <a:t>Elephant flow:</a:t>
            </a:r>
          </a:p>
          <a:p>
            <a:pPr lvl="1"/>
            <a:r>
              <a:rPr lang="en-US" dirty="0" smtClean="0"/>
              <a:t># packet/bytes is bigger than a </a:t>
            </a:r>
            <a:r>
              <a:rPr lang="en-US" dirty="0" smtClean="0">
                <a:solidFill>
                  <a:srgbClr val="FF0000"/>
                </a:solidFill>
              </a:rPr>
              <a:t>threshold</a:t>
            </a:r>
            <a:endParaRPr lang="en-US" dirty="0" smtClean="0"/>
          </a:p>
          <a:p>
            <a:r>
              <a:rPr lang="en-US" dirty="0" smtClean="0"/>
              <a:t>Naïve solution: store the counter for each flow</a:t>
            </a:r>
          </a:p>
          <a:p>
            <a:pPr lvl="2"/>
            <a:endParaRPr lang="en-US" dirty="0"/>
          </a:p>
          <a:p>
            <a:endParaRPr lang="en-US" dirty="0" smtClean="0"/>
          </a:p>
        </p:txBody>
      </p:sp>
      <p:sp>
        <p:nvSpPr>
          <p:cNvPr id="30" name="任意多边形 29"/>
          <p:cNvSpPr/>
          <p:nvPr/>
        </p:nvSpPr>
        <p:spPr>
          <a:xfrm>
            <a:off x="1600201" y="3402013"/>
            <a:ext cx="4776787" cy="911066"/>
          </a:xfrm>
          <a:custGeom>
            <a:avLst/>
            <a:gdLst>
              <a:gd name="connsiteX0" fmla="*/ 0 w 4776787"/>
              <a:gd name="connsiteY0" fmla="*/ 91107 h 911066"/>
              <a:gd name="connsiteX1" fmla="*/ 91107 w 4776787"/>
              <a:gd name="connsiteY1" fmla="*/ 0 h 911066"/>
              <a:gd name="connsiteX2" fmla="*/ 4685680 w 4776787"/>
              <a:gd name="connsiteY2" fmla="*/ 0 h 911066"/>
              <a:gd name="connsiteX3" fmla="*/ 4776787 w 4776787"/>
              <a:gd name="connsiteY3" fmla="*/ 91107 h 911066"/>
              <a:gd name="connsiteX4" fmla="*/ 4776787 w 4776787"/>
              <a:gd name="connsiteY4" fmla="*/ 819959 h 911066"/>
              <a:gd name="connsiteX5" fmla="*/ 4685680 w 4776787"/>
              <a:gd name="connsiteY5" fmla="*/ 911066 h 911066"/>
              <a:gd name="connsiteX6" fmla="*/ 91107 w 4776787"/>
              <a:gd name="connsiteY6" fmla="*/ 911066 h 911066"/>
              <a:gd name="connsiteX7" fmla="*/ 0 w 4776787"/>
              <a:gd name="connsiteY7" fmla="*/ 819959 h 911066"/>
              <a:gd name="connsiteX8" fmla="*/ 0 w 4776787"/>
              <a:gd name="connsiteY8" fmla="*/ 91107 h 91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6787" h="911066">
                <a:moveTo>
                  <a:pt x="0" y="91107"/>
                </a:moveTo>
                <a:cubicBezTo>
                  <a:pt x="0" y="40790"/>
                  <a:pt x="40790" y="0"/>
                  <a:pt x="91107" y="0"/>
                </a:cubicBezTo>
                <a:lnTo>
                  <a:pt x="4685680" y="0"/>
                </a:lnTo>
                <a:cubicBezTo>
                  <a:pt x="4735997" y="0"/>
                  <a:pt x="4776787" y="40790"/>
                  <a:pt x="4776787" y="91107"/>
                </a:cubicBezTo>
                <a:lnTo>
                  <a:pt x="4776787" y="819959"/>
                </a:lnTo>
                <a:cubicBezTo>
                  <a:pt x="4776787" y="870276"/>
                  <a:pt x="4735997" y="911066"/>
                  <a:pt x="4685680" y="911066"/>
                </a:cubicBezTo>
                <a:lnTo>
                  <a:pt x="91107" y="911066"/>
                </a:lnTo>
                <a:cubicBezTo>
                  <a:pt x="40790" y="911066"/>
                  <a:pt x="0" y="870276"/>
                  <a:pt x="0" y="819959"/>
                </a:cubicBezTo>
                <a:lnTo>
                  <a:pt x="0" y="91107"/>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5744" tIns="125744" rIns="1055487" bIns="125744" numCol="1" spcCol="1270" anchor="ctr" anchorCtr="0">
            <a:noAutofit/>
          </a:bodyPr>
          <a:lstStyle/>
          <a:p>
            <a:pPr lvl="0" algn="l" defTabSz="1155700">
              <a:lnSpc>
                <a:spcPct val="90000"/>
              </a:lnSpc>
              <a:spcBef>
                <a:spcPct val="0"/>
              </a:spcBef>
              <a:spcAft>
                <a:spcPct val="35000"/>
              </a:spcAft>
            </a:pPr>
            <a:r>
              <a:rPr lang="en-US" sz="2400" b="1" kern="1200" dirty="0" smtClean="0">
                <a:solidFill>
                  <a:schemeClr val="bg1"/>
                </a:solidFill>
              </a:rPr>
              <a:t>Non-trivial memory space</a:t>
            </a:r>
            <a:endParaRPr lang="en-US" sz="2400" b="1" kern="1200" dirty="0">
              <a:solidFill>
                <a:schemeClr val="bg1"/>
              </a:solidFill>
            </a:endParaRPr>
          </a:p>
        </p:txBody>
      </p:sp>
      <p:sp>
        <p:nvSpPr>
          <p:cNvPr id="31" name="任意多边形 30"/>
          <p:cNvSpPr/>
          <p:nvPr/>
        </p:nvSpPr>
        <p:spPr>
          <a:xfrm>
            <a:off x="2021682" y="4464923"/>
            <a:ext cx="4776787" cy="911066"/>
          </a:xfrm>
          <a:custGeom>
            <a:avLst/>
            <a:gdLst>
              <a:gd name="connsiteX0" fmla="*/ 0 w 4776787"/>
              <a:gd name="connsiteY0" fmla="*/ 91107 h 911066"/>
              <a:gd name="connsiteX1" fmla="*/ 91107 w 4776787"/>
              <a:gd name="connsiteY1" fmla="*/ 0 h 911066"/>
              <a:gd name="connsiteX2" fmla="*/ 4685680 w 4776787"/>
              <a:gd name="connsiteY2" fmla="*/ 0 h 911066"/>
              <a:gd name="connsiteX3" fmla="*/ 4776787 w 4776787"/>
              <a:gd name="connsiteY3" fmla="*/ 91107 h 911066"/>
              <a:gd name="connsiteX4" fmla="*/ 4776787 w 4776787"/>
              <a:gd name="connsiteY4" fmla="*/ 819959 h 911066"/>
              <a:gd name="connsiteX5" fmla="*/ 4685680 w 4776787"/>
              <a:gd name="connsiteY5" fmla="*/ 911066 h 911066"/>
              <a:gd name="connsiteX6" fmla="*/ 91107 w 4776787"/>
              <a:gd name="connsiteY6" fmla="*/ 911066 h 911066"/>
              <a:gd name="connsiteX7" fmla="*/ 0 w 4776787"/>
              <a:gd name="connsiteY7" fmla="*/ 819959 h 911066"/>
              <a:gd name="connsiteX8" fmla="*/ 0 w 4776787"/>
              <a:gd name="connsiteY8" fmla="*/ 91107 h 91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6787" h="911066">
                <a:moveTo>
                  <a:pt x="0" y="91107"/>
                </a:moveTo>
                <a:cubicBezTo>
                  <a:pt x="0" y="40790"/>
                  <a:pt x="40790" y="0"/>
                  <a:pt x="91107" y="0"/>
                </a:cubicBezTo>
                <a:lnTo>
                  <a:pt x="4685680" y="0"/>
                </a:lnTo>
                <a:cubicBezTo>
                  <a:pt x="4735997" y="0"/>
                  <a:pt x="4776787" y="40790"/>
                  <a:pt x="4776787" y="91107"/>
                </a:cubicBezTo>
                <a:lnTo>
                  <a:pt x="4776787" y="819959"/>
                </a:lnTo>
                <a:cubicBezTo>
                  <a:pt x="4776787" y="870276"/>
                  <a:pt x="4735997" y="911066"/>
                  <a:pt x="4685680" y="911066"/>
                </a:cubicBezTo>
                <a:lnTo>
                  <a:pt x="91107" y="911066"/>
                </a:lnTo>
                <a:cubicBezTo>
                  <a:pt x="40790" y="911066"/>
                  <a:pt x="0" y="870276"/>
                  <a:pt x="0" y="819959"/>
                </a:cubicBezTo>
                <a:lnTo>
                  <a:pt x="0" y="91107"/>
                </a:lnTo>
                <a:close/>
              </a:path>
            </a:pathLst>
          </a:custGeom>
        </p:spPr>
        <p:style>
          <a:lnRef idx="2">
            <a:schemeClr val="lt1">
              <a:hueOff val="0"/>
              <a:satOff val="0"/>
              <a:lumOff val="0"/>
              <a:alphaOff val="0"/>
            </a:schemeClr>
          </a:lnRef>
          <a:fillRef idx="1">
            <a:schemeClr val="accent4">
              <a:hueOff val="5197846"/>
              <a:satOff val="-23984"/>
              <a:lumOff val="883"/>
              <a:alphaOff val="0"/>
            </a:schemeClr>
          </a:fillRef>
          <a:effectRef idx="0">
            <a:schemeClr val="accent4">
              <a:hueOff val="5197846"/>
              <a:satOff val="-23984"/>
              <a:lumOff val="883"/>
              <a:alphaOff val="0"/>
            </a:schemeClr>
          </a:effectRef>
          <a:fontRef idx="minor">
            <a:schemeClr val="lt1"/>
          </a:fontRef>
        </p:style>
        <p:txBody>
          <a:bodyPr spcFirstLastPara="0" vert="horz" wrap="square" lIns="125744" tIns="125744" rIns="1139418" bIns="125744"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DRAM </a:t>
            </a:r>
            <a:endParaRPr lang="en-US" sz="2600" b="1" kern="1200" dirty="0">
              <a:solidFill>
                <a:schemeClr val="bg1"/>
              </a:solidFill>
            </a:endParaRPr>
          </a:p>
        </p:txBody>
      </p:sp>
      <p:sp>
        <p:nvSpPr>
          <p:cNvPr id="32" name="任意多边形 31"/>
          <p:cNvSpPr/>
          <p:nvPr/>
        </p:nvSpPr>
        <p:spPr>
          <a:xfrm>
            <a:off x="2443163" y="5527833"/>
            <a:ext cx="4776787" cy="911066"/>
          </a:xfrm>
          <a:custGeom>
            <a:avLst/>
            <a:gdLst>
              <a:gd name="connsiteX0" fmla="*/ 0 w 4776787"/>
              <a:gd name="connsiteY0" fmla="*/ 91107 h 911066"/>
              <a:gd name="connsiteX1" fmla="*/ 91107 w 4776787"/>
              <a:gd name="connsiteY1" fmla="*/ 0 h 911066"/>
              <a:gd name="connsiteX2" fmla="*/ 4685680 w 4776787"/>
              <a:gd name="connsiteY2" fmla="*/ 0 h 911066"/>
              <a:gd name="connsiteX3" fmla="*/ 4776787 w 4776787"/>
              <a:gd name="connsiteY3" fmla="*/ 91107 h 911066"/>
              <a:gd name="connsiteX4" fmla="*/ 4776787 w 4776787"/>
              <a:gd name="connsiteY4" fmla="*/ 819959 h 911066"/>
              <a:gd name="connsiteX5" fmla="*/ 4685680 w 4776787"/>
              <a:gd name="connsiteY5" fmla="*/ 911066 h 911066"/>
              <a:gd name="connsiteX6" fmla="*/ 91107 w 4776787"/>
              <a:gd name="connsiteY6" fmla="*/ 911066 h 911066"/>
              <a:gd name="connsiteX7" fmla="*/ 0 w 4776787"/>
              <a:gd name="connsiteY7" fmla="*/ 819959 h 911066"/>
              <a:gd name="connsiteX8" fmla="*/ 0 w 4776787"/>
              <a:gd name="connsiteY8" fmla="*/ 91107 h 91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6787" h="911066">
                <a:moveTo>
                  <a:pt x="0" y="91107"/>
                </a:moveTo>
                <a:cubicBezTo>
                  <a:pt x="0" y="40790"/>
                  <a:pt x="40790" y="0"/>
                  <a:pt x="91107" y="0"/>
                </a:cubicBezTo>
                <a:lnTo>
                  <a:pt x="4685680" y="0"/>
                </a:lnTo>
                <a:cubicBezTo>
                  <a:pt x="4735997" y="0"/>
                  <a:pt x="4776787" y="40790"/>
                  <a:pt x="4776787" y="91107"/>
                </a:cubicBezTo>
                <a:lnTo>
                  <a:pt x="4776787" y="819959"/>
                </a:lnTo>
                <a:cubicBezTo>
                  <a:pt x="4776787" y="870276"/>
                  <a:pt x="4735997" y="911066"/>
                  <a:pt x="4685680" y="911066"/>
                </a:cubicBezTo>
                <a:lnTo>
                  <a:pt x="91107" y="911066"/>
                </a:lnTo>
                <a:cubicBezTo>
                  <a:pt x="40790" y="911066"/>
                  <a:pt x="0" y="870276"/>
                  <a:pt x="0" y="819959"/>
                </a:cubicBezTo>
                <a:lnTo>
                  <a:pt x="0" y="91107"/>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25744" tIns="125744" rIns="1139418" bIns="125744" numCol="1" spcCol="1270" anchor="ctr" anchorCtr="0">
            <a:noAutofit/>
          </a:bodyPr>
          <a:lstStyle/>
          <a:p>
            <a:pPr lvl="0" algn="l" defTabSz="1155700">
              <a:lnSpc>
                <a:spcPct val="90000"/>
              </a:lnSpc>
              <a:spcBef>
                <a:spcPct val="0"/>
              </a:spcBef>
              <a:spcAft>
                <a:spcPct val="35000"/>
              </a:spcAft>
            </a:pPr>
            <a:r>
              <a:rPr lang="en-US" sz="2600" b="1" dirty="0" smtClean="0">
                <a:solidFill>
                  <a:schemeClr val="bg1"/>
                </a:solidFill>
              </a:rPr>
              <a:t>Low speed</a:t>
            </a:r>
            <a:endParaRPr lang="en-US" sz="2600" b="1" kern="1200" dirty="0">
              <a:solidFill>
                <a:schemeClr val="bg1"/>
              </a:solidFill>
            </a:endParaRPr>
          </a:p>
        </p:txBody>
      </p:sp>
      <p:sp>
        <p:nvSpPr>
          <p:cNvPr id="33" name="任意多边形 32"/>
          <p:cNvSpPr/>
          <p:nvPr/>
        </p:nvSpPr>
        <p:spPr>
          <a:xfrm>
            <a:off x="5784795" y="4092904"/>
            <a:ext cx="592192" cy="592192"/>
          </a:xfrm>
          <a:custGeom>
            <a:avLst/>
            <a:gdLst>
              <a:gd name="connsiteX0" fmla="*/ 0 w 592192"/>
              <a:gd name="connsiteY0" fmla="*/ 325706 h 592192"/>
              <a:gd name="connsiteX1" fmla="*/ 133243 w 592192"/>
              <a:gd name="connsiteY1" fmla="*/ 325706 h 592192"/>
              <a:gd name="connsiteX2" fmla="*/ 133243 w 592192"/>
              <a:gd name="connsiteY2" fmla="*/ 0 h 592192"/>
              <a:gd name="connsiteX3" fmla="*/ 458949 w 592192"/>
              <a:gd name="connsiteY3" fmla="*/ 0 h 592192"/>
              <a:gd name="connsiteX4" fmla="*/ 458949 w 592192"/>
              <a:gd name="connsiteY4" fmla="*/ 325706 h 592192"/>
              <a:gd name="connsiteX5" fmla="*/ 592192 w 592192"/>
              <a:gd name="connsiteY5" fmla="*/ 325706 h 592192"/>
              <a:gd name="connsiteX6" fmla="*/ 296096 w 592192"/>
              <a:gd name="connsiteY6" fmla="*/ 592192 h 592192"/>
              <a:gd name="connsiteX7" fmla="*/ 0 w 592192"/>
              <a:gd name="connsiteY7" fmla="*/ 325706 h 5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192" h="592192">
                <a:moveTo>
                  <a:pt x="0" y="325706"/>
                </a:moveTo>
                <a:lnTo>
                  <a:pt x="133243" y="325706"/>
                </a:lnTo>
                <a:lnTo>
                  <a:pt x="133243" y="0"/>
                </a:lnTo>
                <a:lnTo>
                  <a:pt x="458949" y="0"/>
                </a:lnTo>
                <a:lnTo>
                  <a:pt x="458949" y="325706"/>
                </a:lnTo>
                <a:lnTo>
                  <a:pt x="592192" y="325706"/>
                </a:lnTo>
                <a:lnTo>
                  <a:pt x="296096" y="592192"/>
                </a:lnTo>
                <a:lnTo>
                  <a:pt x="0" y="325706"/>
                </a:lnTo>
                <a:close/>
              </a:path>
            </a:pathLst>
          </a:custGeom>
          <a:solidFill>
            <a:schemeClr val="tx1">
              <a:alpha val="90000"/>
            </a:schemeClr>
          </a:solidFill>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7533" tIns="34290" rIns="167533" bIns="180858" numCol="1" spcCol="1270" anchor="ctr" anchorCtr="0">
            <a:noAutofit/>
          </a:bodyPr>
          <a:lstStyle/>
          <a:p>
            <a:pPr lvl="0" algn="ctr" defTabSz="1200150">
              <a:lnSpc>
                <a:spcPct val="90000"/>
              </a:lnSpc>
              <a:spcBef>
                <a:spcPct val="0"/>
              </a:spcBef>
              <a:spcAft>
                <a:spcPct val="35000"/>
              </a:spcAft>
            </a:pPr>
            <a:endParaRPr lang="en-US" sz="2700" kern="1200"/>
          </a:p>
        </p:txBody>
      </p:sp>
      <p:sp>
        <p:nvSpPr>
          <p:cNvPr id="34" name="任意多边形 33"/>
          <p:cNvSpPr/>
          <p:nvPr/>
        </p:nvSpPr>
        <p:spPr>
          <a:xfrm>
            <a:off x="6206276" y="5149741"/>
            <a:ext cx="592192" cy="592192"/>
          </a:xfrm>
          <a:custGeom>
            <a:avLst/>
            <a:gdLst>
              <a:gd name="connsiteX0" fmla="*/ 0 w 592192"/>
              <a:gd name="connsiteY0" fmla="*/ 325706 h 592192"/>
              <a:gd name="connsiteX1" fmla="*/ 133243 w 592192"/>
              <a:gd name="connsiteY1" fmla="*/ 325706 h 592192"/>
              <a:gd name="connsiteX2" fmla="*/ 133243 w 592192"/>
              <a:gd name="connsiteY2" fmla="*/ 0 h 592192"/>
              <a:gd name="connsiteX3" fmla="*/ 458949 w 592192"/>
              <a:gd name="connsiteY3" fmla="*/ 0 h 592192"/>
              <a:gd name="connsiteX4" fmla="*/ 458949 w 592192"/>
              <a:gd name="connsiteY4" fmla="*/ 325706 h 592192"/>
              <a:gd name="connsiteX5" fmla="*/ 592192 w 592192"/>
              <a:gd name="connsiteY5" fmla="*/ 325706 h 592192"/>
              <a:gd name="connsiteX6" fmla="*/ 296096 w 592192"/>
              <a:gd name="connsiteY6" fmla="*/ 592192 h 592192"/>
              <a:gd name="connsiteX7" fmla="*/ 0 w 592192"/>
              <a:gd name="connsiteY7" fmla="*/ 325706 h 5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192" h="592192">
                <a:moveTo>
                  <a:pt x="0" y="325706"/>
                </a:moveTo>
                <a:lnTo>
                  <a:pt x="133243" y="325706"/>
                </a:lnTo>
                <a:lnTo>
                  <a:pt x="133243" y="0"/>
                </a:lnTo>
                <a:lnTo>
                  <a:pt x="458949" y="0"/>
                </a:lnTo>
                <a:lnTo>
                  <a:pt x="458949" y="325706"/>
                </a:lnTo>
                <a:lnTo>
                  <a:pt x="592192" y="325706"/>
                </a:lnTo>
                <a:lnTo>
                  <a:pt x="296096" y="592192"/>
                </a:lnTo>
                <a:lnTo>
                  <a:pt x="0" y="325706"/>
                </a:lnTo>
                <a:close/>
              </a:path>
            </a:pathLst>
          </a:custGeom>
          <a:solidFill>
            <a:schemeClr val="tx1">
              <a:alpha val="90000"/>
            </a:schemeClr>
          </a:solidFill>
        </p:spPr>
        <p:style>
          <a:lnRef idx="2">
            <a:schemeClr val="accent4">
              <a:tint val="40000"/>
              <a:alpha val="90000"/>
              <a:hueOff val="11513918"/>
              <a:satOff val="-61261"/>
              <a:lumOff val="-3490"/>
              <a:alphaOff val="0"/>
            </a:schemeClr>
          </a:lnRef>
          <a:fillRef idx="1">
            <a:schemeClr val="accent4">
              <a:tint val="40000"/>
              <a:alpha val="90000"/>
              <a:hueOff val="11513918"/>
              <a:satOff val="-61261"/>
              <a:lumOff val="-3490"/>
              <a:alphaOff val="0"/>
            </a:schemeClr>
          </a:fillRef>
          <a:effectRef idx="0">
            <a:schemeClr val="accent4">
              <a:tint val="40000"/>
              <a:alpha val="90000"/>
              <a:hueOff val="11513918"/>
              <a:satOff val="-61261"/>
              <a:lumOff val="-3490"/>
              <a:alphaOff val="0"/>
            </a:schemeClr>
          </a:effectRef>
          <a:fontRef idx="minor">
            <a:schemeClr val="dk1">
              <a:hueOff val="0"/>
              <a:satOff val="0"/>
              <a:lumOff val="0"/>
              <a:alphaOff val="0"/>
            </a:schemeClr>
          </a:fontRef>
        </p:style>
        <p:txBody>
          <a:bodyPr spcFirstLastPara="0" vert="horz" wrap="square" lIns="167533" tIns="34290" rIns="167533" bIns="180858" numCol="1" spcCol="1270" anchor="ctr" anchorCtr="0">
            <a:noAutofit/>
          </a:bodyPr>
          <a:lstStyle/>
          <a:p>
            <a:pPr lvl="0" algn="ctr" defTabSz="1200150">
              <a:lnSpc>
                <a:spcPct val="90000"/>
              </a:lnSpc>
              <a:spcBef>
                <a:spcPct val="0"/>
              </a:spcBef>
              <a:spcAft>
                <a:spcPct val="35000"/>
              </a:spcAft>
            </a:pPr>
            <a:endParaRPr lang="en-US" sz="2700" kern="1200"/>
          </a:p>
        </p:txBody>
      </p:sp>
      <p:pic>
        <p:nvPicPr>
          <p:cNvPr id="35" name="Picture 4" descr="http://www.clker.com/cliparts/b/g/E/c/F/G/tango-face-sad-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0075" y="5671464"/>
            <a:ext cx="744412" cy="76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3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Elephant Flow </a:t>
            </a:r>
            <a:r>
              <a:rPr lang="en-US" dirty="0"/>
              <a:t>D</a:t>
            </a:r>
            <a:r>
              <a:rPr lang="en-US" dirty="0" smtClean="0"/>
              <a:t>etection</a:t>
            </a:r>
            <a:endParaRPr lang="en-US" dirty="0"/>
          </a:p>
        </p:txBody>
      </p:sp>
      <p:sp>
        <p:nvSpPr>
          <p:cNvPr id="3" name="内容占位符 2"/>
          <p:cNvSpPr>
            <a:spLocks noGrp="1"/>
          </p:cNvSpPr>
          <p:nvPr>
            <p:ph idx="1"/>
          </p:nvPr>
        </p:nvSpPr>
        <p:spPr/>
        <p:txBody>
          <a:bodyPr/>
          <a:lstStyle/>
          <a:p>
            <a:r>
              <a:rPr lang="en-US" dirty="0"/>
              <a:t>Count-Min </a:t>
            </a:r>
            <a:r>
              <a:rPr lang="en-US" dirty="0" smtClean="0"/>
              <a:t>Sketch</a:t>
            </a:r>
          </a:p>
          <a:p>
            <a:pPr lvl="1"/>
            <a:r>
              <a:rPr lang="en-US" dirty="0" smtClean="0"/>
              <a:t>Store </a:t>
            </a:r>
            <a:r>
              <a:rPr lang="en-US" dirty="0" smtClean="0">
                <a:solidFill>
                  <a:srgbClr val="FF0000"/>
                </a:solidFill>
              </a:rPr>
              <a:t>approximate</a:t>
            </a:r>
            <a:r>
              <a:rPr lang="en-US" dirty="0" smtClean="0"/>
              <a:t> counts of flows in an </a:t>
            </a:r>
            <a:r>
              <a:rPr lang="en-US" dirty="0" smtClean="0">
                <a:solidFill>
                  <a:srgbClr val="FF0000"/>
                </a:solidFill>
              </a:rPr>
              <a:t>efficient way </a:t>
            </a:r>
          </a:p>
          <a:p>
            <a:pPr marL="0" indent="0">
              <a:buNone/>
            </a:pPr>
            <a:endParaRPr lang="en-US" dirty="0"/>
          </a:p>
        </p:txBody>
      </p:sp>
      <p:grpSp>
        <p:nvGrpSpPr>
          <p:cNvPr id="13" name="组合 12"/>
          <p:cNvGrpSpPr/>
          <p:nvPr/>
        </p:nvGrpSpPr>
        <p:grpSpPr>
          <a:xfrm>
            <a:off x="3934006" y="2880437"/>
            <a:ext cx="4570758" cy="704538"/>
            <a:chOff x="1514963" y="2833141"/>
            <a:chExt cx="4570758" cy="704538"/>
          </a:xfrm>
        </p:grpSpPr>
        <p:sp>
          <p:nvSpPr>
            <p:cNvPr id="14" name="矩形 13"/>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19</a:t>
              </a:r>
              <a:endParaRPr lang="en-US" sz="3200" b="1" dirty="0">
                <a:solidFill>
                  <a:schemeClr val="tx1"/>
                </a:solidFill>
              </a:endParaRPr>
            </a:p>
          </p:txBody>
        </p:sp>
        <p:sp>
          <p:nvSpPr>
            <p:cNvPr id="15" name="矩形 14"/>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23</a:t>
              </a:r>
              <a:endParaRPr lang="en-US" sz="3200" b="1" dirty="0">
                <a:solidFill>
                  <a:schemeClr val="tx1"/>
                </a:solidFill>
              </a:endParaRPr>
            </a:p>
          </p:txBody>
        </p:sp>
        <p:sp>
          <p:nvSpPr>
            <p:cNvPr id="16" name="矩形 15"/>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32</a:t>
              </a:r>
              <a:endParaRPr lang="en-US" sz="3200" b="1" dirty="0">
                <a:solidFill>
                  <a:schemeClr val="tx1"/>
                </a:solidFill>
              </a:endParaRPr>
            </a:p>
          </p:txBody>
        </p:sp>
        <p:sp>
          <p:nvSpPr>
            <p:cNvPr id="17" name="矩形 16"/>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p>
          </p:txBody>
        </p:sp>
        <p:sp>
          <p:nvSpPr>
            <p:cNvPr id="18" name="矩形 17"/>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11</a:t>
              </a:r>
            </a:p>
          </p:txBody>
        </p:sp>
        <p:sp>
          <p:nvSpPr>
            <p:cNvPr id="19" name="矩形 18"/>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17</a:t>
              </a:r>
              <a:endParaRPr lang="en-US" sz="3200" b="1" dirty="0">
                <a:solidFill>
                  <a:schemeClr val="tx1"/>
                </a:solidFill>
              </a:endParaRPr>
            </a:p>
          </p:txBody>
        </p:sp>
      </p:grpSp>
      <p:grpSp>
        <p:nvGrpSpPr>
          <p:cNvPr id="20" name="组合 19"/>
          <p:cNvGrpSpPr/>
          <p:nvPr/>
        </p:nvGrpSpPr>
        <p:grpSpPr>
          <a:xfrm>
            <a:off x="3949751" y="4634078"/>
            <a:ext cx="4570758" cy="704538"/>
            <a:chOff x="1514963" y="2833141"/>
            <a:chExt cx="4570758" cy="704538"/>
          </a:xfrm>
        </p:grpSpPr>
        <p:sp>
          <p:nvSpPr>
            <p:cNvPr id="21" name="矩形 20"/>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16</a:t>
              </a:r>
              <a:endParaRPr lang="en-US" sz="3200" b="1" dirty="0">
                <a:solidFill>
                  <a:schemeClr val="tx1"/>
                </a:solidFill>
              </a:endParaRPr>
            </a:p>
          </p:txBody>
        </p:sp>
        <p:sp>
          <p:nvSpPr>
            <p:cNvPr id="22" name="矩形 21"/>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29</a:t>
              </a:r>
              <a:endParaRPr lang="en-US" sz="3200" b="1" dirty="0">
                <a:solidFill>
                  <a:schemeClr val="tx1"/>
                </a:solidFill>
              </a:endParaRPr>
            </a:p>
          </p:txBody>
        </p:sp>
        <p:sp>
          <p:nvSpPr>
            <p:cNvPr id="23" name="矩形 22"/>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13</a:t>
              </a:r>
              <a:endParaRPr lang="en-US" sz="3200" b="1" dirty="0">
                <a:solidFill>
                  <a:schemeClr val="tx1"/>
                </a:solidFill>
              </a:endParaRPr>
            </a:p>
          </p:txBody>
        </p:sp>
        <p:sp>
          <p:nvSpPr>
            <p:cNvPr id="24" name="矩形 23"/>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18</a:t>
              </a:r>
              <a:endParaRPr lang="en-US" sz="3200" b="1" dirty="0">
                <a:solidFill>
                  <a:schemeClr val="tx1"/>
                </a:solidFill>
              </a:endParaRPr>
            </a:p>
          </p:txBody>
        </p:sp>
        <p:sp>
          <p:nvSpPr>
            <p:cNvPr id="25" name="矩形 24"/>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26" name="矩形 25"/>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36</a:t>
              </a:r>
              <a:endParaRPr lang="en-US" sz="3200" b="1" dirty="0">
                <a:solidFill>
                  <a:schemeClr val="tx1"/>
                </a:solidFill>
              </a:endParaRPr>
            </a:p>
          </p:txBody>
        </p:sp>
      </p:grpSp>
      <p:sp>
        <p:nvSpPr>
          <p:cNvPr id="27" name="文本框 26"/>
          <p:cNvSpPr txBox="1"/>
          <p:nvPr/>
        </p:nvSpPr>
        <p:spPr>
          <a:xfrm>
            <a:off x="3184219" y="2909540"/>
            <a:ext cx="961697" cy="646331"/>
          </a:xfrm>
          <a:prstGeom prst="rect">
            <a:avLst/>
          </a:prstGeom>
          <a:noFill/>
        </p:spPr>
        <p:txBody>
          <a:bodyPr wrap="square" rtlCol="0">
            <a:spAutoFit/>
          </a:bodyPr>
          <a:lstStyle/>
          <a:p>
            <a:r>
              <a:rPr lang="en-US" sz="3600" b="1" dirty="0" smtClean="0">
                <a:solidFill>
                  <a:srgbClr val="002060"/>
                </a:solidFill>
              </a:rPr>
              <a:t>h1</a:t>
            </a:r>
            <a:endParaRPr lang="en-US" sz="3600" b="1" dirty="0">
              <a:solidFill>
                <a:srgbClr val="002060"/>
              </a:solidFill>
            </a:endParaRPr>
          </a:p>
        </p:txBody>
      </p:sp>
      <p:sp>
        <p:nvSpPr>
          <p:cNvPr id="28" name="文本框 27"/>
          <p:cNvSpPr txBox="1"/>
          <p:nvPr/>
        </p:nvSpPr>
        <p:spPr>
          <a:xfrm>
            <a:off x="3176165" y="3745269"/>
            <a:ext cx="961697" cy="646331"/>
          </a:xfrm>
          <a:prstGeom prst="rect">
            <a:avLst/>
          </a:prstGeom>
          <a:noFill/>
        </p:spPr>
        <p:txBody>
          <a:bodyPr wrap="square" rtlCol="0">
            <a:spAutoFit/>
          </a:bodyPr>
          <a:lstStyle/>
          <a:p>
            <a:r>
              <a:rPr lang="en-US" sz="3600" b="1" dirty="0" smtClean="0">
                <a:solidFill>
                  <a:srgbClr val="002060"/>
                </a:solidFill>
              </a:rPr>
              <a:t>h2</a:t>
            </a:r>
            <a:endParaRPr lang="en-US" sz="3600" b="1" dirty="0">
              <a:solidFill>
                <a:srgbClr val="002060"/>
              </a:solidFill>
            </a:endParaRPr>
          </a:p>
        </p:txBody>
      </p:sp>
      <p:sp>
        <p:nvSpPr>
          <p:cNvPr id="29" name="文本框 28"/>
          <p:cNvSpPr txBox="1"/>
          <p:nvPr/>
        </p:nvSpPr>
        <p:spPr>
          <a:xfrm>
            <a:off x="3232069" y="4682179"/>
            <a:ext cx="961697" cy="646331"/>
          </a:xfrm>
          <a:prstGeom prst="rect">
            <a:avLst/>
          </a:prstGeom>
          <a:noFill/>
        </p:spPr>
        <p:txBody>
          <a:bodyPr wrap="square" rtlCol="0">
            <a:spAutoFit/>
          </a:bodyPr>
          <a:lstStyle/>
          <a:p>
            <a:r>
              <a:rPr lang="en-US" sz="3600" b="1" dirty="0" smtClean="0">
                <a:solidFill>
                  <a:srgbClr val="002060"/>
                </a:solidFill>
              </a:rPr>
              <a:t>h3</a:t>
            </a:r>
            <a:endParaRPr lang="en-US" sz="3600" b="1" dirty="0">
              <a:solidFill>
                <a:srgbClr val="002060"/>
              </a:solidFill>
            </a:endParaRPr>
          </a:p>
        </p:txBody>
      </p:sp>
      <p:grpSp>
        <p:nvGrpSpPr>
          <p:cNvPr id="30" name="组合 29"/>
          <p:cNvGrpSpPr/>
          <p:nvPr/>
        </p:nvGrpSpPr>
        <p:grpSpPr>
          <a:xfrm>
            <a:off x="3961086" y="3720561"/>
            <a:ext cx="4570758" cy="704538"/>
            <a:chOff x="1514963" y="2833141"/>
            <a:chExt cx="4570758" cy="704538"/>
          </a:xfrm>
        </p:grpSpPr>
        <p:sp>
          <p:nvSpPr>
            <p:cNvPr id="31" name="矩形 30"/>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10</a:t>
              </a:r>
              <a:endParaRPr lang="en-US" sz="3200" b="1" dirty="0">
                <a:solidFill>
                  <a:schemeClr val="tx1"/>
                </a:solidFill>
              </a:endParaRPr>
            </a:p>
          </p:txBody>
        </p:sp>
        <p:sp>
          <p:nvSpPr>
            <p:cNvPr id="32" name="矩形 31"/>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27</a:t>
              </a:r>
              <a:endParaRPr lang="en-US" sz="3200" b="1" dirty="0">
                <a:solidFill>
                  <a:schemeClr val="tx1"/>
                </a:solidFill>
              </a:endParaRPr>
            </a:p>
          </p:txBody>
        </p:sp>
        <p:sp>
          <p:nvSpPr>
            <p:cNvPr id="33" name="矩形 32"/>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10</a:t>
              </a:r>
              <a:endParaRPr lang="en-US" sz="3200" b="1" dirty="0">
                <a:solidFill>
                  <a:schemeClr val="tx1"/>
                </a:solidFill>
              </a:endParaRPr>
            </a:p>
          </p:txBody>
        </p:sp>
        <p:sp>
          <p:nvSpPr>
            <p:cNvPr id="34" name="矩形 33"/>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24</a:t>
              </a:r>
              <a:endParaRPr lang="en-US" sz="3200" b="1" dirty="0">
                <a:solidFill>
                  <a:schemeClr val="tx1"/>
                </a:solidFill>
              </a:endParaRPr>
            </a:p>
          </p:txBody>
        </p:sp>
        <p:sp>
          <p:nvSpPr>
            <p:cNvPr id="35" name="矩形 34"/>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9</a:t>
              </a:r>
            </a:p>
          </p:txBody>
        </p:sp>
        <p:sp>
          <p:nvSpPr>
            <p:cNvPr id="36" name="矩形 35"/>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31</a:t>
              </a:r>
              <a:endParaRPr lang="en-US" sz="3200" b="1" dirty="0">
                <a:solidFill>
                  <a:schemeClr val="tx1"/>
                </a:solidFill>
              </a:endParaRPr>
            </a:p>
          </p:txBody>
        </p:sp>
      </p:grpSp>
      <p:sp>
        <p:nvSpPr>
          <p:cNvPr id="49" name="矩形 48"/>
          <p:cNvSpPr/>
          <p:nvPr/>
        </p:nvSpPr>
        <p:spPr>
          <a:xfrm>
            <a:off x="5466637" y="2865886"/>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12</a:t>
            </a:r>
            <a:endParaRPr lang="en-US" sz="3200" b="1" dirty="0">
              <a:solidFill>
                <a:srgbClr val="FF0000"/>
              </a:solidFill>
            </a:endParaRPr>
          </a:p>
        </p:txBody>
      </p:sp>
      <p:cxnSp>
        <p:nvCxnSpPr>
          <p:cNvPr id="39" name="直接箭头连接符 38"/>
          <p:cNvCxnSpPr/>
          <p:nvPr/>
        </p:nvCxnSpPr>
        <p:spPr>
          <a:xfrm flipV="1">
            <a:off x="1746190" y="3216891"/>
            <a:ext cx="3983606" cy="2012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3986936" y="3720532"/>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11</a:t>
            </a:r>
            <a:endParaRPr lang="en-US" sz="3200" b="1" dirty="0">
              <a:solidFill>
                <a:srgbClr val="FF0000"/>
              </a:solidFill>
            </a:endParaRPr>
          </a:p>
        </p:txBody>
      </p:sp>
      <p:cxnSp>
        <p:nvCxnSpPr>
          <p:cNvPr id="41" name="直接箭头连接符 40"/>
          <p:cNvCxnSpPr/>
          <p:nvPr/>
        </p:nvCxnSpPr>
        <p:spPr>
          <a:xfrm>
            <a:off x="1746190" y="3418181"/>
            <a:ext cx="2370500" cy="756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960659" y="4623972"/>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14</a:t>
            </a:r>
            <a:endParaRPr lang="en-US" sz="3200" b="1" dirty="0">
              <a:solidFill>
                <a:srgbClr val="FF0000"/>
              </a:solidFill>
            </a:endParaRPr>
          </a:p>
        </p:txBody>
      </p:sp>
      <p:cxnSp>
        <p:nvCxnSpPr>
          <p:cNvPr id="45" name="直接箭头连接符 44"/>
          <p:cNvCxnSpPr/>
          <p:nvPr/>
        </p:nvCxnSpPr>
        <p:spPr>
          <a:xfrm>
            <a:off x="1746190" y="3418181"/>
            <a:ext cx="2344028" cy="15871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390637" y="4001294"/>
            <a:ext cx="1587832" cy="1525101"/>
          </a:xfrm>
          <a:prstGeom prst="ellipse">
            <a:avLst/>
          </a:prstGeom>
          <a:solidFill>
            <a:srgbClr val="239428"/>
          </a:solid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Update</a:t>
            </a:r>
            <a:endParaRPr lang="en-US" sz="2400" b="1" dirty="0">
              <a:solidFill>
                <a:schemeClr val="bg1"/>
              </a:solidFill>
            </a:endParaRPr>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014" y="3169737"/>
            <a:ext cx="782335" cy="521557"/>
          </a:xfrm>
          <a:prstGeom prst="rect">
            <a:avLst/>
          </a:prstGeom>
          <a:solidFill>
            <a:schemeClr val="accent1"/>
          </a:solidFill>
        </p:spPr>
      </p:pic>
    </p:spTree>
    <p:extLst>
      <p:ext uri="{BB962C8B-B14F-4D97-AF65-F5344CB8AC3E}">
        <p14:creationId xmlns:p14="http://schemas.microsoft.com/office/powerpoint/2010/main" val="76026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down)">
                                      <p:cBhvr>
                                        <p:cTn id="37" dur="500"/>
                                        <p:tgtEl>
                                          <p:spTgt spid="39"/>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down)">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down)">
                                      <p:cBhvr>
                                        <p:cTn id="46" dur="500"/>
                                        <p:tgtEl>
                                          <p:spTgt spid="41"/>
                                        </p:tgtEl>
                                      </p:cBhvr>
                                    </p:animEffec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down)">
                                      <p:cBhvr>
                                        <p:cTn id="50" dur="500"/>
                                        <p:tgtEl>
                                          <p:spTgt spid="50"/>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par>
                          <p:cTn id="55" fill="hold">
                            <p:stCondLst>
                              <p:cond delay="1500"/>
                            </p:stCondLst>
                            <p:childTnLst>
                              <p:par>
                                <p:cTn id="56" presetID="22" presetClass="entr" presetSubtype="4"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down)">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49" grpId="0" animBg="1"/>
      <p:bldP spid="50" grpId="0" animBg="1"/>
      <p:bldP spid="52" grpId="0" animBg="1"/>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Elephant Flow detection</a:t>
            </a:r>
            <a:endParaRPr lang="en-US" dirty="0"/>
          </a:p>
        </p:txBody>
      </p:sp>
      <p:sp>
        <p:nvSpPr>
          <p:cNvPr id="3" name="内容占位符 2"/>
          <p:cNvSpPr>
            <a:spLocks noGrp="1"/>
          </p:cNvSpPr>
          <p:nvPr>
            <p:ph idx="1"/>
          </p:nvPr>
        </p:nvSpPr>
        <p:spPr/>
        <p:txBody>
          <a:bodyPr/>
          <a:lstStyle/>
          <a:p>
            <a:r>
              <a:rPr lang="en-US" dirty="0"/>
              <a:t>Count-Min </a:t>
            </a:r>
            <a:r>
              <a:rPr lang="en-US" dirty="0" smtClean="0"/>
              <a:t>Sketch</a:t>
            </a:r>
          </a:p>
          <a:p>
            <a:pPr lvl="1"/>
            <a:r>
              <a:rPr lang="en-US" dirty="0" smtClean="0"/>
              <a:t>Store </a:t>
            </a:r>
            <a:r>
              <a:rPr lang="en-US" dirty="0">
                <a:solidFill>
                  <a:srgbClr val="FF0000"/>
                </a:solidFill>
              </a:rPr>
              <a:t>approximate </a:t>
            </a:r>
            <a:r>
              <a:rPr lang="en-US" dirty="0" smtClean="0"/>
              <a:t>counts of flows in an </a:t>
            </a:r>
            <a:r>
              <a:rPr lang="en-US" dirty="0" smtClean="0">
                <a:solidFill>
                  <a:srgbClr val="FF0000"/>
                </a:solidFill>
              </a:rPr>
              <a:t>efficient way </a:t>
            </a:r>
          </a:p>
        </p:txBody>
      </p:sp>
      <p:grpSp>
        <p:nvGrpSpPr>
          <p:cNvPr id="13" name="组合 12"/>
          <p:cNvGrpSpPr/>
          <p:nvPr/>
        </p:nvGrpSpPr>
        <p:grpSpPr>
          <a:xfrm>
            <a:off x="3934006" y="2880437"/>
            <a:ext cx="4570758" cy="704538"/>
            <a:chOff x="1514963" y="2833141"/>
            <a:chExt cx="4570758" cy="704538"/>
          </a:xfrm>
        </p:grpSpPr>
        <p:sp>
          <p:nvSpPr>
            <p:cNvPr id="14" name="矩形 13"/>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19</a:t>
              </a:r>
              <a:endParaRPr lang="en-US" sz="3200" b="1" dirty="0">
                <a:solidFill>
                  <a:schemeClr val="tx1"/>
                </a:solidFill>
              </a:endParaRPr>
            </a:p>
          </p:txBody>
        </p:sp>
        <p:sp>
          <p:nvSpPr>
            <p:cNvPr id="15" name="矩形 14"/>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23</a:t>
              </a:r>
              <a:endParaRPr lang="en-US" sz="3200" b="1" dirty="0">
                <a:solidFill>
                  <a:schemeClr val="tx1"/>
                </a:solidFill>
              </a:endParaRPr>
            </a:p>
          </p:txBody>
        </p:sp>
        <p:sp>
          <p:nvSpPr>
            <p:cNvPr id="16" name="矩形 15"/>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32</a:t>
              </a:r>
              <a:endParaRPr lang="en-US" sz="3200" b="1" dirty="0">
                <a:solidFill>
                  <a:schemeClr val="tx1"/>
                </a:solidFill>
              </a:endParaRPr>
            </a:p>
          </p:txBody>
        </p:sp>
        <p:sp>
          <p:nvSpPr>
            <p:cNvPr id="17" name="矩形 16"/>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p>
          </p:txBody>
        </p:sp>
        <p:sp>
          <p:nvSpPr>
            <p:cNvPr id="18" name="矩形 17"/>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11</a:t>
              </a:r>
            </a:p>
          </p:txBody>
        </p:sp>
        <p:sp>
          <p:nvSpPr>
            <p:cNvPr id="19" name="矩形 18"/>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17</a:t>
              </a:r>
              <a:endParaRPr lang="en-US" sz="3200" b="1" dirty="0">
                <a:solidFill>
                  <a:schemeClr val="tx1"/>
                </a:solidFill>
              </a:endParaRPr>
            </a:p>
          </p:txBody>
        </p:sp>
      </p:grpSp>
      <p:grpSp>
        <p:nvGrpSpPr>
          <p:cNvPr id="20" name="组合 19"/>
          <p:cNvGrpSpPr/>
          <p:nvPr/>
        </p:nvGrpSpPr>
        <p:grpSpPr>
          <a:xfrm>
            <a:off x="3927526" y="4690276"/>
            <a:ext cx="4570758" cy="704538"/>
            <a:chOff x="1514963" y="2833141"/>
            <a:chExt cx="4570758" cy="704538"/>
          </a:xfrm>
        </p:grpSpPr>
        <p:sp>
          <p:nvSpPr>
            <p:cNvPr id="21" name="矩形 20"/>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16</a:t>
              </a:r>
              <a:endParaRPr lang="en-US" sz="3200" b="1" dirty="0">
                <a:solidFill>
                  <a:schemeClr val="tx1"/>
                </a:solidFill>
              </a:endParaRPr>
            </a:p>
          </p:txBody>
        </p:sp>
        <p:sp>
          <p:nvSpPr>
            <p:cNvPr id="22" name="矩形 21"/>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29</a:t>
              </a:r>
              <a:endParaRPr lang="en-US" sz="3200" b="1" dirty="0">
                <a:solidFill>
                  <a:schemeClr val="tx1"/>
                </a:solidFill>
              </a:endParaRPr>
            </a:p>
          </p:txBody>
        </p:sp>
        <p:sp>
          <p:nvSpPr>
            <p:cNvPr id="23" name="矩形 22"/>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13</a:t>
              </a:r>
              <a:endParaRPr lang="en-US" sz="3200" b="1" dirty="0">
                <a:solidFill>
                  <a:schemeClr val="tx1"/>
                </a:solidFill>
              </a:endParaRPr>
            </a:p>
          </p:txBody>
        </p:sp>
        <p:sp>
          <p:nvSpPr>
            <p:cNvPr id="24" name="矩形 23"/>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18</a:t>
              </a:r>
              <a:endParaRPr lang="en-US" sz="3200" b="1" dirty="0">
                <a:solidFill>
                  <a:schemeClr val="tx1"/>
                </a:solidFill>
              </a:endParaRPr>
            </a:p>
          </p:txBody>
        </p:sp>
        <p:sp>
          <p:nvSpPr>
            <p:cNvPr id="25" name="矩形 24"/>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26" name="矩形 25"/>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36</a:t>
              </a:r>
              <a:endParaRPr lang="en-US" sz="3200" b="1" dirty="0">
                <a:solidFill>
                  <a:schemeClr val="tx1"/>
                </a:solidFill>
              </a:endParaRPr>
            </a:p>
          </p:txBody>
        </p:sp>
      </p:grpSp>
      <p:sp>
        <p:nvSpPr>
          <p:cNvPr id="27" name="文本框 26"/>
          <p:cNvSpPr txBox="1"/>
          <p:nvPr/>
        </p:nvSpPr>
        <p:spPr>
          <a:xfrm>
            <a:off x="3245688" y="2890595"/>
            <a:ext cx="961697" cy="646331"/>
          </a:xfrm>
          <a:prstGeom prst="rect">
            <a:avLst/>
          </a:prstGeom>
          <a:noFill/>
        </p:spPr>
        <p:txBody>
          <a:bodyPr wrap="square" rtlCol="0">
            <a:spAutoFit/>
          </a:bodyPr>
          <a:lstStyle/>
          <a:p>
            <a:r>
              <a:rPr lang="en-US" sz="3600" b="1" dirty="0" smtClean="0">
                <a:solidFill>
                  <a:srgbClr val="002060"/>
                </a:solidFill>
              </a:rPr>
              <a:t>h1</a:t>
            </a:r>
            <a:endParaRPr lang="en-US" sz="3600" b="1" dirty="0">
              <a:solidFill>
                <a:srgbClr val="002060"/>
              </a:solidFill>
            </a:endParaRPr>
          </a:p>
        </p:txBody>
      </p:sp>
      <p:sp>
        <p:nvSpPr>
          <p:cNvPr id="28" name="文本框 27"/>
          <p:cNvSpPr txBox="1"/>
          <p:nvPr/>
        </p:nvSpPr>
        <p:spPr>
          <a:xfrm>
            <a:off x="3260160" y="3803218"/>
            <a:ext cx="961697" cy="646331"/>
          </a:xfrm>
          <a:prstGeom prst="rect">
            <a:avLst/>
          </a:prstGeom>
          <a:noFill/>
        </p:spPr>
        <p:txBody>
          <a:bodyPr wrap="square" rtlCol="0">
            <a:spAutoFit/>
          </a:bodyPr>
          <a:lstStyle/>
          <a:p>
            <a:r>
              <a:rPr lang="en-US" sz="3600" b="1" dirty="0" smtClean="0">
                <a:solidFill>
                  <a:srgbClr val="002060"/>
                </a:solidFill>
              </a:rPr>
              <a:t>h2</a:t>
            </a:r>
            <a:endParaRPr lang="en-US" sz="3600" b="1" dirty="0">
              <a:solidFill>
                <a:srgbClr val="002060"/>
              </a:solidFill>
            </a:endParaRPr>
          </a:p>
        </p:txBody>
      </p:sp>
      <p:sp>
        <p:nvSpPr>
          <p:cNvPr id="29" name="文本框 28"/>
          <p:cNvSpPr txBox="1"/>
          <p:nvPr/>
        </p:nvSpPr>
        <p:spPr>
          <a:xfrm>
            <a:off x="3260159" y="4740732"/>
            <a:ext cx="961697" cy="646331"/>
          </a:xfrm>
          <a:prstGeom prst="rect">
            <a:avLst/>
          </a:prstGeom>
          <a:noFill/>
        </p:spPr>
        <p:txBody>
          <a:bodyPr wrap="square" rtlCol="0">
            <a:spAutoFit/>
          </a:bodyPr>
          <a:lstStyle/>
          <a:p>
            <a:r>
              <a:rPr lang="en-US" sz="3600" b="1" dirty="0" smtClean="0">
                <a:solidFill>
                  <a:srgbClr val="002060"/>
                </a:solidFill>
              </a:rPr>
              <a:t>h3</a:t>
            </a:r>
            <a:endParaRPr lang="en-US" sz="3600" b="1" dirty="0">
              <a:solidFill>
                <a:srgbClr val="002060"/>
              </a:solidFill>
            </a:endParaRPr>
          </a:p>
        </p:txBody>
      </p:sp>
      <p:grpSp>
        <p:nvGrpSpPr>
          <p:cNvPr id="30" name="组合 29"/>
          <p:cNvGrpSpPr/>
          <p:nvPr/>
        </p:nvGrpSpPr>
        <p:grpSpPr>
          <a:xfrm>
            <a:off x="3930766" y="3761332"/>
            <a:ext cx="4570758" cy="704538"/>
            <a:chOff x="1514963" y="2833141"/>
            <a:chExt cx="4570758" cy="704538"/>
          </a:xfrm>
        </p:grpSpPr>
        <p:sp>
          <p:nvSpPr>
            <p:cNvPr id="31" name="矩形 30"/>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10</a:t>
              </a:r>
              <a:endParaRPr lang="en-US" sz="3200" b="1" dirty="0">
                <a:solidFill>
                  <a:schemeClr val="tx1"/>
                </a:solidFill>
              </a:endParaRPr>
            </a:p>
          </p:txBody>
        </p:sp>
        <p:sp>
          <p:nvSpPr>
            <p:cNvPr id="32" name="矩形 31"/>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27</a:t>
              </a:r>
              <a:endParaRPr lang="en-US" sz="3200" b="1" dirty="0">
                <a:solidFill>
                  <a:schemeClr val="tx1"/>
                </a:solidFill>
              </a:endParaRPr>
            </a:p>
          </p:txBody>
        </p:sp>
        <p:sp>
          <p:nvSpPr>
            <p:cNvPr id="33" name="矩形 32"/>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10</a:t>
              </a:r>
              <a:endParaRPr lang="en-US" sz="3200" b="1" dirty="0">
                <a:solidFill>
                  <a:schemeClr val="tx1"/>
                </a:solidFill>
              </a:endParaRPr>
            </a:p>
          </p:txBody>
        </p:sp>
        <p:sp>
          <p:nvSpPr>
            <p:cNvPr id="34" name="矩形 33"/>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24</a:t>
              </a:r>
              <a:endParaRPr lang="en-US" sz="3200" b="1" dirty="0">
                <a:solidFill>
                  <a:schemeClr val="tx1"/>
                </a:solidFill>
              </a:endParaRPr>
            </a:p>
          </p:txBody>
        </p:sp>
        <p:sp>
          <p:nvSpPr>
            <p:cNvPr id="35" name="矩形 34"/>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9</a:t>
              </a:r>
            </a:p>
          </p:txBody>
        </p:sp>
        <p:sp>
          <p:nvSpPr>
            <p:cNvPr id="36" name="矩形 35"/>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31</a:t>
              </a:r>
              <a:endParaRPr lang="en-US" sz="3200" b="1" dirty="0">
                <a:solidFill>
                  <a:schemeClr val="tx1"/>
                </a:solidFill>
              </a:endParaRPr>
            </a:p>
          </p:txBody>
        </p:sp>
      </p:grpSp>
      <p:sp>
        <p:nvSpPr>
          <p:cNvPr id="49" name="矩形 48"/>
          <p:cNvSpPr/>
          <p:nvPr/>
        </p:nvSpPr>
        <p:spPr>
          <a:xfrm>
            <a:off x="5466637" y="2865886"/>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12</a:t>
            </a:r>
            <a:endParaRPr lang="en-US" sz="3200" b="1" dirty="0">
              <a:solidFill>
                <a:schemeClr val="tx1"/>
              </a:solidFill>
            </a:endParaRPr>
          </a:p>
        </p:txBody>
      </p:sp>
      <p:cxnSp>
        <p:nvCxnSpPr>
          <p:cNvPr id="39" name="直接箭头连接符 38"/>
          <p:cNvCxnSpPr/>
          <p:nvPr/>
        </p:nvCxnSpPr>
        <p:spPr>
          <a:xfrm flipV="1">
            <a:off x="1746190" y="3218155"/>
            <a:ext cx="3214820" cy="2000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3948698" y="3761332"/>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11</a:t>
            </a:r>
            <a:endParaRPr lang="en-US" sz="3200" b="1" dirty="0">
              <a:solidFill>
                <a:schemeClr val="tx1"/>
              </a:solidFill>
            </a:endParaRPr>
          </a:p>
        </p:txBody>
      </p:sp>
      <p:cxnSp>
        <p:nvCxnSpPr>
          <p:cNvPr id="41" name="直接箭头连接符 40"/>
          <p:cNvCxnSpPr/>
          <p:nvPr/>
        </p:nvCxnSpPr>
        <p:spPr>
          <a:xfrm>
            <a:off x="1746190" y="3418181"/>
            <a:ext cx="4095201" cy="6863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942231" y="4690276"/>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14</a:t>
            </a:r>
            <a:endParaRPr lang="en-US" sz="3200" b="1" dirty="0">
              <a:solidFill>
                <a:schemeClr val="tx1"/>
              </a:solidFill>
            </a:endParaRPr>
          </a:p>
        </p:txBody>
      </p:sp>
      <p:cxnSp>
        <p:nvCxnSpPr>
          <p:cNvPr id="45" name="直接箭头连接符 44"/>
          <p:cNvCxnSpPr/>
          <p:nvPr/>
        </p:nvCxnSpPr>
        <p:spPr>
          <a:xfrm>
            <a:off x="1746190" y="3418181"/>
            <a:ext cx="4042550" cy="180376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390637" y="4001294"/>
            <a:ext cx="1587832" cy="1525101"/>
          </a:xfrm>
          <a:prstGeom prst="ellipse">
            <a:avLst/>
          </a:prstGeom>
          <a:solidFill>
            <a:srgbClr val="FF80BA"/>
          </a:solid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Query</a:t>
            </a:r>
            <a:endParaRPr lang="en-US" sz="2400" b="1" dirty="0">
              <a:solidFill>
                <a:schemeClr val="bg1"/>
              </a:solidFill>
            </a:endParaRPr>
          </a:p>
        </p:txBody>
      </p:sp>
      <p:sp>
        <p:nvSpPr>
          <p:cNvPr id="4" name="矩形 3"/>
          <p:cNvSpPr/>
          <p:nvPr/>
        </p:nvSpPr>
        <p:spPr>
          <a:xfrm>
            <a:off x="-104690" y="3029239"/>
            <a:ext cx="2164898" cy="769441"/>
          </a:xfrm>
          <a:prstGeom prst="rect">
            <a:avLst/>
          </a:prstGeom>
          <a:noFill/>
        </p:spPr>
        <p:txBody>
          <a:bodyPr wrap="square" lIns="91440" tIns="45720" rIns="91440" bIns="45720">
            <a:spAutoFit/>
          </a:bodyPr>
          <a:lstStyle/>
          <a:p>
            <a:pPr algn="ctr"/>
            <a:r>
              <a:rPr lang="en-US" altLang="zh-CN" sz="4400" dirty="0" err="1" smtClean="0">
                <a:ln w="0"/>
                <a:effectLst>
                  <a:outerShdw blurRad="38100" dist="25400" dir="5400000" algn="ctr" rotWithShape="0">
                    <a:srgbClr val="6E747A">
                      <a:alpha val="43000"/>
                    </a:srgbClr>
                  </a:outerShdw>
                </a:effectLst>
              </a:rPr>
              <a:t>f</a:t>
            </a:r>
            <a:r>
              <a:rPr lang="en-US" altLang="zh-CN" sz="4400" b="0" cap="none" spc="0" dirty="0" err="1" smtClean="0">
                <a:ln w="0"/>
                <a:effectLst>
                  <a:outerShdw blurRad="38100" dist="25400" dir="5400000" algn="ctr" rotWithShape="0">
                    <a:srgbClr val="6E747A">
                      <a:alpha val="43000"/>
                    </a:srgbClr>
                  </a:outerShdw>
                </a:effectLst>
              </a:rPr>
              <a:t>lowID</a:t>
            </a:r>
            <a:endParaRPr lang="zh-CN" altLang="en-US" sz="4400" b="0" cap="none" spc="0" dirty="0">
              <a:ln w="0"/>
              <a:effectLst>
                <a:outerShdw blurRad="38100" dist="25400" dir="5400000" algn="ctr" rotWithShape="0">
                  <a:srgbClr val="6E747A">
                    <a:alpha val="43000"/>
                  </a:srgbClr>
                </a:outerShdw>
              </a:effectLst>
            </a:endParaRPr>
          </a:p>
        </p:txBody>
      </p:sp>
      <p:sp>
        <p:nvSpPr>
          <p:cNvPr id="42" name="矩形 41"/>
          <p:cNvSpPr/>
          <p:nvPr/>
        </p:nvSpPr>
        <p:spPr>
          <a:xfrm>
            <a:off x="3187079" y="5858192"/>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p>
        </p:txBody>
      </p:sp>
      <p:sp>
        <p:nvSpPr>
          <p:cNvPr id="43" name="矩形 42"/>
          <p:cNvSpPr/>
          <p:nvPr/>
        </p:nvSpPr>
        <p:spPr>
          <a:xfrm>
            <a:off x="4376677" y="5870539"/>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9</a:t>
            </a:r>
          </a:p>
        </p:txBody>
      </p:sp>
      <p:sp>
        <p:nvSpPr>
          <p:cNvPr id="44" name="矩形 43"/>
          <p:cNvSpPr/>
          <p:nvPr/>
        </p:nvSpPr>
        <p:spPr>
          <a:xfrm>
            <a:off x="5574359" y="5870539"/>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9" name="矩形 8"/>
          <p:cNvSpPr/>
          <p:nvPr/>
        </p:nvSpPr>
        <p:spPr>
          <a:xfrm>
            <a:off x="254390" y="5770521"/>
            <a:ext cx="2579552" cy="923330"/>
          </a:xfrm>
          <a:prstGeom prst="rect">
            <a:avLst/>
          </a:prstGeom>
          <a:noFill/>
        </p:spPr>
        <p:txBody>
          <a:bodyPr wrap="none" lIns="91440" tIns="45720" rIns="91440" bIns="45720">
            <a:spAutoFit/>
          </a:bodyPr>
          <a:lstStyle/>
          <a:p>
            <a:pPr algn="ctr"/>
            <a:r>
              <a:rPr lang="en-US" altLang="zh-CN" sz="5400" b="0" cap="none" spc="0" dirty="0" smtClean="0">
                <a:ln w="0"/>
                <a:solidFill>
                  <a:srgbClr val="7030A0"/>
                </a:solidFill>
                <a:effectLst>
                  <a:outerShdw blurRad="38100" dist="25400" dir="5400000" algn="ctr" rotWithShape="0">
                    <a:srgbClr val="6E747A">
                      <a:alpha val="43000"/>
                    </a:srgbClr>
                  </a:outerShdw>
                </a:effectLst>
              </a:rPr>
              <a:t>Pick Min</a:t>
            </a:r>
            <a:endParaRPr lang="zh-CN" altLang="en-US" sz="5400" b="0" cap="none" spc="0" dirty="0">
              <a:ln w="0"/>
              <a:solidFill>
                <a:srgbClr val="7030A0"/>
              </a:solidFill>
              <a:effectLst>
                <a:outerShdw blurRad="38100" dist="25400" dir="5400000" algn="ctr" rotWithShape="0">
                  <a:srgbClr val="6E747A">
                    <a:alpha val="43000"/>
                  </a:srgbClr>
                </a:outerShdw>
              </a:effectLst>
            </a:endParaRPr>
          </a:p>
        </p:txBody>
      </p:sp>
      <p:sp>
        <p:nvSpPr>
          <p:cNvPr id="46" name="矩形 45"/>
          <p:cNvSpPr/>
          <p:nvPr/>
        </p:nvSpPr>
        <p:spPr>
          <a:xfrm>
            <a:off x="5594829" y="5853411"/>
            <a:ext cx="749508" cy="70453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11" name="椭圆形标注 10"/>
          <p:cNvSpPr/>
          <p:nvPr/>
        </p:nvSpPr>
        <p:spPr>
          <a:xfrm>
            <a:off x="6642584" y="5520682"/>
            <a:ext cx="2078709" cy="1120753"/>
          </a:xfrm>
          <a:prstGeom prst="wedgeEllipseCallout">
            <a:avLst>
              <a:gd name="adj1" fmla="val -62579"/>
              <a:gd name="adj2" fmla="val 26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Estimated</a:t>
            </a:r>
            <a:endParaRPr lang="en-US" sz="2400" b="1" dirty="0">
              <a:solidFill>
                <a:schemeClr val="tx1"/>
              </a:solidFill>
            </a:endParaRPr>
          </a:p>
        </p:txBody>
      </p:sp>
    </p:spTree>
    <p:extLst>
      <p:ext uri="{BB962C8B-B14F-4D97-AF65-F5344CB8AC3E}">
        <p14:creationId xmlns:p14="http://schemas.microsoft.com/office/powerpoint/2010/main" val="174740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500"/>
                                        <p:tgtEl>
                                          <p:spTgt spid="39"/>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down)">
                                      <p:cBhvr>
                                        <p:cTn id="24" dur="500"/>
                                        <p:tgtEl>
                                          <p:spTgt spid="41"/>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down)">
                                      <p:cBhvr>
                                        <p:cTn id="32" dur="500"/>
                                        <p:tgtEl>
                                          <p:spTgt spid="45"/>
                                        </p:tgtEl>
                                      </p:cBhvr>
                                    </p:animEffect>
                                  </p:childTnLst>
                                </p:cTn>
                              </p:par>
                            </p:childTnLst>
                          </p:cTn>
                        </p:par>
                        <p:par>
                          <p:cTn id="33" fill="hold">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4" grpId="0"/>
      <p:bldP spid="42" grpId="0" animBg="1"/>
      <p:bldP spid="43" grpId="0" animBg="1"/>
      <p:bldP spid="44" grpId="0" animBg="1"/>
      <p:bldP spid="9" grpId="0"/>
      <p:bldP spid="46"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Myopia Challenges</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38010638"/>
              </p:ext>
            </p:extLst>
          </p:nvPr>
        </p:nvGraphicFramePr>
        <p:xfrm>
          <a:off x="628650" y="1825625"/>
          <a:ext cx="7886700" cy="4170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292747" y="1688850"/>
            <a:ext cx="8403383" cy="2308485"/>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8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Myopia Framework Overview</a:t>
            </a:r>
            <a:endParaRPr lang="en-US" dirty="0"/>
          </a:p>
        </p:txBody>
      </p:sp>
      <p:sp>
        <p:nvSpPr>
          <p:cNvPr id="4" name="圆角矩形 3"/>
          <p:cNvSpPr/>
          <p:nvPr/>
        </p:nvSpPr>
        <p:spPr>
          <a:xfrm>
            <a:off x="1309932" y="2984994"/>
            <a:ext cx="1903751"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Elephant Flow Table</a:t>
            </a:r>
            <a:endParaRPr lang="en-US" sz="2000" b="1" dirty="0">
              <a:solidFill>
                <a:schemeClr val="tx1"/>
              </a:solidFill>
            </a:endParaRPr>
          </a:p>
        </p:txBody>
      </p:sp>
      <p:sp>
        <p:nvSpPr>
          <p:cNvPr id="5" name="圆角矩形 4"/>
          <p:cNvSpPr/>
          <p:nvPr/>
        </p:nvSpPr>
        <p:spPr>
          <a:xfrm>
            <a:off x="4176569" y="2169101"/>
            <a:ext cx="2305986"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MRFQ Sub-system</a:t>
            </a:r>
            <a:endParaRPr lang="en-US" sz="2000" b="1" dirty="0">
              <a:solidFill>
                <a:schemeClr val="tx1"/>
              </a:solidFill>
            </a:endParaRPr>
          </a:p>
        </p:txBody>
      </p:sp>
      <p:sp>
        <p:nvSpPr>
          <p:cNvPr id="6" name="圆角矩形 5"/>
          <p:cNvSpPr/>
          <p:nvPr/>
        </p:nvSpPr>
        <p:spPr>
          <a:xfrm>
            <a:off x="3713983" y="4972498"/>
            <a:ext cx="1601449"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Count-min Sketch</a:t>
            </a:r>
            <a:endParaRPr lang="en-US" sz="2000" b="1" dirty="0">
              <a:solidFill>
                <a:schemeClr val="tx1"/>
              </a:solidFill>
            </a:endParaRPr>
          </a:p>
        </p:txBody>
      </p:sp>
      <p:sp>
        <p:nvSpPr>
          <p:cNvPr id="7" name="圆角矩形 6"/>
          <p:cNvSpPr/>
          <p:nvPr/>
        </p:nvSpPr>
        <p:spPr>
          <a:xfrm>
            <a:off x="5960639" y="4972498"/>
            <a:ext cx="1136755"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FIFO</a:t>
            </a:r>
            <a:endParaRPr lang="en-US" sz="2000" b="1" dirty="0">
              <a:solidFill>
                <a:schemeClr val="tx1"/>
              </a:solidFill>
            </a:endParaRPr>
          </a:p>
        </p:txBody>
      </p:sp>
      <p:sp>
        <p:nvSpPr>
          <p:cNvPr id="8" name="右箭头 7"/>
          <p:cNvSpPr/>
          <p:nvPr/>
        </p:nvSpPr>
        <p:spPr>
          <a:xfrm>
            <a:off x="812759" y="3359748"/>
            <a:ext cx="497173"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右箭头 8"/>
          <p:cNvSpPr/>
          <p:nvPr/>
        </p:nvSpPr>
        <p:spPr>
          <a:xfrm rot="19642734">
            <a:off x="3281922" y="2923010"/>
            <a:ext cx="869181" cy="348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右箭头 9"/>
          <p:cNvSpPr/>
          <p:nvPr/>
        </p:nvSpPr>
        <p:spPr>
          <a:xfrm rot="2357002">
            <a:off x="2722676" y="4372210"/>
            <a:ext cx="1246115" cy="349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右箭头 10"/>
          <p:cNvSpPr/>
          <p:nvPr/>
        </p:nvSpPr>
        <p:spPr>
          <a:xfrm>
            <a:off x="5455800" y="5351361"/>
            <a:ext cx="478267" cy="336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右箭头 11"/>
          <p:cNvSpPr/>
          <p:nvPr/>
        </p:nvSpPr>
        <p:spPr>
          <a:xfrm rot="3130837">
            <a:off x="6318672" y="3107611"/>
            <a:ext cx="1431936" cy="342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右箭头 12"/>
          <p:cNvSpPr/>
          <p:nvPr/>
        </p:nvSpPr>
        <p:spPr>
          <a:xfrm rot="18016499">
            <a:off x="6596945" y="4220133"/>
            <a:ext cx="1134820" cy="348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右箭头 13"/>
          <p:cNvSpPr/>
          <p:nvPr/>
        </p:nvSpPr>
        <p:spPr>
          <a:xfrm>
            <a:off x="7581995" y="3689293"/>
            <a:ext cx="497173"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右箭头 2"/>
          <p:cNvSpPr/>
          <p:nvPr/>
        </p:nvSpPr>
        <p:spPr>
          <a:xfrm rot="13012345">
            <a:off x="2030769" y="4541804"/>
            <a:ext cx="1796785" cy="3820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右箭头 14"/>
          <p:cNvSpPr/>
          <p:nvPr/>
        </p:nvSpPr>
        <p:spPr>
          <a:xfrm rot="16200000">
            <a:off x="4018850" y="3904124"/>
            <a:ext cx="1663482" cy="3820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文本框 15"/>
          <p:cNvSpPr txBox="1"/>
          <p:nvPr/>
        </p:nvSpPr>
        <p:spPr>
          <a:xfrm>
            <a:off x="1654597" y="4772443"/>
            <a:ext cx="1483090" cy="400110"/>
          </a:xfrm>
          <a:prstGeom prst="rect">
            <a:avLst/>
          </a:prstGeom>
          <a:noFill/>
        </p:spPr>
        <p:txBody>
          <a:bodyPr wrap="square" rtlCol="0">
            <a:spAutoFit/>
          </a:bodyPr>
          <a:lstStyle/>
          <a:p>
            <a:r>
              <a:rPr lang="en-US" sz="2000" b="1" dirty="0" smtClean="0"/>
              <a:t>Add rule</a:t>
            </a:r>
            <a:endParaRPr lang="en-US" sz="2000" b="1" dirty="0"/>
          </a:p>
        </p:txBody>
      </p:sp>
      <p:sp>
        <p:nvSpPr>
          <p:cNvPr id="17" name="文本框 16"/>
          <p:cNvSpPr txBox="1"/>
          <p:nvPr/>
        </p:nvSpPr>
        <p:spPr>
          <a:xfrm>
            <a:off x="5004392" y="3913225"/>
            <a:ext cx="1483090" cy="400110"/>
          </a:xfrm>
          <a:prstGeom prst="rect">
            <a:avLst/>
          </a:prstGeom>
          <a:noFill/>
        </p:spPr>
        <p:txBody>
          <a:bodyPr wrap="square" rtlCol="0">
            <a:spAutoFit/>
          </a:bodyPr>
          <a:lstStyle/>
          <a:p>
            <a:r>
              <a:rPr lang="en-US" sz="2000" b="1" dirty="0" smtClean="0"/>
              <a:t>Add queue</a:t>
            </a:r>
            <a:endParaRPr lang="en-US" sz="2000" b="1" dirty="0"/>
          </a:p>
        </p:txBody>
      </p:sp>
      <p:pic>
        <p:nvPicPr>
          <p:cNvPr id="1026" name="Picture 2" descr="http://images.clipartpanda.com/elephant-clip-art-RcA58xXc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2215" y="2255200"/>
            <a:ext cx="600436" cy="5734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eetclipart.com/multisite/sweetclipart/files/imagecache/middle/mouse_gra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1705" y="4011652"/>
            <a:ext cx="788968" cy="58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49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 grpId="0" animBg="1"/>
      <p:bldP spid="15" grpId="0" animBg="1"/>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Myopia Framework Overview</a:t>
            </a:r>
            <a:endParaRPr lang="en-US" dirty="0"/>
          </a:p>
        </p:txBody>
      </p:sp>
      <p:sp>
        <p:nvSpPr>
          <p:cNvPr id="4" name="圆角矩形 3"/>
          <p:cNvSpPr/>
          <p:nvPr/>
        </p:nvSpPr>
        <p:spPr>
          <a:xfrm>
            <a:off x="1309932" y="2984994"/>
            <a:ext cx="1903751"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Elephant Flow Table</a:t>
            </a:r>
            <a:endParaRPr lang="en-US" sz="2000" b="1" dirty="0">
              <a:solidFill>
                <a:schemeClr val="tx1"/>
              </a:solidFill>
            </a:endParaRPr>
          </a:p>
        </p:txBody>
      </p:sp>
      <p:sp>
        <p:nvSpPr>
          <p:cNvPr id="5" name="圆角矩形 4"/>
          <p:cNvSpPr/>
          <p:nvPr/>
        </p:nvSpPr>
        <p:spPr>
          <a:xfrm>
            <a:off x="4176569" y="2169101"/>
            <a:ext cx="2305986"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MRFQ Sub-system</a:t>
            </a:r>
            <a:endParaRPr lang="en-US" sz="2000" b="1" dirty="0">
              <a:solidFill>
                <a:schemeClr val="tx1"/>
              </a:solidFill>
            </a:endParaRPr>
          </a:p>
        </p:txBody>
      </p:sp>
      <p:sp>
        <p:nvSpPr>
          <p:cNvPr id="6" name="圆角矩形 5"/>
          <p:cNvSpPr/>
          <p:nvPr/>
        </p:nvSpPr>
        <p:spPr>
          <a:xfrm>
            <a:off x="3713983" y="4972498"/>
            <a:ext cx="1601449"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Count-min Sketch</a:t>
            </a:r>
            <a:endParaRPr lang="en-US" sz="2000" b="1" dirty="0">
              <a:solidFill>
                <a:schemeClr val="tx1"/>
              </a:solidFill>
            </a:endParaRPr>
          </a:p>
        </p:txBody>
      </p:sp>
      <p:sp>
        <p:nvSpPr>
          <p:cNvPr id="7" name="圆角矩形 6"/>
          <p:cNvSpPr/>
          <p:nvPr/>
        </p:nvSpPr>
        <p:spPr>
          <a:xfrm>
            <a:off x="5960639" y="4972498"/>
            <a:ext cx="1136755"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FIFO</a:t>
            </a:r>
            <a:endParaRPr lang="en-US" sz="2000" b="1" dirty="0">
              <a:solidFill>
                <a:schemeClr val="tx1"/>
              </a:solidFill>
            </a:endParaRPr>
          </a:p>
        </p:txBody>
      </p:sp>
      <p:sp>
        <p:nvSpPr>
          <p:cNvPr id="8" name="右箭头 7"/>
          <p:cNvSpPr/>
          <p:nvPr/>
        </p:nvSpPr>
        <p:spPr>
          <a:xfrm>
            <a:off x="812759" y="3359748"/>
            <a:ext cx="497173"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右箭头 8"/>
          <p:cNvSpPr/>
          <p:nvPr/>
        </p:nvSpPr>
        <p:spPr>
          <a:xfrm rot="19642734">
            <a:off x="3281922" y="2923010"/>
            <a:ext cx="869181" cy="348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右箭头 9"/>
          <p:cNvSpPr/>
          <p:nvPr/>
        </p:nvSpPr>
        <p:spPr>
          <a:xfrm rot="2357002">
            <a:off x="2722676" y="4372210"/>
            <a:ext cx="1246115" cy="349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右箭头 10"/>
          <p:cNvSpPr/>
          <p:nvPr/>
        </p:nvSpPr>
        <p:spPr>
          <a:xfrm>
            <a:off x="5455800" y="5351361"/>
            <a:ext cx="478267" cy="336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右箭头 11"/>
          <p:cNvSpPr/>
          <p:nvPr/>
        </p:nvSpPr>
        <p:spPr>
          <a:xfrm rot="3130837">
            <a:off x="6318672" y="3107611"/>
            <a:ext cx="1431936" cy="342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右箭头 12"/>
          <p:cNvSpPr/>
          <p:nvPr/>
        </p:nvSpPr>
        <p:spPr>
          <a:xfrm rot="18016499">
            <a:off x="6596945" y="4220133"/>
            <a:ext cx="1134820" cy="348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右箭头 13"/>
          <p:cNvSpPr/>
          <p:nvPr/>
        </p:nvSpPr>
        <p:spPr>
          <a:xfrm>
            <a:off x="7581995" y="3689293"/>
            <a:ext cx="497173"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右箭头 2"/>
          <p:cNvSpPr/>
          <p:nvPr/>
        </p:nvSpPr>
        <p:spPr>
          <a:xfrm rot="13012345">
            <a:off x="2030769" y="4541804"/>
            <a:ext cx="1796785" cy="3820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右箭头 14"/>
          <p:cNvSpPr/>
          <p:nvPr/>
        </p:nvSpPr>
        <p:spPr>
          <a:xfrm rot="16200000">
            <a:off x="4018850" y="3904124"/>
            <a:ext cx="1663482" cy="3820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文本框 15"/>
          <p:cNvSpPr txBox="1"/>
          <p:nvPr/>
        </p:nvSpPr>
        <p:spPr>
          <a:xfrm>
            <a:off x="1654597" y="4772443"/>
            <a:ext cx="1483090" cy="400110"/>
          </a:xfrm>
          <a:prstGeom prst="rect">
            <a:avLst/>
          </a:prstGeom>
          <a:noFill/>
        </p:spPr>
        <p:txBody>
          <a:bodyPr wrap="square" rtlCol="0">
            <a:spAutoFit/>
          </a:bodyPr>
          <a:lstStyle/>
          <a:p>
            <a:r>
              <a:rPr lang="en-US" sz="2000" b="1" dirty="0" smtClean="0"/>
              <a:t>Add rule</a:t>
            </a:r>
            <a:endParaRPr lang="en-US" sz="2000" b="1" dirty="0"/>
          </a:p>
        </p:txBody>
      </p:sp>
      <p:sp>
        <p:nvSpPr>
          <p:cNvPr id="17" name="文本框 16"/>
          <p:cNvSpPr txBox="1"/>
          <p:nvPr/>
        </p:nvSpPr>
        <p:spPr>
          <a:xfrm>
            <a:off x="5004392" y="3913225"/>
            <a:ext cx="1483090" cy="400110"/>
          </a:xfrm>
          <a:prstGeom prst="rect">
            <a:avLst/>
          </a:prstGeom>
          <a:noFill/>
        </p:spPr>
        <p:txBody>
          <a:bodyPr wrap="square" rtlCol="0">
            <a:spAutoFit/>
          </a:bodyPr>
          <a:lstStyle/>
          <a:p>
            <a:r>
              <a:rPr lang="en-US" sz="2000" b="1" dirty="0" smtClean="0"/>
              <a:t>Add queue</a:t>
            </a:r>
            <a:endParaRPr lang="en-US" sz="2000" b="1" dirty="0"/>
          </a:p>
        </p:txBody>
      </p:sp>
      <p:pic>
        <p:nvPicPr>
          <p:cNvPr id="1026" name="Picture 2" descr="http://images.clipartpanda.com/elephant-clip-art-RcA58xXc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2215" y="2255200"/>
            <a:ext cx="600436" cy="5734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eetclipart.com/multisite/sweetclipart/files/imagecache/middle/mouse_gra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1705" y="4011652"/>
            <a:ext cx="788968" cy="589575"/>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615002" y="3152633"/>
            <a:ext cx="681282" cy="663957"/>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1402402" y="4093881"/>
            <a:ext cx="6846247" cy="2269957"/>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04547" y="1886720"/>
            <a:ext cx="6846247" cy="2269957"/>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2489559" y="1951873"/>
            <a:ext cx="818376" cy="807578"/>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847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449222" y="1840995"/>
            <a:ext cx="7193284" cy="3282847"/>
          </a:xfrm>
          <a:prstGeom prst="rect">
            <a:avLst/>
          </a:prstGeom>
        </p:spPr>
      </p:pic>
      <p:sp>
        <p:nvSpPr>
          <p:cNvPr id="2" name="标题 1"/>
          <p:cNvSpPr>
            <a:spLocks noGrp="1"/>
          </p:cNvSpPr>
          <p:nvPr>
            <p:ph type="title"/>
          </p:nvPr>
        </p:nvSpPr>
        <p:spPr/>
        <p:txBody>
          <a:bodyPr/>
          <a:lstStyle/>
          <a:p>
            <a:r>
              <a:rPr lang="en-US" dirty="0" smtClean="0"/>
              <a:t>Elephant Flow Table</a:t>
            </a:r>
            <a:endParaRPr lang="en-US" dirty="0"/>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650" y="3208149"/>
            <a:ext cx="411405" cy="274270"/>
          </a:xfrm>
          <a:prstGeom prst="rect">
            <a:avLst/>
          </a:prstGeom>
          <a:solidFill>
            <a:schemeClr val="accent1"/>
          </a:solidFill>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077" y="3626604"/>
            <a:ext cx="430776" cy="287184"/>
          </a:xfrm>
          <a:prstGeom prst="rect">
            <a:avLst/>
          </a:prstGeom>
          <a:solidFill>
            <a:schemeClr val="accent1"/>
          </a:solidFill>
        </p:spPr>
      </p:pic>
      <p:sp>
        <p:nvSpPr>
          <p:cNvPr id="9" name="圆角矩形 8"/>
          <p:cNvSpPr/>
          <p:nvPr/>
        </p:nvSpPr>
        <p:spPr>
          <a:xfrm>
            <a:off x="5882027" y="1840995"/>
            <a:ext cx="2949152" cy="2871760"/>
          </a:xfrm>
          <a:prstGeom prst="roundRect">
            <a:avLst>
              <a:gd name="adj" fmla="val 477"/>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1968146" y="5557653"/>
            <a:ext cx="2526224" cy="10836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Count-min Sketch</a:t>
            </a:r>
            <a:endParaRPr lang="en-US" sz="2400" b="1" dirty="0">
              <a:solidFill>
                <a:schemeClr val="tx1"/>
              </a:solidFill>
            </a:endParaRPr>
          </a:p>
        </p:txBody>
      </p:sp>
      <p:sp>
        <p:nvSpPr>
          <p:cNvPr id="11" name="文本框 10"/>
          <p:cNvSpPr txBox="1"/>
          <p:nvPr/>
        </p:nvSpPr>
        <p:spPr>
          <a:xfrm>
            <a:off x="6214820" y="4867720"/>
            <a:ext cx="2929180" cy="461665"/>
          </a:xfrm>
          <a:prstGeom prst="rect">
            <a:avLst/>
          </a:prstGeom>
          <a:noFill/>
        </p:spPr>
        <p:txBody>
          <a:bodyPr wrap="square" rtlCol="0">
            <a:spAutoFit/>
          </a:bodyPr>
          <a:lstStyle/>
          <a:p>
            <a:r>
              <a:rPr lang="en-US" sz="2400" b="1" dirty="0" smtClean="0"/>
              <a:t>MRFQ Sub-system</a:t>
            </a:r>
            <a:endParaRPr lang="en-US" sz="2400" b="1" dirty="0"/>
          </a:p>
        </p:txBody>
      </p:sp>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272" y="4697404"/>
            <a:ext cx="430776" cy="287184"/>
          </a:xfrm>
          <a:prstGeom prst="rect">
            <a:avLst/>
          </a:prstGeom>
          <a:solidFill>
            <a:schemeClr val="accent1"/>
          </a:solidFill>
        </p:spPr>
      </p:pic>
      <p:cxnSp>
        <p:nvCxnSpPr>
          <p:cNvPr id="14" name="直接箭头连接符 13"/>
          <p:cNvCxnSpPr/>
          <p:nvPr/>
        </p:nvCxnSpPr>
        <p:spPr>
          <a:xfrm flipH="1">
            <a:off x="3230088" y="5098552"/>
            <a:ext cx="1170" cy="459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215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63" presetClass="path" presetSubtype="0" accel="50000" decel="50000" fill="hold" nodeType="withEffect">
                                  <p:stCondLst>
                                    <p:cond delay="0"/>
                                  </p:stCondLst>
                                  <p:childTnLst>
                                    <p:animMotion origin="layout" path="M 4.16667E-6 -1.48148E-6 L 0.4 -0.00555 " pathEditMode="relative" rAng="0" ptsTypes="AA">
                                      <p:cBhvr>
                                        <p:cTn id="8" dur="500" fill="hold"/>
                                        <p:tgtEl>
                                          <p:spTgt spid="5"/>
                                        </p:tgtEl>
                                        <p:attrNameLst>
                                          <p:attrName>ppt_x</p:attrName>
                                          <p:attrName>ppt_y</p:attrName>
                                        </p:attrNameLst>
                                      </p:cBhvr>
                                      <p:rCtr x="20000" y="-278"/>
                                    </p:animMotion>
                                  </p:childTnLst>
                                </p:cTn>
                              </p:par>
                            </p:childTnLst>
                          </p:cTn>
                        </p:par>
                        <p:par>
                          <p:cTn id="9" fill="hold">
                            <p:stCondLst>
                              <p:cond delay="500"/>
                            </p:stCondLst>
                            <p:childTnLst>
                              <p:par>
                                <p:cTn id="10" presetID="49" presetClass="path" presetSubtype="0" accel="50000" decel="50000" fill="hold" nodeType="afterEffect">
                                  <p:stCondLst>
                                    <p:cond delay="0"/>
                                  </p:stCondLst>
                                  <p:childTnLst>
                                    <p:animMotion origin="layout" path="M 0.4 -0.00555 L 0.60816 0.02616 " pathEditMode="relative" rAng="0" ptsTypes="AA">
                                      <p:cBhvr>
                                        <p:cTn id="11" dur="500" fill="hold"/>
                                        <p:tgtEl>
                                          <p:spTgt spid="5"/>
                                        </p:tgtEl>
                                        <p:attrNameLst>
                                          <p:attrName>ppt_x</p:attrName>
                                          <p:attrName>ppt_y</p:attrName>
                                        </p:attrNameLst>
                                      </p:cBhvr>
                                      <p:rCtr x="10399" y="1574"/>
                                    </p:animMotion>
                                  </p:childTnLst>
                                </p:cTn>
                              </p:par>
                            </p:childTnLst>
                          </p:cTn>
                        </p:par>
                        <p:par>
                          <p:cTn id="12" fill="hold">
                            <p:stCondLst>
                              <p:cond delay="1000"/>
                            </p:stCondLst>
                            <p:childTnLst>
                              <p:par>
                                <p:cTn id="13" presetID="63" presetClass="path" presetSubtype="0" accel="50000" decel="50000" fill="hold" nodeType="afterEffect">
                                  <p:stCondLst>
                                    <p:cond delay="0"/>
                                  </p:stCondLst>
                                  <p:childTnLst>
                                    <p:animMotion origin="layout" path="M 0.60816 0.02616 L 0.83125 0.02616 " pathEditMode="relative" rAng="0" ptsTypes="AA">
                                      <p:cBhvr>
                                        <p:cTn id="14" dur="500" fill="hold"/>
                                        <p:tgtEl>
                                          <p:spTgt spid="5"/>
                                        </p:tgtEl>
                                        <p:attrNameLst>
                                          <p:attrName>ppt_x</p:attrName>
                                          <p:attrName>ppt_y</p:attrName>
                                        </p:attrNameLst>
                                      </p:cBhvr>
                                      <p:rCtr x="11146" y="0"/>
                                    </p:animMotion>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1500"/>
                            </p:stCondLst>
                            <p:childTnLst>
                              <p:par>
                                <p:cTn id="18" presetID="63" presetClass="path" presetSubtype="0" accel="50000" decel="50000" fill="hold" nodeType="afterEffect">
                                  <p:stCondLst>
                                    <p:cond delay="0"/>
                                  </p:stCondLst>
                                  <p:childTnLst>
                                    <p:animMotion origin="layout" path="M 3.61111E-6 2.96296E-6 L 0.4 -0.00556 " pathEditMode="relative" rAng="0" ptsTypes="AA">
                                      <p:cBhvr>
                                        <p:cTn id="19" dur="500" fill="hold"/>
                                        <p:tgtEl>
                                          <p:spTgt spid="6"/>
                                        </p:tgtEl>
                                        <p:attrNameLst>
                                          <p:attrName>ppt_x</p:attrName>
                                          <p:attrName>ppt_y</p:attrName>
                                        </p:attrNameLst>
                                      </p:cBhvr>
                                      <p:rCtr x="20000" y="-278"/>
                                    </p:animMotion>
                                  </p:childTnLst>
                                </p:cTn>
                              </p:par>
                            </p:childTnLst>
                          </p:cTn>
                        </p:par>
                        <p:par>
                          <p:cTn id="20" fill="hold">
                            <p:stCondLst>
                              <p:cond delay="2000"/>
                            </p:stCondLst>
                            <p:childTnLst>
                              <p:par>
                                <p:cTn id="21" presetID="49" presetClass="path" presetSubtype="0" accel="50000" decel="50000" fill="hold" nodeType="afterEffect">
                                  <p:stCondLst>
                                    <p:cond delay="0"/>
                                  </p:stCondLst>
                                  <p:childTnLst>
                                    <p:animMotion origin="layout" path="M 0.4 -0.00556 L 0.61041 -0.1632 " pathEditMode="relative" rAng="0" ptsTypes="AA">
                                      <p:cBhvr>
                                        <p:cTn id="22" dur="500" fill="hold"/>
                                        <p:tgtEl>
                                          <p:spTgt spid="6"/>
                                        </p:tgtEl>
                                        <p:attrNameLst>
                                          <p:attrName>ppt_x</p:attrName>
                                          <p:attrName>ppt_y</p:attrName>
                                        </p:attrNameLst>
                                      </p:cBhvr>
                                      <p:rCtr x="10521" y="-7894"/>
                                    </p:animMotion>
                                  </p:childTnLst>
                                </p:cTn>
                              </p:par>
                            </p:childTnLst>
                          </p:cTn>
                        </p:par>
                        <p:par>
                          <p:cTn id="23" fill="hold">
                            <p:stCondLst>
                              <p:cond delay="2500"/>
                            </p:stCondLst>
                            <p:childTnLst>
                              <p:par>
                                <p:cTn id="24" presetID="63" presetClass="path" presetSubtype="0" accel="50000" decel="50000" fill="hold" nodeType="afterEffect">
                                  <p:stCondLst>
                                    <p:cond delay="0"/>
                                  </p:stCondLst>
                                  <p:childTnLst>
                                    <p:animMotion origin="layout" path="M 0.61041 -0.1632 L 0.81944 -0.17547 " pathEditMode="relative" rAng="0" ptsTypes="AA">
                                      <p:cBhvr>
                                        <p:cTn id="25" dur="500" fill="hold"/>
                                        <p:tgtEl>
                                          <p:spTgt spid="6"/>
                                        </p:tgtEl>
                                        <p:attrNameLst>
                                          <p:attrName>ppt_x</p:attrName>
                                          <p:attrName>ppt_y</p:attrName>
                                        </p:attrNameLst>
                                      </p:cBhvr>
                                      <p:rCtr x="10451" y="-625"/>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nodeType="clickEffect">
                                  <p:stCondLst>
                                    <p:cond delay="0"/>
                                  </p:stCondLst>
                                  <p:childTnLst>
                                    <p:animMotion origin="layout" path="M 3.61111E-6 -2.22222E-6 L 0.25851 0.0037 " pathEditMode="relative" rAng="0" ptsTypes="AA">
                                      <p:cBhvr>
                                        <p:cTn id="33" dur="300" fill="hold"/>
                                        <p:tgtEl>
                                          <p:spTgt spid="12"/>
                                        </p:tgtEl>
                                        <p:attrNameLst>
                                          <p:attrName>ppt_x</p:attrName>
                                          <p:attrName>ppt_y</p:attrName>
                                        </p:attrNameLst>
                                      </p:cBhvr>
                                      <p:rCtr x="12986" y="-23"/>
                                    </p:animMotion>
                                  </p:childTnLst>
                                </p:cTn>
                              </p:par>
                            </p:childTnLst>
                          </p:cTn>
                        </p:par>
                        <p:par>
                          <p:cTn id="34" fill="hold">
                            <p:stCondLst>
                              <p:cond delay="300"/>
                            </p:stCondLst>
                            <p:childTnLst>
                              <p:par>
                                <p:cTn id="35" presetID="42" presetClass="path" presetSubtype="0" accel="50000" decel="50000" fill="hold" nodeType="afterEffect">
                                  <p:stCondLst>
                                    <p:cond delay="0"/>
                                  </p:stCondLst>
                                  <p:childTnLst>
                                    <p:animMotion origin="layout" path="M 0.25851 0.0037 L 0.25851 0.14444 " pathEditMode="relative" rAng="0" ptsTypes="AA">
                                      <p:cBhvr>
                                        <p:cTn id="36" dur="300" fill="hold"/>
                                        <p:tgtEl>
                                          <p:spTgt spid="12"/>
                                        </p:tgtEl>
                                        <p:attrNameLst>
                                          <p:attrName>ppt_x</p:attrName>
                                          <p:attrName>ppt_y</p:attrName>
                                        </p:attrNameLst>
                                      </p:cBhvr>
                                      <p:rCtr x="0" y="7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Motivation:</a:t>
            </a:r>
            <a:br>
              <a:rPr lang="en-US" dirty="0" smtClean="0"/>
            </a:br>
            <a:r>
              <a:rPr lang="en-US" dirty="0" smtClean="0"/>
              <a:t>Network Functions are Ubiquitous </a:t>
            </a:r>
            <a:endParaRPr lang="en-US" dirty="0"/>
          </a:p>
        </p:txBody>
      </p:sp>
      <p:grpSp>
        <p:nvGrpSpPr>
          <p:cNvPr id="4" name="Group 11"/>
          <p:cNvGrpSpPr/>
          <p:nvPr/>
        </p:nvGrpSpPr>
        <p:grpSpPr>
          <a:xfrm>
            <a:off x="628650" y="1843588"/>
            <a:ext cx="7886700" cy="1757251"/>
            <a:chOff x="628650" y="1843588"/>
            <a:chExt cx="7886700" cy="1757251"/>
          </a:xfrm>
        </p:grpSpPr>
        <p:sp>
          <p:nvSpPr>
            <p:cNvPr id="5" name="Freeform 5"/>
            <p:cNvSpPr/>
            <p:nvPr/>
          </p:nvSpPr>
          <p:spPr>
            <a:xfrm>
              <a:off x="628650" y="1843588"/>
              <a:ext cx="7886700" cy="527670"/>
            </a:xfrm>
            <a:custGeom>
              <a:avLst/>
              <a:gdLst>
                <a:gd name="connsiteX0" fmla="*/ 0 w 7886700"/>
                <a:gd name="connsiteY0" fmla="*/ 87947 h 527670"/>
                <a:gd name="connsiteX1" fmla="*/ 87947 w 7886700"/>
                <a:gd name="connsiteY1" fmla="*/ 0 h 527670"/>
                <a:gd name="connsiteX2" fmla="*/ 7798753 w 7886700"/>
                <a:gd name="connsiteY2" fmla="*/ 0 h 527670"/>
                <a:gd name="connsiteX3" fmla="*/ 7886700 w 7886700"/>
                <a:gd name="connsiteY3" fmla="*/ 87947 h 527670"/>
                <a:gd name="connsiteX4" fmla="*/ 7886700 w 7886700"/>
                <a:gd name="connsiteY4" fmla="*/ 439723 h 527670"/>
                <a:gd name="connsiteX5" fmla="*/ 7798753 w 7886700"/>
                <a:gd name="connsiteY5" fmla="*/ 527670 h 527670"/>
                <a:gd name="connsiteX6" fmla="*/ 87947 w 7886700"/>
                <a:gd name="connsiteY6" fmla="*/ 527670 h 527670"/>
                <a:gd name="connsiteX7" fmla="*/ 0 w 7886700"/>
                <a:gd name="connsiteY7" fmla="*/ 439723 h 527670"/>
                <a:gd name="connsiteX8" fmla="*/ 0 w 7886700"/>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6700" h="527670">
                  <a:moveTo>
                    <a:pt x="0" y="87947"/>
                  </a:moveTo>
                  <a:cubicBezTo>
                    <a:pt x="0" y="39375"/>
                    <a:pt x="39375" y="0"/>
                    <a:pt x="87947" y="0"/>
                  </a:cubicBezTo>
                  <a:lnTo>
                    <a:pt x="7798753" y="0"/>
                  </a:lnTo>
                  <a:cubicBezTo>
                    <a:pt x="7847325" y="0"/>
                    <a:pt x="7886700" y="39375"/>
                    <a:pt x="7886700" y="87947"/>
                  </a:cubicBezTo>
                  <a:lnTo>
                    <a:pt x="7886700" y="439723"/>
                  </a:lnTo>
                  <a:cubicBezTo>
                    <a:pt x="7886700" y="488295"/>
                    <a:pt x="7847325" y="527670"/>
                    <a:pt x="7798753" y="527670"/>
                  </a:cubicBezTo>
                  <a:lnTo>
                    <a:pt x="87947" y="527670"/>
                  </a:lnTo>
                  <a:cubicBezTo>
                    <a:pt x="39375" y="527670"/>
                    <a:pt x="0" y="488295"/>
                    <a:pt x="0" y="439723"/>
                  </a:cubicBezTo>
                  <a:lnTo>
                    <a:pt x="0" y="87947"/>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09579" tIns="109579" rIns="109579" bIns="109579" numCol="1" spcCol="1270" anchor="ctr" anchorCtr="0">
              <a:noAutofit/>
            </a:bodyPr>
            <a:lstStyle/>
            <a:p>
              <a:pPr lvl="0" algn="l" defTabSz="977900">
                <a:lnSpc>
                  <a:spcPct val="90000"/>
                </a:lnSpc>
                <a:spcBef>
                  <a:spcPct val="0"/>
                </a:spcBef>
                <a:spcAft>
                  <a:spcPct val="35000"/>
                </a:spcAft>
              </a:pPr>
              <a:r>
                <a:rPr lang="en-US" sz="2800" kern="1200" dirty="0" smtClean="0"/>
                <a:t>Security Network Function</a:t>
              </a:r>
              <a:endParaRPr lang="en-US" sz="2200" kern="1200" dirty="0"/>
            </a:p>
          </p:txBody>
        </p:sp>
        <p:sp>
          <p:nvSpPr>
            <p:cNvPr id="6" name="Freeform 6"/>
            <p:cNvSpPr/>
            <p:nvPr/>
          </p:nvSpPr>
          <p:spPr>
            <a:xfrm>
              <a:off x="628650" y="2371259"/>
              <a:ext cx="7886700" cy="1229580"/>
            </a:xfrm>
            <a:custGeom>
              <a:avLst/>
              <a:gdLst>
                <a:gd name="connsiteX0" fmla="*/ 0 w 7886700"/>
                <a:gd name="connsiteY0" fmla="*/ 0 h 1229580"/>
                <a:gd name="connsiteX1" fmla="*/ 7886700 w 7886700"/>
                <a:gd name="connsiteY1" fmla="*/ 0 h 1229580"/>
                <a:gd name="connsiteX2" fmla="*/ 7886700 w 7886700"/>
                <a:gd name="connsiteY2" fmla="*/ 1229580 h 1229580"/>
                <a:gd name="connsiteX3" fmla="*/ 0 w 7886700"/>
                <a:gd name="connsiteY3" fmla="*/ 1229580 h 1229580"/>
                <a:gd name="connsiteX4" fmla="*/ 0 w 7886700"/>
                <a:gd name="connsiteY4" fmla="*/ 0 h 1229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00" h="1229580">
                  <a:moveTo>
                    <a:pt x="0" y="0"/>
                  </a:moveTo>
                  <a:lnTo>
                    <a:pt x="7886700" y="0"/>
                  </a:lnTo>
                  <a:lnTo>
                    <a:pt x="7886700" y="1229580"/>
                  </a:lnTo>
                  <a:lnTo>
                    <a:pt x="0" y="12295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0403" tIns="30480" rIns="170688" bIns="30480" numCol="1" spcCol="1270" anchor="t" anchorCtr="0">
              <a:noAutofit/>
            </a:bodyPr>
            <a:lstStyle/>
            <a:p>
              <a:pPr marL="228600" lvl="1" indent="-228600" algn="l" defTabSz="1066800">
                <a:lnSpc>
                  <a:spcPct val="90000"/>
                </a:lnSpc>
                <a:spcBef>
                  <a:spcPct val="0"/>
                </a:spcBef>
                <a:spcAft>
                  <a:spcPct val="20000"/>
                </a:spcAft>
                <a:buChar char="••"/>
              </a:pPr>
              <a:endParaRPr lang="en-US" sz="2400" kern="1200" dirty="0"/>
            </a:p>
          </p:txBody>
        </p:sp>
      </p:grpSp>
      <p:pic>
        <p:nvPicPr>
          <p:cNvPr id="7" name="Picture 11" descr="IOSfirewall"/>
          <p:cNvPicPr>
            <a:picLocks noGrp="1" noChangeAspect="1" noChangeArrowheads="1"/>
          </p:cNvPicPr>
          <p:nvPr>
            <p:ph idx="1"/>
          </p:nvPr>
        </p:nvPicPr>
        <p:blipFill>
          <a:blip r:embed="rId3" cstate="print"/>
          <a:srcRect/>
          <a:stretch>
            <a:fillRect/>
          </a:stretch>
        </p:blipFill>
        <p:spPr bwMode="auto">
          <a:xfrm>
            <a:off x="2349084" y="2635017"/>
            <a:ext cx="661284" cy="828933"/>
          </a:xfrm>
          <a:prstGeom prst="rect">
            <a:avLst/>
          </a:prstGeom>
          <a:noFill/>
        </p:spPr>
      </p:pic>
      <p:sp>
        <p:nvSpPr>
          <p:cNvPr id="8" name="文本框 7"/>
          <p:cNvSpPr txBox="1"/>
          <p:nvPr/>
        </p:nvSpPr>
        <p:spPr>
          <a:xfrm>
            <a:off x="2155119" y="3514484"/>
            <a:ext cx="1259174" cy="400110"/>
          </a:xfrm>
          <a:prstGeom prst="rect">
            <a:avLst/>
          </a:prstGeom>
          <a:noFill/>
        </p:spPr>
        <p:txBody>
          <a:bodyPr wrap="square" rtlCol="0">
            <a:spAutoFit/>
          </a:bodyPr>
          <a:lstStyle/>
          <a:p>
            <a:r>
              <a:rPr lang="en-US" sz="2000" b="1" dirty="0" smtClean="0"/>
              <a:t>Firewall</a:t>
            </a:r>
            <a:endParaRPr lang="en-US" b="1" dirty="0"/>
          </a:p>
        </p:txBody>
      </p:sp>
      <p:pic>
        <p:nvPicPr>
          <p:cNvPr id="10" name="图片 9"/>
          <p:cNvPicPr>
            <a:picLocks noChangeAspect="1"/>
          </p:cNvPicPr>
          <p:nvPr/>
        </p:nvPicPr>
        <p:blipFill>
          <a:blip r:embed="rId4"/>
          <a:stretch>
            <a:fillRect/>
          </a:stretch>
        </p:blipFill>
        <p:spPr>
          <a:xfrm>
            <a:off x="5379345" y="2562138"/>
            <a:ext cx="799164" cy="906348"/>
          </a:xfrm>
          <a:prstGeom prst="rect">
            <a:avLst/>
          </a:prstGeom>
        </p:spPr>
      </p:pic>
      <p:sp>
        <p:nvSpPr>
          <p:cNvPr id="11" name="文本框 10"/>
          <p:cNvSpPr txBox="1"/>
          <p:nvPr/>
        </p:nvSpPr>
        <p:spPr>
          <a:xfrm>
            <a:off x="5425393" y="3522514"/>
            <a:ext cx="1259174" cy="400110"/>
          </a:xfrm>
          <a:prstGeom prst="rect">
            <a:avLst/>
          </a:prstGeom>
          <a:noFill/>
        </p:spPr>
        <p:txBody>
          <a:bodyPr wrap="square" rtlCol="0">
            <a:spAutoFit/>
          </a:bodyPr>
          <a:lstStyle/>
          <a:p>
            <a:r>
              <a:rPr lang="en-US" sz="2000" b="1" dirty="0" smtClean="0"/>
              <a:t>IDS</a:t>
            </a:r>
            <a:endParaRPr lang="en-US" b="1" dirty="0"/>
          </a:p>
        </p:txBody>
      </p:sp>
      <p:sp>
        <p:nvSpPr>
          <p:cNvPr id="12" name="Freeform 5"/>
          <p:cNvSpPr/>
          <p:nvPr/>
        </p:nvSpPr>
        <p:spPr>
          <a:xfrm>
            <a:off x="628650" y="4022651"/>
            <a:ext cx="7886700" cy="527670"/>
          </a:xfrm>
          <a:custGeom>
            <a:avLst/>
            <a:gdLst>
              <a:gd name="connsiteX0" fmla="*/ 0 w 7886700"/>
              <a:gd name="connsiteY0" fmla="*/ 87947 h 527670"/>
              <a:gd name="connsiteX1" fmla="*/ 87947 w 7886700"/>
              <a:gd name="connsiteY1" fmla="*/ 0 h 527670"/>
              <a:gd name="connsiteX2" fmla="*/ 7798753 w 7886700"/>
              <a:gd name="connsiteY2" fmla="*/ 0 h 527670"/>
              <a:gd name="connsiteX3" fmla="*/ 7886700 w 7886700"/>
              <a:gd name="connsiteY3" fmla="*/ 87947 h 527670"/>
              <a:gd name="connsiteX4" fmla="*/ 7886700 w 7886700"/>
              <a:gd name="connsiteY4" fmla="*/ 439723 h 527670"/>
              <a:gd name="connsiteX5" fmla="*/ 7798753 w 7886700"/>
              <a:gd name="connsiteY5" fmla="*/ 527670 h 527670"/>
              <a:gd name="connsiteX6" fmla="*/ 87947 w 7886700"/>
              <a:gd name="connsiteY6" fmla="*/ 527670 h 527670"/>
              <a:gd name="connsiteX7" fmla="*/ 0 w 7886700"/>
              <a:gd name="connsiteY7" fmla="*/ 439723 h 527670"/>
              <a:gd name="connsiteX8" fmla="*/ 0 w 7886700"/>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6700" h="527670">
                <a:moveTo>
                  <a:pt x="0" y="87947"/>
                </a:moveTo>
                <a:cubicBezTo>
                  <a:pt x="0" y="39375"/>
                  <a:pt x="39375" y="0"/>
                  <a:pt x="87947" y="0"/>
                </a:cubicBezTo>
                <a:lnTo>
                  <a:pt x="7798753" y="0"/>
                </a:lnTo>
                <a:cubicBezTo>
                  <a:pt x="7847325" y="0"/>
                  <a:pt x="7886700" y="39375"/>
                  <a:pt x="7886700" y="87947"/>
                </a:cubicBezTo>
                <a:lnTo>
                  <a:pt x="7886700" y="439723"/>
                </a:lnTo>
                <a:cubicBezTo>
                  <a:pt x="7886700" y="488295"/>
                  <a:pt x="7847325" y="527670"/>
                  <a:pt x="7798753" y="527670"/>
                </a:cubicBezTo>
                <a:lnTo>
                  <a:pt x="87947" y="527670"/>
                </a:lnTo>
                <a:cubicBezTo>
                  <a:pt x="39375" y="527670"/>
                  <a:pt x="0" y="488295"/>
                  <a:pt x="0" y="439723"/>
                </a:cubicBezTo>
                <a:lnTo>
                  <a:pt x="0" y="87947"/>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09579" tIns="109579" rIns="109579" bIns="109579" numCol="1" spcCol="1270" anchor="ctr" anchorCtr="0">
            <a:noAutofit/>
          </a:bodyPr>
          <a:lstStyle/>
          <a:p>
            <a:pPr lvl="0" algn="l" defTabSz="977900">
              <a:lnSpc>
                <a:spcPct val="90000"/>
              </a:lnSpc>
              <a:spcBef>
                <a:spcPct val="0"/>
              </a:spcBef>
              <a:spcAft>
                <a:spcPct val="35000"/>
              </a:spcAft>
            </a:pPr>
            <a:r>
              <a:rPr lang="en-US" sz="2800" kern="1200" dirty="0" smtClean="0"/>
              <a:t>Acceleration Network Function</a:t>
            </a:r>
            <a:endParaRPr lang="en-US" sz="2200" kern="1200" dirty="0"/>
          </a:p>
        </p:txBody>
      </p:sp>
      <p:sp>
        <p:nvSpPr>
          <p:cNvPr id="14" name="文本框 13"/>
          <p:cNvSpPr txBox="1"/>
          <p:nvPr/>
        </p:nvSpPr>
        <p:spPr>
          <a:xfrm>
            <a:off x="1813186" y="5679674"/>
            <a:ext cx="1943039" cy="400110"/>
          </a:xfrm>
          <a:prstGeom prst="rect">
            <a:avLst/>
          </a:prstGeom>
          <a:noFill/>
        </p:spPr>
        <p:txBody>
          <a:bodyPr wrap="square" rtlCol="0">
            <a:spAutoFit/>
          </a:bodyPr>
          <a:lstStyle/>
          <a:p>
            <a:r>
              <a:rPr lang="en-US" sz="2000" b="1" dirty="0" smtClean="0"/>
              <a:t>WAN Optimizer</a:t>
            </a:r>
            <a:endParaRPr lang="en-US" b="1" dirty="0"/>
          </a:p>
        </p:txBody>
      </p:sp>
      <p:pic>
        <p:nvPicPr>
          <p:cNvPr id="19" name="Picture 76"/>
          <p:cNvPicPr>
            <a:picLocks noChangeAspect="1" noChangeArrowheads="1"/>
          </p:cNvPicPr>
          <p:nvPr/>
        </p:nvPicPr>
        <p:blipFill>
          <a:blip r:embed="rId5" cstate="print"/>
          <a:srcRect/>
          <a:stretch>
            <a:fillRect/>
          </a:stretch>
        </p:blipFill>
        <p:spPr bwMode="auto">
          <a:xfrm>
            <a:off x="5379345" y="4972133"/>
            <a:ext cx="940916" cy="649267"/>
          </a:xfrm>
          <a:prstGeom prst="rect">
            <a:avLst/>
          </a:prstGeom>
          <a:noFill/>
          <a:ln w="9525" algn="ctr">
            <a:noFill/>
            <a:miter lim="800000"/>
            <a:headEnd/>
            <a:tailEnd/>
          </a:ln>
          <a:effectLst/>
        </p:spPr>
      </p:pic>
      <p:sp>
        <p:nvSpPr>
          <p:cNvPr id="20" name="文本框 19"/>
          <p:cNvSpPr txBox="1"/>
          <p:nvPr/>
        </p:nvSpPr>
        <p:spPr>
          <a:xfrm>
            <a:off x="5425393" y="5678178"/>
            <a:ext cx="1784689" cy="400110"/>
          </a:xfrm>
          <a:prstGeom prst="rect">
            <a:avLst/>
          </a:prstGeom>
          <a:noFill/>
        </p:spPr>
        <p:txBody>
          <a:bodyPr wrap="square" rtlCol="0">
            <a:spAutoFit/>
          </a:bodyPr>
          <a:lstStyle/>
          <a:p>
            <a:r>
              <a:rPr lang="en-US" sz="2000" b="1" dirty="0" smtClean="0"/>
              <a:t>Proxy</a:t>
            </a:r>
            <a:endParaRPr lang="en-US" b="1" dirty="0"/>
          </a:p>
        </p:txBody>
      </p:sp>
      <p:pic>
        <p:nvPicPr>
          <p:cNvPr id="21" name="Picture 26"/>
          <p:cNvPicPr>
            <a:picLocks noChangeAspect="1" noChangeArrowheads="1"/>
          </p:cNvPicPr>
          <p:nvPr/>
        </p:nvPicPr>
        <p:blipFill>
          <a:blip r:embed="rId6" cstate="print"/>
          <a:srcRect/>
          <a:stretch>
            <a:fillRect/>
          </a:stretch>
        </p:blipFill>
        <p:spPr bwMode="auto">
          <a:xfrm>
            <a:off x="2209268" y="5026601"/>
            <a:ext cx="940916" cy="639095"/>
          </a:xfrm>
          <a:prstGeom prst="rect">
            <a:avLst/>
          </a:prstGeom>
          <a:noFill/>
          <a:ln w="9525">
            <a:noFill/>
            <a:miter lim="800000"/>
            <a:headEnd/>
            <a:tailEnd/>
          </a:ln>
          <a:effectLst/>
        </p:spPr>
      </p:pic>
    </p:spTree>
    <p:extLst>
      <p:ext uri="{BB962C8B-B14F-4D97-AF65-F5344CB8AC3E}">
        <p14:creationId xmlns:p14="http://schemas.microsoft.com/office/powerpoint/2010/main" val="207996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animBg="1"/>
      <p:bldP spid="14"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Myopia Framework Overview</a:t>
            </a:r>
            <a:endParaRPr lang="en-US" dirty="0"/>
          </a:p>
        </p:txBody>
      </p:sp>
      <p:sp>
        <p:nvSpPr>
          <p:cNvPr id="4" name="圆角矩形 3"/>
          <p:cNvSpPr/>
          <p:nvPr/>
        </p:nvSpPr>
        <p:spPr>
          <a:xfrm>
            <a:off x="1309932" y="2984994"/>
            <a:ext cx="1903751"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Elephant Flow Table</a:t>
            </a:r>
            <a:endParaRPr lang="en-US" sz="2000" b="1" dirty="0">
              <a:solidFill>
                <a:schemeClr val="tx1"/>
              </a:solidFill>
            </a:endParaRPr>
          </a:p>
        </p:txBody>
      </p:sp>
      <p:sp>
        <p:nvSpPr>
          <p:cNvPr id="5" name="圆角矩形 4"/>
          <p:cNvSpPr/>
          <p:nvPr/>
        </p:nvSpPr>
        <p:spPr>
          <a:xfrm>
            <a:off x="4176569" y="2169101"/>
            <a:ext cx="2305986"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MRFQ Sub-system</a:t>
            </a:r>
            <a:endParaRPr lang="en-US" sz="2000" b="1" dirty="0">
              <a:solidFill>
                <a:schemeClr val="tx1"/>
              </a:solidFill>
            </a:endParaRPr>
          </a:p>
        </p:txBody>
      </p:sp>
      <p:sp>
        <p:nvSpPr>
          <p:cNvPr id="6" name="圆角矩形 5"/>
          <p:cNvSpPr/>
          <p:nvPr/>
        </p:nvSpPr>
        <p:spPr>
          <a:xfrm>
            <a:off x="3713983" y="4972498"/>
            <a:ext cx="1601449"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Count-min Sketch</a:t>
            </a:r>
            <a:endParaRPr lang="en-US" sz="2000" b="1" dirty="0">
              <a:solidFill>
                <a:schemeClr val="tx1"/>
              </a:solidFill>
            </a:endParaRPr>
          </a:p>
        </p:txBody>
      </p:sp>
      <p:sp>
        <p:nvSpPr>
          <p:cNvPr id="7" name="圆角矩形 6"/>
          <p:cNvSpPr/>
          <p:nvPr/>
        </p:nvSpPr>
        <p:spPr>
          <a:xfrm>
            <a:off x="5960639" y="4972498"/>
            <a:ext cx="1136755"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FIFO</a:t>
            </a:r>
            <a:endParaRPr lang="en-US" sz="2000" b="1" dirty="0">
              <a:solidFill>
                <a:schemeClr val="tx1"/>
              </a:solidFill>
            </a:endParaRPr>
          </a:p>
        </p:txBody>
      </p:sp>
      <p:sp>
        <p:nvSpPr>
          <p:cNvPr id="8" name="右箭头 7"/>
          <p:cNvSpPr/>
          <p:nvPr/>
        </p:nvSpPr>
        <p:spPr>
          <a:xfrm>
            <a:off x="812759" y="3359748"/>
            <a:ext cx="497173"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右箭头 8"/>
          <p:cNvSpPr/>
          <p:nvPr/>
        </p:nvSpPr>
        <p:spPr>
          <a:xfrm rot="19642734">
            <a:off x="3281922" y="2923010"/>
            <a:ext cx="869181" cy="348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右箭头 9"/>
          <p:cNvSpPr/>
          <p:nvPr/>
        </p:nvSpPr>
        <p:spPr>
          <a:xfrm rot="2357002">
            <a:off x="2722676" y="4372210"/>
            <a:ext cx="1246115" cy="349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右箭头 10"/>
          <p:cNvSpPr/>
          <p:nvPr/>
        </p:nvSpPr>
        <p:spPr>
          <a:xfrm>
            <a:off x="5455800" y="5351361"/>
            <a:ext cx="478267" cy="336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右箭头 11"/>
          <p:cNvSpPr/>
          <p:nvPr/>
        </p:nvSpPr>
        <p:spPr>
          <a:xfrm rot="3130837">
            <a:off x="6318672" y="3107611"/>
            <a:ext cx="1431936" cy="342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右箭头 12"/>
          <p:cNvSpPr/>
          <p:nvPr/>
        </p:nvSpPr>
        <p:spPr>
          <a:xfrm rot="18016499">
            <a:off x="6596945" y="4220133"/>
            <a:ext cx="1134820" cy="348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右箭头 13"/>
          <p:cNvSpPr/>
          <p:nvPr/>
        </p:nvSpPr>
        <p:spPr>
          <a:xfrm>
            <a:off x="7581995" y="3689293"/>
            <a:ext cx="497173"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右箭头 2"/>
          <p:cNvSpPr/>
          <p:nvPr/>
        </p:nvSpPr>
        <p:spPr>
          <a:xfrm rot="13012345">
            <a:off x="2030769" y="4541804"/>
            <a:ext cx="1796785" cy="3820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右箭头 14"/>
          <p:cNvSpPr/>
          <p:nvPr/>
        </p:nvSpPr>
        <p:spPr>
          <a:xfrm rot="16200000">
            <a:off x="4018850" y="3904124"/>
            <a:ext cx="1663482" cy="3820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文本框 15"/>
          <p:cNvSpPr txBox="1"/>
          <p:nvPr/>
        </p:nvSpPr>
        <p:spPr>
          <a:xfrm>
            <a:off x="1654597" y="4772443"/>
            <a:ext cx="1483090" cy="400110"/>
          </a:xfrm>
          <a:prstGeom prst="rect">
            <a:avLst/>
          </a:prstGeom>
          <a:noFill/>
        </p:spPr>
        <p:txBody>
          <a:bodyPr wrap="square" rtlCol="0">
            <a:spAutoFit/>
          </a:bodyPr>
          <a:lstStyle/>
          <a:p>
            <a:r>
              <a:rPr lang="en-US" sz="2000" b="1" dirty="0" smtClean="0"/>
              <a:t>Add rule</a:t>
            </a:r>
            <a:endParaRPr lang="en-US" sz="2000" b="1" dirty="0"/>
          </a:p>
        </p:txBody>
      </p:sp>
      <p:sp>
        <p:nvSpPr>
          <p:cNvPr id="17" name="文本框 16"/>
          <p:cNvSpPr txBox="1"/>
          <p:nvPr/>
        </p:nvSpPr>
        <p:spPr>
          <a:xfrm>
            <a:off x="5004392" y="3913225"/>
            <a:ext cx="1483090" cy="400110"/>
          </a:xfrm>
          <a:prstGeom prst="rect">
            <a:avLst/>
          </a:prstGeom>
          <a:noFill/>
        </p:spPr>
        <p:txBody>
          <a:bodyPr wrap="square" rtlCol="0">
            <a:spAutoFit/>
          </a:bodyPr>
          <a:lstStyle/>
          <a:p>
            <a:r>
              <a:rPr lang="en-US" sz="2000" b="1" dirty="0" smtClean="0"/>
              <a:t>Add queue</a:t>
            </a:r>
            <a:endParaRPr lang="en-US" sz="2000" b="1" dirty="0"/>
          </a:p>
        </p:txBody>
      </p:sp>
      <p:pic>
        <p:nvPicPr>
          <p:cNvPr id="1026" name="Picture 2" descr="http://images.clipartpanda.com/elephant-clip-art-RcA58xXc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2215" y="2255200"/>
            <a:ext cx="600436" cy="5734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eetclipart.com/multisite/sweetclipart/files/imagecache/middle/mouse_gra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1705" y="4011652"/>
            <a:ext cx="788968" cy="58957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28650" y="3278903"/>
            <a:ext cx="7527529" cy="3102847"/>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6509966" y="2395830"/>
            <a:ext cx="1729305" cy="88875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642372" y="2184573"/>
            <a:ext cx="3451105" cy="1105354"/>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721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551233" y="2238375"/>
            <a:ext cx="6337438" cy="4110046"/>
          </a:xfrm>
          <a:prstGeom prst="rect">
            <a:avLst/>
          </a:prstGeom>
        </p:spPr>
      </p:pic>
      <p:sp>
        <p:nvSpPr>
          <p:cNvPr id="2" name="标题 1"/>
          <p:cNvSpPr>
            <a:spLocks noGrp="1"/>
          </p:cNvSpPr>
          <p:nvPr>
            <p:ph type="title"/>
          </p:nvPr>
        </p:nvSpPr>
        <p:spPr/>
        <p:txBody>
          <a:bodyPr>
            <a:normAutofit fontScale="90000"/>
          </a:bodyPr>
          <a:lstStyle/>
          <a:p>
            <a:r>
              <a:rPr lang="en-US" dirty="0" smtClean="0"/>
              <a:t>Multi-Resource Fair Queuing </a:t>
            </a:r>
            <a:br>
              <a:rPr lang="en-US" dirty="0" smtClean="0"/>
            </a:br>
            <a:r>
              <a:rPr lang="en-US" dirty="0" smtClean="0"/>
              <a:t>Sub-system</a:t>
            </a:r>
            <a:endParaRPr lang="en-US" dirty="0"/>
          </a:p>
        </p:txBody>
      </p:sp>
      <p:sp>
        <p:nvSpPr>
          <p:cNvPr id="79" name="圆角矩形 78"/>
          <p:cNvSpPr/>
          <p:nvPr/>
        </p:nvSpPr>
        <p:spPr>
          <a:xfrm>
            <a:off x="6117687" y="1999764"/>
            <a:ext cx="2090985" cy="81373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Scheduling</a:t>
            </a:r>
            <a:endParaRPr lang="en-US" sz="2400" b="1" dirty="0">
              <a:solidFill>
                <a:schemeClr val="tx1"/>
              </a:solidFill>
            </a:endParaRPr>
          </a:p>
        </p:txBody>
      </p:sp>
      <p:sp>
        <p:nvSpPr>
          <p:cNvPr id="80" name="矩形 79"/>
          <p:cNvSpPr/>
          <p:nvPr/>
        </p:nvSpPr>
        <p:spPr>
          <a:xfrm>
            <a:off x="4445875" y="2813500"/>
            <a:ext cx="164349" cy="48083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矩形 80"/>
          <p:cNvSpPr/>
          <p:nvPr/>
        </p:nvSpPr>
        <p:spPr>
          <a:xfrm>
            <a:off x="4488406" y="3876358"/>
            <a:ext cx="164349" cy="48083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矩形 81"/>
          <p:cNvSpPr/>
          <p:nvPr/>
        </p:nvSpPr>
        <p:spPr>
          <a:xfrm>
            <a:off x="4414411" y="5342423"/>
            <a:ext cx="164349" cy="48083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4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1" grpId="0" animBg="1"/>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Multi-Resource </a:t>
            </a:r>
            <a:r>
              <a:rPr lang="en-US" dirty="0"/>
              <a:t>Fair Queuing </a:t>
            </a:r>
            <a:r>
              <a:rPr lang="en-US" dirty="0" smtClean="0"/>
              <a:t/>
            </a:r>
            <a:br>
              <a:rPr lang="en-US" dirty="0" smtClean="0"/>
            </a:br>
            <a:r>
              <a:rPr lang="en-US" dirty="0" smtClean="0"/>
              <a:t>Sub-system</a:t>
            </a:r>
            <a:endParaRPr lang="en-US" dirty="0"/>
          </a:p>
        </p:txBody>
      </p:sp>
      <p:sp>
        <p:nvSpPr>
          <p:cNvPr id="3" name="内容占位符 2"/>
          <p:cNvSpPr>
            <a:spLocks noGrp="1"/>
          </p:cNvSpPr>
          <p:nvPr>
            <p:ph idx="1"/>
          </p:nvPr>
        </p:nvSpPr>
        <p:spPr>
          <a:xfrm>
            <a:off x="549907" y="1608835"/>
            <a:ext cx="7886700" cy="4351338"/>
          </a:xfrm>
        </p:spPr>
        <p:txBody>
          <a:bodyPr/>
          <a:lstStyle/>
          <a:p>
            <a:r>
              <a:rPr lang="en-US" dirty="0"/>
              <a:t>Dominant </a:t>
            </a:r>
            <a:r>
              <a:rPr lang="en-US" dirty="0" smtClean="0"/>
              <a:t>Resource</a:t>
            </a:r>
            <a:endParaRPr lang="en-US" dirty="0">
              <a:solidFill>
                <a:schemeClr val="accent2"/>
              </a:solidFill>
            </a:endParaRPr>
          </a:p>
        </p:txBody>
      </p:sp>
      <p:grpSp>
        <p:nvGrpSpPr>
          <p:cNvPr id="29" name="Group 75"/>
          <p:cNvGrpSpPr/>
          <p:nvPr/>
        </p:nvGrpSpPr>
        <p:grpSpPr>
          <a:xfrm>
            <a:off x="1845947" y="3343382"/>
            <a:ext cx="662452" cy="692776"/>
            <a:chOff x="4846320" y="2209800"/>
            <a:chExt cx="609600" cy="609600"/>
          </a:xfrm>
        </p:grpSpPr>
        <p:sp>
          <p:nvSpPr>
            <p:cNvPr id="30" name="Rounded Rectangle 56"/>
            <p:cNvSpPr/>
            <p:nvPr/>
          </p:nvSpPr>
          <p:spPr>
            <a:xfrm>
              <a:off x="4846320" y="2209800"/>
              <a:ext cx="609600" cy="609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38" name="Group 23"/>
            <p:cNvGrpSpPr/>
            <p:nvPr/>
          </p:nvGrpSpPr>
          <p:grpSpPr>
            <a:xfrm>
              <a:off x="4876798" y="2270760"/>
              <a:ext cx="518164" cy="487680"/>
              <a:chOff x="609600" y="1652131"/>
              <a:chExt cx="359837" cy="338667"/>
            </a:xfrm>
          </p:grpSpPr>
          <p:pic>
            <p:nvPicPr>
              <p:cNvPr id="39" name="Picture 58" descr="magnifying_glass.png"/>
              <p:cNvPicPr>
                <a:picLocks noChangeAspect="1"/>
              </p:cNvPicPr>
              <p:nvPr/>
            </p:nvPicPr>
            <p:blipFill>
              <a:blip r:embed="rId3" cstate="print"/>
              <a:stretch>
                <a:fillRect/>
              </a:stretch>
            </p:blipFill>
            <p:spPr>
              <a:xfrm>
                <a:off x="630769" y="1652131"/>
                <a:ext cx="338668" cy="338667"/>
              </a:xfrm>
              <a:prstGeom prst="rect">
                <a:avLst/>
              </a:prstGeom>
              <a:effectLst>
                <a:outerShdw blurRad="63500" sx="102000" sy="102000" algn="ctr" rotWithShape="0">
                  <a:prstClr val="black">
                    <a:alpha val="40000"/>
                  </a:prstClr>
                </a:outerShdw>
              </a:effectLst>
            </p:spPr>
          </p:pic>
          <p:pic>
            <p:nvPicPr>
              <p:cNvPr id="40" name="Picture 2" descr="C:\Users\agember\AppData\Local\Microsoft\Windows\Temporary Internet Files\Content.IE5\2DGPU1UI\MC900431599[1].png"/>
              <p:cNvPicPr>
                <a:picLocks noChangeAspect="1" noChangeArrowheads="1"/>
              </p:cNvPicPr>
              <p:nvPr/>
            </p:nvPicPr>
            <p:blipFill>
              <a:blip r:embed="rId4" cstate="print"/>
              <a:srcRect/>
              <a:stretch>
                <a:fillRect/>
              </a:stretch>
            </p:blipFill>
            <p:spPr bwMode="auto">
              <a:xfrm>
                <a:off x="609600" y="1752600"/>
                <a:ext cx="238125" cy="238125"/>
              </a:xfrm>
              <a:prstGeom prst="rect">
                <a:avLst/>
              </a:prstGeom>
              <a:noFill/>
            </p:spPr>
          </p:pic>
        </p:grpSp>
      </p:grpSp>
      <p:sp>
        <p:nvSpPr>
          <p:cNvPr id="41" name="文本框 40"/>
          <p:cNvSpPr txBox="1"/>
          <p:nvPr/>
        </p:nvSpPr>
        <p:spPr>
          <a:xfrm>
            <a:off x="1892508" y="4178448"/>
            <a:ext cx="1558977" cy="461665"/>
          </a:xfrm>
          <a:prstGeom prst="rect">
            <a:avLst/>
          </a:prstGeom>
          <a:noFill/>
        </p:spPr>
        <p:txBody>
          <a:bodyPr wrap="square" rtlCol="0">
            <a:spAutoFit/>
          </a:bodyPr>
          <a:lstStyle/>
          <a:p>
            <a:r>
              <a:rPr lang="en-US" sz="2400" b="1" dirty="0" smtClean="0"/>
              <a:t>IDS</a:t>
            </a:r>
            <a:endParaRPr lang="en-US" sz="2400" b="1" dirty="0"/>
          </a:p>
        </p:txBody>
      </p:sp>
      <p:sp>
        <p:nvSpPr>
          <p:cNvPr id="42" name="文本框 41"/>
          <p:cNvSpPr txBox="1"/>
          <p:nvPr/>
        </p:nvSpPr>
        <p:spPr>
          <a:xfrm>
            <a:off x="4281482" y="2607867"/>
            <a:ext cx="1558977" cy="461665"/>
          </a:xfrm>
          <a:prstGeom prst="rect">
            <a:avLst/>
          </a:prstGeom>
          <a:noFill/>
        </p:spPr>
        <p:txBody>
          <a:bodyPr wrap="square" rtlCol="0">
            <a:spAutoFit/>
          </a:bodyPr>
          <a:lstStyle/>
          <a:p>
            <a:r>
              <a:rPr lang="en-US" sz="2400" b="1" dirty="0"/>
              <a:t>CPU</a:t>
            </a:r>
          </a:p>
        </p:txBody>
      </p:sp>
      <p:sp>
        <p:nvSpPr>
          <p:cNvPr id="43" name="文本框 42"/>
          <p:cNvSpPr txBox="1"/>
          <p:nvPr/>
        </p:nvSpPr>
        <p:spPr>
          <a:xfrm>
            <a:off x="6839262" y="2588389"/>
            <a:ext cx="1558977" cy="461665"/>
          </a:xfrm>
          <a:prstGeom prst="rect">
            <a:avLst/>
          </a:prstGeom>
          <a:noFill/>
        </p:spPr>
        <p:txBody>
          <a:bodyPr wrap="square" rtlCol="0">
            <a:spAutoFit/>
          </a:bodyPr>
          <a:lstStyle/>
          <a:p>
            <a:r>
              <a:rPr lang="en-US" sz="2400" b="1" dirty="0" smtClean="0"/>
              <a:t>NIC</a:t>
            </a:r>
            <a:endParaRPr lang="en-US" sz="2400" b="1" dirty="0"/>
          </a:p>
        </p:txBody>
      </p:sp>
      <p:grpSp>
        <p:nvGrpSpPr>
          <p:cNvPr id="44" name="组合 43"/>
          <p:cNvGrpSpPr/>
          <p:nvPr/>
        </p:nvGrpSpPr>
        <p:grpSpPr>
          <a:xfrm>
            <a:off x="1190810" y="5080205"/>
            <a:ext cx="2272233" cy="1284880"/>
            <a:chOff x="962210" y="4828551"/>
            <a:chExt cx="2272233" cy="1284880"/>
          </a:xfrm>
        </p:grpSpPr>
        <p:grpSp>
          <p:nvGrpSpPr>
            <p:cNvPr id="45" name="Group 33"/>
            <p:cNvGrpSpPr/>
            <p:nvPr/>
          </p:nvGrpSpPr>
          <p:grpSpPr>
            <a:xfrm>
              <a:off x="1680199" y="4828551"/>
              <a:ext cx="685800" cy="701330"/>
              <a:chOff x="6426130" y="2933505"/>
              <a:chExt cx="762000" cy="779256"/>
            </a:xfrm>
          </p:grpSpPr>
          <p:sp>
            <p:nvSpPr>
              <p:cNvPr id="47" name="Rounded Rectangle 61"/>
              <p:cNvSpPr/>
              <p:nvPr/>
            </p:nvSpPr>
            <p:spPr>
              <a:xfrm>
                <a:off x="6426130" y="2933505"/>
                <a:ext cx="762000" cy="762000"/>
              </a:xfrm>
              <a:prstGeom prst="roundRect">
                <a:avLst/>
              </a:prstGeom>
            </p:spPr>
            <p:style>
              <a:lnRef idx="0">
                <a:schemeClr val="accent6"/>
              </a:lnRef>
              <a:fillRef idx="1003">
                <a:schemeClr val="dk1"/>
              </a:fillRef>
              <a:effectRef idx="3">
                <a:schemeClr val="accent6"/>
              </a:effectRef>
              <a:fontRef idx="minor">
                <a:schemeClr val="lt1"/>
              </a:fontRef>
            </p:style>
            <p:txBody>
              <a:bodyPr rtlCol="0" anchor="ctr"/>
              <a:lstStyle/>
              <a:p>
                <a:pPr algn="ctr"/>
                <a:endParaRPr lang="en-US"/>
              </a:p>
            </p:txBody>
          </p:sp>
          <p:pic>
            <p:nvPicPr>
              <p:cNvPr id="48" name="Picture 7" descr="C:\Users\agember\AppData\Local\Microsoft\Windows\Temporary Internet Files\Content.IE5\QZT0K7D8\MC900434719[1].png"/>
              <p:cNvPicPr>
                <a:picLocks noChangeAspect="1" noChangeArrowheads="1"/>
              </p:cNvPicPr>
              <p:nvPr/>
            </p:nvPicPr>
            <p:blipFill>
              <a:blip r:embed="rId5" cstate="print"/>
              <a:srcRect/>
              <a:stretch>
                <a:fillRect/>
              </a:stretch>
            </p:blipFill>
            <p:spPr bwMode="auto">
              <a:xfrm>
                <a:off x="6429901" y="3005901"/>
                <a:ext cx="706860" cy="706860"/>
              </a:xfrm>
              <a:prstGeom prst="rect">
                <a:avLst/>
              </a:prstGeom>
              <a:noFill/>
            </p:spPr>
          </p:pic>
        </p:grpSp>
        <p:sp>
          <p:nvSpPr>
            <p:cNvPr id="46" name="文本框 45"/>
            <p:cNvSpPr txBox="1"/>
            <p:nvPr/>
          </p:nvSpPr>
          <p:spPr>
            <a:xfrm>
              <a:off x="962210" y="5651766"/>
              <a:ext cx="2272233" cy="461665"/>
            </a:xfrm>
            <a:prstGeom prst="rect">
              <a:avLst/>
            </a:prstGeom>
            <a:noFill/>
          </p:spPr>
          <p:txBody>
            <a:bodyPr wrap="square" rtlCol="0">
              <a:spAutoFit/>
            </a:bodyPr>
            <a:lstStyle/>
            <a:p>
              <a:r>
                <a:rPr lang="en-US" sz="2400" b="1" dirty="0" smtClean="0"/>
                <a:t>WAN Optimizer</a:t>
              </a:r>
              <a:endParaRPr lang="en-US" sz="2400" b="1" dirty="0"/>
            </a:p>
          </p:txBody>
        </p:sp>
      </p:grpSp>
      <p:cxnSp>
        <p:nvCxnSpPr>
          <p:cNvPr id="49" name="直接连接符 48"/>
          <p:cNvCxnSpPr/>
          <p:nvPr/>
        </p:nvCxnSpPr>
        <p:spPr>
          <a:xfrm>
            <a:off x="1113020" y="4778684"/>
            <a:ext cx="7285219" cy="44970"/>
          </a:xfrm>
          <a:prstGeom prst="line">
            <a:avLst/>
          </a:prstGeom>
        </p:spPr>
        <p:style>
          <a:lnRef idx="3">
            <a:schemeClr val="dk1"/>
          </a:lnRef>
          <a:fillRef idx="0">
            <a:schemeClr val="dk1"/>
          </a:fillRef>
          <a:effectRef idx="2">
            <a:schemeClr val="dk1"/>
          </a:effectRef>
          <a:fontRef idx="minor">
            <a:schemeClr val="tx1"/>
          </a:fontRef>
        </p:style>
      </p:cxnSp>
      <p:cxnSp>
        <p:nvCxnSpPr>
          <p:cNvPr id="50" name="直接连接符 49"/>
          <p:cNvCxnSpPr/>
          <p:nvPr/>
        </p:nvCxnSpPr>
        <p:spPr>
          <a:xfrm>
            <a:off x="3476739" y="2490103"/>
            <a:ext cx="0" cy="4075927"/>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p:nvPr/>
        </p:nvCxnSpPr>
        <p:spPr>
          <a:xfrm>
            <a:off x="1113020" y="3131007"/>
            <a:ext cx="7285219" cy="44970"/>
          </a:xfrm>
          <a:prstGeom prst="line">
            <a:avLst/>
          </a:prstGeom>
        </p:spPr>
        <p:style>
          <a:lnRef idx="3">
            <a:schemeClr val="dk1"/>
          </a:lnRef>
          <a:fillRef idx="0">
            <a:schemeClr val="dk1"/>
          </a:fillRef>
          <a:effectRef idx="2">
            <a:schemeClr val="dk1"/>
          </a:effectRef>
          <a:fontRef idx="minor">
            <a:schemeClr val="tx1"/>
          </a:fontRef>
        </p:style>
      </p:cxnSp>
      <p:cxnSp>
        <p:nvCxnSpPr>
          <p:cNvPr id="52" name="直接连接符 51"/>
          <p:cNvCxnSpPr/>
          <p:nvPr/>
        </p:nvCxnSpPr>
        <p:spPr>
          <a:xfrm>
            <a:off x="5857264" y="2541948"/>
            <a:ext cx="0" cy="4075927"/>
          </a:xfrm>
          <a:prstGeom prst="line">
            <a:avLst/>
          </a:prstGeom>
        </p:spPr>
        <p:style>
          <a:lnRef idx="3">
            <a:schemeClr val="dk1"/>
          </a:lnRef>
          <a:fillRef idx="0">
            <a:schemeClr val="dk1"/>
          </a:fillRef>
          <a:effectRef idx="2">
            <a:schemeClr val="dk1"/>
          </a:effectRef>
          <a:fontRef idx="minor">
            <a:schemeClr val="tx1"/>
          </a:fontRef>
        </p:style>
      </p:cxnSp>
      <p:sp>
        <p:nvSpPr>
          <p:cNvPr id="53" name="文本框 52"/>
          <p:cNvSpPr txBox="1"/>
          <p:nvPr/>
        </p:nvSpPr>
        <p:spPr>
          <a:xfrm>
            <a:off x="4137243" y="3606617"/>
            <a:ext cx="1933731" cy="646331"/>
          </a:xfrm>
          <a:prstGeom prst="rect">
            <a:avLst/>
          </a:prstGeom>
          <a:noFill/>
        </p:spPr>
        <p:txBody>
          <a:bodyPr wrap="square" rtlCol="0">
            <a:spAutoFit/>
          </a:bodyPr>
          <a:lstStyle/>
          <a:p>
            <a:r>
              <a:rPr lang="en-US" sz="3600" b="1" dirty="0" smtClean="0">
                <a:solidFill>
                  <a:schemeClr val="accent2"/>
                </a:solidFill>
              </a:rPr>
              <a:t>High</a:t>
            </a:r>
            <a:endParaRPr lang="en-US" sz="3600" b="1" dirty="0">
              <a:solidFill>
                <a:schemeClr val="accent2"/>
              </a:solidFill>
            </a:endParaRPr>
          </a:p>
        </p:txBody>
      </p:sp>
      <p:sp>
        <p:nvSpPr>
          <p:cNvPr id="54" name="文本框 53"/>
          <p:cNvSpPr txBox="1"/>
          <p:nvPr/>
        </p:nvSpPr>
        <p:spPr>
          <a:xfrm>
            <a:off x="6731476" y="5358757"/>
            <a:ext cx="1933731" cy="646331"/>
          </a:xfrm>
          <a:prstGeom prst="rect">
            <a:avLst/>
          </a:prstGeom>
          <a:noFill/>
        </p:spPr>
        <p:txBody>
          <a:bodyPr wrap="square" rtlCol="0">
            <a:spAutoFit/>
          </a:bodyPr>
          <a:lstStyle/>
          <a:p>
            <a:r>
              <a:rPr lang="en-US" sz="3600" b="1" dirty="0" smtClean="0">
                <a:solidFill>
                  <a:schemeClr val="accent2"/>
                </a:solidFill>
              </a:rPr>
              <a:t>High</a:t>
            </a:r>
            <a:endParaRPr lang="en-US" sz="3600" b="1" dirty="0">
              <a:solidFill>
                <a:schemeClr val="accent2"/>
              </a:solidFill>
            </a:endParaRPr>
          </a:p>
        </p:txBody>
      </p:sp>
      <p:sp>
        <p:nvSpPr>
          <p:cNvPr id="55" name="文本框 54"/>
          <p:cNvSpPr txBox="1"/>
          <p:nvPr/>
        </p:nvSpPr>
        <p:spPr>
          <a:xfrm>
            <a:off x="6731477" y="3620006"/>
            <a:ext cx="1933731" cy="646331"/>
          </a:xfrm>
          <a:prstGeom prst="rect">
            <a:avLst/>
          </a:prstGeom>
          <a:noFill/>
        </p:spPr>
        <p:txBody>
          <a:bodyPr wrap="square" rtlCol="0">
            <a:spAutoFit/>
          </a:bodyPr>
          <a:lstStyle/>
          <a:p>
            <a:r>
              <a:rPr lang="en-US" sz="3600" b="1" dirty="0" smtClean="0">
                <a:solidFill>
                  <a:schemeClr val="accent2"/>
                </a:solidFill>
              </a:rPr>
              <a:t>Low</a:t>
            </a:r>
            <a:endParaRPr lang="en-US" sz="3600" b="1" dirty="0">
              <a:solidFill>
                <a:schemeClr val="accent2"/>
              </a:solidFill>
            </a:endParaRPr>
          </a:p>
        </p:txBody>
      </p:sp>
      <p:sp>
        <p:nvSpPr>
          <p:cNvPr id="56" name="文本框 55"/>
          <p:cNvSpPr txBox="1"/>
          <p:nvPr/>
        </p:nvSpPr>
        <p:spPr>
          <a:xfrm>
            <a:off x="4235392" y="5357677"/>
            <a:ext cx="1933731" cy="646331"/>
          </a:xfrm>
          <a:prstGeom prst="rect">
            <a:avLst/>
          </a:prstGeom>
          <a:noFill/>
        </p:spPr>
        <p:txBody>
          <a:bodyPr wrap="square" rtlCol="0">
            <a:spAutoFit/>
          </a:bodyPr>
          <a:lstStyle/>
          <a:p>
            <a:r>
              <a:rPr lang="en-US" sz="3600" b="1" dirty="0" smtClean="0">
                <a:solidFill>
                  <a:schemeClr val="accent2"/>
                </a:solidFill>
              </a:rPr>
              <a:t>Low</a:t>
            </a:r>
            <a:endParaRPr lang="en-US" sz="3600" b="1" dirty="0">
              <a:solidFill>
                <a:schemeClr val="accent2"/>
              </a:solidFill>
            </a:endParaRPr>
          </a:p>
        </p:txBody>
      </p:sp>
      <p:cxnSp>
        <p:nvCxnSpPr>
          <p:cNvPr id="57" name="直接连接符 56"/>
          <p:cNvCxnSpPr/>
          <p:nvPr/>
        </p:nvCxnSpPr>
        <p:spPr>
          <a:xfrm>
            <a:off x="1113020" y="2486371"/>
            <a:ext cx="7285219" cy="44970"/>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p:cNvCxnSpPr/>
          <p:nvPr/>
        </p:nvCxnSpPr>
        <p:spPr>
          <a:xfrm>
            <a:off x="1113020" y="6510810"/>
            <a:ext cx="7285219" cy="44970"/>
          </a:xfrm>
          <a:prstGeom prst="line">
            <a:avLst/>
          </a:prstGeom>
        </p:spPr>
        <p:style>
          <a:lnRef idx="3">
            <a:schemeClr val="dk1"/>
          </a:lnRef>
          <a:fillRef idx="0">
            <a:schemeClr val="dk1"/>
          </a:fillRef>
          <a:effectRef idx="2">
            <a:schemeClr val="dk1"/>
          </a:effectRef>
          <a:fontRef idx="minor">
            <a:schemeClr val="tx1"/>
          </a:fontRef>
        </p:style>
      </p:cxnSp>
      <p:cxnSp>
        <p:nvCxnSpPr>
          <p:cNvPr id="59" name="直接连接符 58"/>
          <p:cNvCxnSpPr/>
          <p:nvPr/>
        </p:nvCxnSpPr>
        <p:spPr>
          <a:xfrm>
            <a:off x="1113020" y="2508856"/>
            <a:ext cx="0" cy="4024439"/>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p:cNvCxnSpPr/>
          <p:nvPr/>
        </p:nvCxnSpPr>
        <p:spPr>
          <a:xfrm>
            <a:off x="8398239" y="2508856"/>
            <a:ext cx="0" cy="4075927"/>
          </a:xfrm>
          <a:prstGeom prst="line">
            <a:avLst/>
          </a:prstGeom>
        </p:spPr>
        <p:style>
          <a:lnRef idx="3">
            <a:schemeClr val="dk1"/>
          </a:lnRef>
          <a:fillRef idx="0">
            <a:schemeClr val="dk1"/>
          </a:fillRef>
          <a:effectRef idx="2">
            <a:schemeClr val="dk1"/>
          </a:effectRef>
          <a:fontRef idx="minor">
            <a:schemeClr val="tx1"/>
          </a:fontRef>
        </p:style>
      </p:cxnSp>
      <p:sp>
        <p:nvSpPr>
          <p:cNvPr id="4" name="矩形 3"/>
          <p:cNvSpPr/>
          <p:nvPr/>
        </p:nvSpPr>
        <p:spPr>
          <a:xfrm>
            <a:off x="3943350" y="3412660"/>
            <a:ext cx="1340540" cy="99662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6554598" y="5124407"/>
            <a:ext cx="1340540" cy="99662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81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53" grpId="0"/>
      <p:bldP spid="54" grpId="0"/>
      <p:bldP spid="55" grpId="0"/>
      <p:bldP spid="56" grpId="0"/>
      <p:bldP spid="4"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Multi-Resource </a:t>
            </a:r>
            <a:r>
              <a:rPr lang="en-US" dirty="0"/>
              <a:t>Fair Queuing </a:t>
            </a:r>
            <a:r>
              <a:rPr lang="en-US" dirty="0" smtClean="0"/>
              <a:t/>
            </a:r>
            <a:br>
              <a:rPr lang="en-US" dirty="0" smtClean="0"/>
            </a:br>
            <a:r>
              <a:rPr lang="en-US" dirty="0" smtClean="0"/>
              <a:t>Sub-system</a:t>
            </a:r>
            <a:endParaRPr lang="en-US" dirty="0"/>
          </a:p>
        </p:txBody>
      </p:sp>
      <p:sp>
        <p:nvSpPr>
          <p:cNvPr id="3" name="内容占位符 2"/>
          <p:cNvSpPr>
            <a:spLocks noGrp="1"/>
          </p:cNvSpPr>
          <p:nvPr>
            <p:ph idx="1"/>
          </p:nvPr>
        </p:nvSpPr>
        <p:spPr>
          <a:xfrm>
            <a:off x="549907" y="1608835"/>
            <a:ext cx="7886700" cy="4351338"/>
          </a:xfrm>
        </p:spPr>
        <p:txBody>
          <a:bodyPr/>
          <a:lstStyle/>
          <a:p>
            <a:r>
              <a:rPr lang="en-US" dirty="0"/>
              <a:t>Dominant </a:t>
            </a:r>
            <a:r>
              <a:rPr lang="en-US" dirty="0" smtClean="0"/>
              <a:t>Resource</a:t>
            </a:r>
          </a:p>
          <a:p>
            <a:endParaRPr lang="en-US" dirty="0">
              <a:solidFill>
                <a:schemeClr val="accent2"/>
              </a:solidFill>
            </a:endParaRPr>
          </a:p>
          <a:p>
            <a:r>
              <a:rPr lang="en-US" dirty="0" smtClean="0"/>
              <a:t>Dominant Resource Fair Queuing</a:t>
            </a:r>
          </a:p>
          <a:p>
            <a:pPr lvl="1"/>
            <a:r>
              <a:rPr lang="en-US" dirty="0" smtClean="0"/>
              <a:t>Share </a:t>
            </a:r>
            <a:r>
              <a:rPr lang="en-US" dirty="0" smtClean="0"/>
              <a:t>dominant </a:t>
            </a:r>
            <a:r>
              <a:rPr lang="en-US" dirty="0" smtClean="0"/>
              <a:t>resource fairly</a:t>
            </a:r>
            <a:endParaRPr lang="en-US" dirty="0"/>
          </a:p>
        </p:txBody>
      </p:sp>
    </p:spTree>
    <p:extLst>
      <p:ext uri="{BB962C8B-B14F-4D97-AF65-F5344CB8AC3E}">
        <p14:creationId xmlns:p14="http://schemas.microsoft.com/office/powerpoint/2010/main" val="272750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Multi-Resource Fair Queuing</a:t>
            </a:r>
            <a:endParaRPr lang="en-US" dirty="0"/>
          </a:p>
        </p:txBody>
      </p:sp>
      <p:pic>
        <p:nvPicPr>
          <p:cNvPr id="4" name="内容占位符 3"/>
          <p:cNvPicPr>
            <a:picLocks noGrp="1" noChangeAspect="1"/>
          </p:cNvPicPr>
          <p:nvPr>
            <p:ph idx="1"/>
          </p:nvPr>
        </p:nvPicPr>
        <p:blipFill>
          <a:blip r:embed="rId3"/>
          <a:stretch>
            <a:fillRect/>
          </a:stretch>
        </p:blipFill>
        <p:spPr>
          <a:xfrm>
            <a:off x="3495893" y="2870492"/>
            <a:ext cx="5091031" cy="3301708"/>
          </a:xfrm>
          <a:prstGeom prst="rect">
            <a:avLst/>
          </a:prstGeom>
        </p:spPr>
      </p:pic>
      <p:sp>
        <p:nvSpPr>
          <p:cNvPr id="5" name="矩形 4"/>
          <p:cNvSpPr/>
          <p:nvPr/>
        </p:nvSpPr>
        <p:spPr>
          <a:xfrm>
            <a:off x="5525657" y="3335183"/>
            <a:ext cx="425871" cy="375272"/>
          </a:xfrm>
          <a:prstGeom prst="rect">
            <a:avLst/>
          </a:prstGeom>
          <a:solidFill>
            <a:schemeClr val="dk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8</a:t>
            </a:r>
          </a:p>
        </p:txBody>
      </p:sp>
      <p:sp>
        <p:nvSpPr>
          <p:cNvPr id="6" name="矩形 5"/>
          <p:cNvSpPr/>
          <p:nvPr/>
        </p:nvSpPr>
        <p:spPr>
          <a:xfrm>
            <a:off x="5565683" y="4189282"/>
            <a:ext cx="428130" cy="398575"/>
          </a:xfrm>
          <a:prstGeom prst="rect">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chemeClr val="tx1"/>
                </a:solidFill>
              </a:rPr>
              <a:t>2</a:t>
            </a:r>
            <a:endParaRPr lang="en-US" sz="2400" b="1" dirty="0">
              <a:solidFill>
                <a:schemeClr val="tx1"/>
              </a:solidFill>
            </a:endParaRPr>
          </a:p>
        </p:txBody>
      </p:sp>
      <p:sp>
        <p:nvSpPr>
          <p:cNvPr id="7" name="矩形 6"/>
          <p:cNvSpPr/>
          <p:nvPr/>
        </p:nvSpPr>
        <p:spPr>
          <a:xfrm>
            <a:off x="5481665" y="5348976"/>
            <a:ext cx="469863" cy="417557"/>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chemeClr val="tx1"/>
                </a:solidFill>
              </a:rPr>
              <a:t>4</a:t>
            </a:r>
            <a:endParaRPr lang="en-US" sz="2400" b="1" dirty="0">
              <a:solidFill>
                <a:schemeClr val="tx1"/>
              </a:solidFill>
            </a:endParaRPr>
          </a:p>
        </p:txBody>
      </p:sp>
      <p:sp>
        <p:nvSpPr>
          <p:cNvPr id="8" name="文本框 7"/>
          <p:cNvSpPr txBox="1"/>
          <p:nvPr/>
        </p:nvSpPr>
        <p:spPr>
          <a:xfrm>
            <a:off x="228600" y="1553970"/>
            <a:ext cx="8058150" cy="1169551"/>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Packet tag</a:t>
            </a:r>
          </a:p>
          <a:p>
            <a:pPr marL="742950" lvl="1" indent="-285750">
              <a:buFont typeface="Arial" panose="020B0604020202020204" pitchFamily="34" charset="0"/>
              <a:buChar char="•"/>
            </a:pPr>
            <a:r>
              <a:rPr lang="en-US" sz="2400" dirty="0" smtClean="0"/>
              <a:t>Dominant resource used </a:t>
            </a:r>
            <a:r>
              <a:rPr lang="en-US" sz="2400" dirty="0" smtClean="0"/>
              <a:t>by the </a:t>
            </a:r>
            <a:r>
              <a:rPr lang="en-US" sz="2400" dirty="0" smtClean="0">
                <a:solidFill>
                  <a:srgbClr val="FF0000"/>
                </a:solidFill>
              </a:rPr>
              <a:t>flow</a:t>
            </a:r>
            <a:r>
              <a:rPr lang="en-US" sz="2400" dirty="0" smtClean="0"/>
              <a:t> when </a:t>
            </a:r>
            <a:r>
              <a:rPr lang="en-US" sz="2400" dirty="0" smtClean="0"/>
              <a:t>the </a:t>
            </a:r>
            <a:r>
              <a:rPr lang="en-US" sz="2400" dirty="0" err="1" smtClean="0"/>
              <a:t>pkt</a:t>
            </a:r>
            <a:r>
              <a:rPr lang="en-US" sz="2400" dirty="0" smtClean="0"/>
              <a:t> </a:t>
            </a:r>
            <a:r>
              <a:rPr lang="en-US" sz="2400" dirty="0" smtClean="0"/>
              <a:t>is </a:t>
            </a:r>
            <a:r>
              <a:rPr lang="en-US" sz="2400" dirty="0" smtClean="0"/>
              <a:t>out </a:t>
            </a:r>
            <a:endParaRPr lang="en-US" sz="2400" dirty="0" smtClean="0"/>
          </a:p>
          <a:p>
            <a:endParaRPr lang="en-US" dirty="0"/>
          </a:p>
        </p:txBody>
      </p:sp>
    </p:spTree>
    <p:extLst>
      <p:ext uri="{BB962C8B-B14F-4D97-AF65-F5344CB8AC3E}">
        <p14:creationId xmlns:p14="http://schemas.microsoft.com/office/powerpoint/2010/main" val="1611248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Multi-Resource Fair Queuing</a:t>
            </a:r>
            <a:endParaRPr lang="en-US" dirty="0"/>
          </a:p>
        </p:txBody>
      </p:sp>
      <p:pic>
        <p:nvPicPr>
          <p:cNvPr id="4" name="内容占位符 3"/>
          <p:cNvPicPr>
            <a:picLocks noGrp="1" noChangeAspect="1"/>
          </p:cNvPicPr>
          <p:nvPr>
            <p:ph idx="1"/>
          </p:nvPr>
        </p:nvPicPr>
        <p:blipFill>
          <a:blip r:embed="rId3"/>
          <a:stretch>
            <a:fillRect/>
          </a:stretch>
        </p:blipFill>
        <p:spPr>
          <a:xfrm>
            <a:off x="3495893" y="2870492"/>
            <a:ext cx="5091031" cy="3301708"/>
          </a:xfrm>
          <a:prstGeom prst="rect">
            <a:avLst/>
          </a:prstGeom>
        </p:spPr>
      </p:pic>
      <p:sp>
        <p:nvSpPr>
          <p:cNvPr id="5" name="矩形 4"/>
          <p:cNvSpPr/>
          <p:nvPr/>
        </p:nvSpPr>
        <p:spPr>
          <a:xfrm>
            <a:off x="5525657" y="3335183"/>
            <a:ext cx="425871" cy="375272"/>
          </a:xfrm>
          <a:prstGeom prst="rect">
            <a:avLst/>
          </a:prstGeom>
          <a:solidFill>
            <a:schemeClr val="dk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8</a:t>
            </a:r>
          </a:p>
        </p:txBody>
      </p:sp>
      <p:sp>
        <p:nvSpPr>
          <p:cNvPr id="6" name="矩形 5"/>
          <p:cNvSpPr/>
          <p:nvPr/>
        </p:nvSpPr>
        <p:spPr>
          <a:xfrm>
            <a:off x="5565683" y="4189282"/>
            <a:ext cx="428130" cy="398575"/>
          </a:xfrm>
          <a:prstGeom prst="rect">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chemeClr val="tx1"/>
                </a:solidFill>
              </a:rPr>
              <a:t>2</a:t>
            </a:r>
            <a:endParaRPr lang="en-US" sz="2400" b="1" dirty="0">
              <a:solidFill>
                <a:schemeClr val="tx1"/>
              </a:solidFill>
            </a:endParaRPr>
          </a:p>
        </p:txBody>
      </p:sp>
      <p:sp>
        <p:nvSpPr>
          <p:cNvPr id="7" name="矩形 6"/>
          <p:cNvSpPr/>
          <p:nvPr/>
        </p:nvSpPr>
        <p:spPr>
          <a:xfrm>
            <a:off x="5481665" y="5348976"/>
            <a:ext cx="469863" cy="417557"/>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chemeClr val="tx1"/>
                </a:solidFill>
              </a:rPr>
              <a:t>4</a:t>
            </a:r>
            <a:endParaRPr lang="en-US" sz="2400" b="1" dirty="0">
              <a:solidFill>
                <a:schemeClr val="tx1"/>
              </a:solidFill>
            </a:endParaRPr>
          </a:p>
        </p:txBody>
      </p:sp>
      <p:sp>
        <p:nvSpPr>
          <p:cNvPr id="8" name="文本框 7"/>
          <p:cNvSpPr txBox="1"/>
          <p:nvPr/>
        </p:nvSpPr>
        <p:spPr>
          <a:xfrm>
            <a:off x="228600" y="1553970"/>
            <a:ext cx="8058150" cy="1600438"/>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Packet tag</a:t>
            </a:r>
          </a:p>
          <a:p>
            <a:pPr marL="742950" lvl="1" indent="-285750">
              <a:buFont typeface="Arial" panose="020B0604020202020204" pitchFamily="34" charset="0"/>
              <a:buChar char="•"/>
            </a:pPr>
            <a:r>
              <a:rPr lang="en-US" sz="2400" dirty="0"/>
              <a:t>Dominant resource used by the </a:t>
            </a:r>
            <a:r>
              <a:rPr lang="en-US" sz="2400" dirty="0">
                <a:solidFill>
                  <a:srgbClr val="FF0000"/>
                </a:solidFill>
              </a:rPr>
              <a:t>flow</a:t>
            </a:r>
            <a:r>
              <a:rPr lang="en-US" sz="2400" dirty="0"/>
              <a:t> when the </a:t>
            </a:r>
            <a:r>
              <a:rPr lang="en-US" sz="2400" dirty="0" err="1"/>
              <a:t>pkt</a:t>
            </a:r>
            <a:r>
              <a:rPr lang="en-US" sz="2400" dirty="0"/>
              <a:t> is out </a:t>
            </a:r>
          </a:p>
          <a:p>
            <a:pPr marL="285750" indent="-285750">
              <a:buFont typeface="Arial" panose="020B0604020202020204" pitchFamily="34" charset="0"/>
              <a:buChar char="•"/>
            </a:pPr>
            <a:r>
              <a:rPr lang="en-US" sz="2800" b="1" dirty="0" smtClean="0"/>
              <a:t>Tagging</a:t>
            </a:r>
            <a:endParaRPr lang="en-US" sz="2800" b="1" dirty="0" smtClean="0"/>
          </a:p>
          <a:p>
            <a:endParaRPr lang="en-US" dirty="0"/>
          </a:p>
        </p:txBody>
      </p:sp>
    </p:spTree>
    <p:extLst>
      <p:ext uri="{BB962C8B-B14F-4D97-AF65-F5344CB8AC3E}">
        <p14:creationId xmlns:p14="http://schemas.microsoft.com/office/powerpoint/2010/main" val="1298767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Multi-Resource Fair Queuing</a:t>
            </a:r>
            <a:endParaRPr lang="en-US" dirty="0"/>
          </a:p>
        </p:txBody>
      </p:sp>
      <p:pic>
        <p:nvPicPr>
          <p:cNvPr id="4" name="内容占位符 3"/>
          <p:cNvPicPr>
            <a:picLocks noGrp="1" noChangeAspect="1"/>
          </p:cNvPicPr>
          <p:nvPr>
            <p:ph idx="1"/>
          </p:nvPr>
        </p:nvPicPr>
        <p:blipFill>
          <a:blip r:embed="rId3"/>
          <a:stretch>
            <a:fillRect/>
          </a:stretch>
        </p:blipFill>
        <p:spPr>
          <a:xfrm>
            <a:off x="3495893" y="2870492"/>
            <a:ext cx="5091031" cy="3301708"/>
          </a:xfrm>
          <a:prstGeom prst="rect">
            <a:avLst/>
          </a:prstGeom>
        </p:spPr>
      </p:pic>
      <p:sp>
        <p:nvSpPr>
          <p:cNvPr id="5" name="矩形 4"/>
          <p:cNvSpPr/>
          <p:nvPr/>
        </p:nvSpPr>
        <p:spPr>
          <a:xfrm>
            <a:off x="5525657" y="3335183"/>
            <a:ext cx="425871" cy="375272"/>
          </a:xfrm>
          <a:prstGeom prst="rect">
            <a:avLst/>
          </a:prstGeom>
          <a:solidFill>
            <a:schemeClr val="dk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8</a:t>
            </a:r>
          </a:p>
        </p:txBody>
      </p:sp>
      <p:sp>
        <p:nvSpPr>
          <p:cNvPr id="6" name="矩形 5"/>
          <p:cNvSpPr/>
          <p:nvPr/>
        </p:nvSpPr>
        <p:spPr>
          <a:xfrm>
            <a:off x="5565683" y="4189282"/>
            <a:ext cx="428130" cy="398575"/>
          </a:xfrm>
          <a:prstGeom prst="rect">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chemeClr val="tx1"/>
                </a:solidFill>
              </a:rPr>
              <a:t>2</a:t>
            </a:r>
            <a:endParaRPr lang="en-US" sz="2400" b="1" dirty="0">
              <a:solidFill>
                <a:schemeClr val="tx1"/>
              </a:solidFill>
            </a:endParaRPr>
          </a:p>
        </p:txBody>
      </p:sp>
      <p:sp>
        <p:nvSpPr>
          <p:cNvPr id="7" name="矩形 6"/>
          <p:cNvSpPr/>
          <p:nvPr/>
        </p:nvSpPr>
        <p:spPr>
          <a:xfrm>
            <a:off x="5481665" y="5348976"/>
            <a:ext cx="469863" cy="417557"/>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tx1"/>
                </a:solidFill>
              </a:rPr>
              <a:t>7</a:t>
            </a:r>
          </a:p>
        </p:txBody>
      </p:sp>
      <p:sp>
        <p:nvSpPr>
          <p:cNvPr id="8" name="文本框 7"/>
          <p:cNvSpPr txBox="1"/>
          <p:nvPr/>
        </p:nvSpPr>
        <p:spPr>
          <a:xfrm>
            <a:off x="228600" y="1553970"/>
            <a:ext cx="8190186" cy="3939540"/>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Packet tag</a:t>
            </a:r>
          </a:p>
          <a:p>
            <a:pPr marL="742950" lvl="1" indent="-285750">
              <a:buFont typeface="Arial" panose="020B0604020202020204" pitchFamily="34" charset="0"/>
              <a:buChar char="•"/>
            </a:pPr>
            <a:r>
              <a:rPr lang="en-US" sz="2400" dirty="0" smtClean="0"/>
              <a:t>Dominant resource used by the </a:t>
            </a:r>
            <a:r>
              <a:rPr lang="en-US" sz="2400" dirty="0" smtClean="0">
                <a:solidFill>
                  <a:srgbClr val="FF0000"/>
                </a:solidFill>
              </a:rPr>
              <a:t>flow</a:t>
            </a:r>
            <a:r>
              <a:rPr lang="en-US" sz="2400" dirty="0" smtClean="0"/>
              <a:t> </a:t>
            </a:r>
          </a:p>
          <a:p>
            <a:pPr marL="285750" indent="-285750">
              <a:buFont typeface="Arial" panose="020B0604020202020204" pitchFamily="34" charset="0"/>
              <a:buChar char="•"/>
            </a:pPr>
            <a:r>
              <a:rPr lang="en-US" sz="2800" b="1" dirty="0" smtClean="0"/>
              <a:t>Tagging</a:t>
            </a:r>
          </a:p>
          <a:p>
            <a:r>
              <a:rPr lang="en-US" sz="2800" b="1" dirty="0" smtClean="0"/>
              <a:t>      </a:t>
            </a:r>
            <a:r>
              <a:rPr lang="en-US" sz="2400" dirty="0" smtClean="0"/>
              <a:t>Prior packet’s tag</a:t>
            </a:r>
          </a:p>
          <a:p>
            <a:pPr lvl="1"/>
            <a:r>
              <a:rPr lang="en-US" sz="2400" dirty="0" smtClean="0"/>
              <a:t>              +</a:t>
            </a:r>
          </a:p>
          <a:p>
            <a:pPr lvl="1"/>
            <a:r>
              <a:rPr lang="en-US" sz="2400" dirty="0" smtClean="0"/>
              <a:t>dominant resource</a:t>
            </a:r>
          </a:p>
          <a:p>
            <a:pPr lvl="1"/>
            <a:endParaRPr lang="en-US" sz="2400" dirty="0" smtClean="0"/>
          </a:p>
          <a:p>
            <a:pPr marL="285750" indent="-285750">
              <a:buFont typeface="Arial" panose="020B0604020202020204" pitchFamily="34" charset="0"/>
              <a:buChar char="•"/>
            </a:pPr>
            <a:r>
              <a:rPr lang="en-US" sz="2800" b="1" dirty="0" smtClean="0"/>
              <a:t>Scheduling</a:t>
            </a:r>
          </a:p>
          <a:p>
            <a:pPr marL="742950" lvl="1" indent="-285750">
              <a:buFont typeface="Arial" panose="020B0604020202020204" pitchFamily="34" charset="0"/>
              <a:buChar char="•"/>
            </a:pPr>
            <a:r>
              <a:rPr lang="en-US" sz="2400" dirty="0" smtClean="0">
                <a:solidFill>
                  <a:srgbClr val="FF0000"/>
                </a:solidFill>
              </a:rPr>
              <a:t>Smallest</a:t>
            </a:r>
            <a:r>
              <a:rPr lang="en-US" sz="2400" dirty="0" smtClean="0"/>
              <a:t> tag first</a:t>
            </a:r>
            <a:endParaRPr lang="en-US" sz="2400" dirty="0"/>
          </a:p>
          <a:p>
            <a:endParaRPr lang="en-US" dirty="0"/>
          </a:p>
        </p:txBody>
      </p:sp>
      <p:sp>
        <p:nvSpPr>
          <p:cNvPr id="9" name="矩形 8"/>
          <p:cNvSpPr/>
          <p:nvPr/>
        </p:nvSpPr>
        <p:spPr>
          <a:xfrm>
            <a:off x="3599157" y="4189281"/>
            <a:ext cx="428130" cy="398575"/>
          </a:xfrm>
          <a:prstGeom prst="rect">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tx1"/>
                </a:solidFill>
              </a:rPr>
              <a:t>3</a:t>
            </a:r>
          </a:p>
        </p:txBody>
      </p:sp>
      <p:sp>
        <p:nvSpPr>
          <p:cNvPr id="10" name="矩形 9"/>
          <p:cNvSpPr/>
          <p:nvPr/>
        </p:nvSpPr>
        <p:spPr>
          <a:xfrm>
            <a:off x="3599157" y="4189334"/>
            <a:ext cx="428130" cy="398575"/>
          </a:xfrm>
          <a:prstGeom prst="rect">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rgbClr val="FFFF00"/>
                </a:solidFill>
              </a:rPr>
              <a:t>1</a:t>
            </a:r>
            <a:endParaRPr lang="en-US" sz="2400" b="1" dirty="0">
              <a:solidFill>
                <a:srgbClr val="FFFF00"/>
              </a:solidFill>
            </a:endParaRPr>
          </a:p>
        </p:txBody>
      </p:sp>
    </p:spTree>
    <p:extLst>
      <p:ext uri="{BB962C8B-B14F-4D97-AF65-F5344CB8AC3E}">
        <p14:creationId xmlns:p14="http://schemas.microsoft.com/office/powerpoint/2010/main" val="282984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61111E-6 2.22222E-6 L 0.16372 -0.00208 " pathEditMode="relative" rAng="0" ptsTypes="AA">
                                      <p:cBhvr>
                                        <p:cTn id="10" dur="500" fill="hold"/>
                                        <p:tgtEl>
                                          <p:spTgt spid="9"/>
                                        </p:tgtEl>
                                        <p:attrNameLst>
                                          <p:attrName>ppt_x</p:attrName>
                                          <p:attrName>ppt_y</p:attrName>
                                        </p:attrNameLst>
                                      </p:cBhvr>
                                      <p:rCtr x="8108" y="-13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1.94444E-6 -4.81481E-6 L 0.27899 -0.00949 " pathEditMode="relative" rAng="0" ptsTypes="AA">
                                      <p:cBhvr>
                                        <p:cTn id="20" dur="500" fill="hold"/>
                                        <p:tgtEl>
                                          <p:spTgt spid="6"/>
                                        </p:tgtEl>
                                        <p:attrNameLst>
                                          <p:attrName>ppt_x</p:attrName>
                                          <p:attrName>ppt_y</p:attrName>
                                        </p:attrNameLst>
                                      </p:cBhvr>
                                      <p:rCtr x="13941" y="-486"/>
                                    </p:animMotion>
                                  </p:childTnLst>
                                </p:cTn>
                              </p:par>
                            </p:childTnLst>
                          </p:cTn>
                        </p:par>
                        <p:par>
                          <p:cTn id="21" fill="hold">
                            <p:stCondLst>
                              <p:cond delay="500"/>
                            </p:stCondLst>
                            <p:childTnLst>
                              <p:par>
                                <p:cTn id="22" presetID="63" presetClass="path" presetSubtype="0" accel="50000" decel="50000" fill="hold" grpId="1" nodeType="afterEffect">
                                  <p:stCondLst>
                                    <p:cond delay="0"/>
                                  </p:stCondLst>
                                  <p:childTnLst>
                                    <p:animMotion origin="layout" path="M 0.16372 -0.00208 L 0.44532 -0.00856 " pathEditMode="relative" rAng="0" ptsTypes="AA">
                                      <p:cBhvr>
                                        <p:cTn id="23" dur="500" fill="hold"/>
                                        <p:tgtEl>
                                          <p:spTgt spid="9"/>
                                        </p:tgtEl>
                                        <p:attrNameLst>
                                          <p:attrName>ppt_x</p:attrName>
                                          <p:attrName>ppt_y</p:attrName>
                                        </p:attrNameLst>
                                      </p:cBhvr>
                                      <p:rCtr x="14080" y="-324"/>
                                    </p:animMotion>
                                  </p:childTnLst>
                                </p:cTn>
                              </p:par>
                            </p:childTnLst>
                          </p:cTn>
                        </p:par>
                        <p:par>
                          <p:cTn id="24" fill="hold">
                            <p:stCondLst>
                              <p:cond delay="1000"/>
                            </p:stCondLst>
                            <p:childTnLst>
                              <p:par>
                                <p:cTn id="25" presetID="56" presetClass="path" presetSubtype="0" accel="50000" decel="50000" fill="hold" grpId="0" nodeType="afterEffect">
                                  <p:stCondLst>
                                    <p:cond delay="0"/>
                                  </p:stCondLst>
                                  <p:childTnLst>
                                    <p:animMotion origin="layout" path="M -3.61111E-6 4.81481E-6 L 0.13716 -0.17987 " pathEditMode="relative" rAng="0" ptsTypes="AA">
                                      <p:cBhvr>
                                        <p:cTn id="26" dur="500" fill="hold"/>
                                        <p:tgtEl>
                                          <p:spTgt spid="7"/>
                                        </p:tgtEl>
                                        <p:attrNameLst>
                                          <p:attrName>ppt_x</p:attrName>
                                          <p:attrName>ppt_y</p:attrName>
                                        </p:attrNameLst>
                                      </p:cBhvr>
                                      <p:rCtr x="6858" y="-9005"/>
                                    </p:animMotion>
                                  </p:childTnLst>
                                </p:cTn>
                              </p:par>
                            </p:childTnLst>
                          </p:cTn>
                        </p:par>
                        <p:par>
                          <p:cTn id="27" fill="hold">
                            <p:stCondLst>
                              <p:cond delay="1500"/>
                            </p:stCondLst>
                            <p:childTnLst>
                              <p:par>
                                <p:cTn id="28" presetID="63" presetClass="path" presetSubtype="0" accel="50000" decel="50000" fill="hold" grpId="1" nodeType="afterEffect">
                                  <p:stCondLst>
                                    <p:cond delay="0"/>
                                  </p:stCondLst>
                                  <p:childTnLst>
                                    <p:animMotion origin="layout" path="M 0.13716 -0.17987 L 0.18611 -0.17871 " pathEditMode="relative" rAng="0" ptsTypes="AA">
                                      <p:cBhvr>
                                        <p:cTn id="29" dur="500" fill="hold"/>
                                        <p:tgtEl>
                                          <p:spTgt spid="7"/>
                                        </p:tgtEl>
                                        <p:attrNameLst>
                                          <p:attrName>ppt_x</p:attrName>
                                          <p:attrName>ppt_y</p:attrName>
                                        </p:attrNameLst>
                                      </p:cBhvr>
                                      <p:rCtr x="244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9" grpId="0" animBg="1"/>
      <p:bldP spid="9" grpId="1"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Myopia Framework Overview</a:t>
            </a:r>
            <a:endParaRPr lang="en-US" dirty="0"/>
          </a:p>
        </p:txBody>
      </p:sp>
      <p:sp>
        <p:nvSpPr>
          <p:cNvPr id="4" name="圆角矩形 3"/>
          <p:cNvSpPr/>
          <p:nvPr/>
        </p:nvSpPr>
        <p:spPr>
          <a:xfrm>
            <a:off x="1309932" y="2984994"/>
            <a:ext cx="1903751"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Elephant Flow Table</a:t>
            </a:r>
            <a:endParaRPr lang="en-US" sz="2000" b="1" dirty="0">
              <a:solidFill>
                <a:schemeClr val="tx1"/>
              </a:solidFill>
            </a:endParaRPr>
          </a:p>
        </p:txBody>
      </p:sp>
      <p:sp>
        <p:nvSpPr>
          <p:cNvPr id="5" name="圆角矩形 4"/>
          <p:cNvSpPr/>
          <p:nvPr/>
        </p:nvSpPr>
        <p:spPr>
          <a:xfrm>
            <a:off x="4176569" y="2169101"/>
            <a:ext cx="2305986"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MRFQ Sub-system</a:t>
            </a:r>
            <a:endParaRPr lang="en-US" sz="2000" b="1" dirty="0">
              <a:solidFill>
                <a:schemeClr val="tx1"/>
              </a:solidFill>
            </a:endParaRPr>
          </a:p>
        </p:txBody>
      </p:sp>
      <p:sp>
        <p:nvSpPr>
          <p:cNvPr id="6" name="圆角矩形 5"/>
          <p:cNvSpPr/>
          <p:nvPr/>
        </p:nvSpPr>
        <p:spPr>
          <a:xfrm>
            <a:off x="3713983" y="4972498"/>
            <a:ext cx="1601449"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Count-min Sketch</a:t>
            </a:r>
            <a:endParaRPr lang="en-US" sz="2000" b="1" dirty="0">
              <a:solidFill>
                <a:schemeClr val="tx1"/>
              </a:solidFill>
            </a:endParaRPr>
          </a:p>
        </p:txBody>
      </p:sp>
      <p:sp>
        <p:nvSpPr>
          <p:cNvPr id="7" name="圆角矩形 6"/>
          <p:cNvSpPr/>
          <p:nvPr/>
        </p:nvSpPr>
        <p:spPr>
          <a:xfrm>
            <a:off x="5960639" y="4972498"/>
            <a:ext cx="1136755" cy="10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solidFill>
                  <a:schemeClr val="tx1"/>
                </a:solidFill>
              </a:rPr>
              <a:t>FIFO</a:t>
            </a:r>
            <a:endParaRPr lang="en-US" sz="2000" b="1" dirty="0">
              <a:solidFill>
                <a:schemeClr val="tx1"/>
              </a:solidFill>
            </a:endParaRPr>
          </a:p>
        </p:txBody>
      </p:sp>
      <p:sp>
        <p:nvSpPr>
          <p:cNvPr id="8" name="右箭头 7"/>
          <p:cNvSpPr/>
          <p:nvPr/>
        </p:nvSpPr>
        <p:spPr>
          <a:xfrm>
            <a:off x="812759" y="3359748"/>
            <a:ext cx="497173"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右箭头 8"/>
          <p:cNvSpPr/>
          <p:nvPr/>
        </p:nvSpPr>
        <p:spPr>
          <a:xfrm rot="19642734">
            <a:off x="3281922" y="2923010"/>
            <a:ext cx="869181" cy="348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右箭头 9"/>
          <p:cNvSpPr/>
          <p:nvPr/>
        </p:nvSpPr>
        <p:spPr>
          <a:xfrm rot="2357002">
            <a:off x="2722676" y="4372210"/>
            <a:ext cx="1246115" cy="349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右箭头 10"/>
          <p:cNvSpPr/>
          <p:nvPr/>
        </p:nvSpPr>
        <p:spPr>
          <a:xfrm>
            <a:off x="5455800" y="5351361"/>
            <a:ext cx="478267" cy="336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右箭头 11"/>
          <p:cNvSpPr/>
          <p:nvPr/>
        </p:nvSpPr>
        <p:spPr>
          <a:xfrm rot="3130837">
            <a:off x="6318672" y="3107611"/>
            <a:ext cx="1431936" cy="342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右箭头 12"/>
          <p:cNvSpPr/>
          <p:nvPr/>
        </p:nvSpPr>
        <p:spPr>
          <a:xfrm rot="18016499">
            <a:off x="6596945" y="4220133"/>
            <a:ext cx="1134820" cy="348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右箭头 13"/>
          <p:cNvSpPr/>
          <p:nvPr/>
        </p:nvSpPr>
        <p:spPr>
          <a:xfrm>
            <a:off x="7581995" y="3689293"/>
            <a:ext cx="497173"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右箭头 2"/>
          <p:cNvSpPr/>
          <p:nvPr/>
        </p:nvSpPr>
        <p:spPr>
          <a:xfrm rot="13012345">
            <a:off x="2030769" y="4541804"/>
            <a:ext cx="1796785" cy="3820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右箭头 14"/>
          <p:cNvSpPr/>
          <p:nvPr/>
        </p:nvSpPr>
        <p:spPr>
          <a:xfrm rot="16200000">
            <a:off x="4018850" y="3904124"/>
            <a:ext cx="1663482" cy="3820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文本框 15"/>
          <p:cNvSpPr txBox="1"/>
          <p:nvPr/>
        </p:nvSpPr>
        <p:spPr>
          <a:xfrm>
            <a:off x="1654597" y="4772443"/>
            <a:ext cx="1483090" cy="400110"/>
          </a:xfrm>
          <a:prstGeom prst="rect">
            <a:avLst/>
          </a:prstGeom>
          <a:noFill/>
        </p:spPr>
        <p:txBody>
          <a:bodyPr wrap="square" rtlCol="0">
            <a:spAutoFit/>
          </a:bodyPr>
          <a:lstStyle/>
          <a:p>
            <a:r>
              <a:rPr lang="en-US" sz="2000" b="1" dirty="0" smtClean="0"/>
              <a:t>Add rule</a:t>
            </a:r>
            <a:endParaRPr lang="en-US" sz="2000" b="1" dirty="0"/>
          </a:p>
        </p:txBody>
      </p:sp>
      <p:sp>
        <p:nvSpPr>
          <p:cNvPr id="17" name="文本框 16"/>
          <p:cNvSpPr txBox="1"/>
          <p:nvPr/>
        </p:nvSpPr>
        <p:spPr>
          <a:xfrm>
            <a:off x="5004392" y="3913225"/>
            <a:ext cx="1483090" cy="400110"/>
          </a:xfrm>
          <a:prstGeom prst="rect">
            <a:avLst/>
          </a:prstGeom>
          <a:noFill/>
        </p:spPr>
        <p:txBody>
          <a:bodyPr wrap="square" rtlCol="0">
            <a:spAutoFit/>
          </a:bodyPr>
          <a:lstStyle/>
          <a:p>
            <a:r>
              <a:rPr lang="en-US" sz="2000" b="1" dirty="0" smtClean="0"/>
              <a:t>Add queue</a:t>
            </a:r>
            <a:endParaRPr lang="en-US" sz="2000" b="1" dirty="0"/>
          </a:p>
        </p:txBody>
      </p:sp>
      <p:pic>
        <p:nvPicPr>
          <p:cNvPr id="1026" name="Picture 2" descr="http://images.clipartpanda.com/elephant-clip-art-RcA58xXc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2215" y="2255200"/>
            <a:ext cx="600436" cy="5734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eetclipart.com/multisite/sweetclipart/files/imagecache/middle/mouse_gra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1705" y="4011652"/>
            <a:ext cx="788968" cy="58957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47700" y="3278903"/>
            <a:ext cx="5305417" cy="3102847"/>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642372" y="2184573"/>
            <a:ext cx="3451105" cy="1105354"/>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5936692" y="3748732"/>
            <a:ext cx="652200" cy="1105354"/>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701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Merge</a:t>
            </a:r>
            <a:endParaRPr lang="en-US" dirty="0"/>
          </a:p>
        </p:txBody>
      </p:sp>
      <p:sp>
        <p:nvSpPr>
          <p:cNvPr id="3" name="内容占位符 2"/>
          <p:cNvSpPr>
            <a:spLocks noGrp="1"/>
          </p:cNvSpPr>
          <p:nvPr>
            <p:ph idx="1"/>
          </p:nvPr>
        </p:nvSpPr>
        <p:spPr/>
        <p:txBody>
          <a:bodyPr/>
          <a:lstStyle/>
          <a:p>
            <a:r>
              <a:rPr lang="en-US" dirty="0" smtClean="0"/>
              <a:t>FIFO V.S. MRFQ-Subsystem</a:t>
            </a:r>
          </a:p>
          <a:p>
            <a:pPr lvl="1"/>
            <a:r>
              <a:rPr lang="en-US" dirty="0" smtClean="0"/>
              <a:t> </a:t>
            </a:r>
            <a:r>
              <a:rPr lang="en-US" dirty="0" smtClean="0">
                <a:solidFill>
                  <a:srgbClr val="FF0000"/>
                </a:solidFill>
              </a:rPr>
              <a:t>FIFO First</a:t>
            </a:r>
          </a:p>
          <a:p>
            <a:r>
              <a:rPr lang="en-US" dirty="0" smtClean="0"/>
              <a:t>Benefits:</a:t>
            </a:r>
            <a:endParaRPr lang="en-US" dirty="0"/>
          </a:p>
          <a:p>
            <a:pPr lvl="1"/>
            <a:r>
              <a:rPr lang="en-US" dirty="0" smtClean="0"/>
              <a:t> </a:t>
            </a:r>
            <a:r>
              <a:rPr lang="en-US" dirty="0" smtClean="0">
                <a:solidFill>
                  <a:srgbClr val="FF0000"/>
                </a:solidFill>
              </a:rPr>
              <a:t>Packet order within </a:t>
            </a:r>
            <a:r>
              <a:rPr lang="en-US" dirty="0" smtClean="0"/>
              <a:t>the flow is preserved</a:t>
            </a:r>
          </a:p>
          <a:p>
            <a:pPr lvl="1"/>
            <a:r>
              <a:rPr lang="en-US" dirty="0" smtClean="0"/>
              <a:t>Preference for Mice flows: higher throughput</a:t>
            </a:r>
            <a:endParaRPr lang="en-US" dirty="0"/>
          </a:p>
        </p:txBody>
      </p:sp>
    </p:spTree>
    <p:extLst>
      <p:ext uri="{BB962C8B-B14F-4D97-AF65-F5344CB8AC3E}">
        <p14:creationId xmlns:p14="http://schemas.microsoft.com/office/powerpoint/2010/main" val="266871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642811" y="2549230"/>
            <a:ext cx="6429375" cy="3089916"/>
          </a:xfrm>
          <a:prstGeom prst="rect">
            <a:avLst/>
          </a:prstGeom>
        </p:spPr>
      </p:pic>
      <p:sp>
        <p:nvSpPr>
          <p:cNvPr id="2" name="标题 1"/>
          <p:cNvSpPr>
            <a:spLocks noGrp="1"/>
          </p:cNvSpPr>
          <p:nvPr>
            <p:ph type="title"/>
          </p:nvPr>
        </p:nvSpPr>
        <p:spPr/>
        <p:txBody>
          <a:bodyPr/>
          <a:lstStyle/>
          <a:p>
            <a:r>
              <a:rPr lang="en-US" altLang="zh-CN" dirty="0" smtClean="0"/>
              <a:t>Evaluation</a:t>
            </a:r>
            <a:endParaRPr lang="en-US" dirty="0"/>
          </a:p>
        </p:txBody>
      </p:sp>
      <p:sp>
        <p:nvSpPr>
          <p:cNvPr id="3" name="内容占位符 2"/>
          <p:cNvSpPr>
            <a:spLocks noGrp="1"/>
          </p:cNvSpPr>
          <p:nvPr>
            <p:ph idx="1"/>
          </p:nvPr>
        </p:nvSpPr>
        <p:spPr/>
        <p:txBody>
          <a:bodyPr/>
          <a:lstStyle/>
          <a:p>
            <a:r>
              <a:rPr lang="en-US" dirty="0" smtClean="0"/>
              <a:t>Prototype emulation</a:t>
            </a:r>
          </a:p>
          <a:p>
            <a:pPr lvl="1"/>
            <a:r>
              <a:rPr lang="en-US" dirty="0" smtClean="0"/>
              <a:t>Click (Software Router) </a:t>
            </a:r>
            <a:endParaRPr lang="en-US" dirty="0"/>
          </a:p>
        </p:txBody>
      </p:sp>
      <p:sp>
        <p:nvSpPr>
          <p:cNvPr id="5" name="文本框 4"/>
          <p:cNvSpPr txBox="1"/>
          <p:nvPr/>
        </p:nvSpPr>
        <p:spPr>
          <a:xfrm>
            <a:off x="693467" y="3369002"/>
            <a:ext cx="1370959" cy="954107"/>
          </a:xfrm>
          <a:prstGeom prst="rect">
            <a:avLst/>
          </a:prstGeom>
          <a:noFill/>
        </p:spPr>
        <p:txBody>
          <a:bodyPr wrap="square" rtlCol="0">
            <a:spAutoFit/>
          </a:bodyPr>
          <a:lstStyle/>
          <a:p>
            <a:r>
              <a:rPr lang="en-US" sz="2800" dirty="0" smtClean="0">
                <a:solidFill>
                  <a:srgbClr val="FF0000"/>
                </a:solidFill>
              </a:rPr>
              <a:t>Norm.</a:t>
            </a:r>
          </a:p>
          <a:p>
            <a:r>
              <a:rPr lang="en-US" sz="2800" dirty="0" smtClean="0">
                <a:solidFill>
                  <a:srgbClr val="FF0000"/>
                </a:solidFill>
              </a:rPr>
              <a:t>Time</a:t>
            </a:r>
            <a:endParaRPr lang="en-US" sz="2800" dirty="0">
              <a:solidFill>
                <a:srgbClr val="FF0000"/>
              </a:solidFill>
            </a:endParaRPr>
          </a:p>
        </p:txBody>
      </p:sp>
      <p:sp>
        <p:nvSpPr>
          <p:cNvPr id="20" name="Rounded Rectangle 54"/>
          <p:cNvSpPr/>
          <p:nvPr/>
        </p:nvSpPr>
        <p:spPr>
          <a:xfrm>
            <a:off x="2124696" y="5820224"/>
            <a:ext cx="5436657" cy="81453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600" b="1" dirty="0" smtClean="0"/>
              <a:t>Outperform in all </a:t>
            </a:r>
            <a:r>
              <a:rPr lang="en-US" altLang="zh-CN" sz="3600" b="1" dirty="0" smtClean="0"/>
              <a:t>traces</a:t>
            </a:r>
            <a:endParaRPr lang="en-US" sz="3600" b="1" dirty="0"/>
          </a:p>
        </p:txBody>
      </p:sp>
    </p:spTree>
    <p:extLst>
      <p:ext uri="{BB962C8B-B14F-4D97-AF65-F5344CB8AC3E}">
        <p14:creationId xmlns:p14="http://schemas.microsoft.com/office/powerpoint/2010/main" val="36213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22" presetClass="exit" presetSubtype="4" fill="hold" grpId="1" nodeType="with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20" grpId="0" animBg="1"/>
      <p:bldP spid="2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Motivation:</a:t>
            </a:r>
            <a:br>
              <a:rPr lang="en-US" dirty="0"/>
            </a:br>
            <a:r>
              <a:rPr lang="en-US" dirty="0"/>
              <a:t>Network Function </a:t>
            </a:r>
            <a:r>
              <a:rPr lang="en-US" dirty="0" err="1"/>
              <a:t>Virtualizaiton</a:t>
            </a:r>
            <a:endParaRPr lang="en-US" dirty="0"/>
          </a:p>
        </p:txBody>
      </p:sp>
      <p:grpSp>
        <p:nvGrpSpPr>
          <p:cNvPr id="1127" name="组合 1126"/>
          <p:cNvGrpSpPr/>
          <p:nvPr/>
        </p:nvGrpSpPr>
        <p:grpSpPr>
          <a:xfrm>
            <a:off x="819073" y="5429411"/>
            <a:ext cx="1876880" cy="1070990"/>
            <a:chOff x="6330834" y="4972133"/>
            <a:chExt cx="1876880" cy="1070990"/>
          </a:xfrm>
        </p:grpSpPr>
        <p:pic>
          <p:nvPicPr>
            <p:cNvPr id="19" name="Picture 76"/>
            <p:cNvPicPr>
              <a:picLocks noChangeAspect="1" noChangeArrowheads="1"/>
            </p:cNvPicPr>
            <p:nvPr/>
          </p:nvPicPr>
          <p:blipFill>
            <a:blip r:embed="rId3" cstate="print"/>
            <a:srcRect/>
            <a:stretch>
              <a:fillRect/>
            </a:stretch>
          </p:blipFill>
          <p:spPr bwMode="auto">
            <a:xfrm>
              <a:off x="6330834" y="4972133"/>
              <a:ext cx="940916" cy="649267"/>
            </a:xfrm>
            <a:prstGeom prst="rect">
              <a:avLst/>
            </a:prstGeom>
            <a:noFill/>
            <a:ln w="9525" algn="ctr">
              <a:noFill/>
              <a:miter lim="800000"/>
              <a:headEnd/>
              <a:tailEnd/>
            </a:ln>
            <a:effectLst/>
          </p:spPr>
        </p:pic>
        <p:sp>
          <p:nvSpPr>
            <p:cNvPr id="20" name="文本框 19"/>
            <p:cNvSpPr txBox="1"/>
            <p:nvPr/>
          </p:nvSpPr>
          <p:spPr>
            <a:xfrm>
              <a:off x="6423025" y="5643013"/>
              <a:ext cx="1784689" cy="400110"/>
            </a:xfrm>
            <a:prstGeom prst="rect">
              <a:avLst/>
            </a:prstGeom>
            <a:noFill/>
          </p:spPr>
          <p:txBody>
            <a:bodyPr wrap="square" rtlCol="0">
              <a:spAutoFit/>
            </a:bodyPr>
            <a:lstStyle/>
            <a:p>
              <a:r>
                <a:rPr lang="en-US" sz="2000" b="1" dirty="0" smtClean="0"/>
                <a:t>Proxy</a:t>
              </a:r>
              <a:endParaRPr lang="en-US" b="1" dirty="0"/>
            </a:p>
          </p:txBody>
        </p:sp>
      </p:grpSp>
      <p:grpSp>
        <p:nvGrpSpPr>
          <p:cNvPr id="124" name="组合 123"/>
          <p:cNvGrpSpPr/>
          <p:nvPr/>
        </p:nvGrpSpPr>
        <p:grpSpPr>
          <a:xfrm>
            <a:off x="836070" y="2029481"/>
            <a:ext cx="1453317" cy="1340740"/>
            <a:chOff x="3778250" y="2636838"/>
            <a:chExt cx="1296389" cy="1242315"/>
          </a:xfrm>
        </p:grpSpPr>
        <p:sp>
          <p:nvSpPr>
            <p:cNvPr id="11" name="文本框 10"/>
            <p:cNvSpPr txBox="1"/>
            <p:nvPr/>
          </p:nvSpPr>
          <p:spPr>
            <a:xfrm>
              <a:off x="3815465" y="3479043"/>
              <a:ext cx="1259174" cy="400110"/>
            </a:xfrm>
            <a:prstGeom prst="rect">
              <a:avLst/>
            </a:prstGeom>
            <a:noFill/>
          </p:spPr>
          <p:txBody>
            <a:bodyPr wrap="square" rtlCol="0">
              <a:spAutoFit/>
            </a:bodyPr>
            <a:lstStyle/>
            <a:p>
              <a:r>
                <a:rPr lang="en-US" sz="2000" b="1" dirty="0" smtClean="0"/>
                <a:t>IDS</a:t>
              </a:r>
              <a:endParaRPr lang="en-US" b="1" dirty="0"/>
            </a:p>
          </p:txBody>
        </p:sp>
        <p:grpSp>
          <p:nvGrpSpPr>
            <p:cNvPr id="87" name="Group 74"/>
            <p:cNvGrpSpPr>
              <a:grpSpLocks noChangeAspect="1"/>
            </p:cNvGrpSpPr>
            <p:nvPr/>
          </p:nvGrpSpPr>
          <p:grpSpPr bwMode="auto">
            <a:xfrm>
              <a:off x="3778250" y="2636838"/>
              <a:ext cx="708025" cy="811212"/>
              <a:chOff x="2380" y="1661"/>
              <a:chExt cx="446" cy="511"/>
            </a:xfrm>
          </p:grpSpPr>
          <p:sp>
            <p:nvSpPr>
              <p:cNvPr id="88" name="AutoShape 73"/>
              <p:cNvSpPr>
                <a:spLocks noChangeAspect="1" noChangeArrowheads="1" noTextEdit="1"/>
              </p:cNvSpPr>
              <p:nvPr/>
            </p:nvSpPr>
            <p:spPr bwMode="auto">
              <a:xfrm>
                <a:off x="2380" y="1661"/>
                <a:ext cx="44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75"/>
              <p:cNvSpPr>
                <a:spLocks/>
              </p:cNvSpPr>
              <p:nvPr/>
            </p:nvSpPr>
            <p:spPr bwMode="auto">
              <a:xfrm>
                <a:off x="2383" y="1989"/>
                <a:ext cx="440" cy="60"/>
              </a:xfrm>
              <a:custGeom>
                <a:avLst/>
                <a:gdLst>
                  <a:gd name="T0" fmla="*/ 440 w 440"/>
                  <a:gd name="T1" fmla="*/ 0 h 60"/>
                  <a:gd name="T2" fmla="*/ 333 w 440"/>
                  <a:gd name="T3" fmla="*/ 60 h 60"/>
                  <a:gd name="T4" fmla="*/ 0 w 440"/>
                  <a:gd name="T5" fmla="*/ 60 h 60"/>
                  <a:gd name="T6" fmla="*/ 119 w 440"/>
                  <a:gd name="T7" fmla="*/ 0 h 60"/>
                  <a:gd name="T8" fmla="*/ 440 w 440"/>
                  <a:gd name="T9" fmla="*/ 0 h 60"/>
                </a:gdLst>
                <a:ahLst/>
                <a:cxnLst>
                  <a:cxn ang="0">
                    <a:pos x="T0" y="T1"/>
                  </a:cxn>
                  <a:cxn ang="0">
                    <a:pos x="T2" y="T3"/>
                  </a:cxn>
                  <a:cxn ang="0">
                    <a:pos x="T4" y="T5"/>
                  </a:cxn>
                  <a:cxn ang="0">
                    <a:pos x="T6" y="T7"/>
                  </a:cxn>
                  <a:cxn ang="0">
                    <a:pos x="T8" y="T9"/>
                  </a:cxn>
                </a:cxnLst>
                <a:rect l="0" t="0" r="r" b="b"/>
                <a:pathLst>
                  <a:path w="440" h="60">
                    <a:moveTo>
                      <a:pt x="440" y="0"/>
                    </a:moveTo>
                    <a:lnTo>
                      <a:pt x="333" y="60"/>
                    </a:lnTo>
                    <a:lnTo>
                      <a:pt x="0" y="60"/>
                    </a:lnTo>
                    <a:lnTo>
                      <a:pt x="119" y="0"/>
                    </a:lnTo>
                    <a:lnTo>
                      <a:pt x="440" y="0"/>
                    </a:lnTo>
                    <a:close/>
                  </a:path>
                </a:pathLst>
              </a:custGeom>
              <a:solidFill>
                <a:srgbClr val="F57F86"/>
              </a:solidFill>
              <a:ln w="4763">
                <a:solidFill>
                  <a:srgbClr val="E3E3E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76"/>
              <p:cNvSpPr>
                <a:spLocks/>
              </p:cNvSpPr>
              <p:nvPr/>
            </p:nvSpPr>
            <p:spPr bwMode="auto">
              <a:xfrm>
                <a:off x="2716" y="1989"/>
                <a:ext cx="107" cy="180"/>
              </a:xfrm>
              <a:custGeom>
                <a:avLst/>
                <a:gdLst>
                  <a:gd name="T0" fmla="*/ 107 w 107"/>
                  <a:gd name="T1" fmla="*/ 120 h 180"/>
                  <a:gd name="T2" fmla="*/ 107 w 107"/>
                  <a:gd name="T3" fmla="*/ 0 h 180"/>
                  <a:gd name="T4" fmla="*/ 0 w 107"/>
                  <a:gd name="T5" fmla="*/ 60 h 180"/>
                  <a:gd name="T6" fmla="*/ 0 w 107"/>
                  <a:gd name="T7" fmla="*/ 180 h 180"/>
                  <a:gd name="T8" fmla="*/ 107 w 107"/>
                  <a:gd name="T9" fmla="*/ 120 h 180"/>
                </a:gdLst>
                <a:ahLst/>
                <a:cxnLst>
                  <a:cxn ang="0">
                    <a:pos x="T0" y="T1"/>
                  </a:cxn>
                  <a:cxn ang="0">
                    <a:pos x="T2" y="T3"/>
                  </a:cxn>
                  <a:cxn ang="0">
                    <a:pos x="T4" y="T5"/>
                  </a:cxn>
                  <a:cxn ang="0">
                    <a:pos x="T6" y="T7"/>
                  </a:cxn>
                  <a:cxn ang="0">
                    <a:pos x="T8" y="T9"/>
                  </a:cxn>
                </a:cxnLst>
                <a:rect l="0" t="0" r="r" b="b"/>
                <a:pathLst>
                  <a:path w="107" h="180">
                    <a:moveTo>
                      <a:pt x="107" y="120"/>
                    </a:moveTo>
                    <a:lnTo>
                      <a:pt x="107" y="0"/>
                    </a:lnTo>
                    <a:lnTo>
                      <a:pt x="0" y="60"/>
                    </a:lnTo>
                    <a:lnTo>
                      <a:pt x="0" y="180"/>
                    </a:lnTo>
                    <a:lnTo>
                      <a:pt x="107" y="120"/>
                    </a:lnTo>
                    <a:close/>
                  </a:path>
                </a:pathLst>
              </a:custGeom>
              <a:solidFill>
                <a:srgbClr val="F62735"/>
              </a:solidFill>
              <a:ln w="7938">
                <a:solidFill>
                  <a:srgbClr val="E3E3E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77"/>
              <p:cNvSpPr>
                <a:spLocks noChangeArrowheads="1"/>
              </p:cNvSpPr>
              <p:nvPr/>
            </p:nvSpPr>
            <p:spPr bwMode="auto">
              <a:xfrm>
                <a:off x="2383" y="2049"/>
                <a:ext cx="333" cy="120"/>
              </a:xfrm>
              <a:prstGeom prst="rect">
                <a:avLst/>
              </a:prstGeom>
              <a:solidFill>
                <a:srgbClr val="F6545D"/>
              </a:solidFill>
              <a:ln w="7938">
                <a:solidFill>
                  <a:srgbClr val="E3E3E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78"/>
              <p:cNvSpPr>
                <a:spLocks/>
              </p:cNvSpPr>
              <p:nvPr/>
            </p:nvSpPr>
            <p:spPr bwMode="auto">
              <a:xfrm>
                <a:off x="2383" y="2049"/>
                <a:ext cx="333" cy="0"/>
              </a:xfrm>
              <a:custGeom>
                <a:avLst/>
                <a:gdLst>
                  <a:gd name="T0" fmla="*/ 333 w 333"/>
                  <a:gd name="T1" fmla="*/ 0 w 333"/>
                  <a:gd name="T2" fmla="*/ 333 w 333"/>
                </a:gdLst>
                <a:ahLst/>
                <a:cxnLst>
                  <a:cxn ang="0">
                    <a:pos x="T0" y="0"/>
                  </a:cxn>
                  <a:cxn ang="0">
                    <a:pos x="T1" y="0"/>
                  </a:cxn>
                  <a:cxn ang="0">
                    <a:pos x="T2" y="0"/>
                  </a:cxn>
                </a:cxnLst>
                <a:rect l="0" t="0" r="r" b="b"/>
                <a:pathLst>
                  <a:path w="333">
                    <a:moveTo>
                      <a:pt x="333" y="0"/>
                    </a:moveTo>
                    <a:lnTo>
                      <a:pt x="0" y="0"/>
                    </a:lnTo>
                    <a:lnTo>
                      <a:pt x="333" y="0"/>
                    </a:lnTo>
                    <a:close/>
                  </a:path>
                </a:pathLst>
              </a:custGeom>
              <a:solidFill>
                <a:srgbClr val="F654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Line 79"/>
              <p:cNvSpPr>
                <a:spLocks noChangeShapeType="1"/>
              </p:cNvSpPr>
              <p:nvPr/>
            </p:nvSpPr>
            <p:spPr bwMode="auto">
              <a:xfrm flipH="1">
                <a:off x="2383" y="2049"/>
                <a:ext cx="333" cy="0"/>
              </a:xfrm>
              <a:prstGeom prst="line">
                <a:avLst/>
              </a:prstGeom>
              <a:noFill/>
              <a:ln w="4763">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0"/>
              <p:cNvSpPr>
                <a:spLocks noChangeShapeType="1"/>
              </p:cNvSpPr>
              <p:nvPr/>
            </p:nvSpPr>
            <p:spPr bwMode="auto">
              <a:xfrm>
                <a:off x="2493" y="2050"/>
                <a:ext cx="0" cy="59"/>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1"/>
              <p:cNvSpPr>
                <a:spLocks noChangeShapeType="1"/>
              </p:cNvSpPr>
              <p:nvPr/>
            </p:nvSpPr>
            <p:spPr bwMode="auto">
              <a:xfrm>
                <a:off x="2602" y="2050"/>
                <a:ext cx="0" cy="59"/>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2"/>
              <p:cNvSpPr>
                <a:spLocks noChangeShapeType="1"/>
              </p:cNvSpPr>
              <p:nvPr/>
            </p:nvSpPr>
            <p:spPr bwMode="auto">
              <a:xfrm flipH="1">
                <a:off x="2383" y="2109"/>
                <a:ext cx="333" cy="0"/>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3"/>
              <p:cNvSpPr>
                <a:spLocks noChangeShapeType="1"/>
              </p:cNvSpPr>
              <p:nvPr/>
            </p:nvSpPr>
            <p:spPr bwMode="auto">
              <a:xfrm flipV="1">
                <a:off x="2716" y="2045"/>
                <a:ext cx="107" cy="64"/>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84"/>
              <p:cNvSpPr>
                <a:spLocks noChangeShapeType="1"/>
              </p:cNvSpPr>
              <p:nvPr/>
            </p:nvSpPr>
            <p:spPr bwMode="auto">
              <a:xfrm flipV="1">
                <a:off x="2438" y="2110"/>
                <a:ext cx="0" cy="59"/>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85"/>
              <p:cNvSpPr>
                <a:spLocks noChangeShapeType="1"/>
              </p:cNvSpPr>
              <p:nvPr/>
            </p:nvSpPr>
            <p:spPr bwMode="auto">
              <a:xfrm>
                <a:off x="2548" y="2110"/>
                <a:ext cx="0" cy="59"/>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86"/>
              <p:cNvSpPr>
                <a:spLocks noChangeShapeType="1"/>
              </p:cNvSpPr>
              <p:nvPr/>
            </p:nvSpPr>
            <p:spPr bwMode="auto">
              <a:xfrm>
                <a:off x="2658" y="2110"/>
                <a:ext cx="0" cy="59"/>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87"/>
              <p:cNvSpPr>
                <a:spLocks noChangeShapeType="1"/>
              </p:cNvSpPr>
              <p:nvPr/>
            </p:nvSpPr>
            <p:spPr bwMode="auto">
              <a:xfrm>
                <a:off x="2773" y="2078"/>
                <a:ext cx="0" cy="60"/>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8"/>
              <p:cNvSpPr>
                <a:spLocks noChangeShapeType="1"/>
              </p:cNvSpPr>
              <p:nvPr/>
            </p:nvSpPr>
            <p:spPr bwMode="auto">
              <a:xfrm>
                <a:off x="2747" y="2028"/>
                <a:ext cx="0" cy="61"/>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89"/>
              <p:cNvSpPr>
                <a:spLocks noChangeShapeType="1"/>
              </p:cNvSpPr>
              <p:nvPr/>
            </p:nvSpPr>
            <p:spPr bwMode="auto">
              <a:xfrm>
                <a:off x="2796" y="2002"/>
                <a:ext cx="0" cy="63"/>
              </a:xfrm>
              <a:prstGeom prst="line">
                <a:avLst/>
              </a:prstGeom>
              <a:noFill/>
              <a:ln w="12700">
                <a:solidFill>
                  <a:srgbClr val="E3E3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0"/>
              <p:cNvSpPr>
                <a:spLocks noChangeArrowheads="1"/>
              </p:cNvSpPr>
              <p:nvPr/>
            </p:nvSpPr>
            <p:spPr bwMode="auto">
              <a:xfrm>
                <a:off x="2383" y="1726"/>
                <a:ext cx="333" cy="323"/>
              </a:xfrm>
              <a:prstGeom prst="rect">
                <a:avLst/>
              </a:prstGeom>
              <a:solidFill>
                <a:srgbClr val="2595C3"/>
              </a:solidFill>
              <a:ln w="7938">
                <a:solidFill>
                  <a:srgbClr val="ACD4D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91"/>
              <p:cNvSpPr>
                <a:spLocks noChangeArrowheads="1"/>
              </p:cNvSpPr>
              <p:nvPr/>
            </p:nvSpPr>
            <p:spPr bwMode="auto">
              <a:xfrm>
                <a:off x="2411" y="1849"/>
                <a:ext cx="48" cy="15"/>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92"/>
              <p:cNvSpPr>
                <a:spLocks noChangeArrowheads="1"/>
              </p:cNvSpPr>
              <p:nvPr/>
            </p:nvSpPr>
            <p:spPr bwMode="auto">
              <a:xfrm>
                <a:off x="2410" y="1848"/>
                <a:ext cx="47" cy="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3"/>
              <p:cNvSpPr>
                <a:spLocks noChangeArrowheads="1"/>
              </p:cNvSpPr>
              <p:nvPr/>
            </p:nvSpPr>
            <p:spPr bwMode="auto">
              <a:xfrm>
                <a:off x="2635" y="1888"/>
                <a:ext cx="50" cy="15"/>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4"/>
              <p:cNvSpPr>
                <a:spLocks noChangeArrowheads="1"/>
              </p:cNvSpPr>
              <p:nvPr/>
            </p:nvSpPr>
            <p:spPr bwMode="auto">
              <a:xfrm>
                <a:off x="2634" y="1885"/>
                <a:ext cx="50"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p:cNvSpPr>
                <a:spLocks/>
              </p:cNvSpPr>
              <p:nvPr/>
            </p:nvSpPr>
            <p:spPr bwMode="auto">
              <a:xfrm>
                <a:off x="2383" y="1664"/>
                <a:ext cx="440" cy="62"/>
              </a:xfrm>
              <a:custGeom>
                <a:avLst/>
                <a:gdLst>
                  <a:gd name="T0" fmla="*/ 440 w 440"/>
                  <a:gd name="T1" fmla="*/ 0 h 62"/>
                  <a:gd name="T2" fmla="*/ 333 w 440"/>
                  <a:gd name="T3" fmla="*/ 62 h 62"/>
                  <a:gd name="T4" fmla="*/ 0 w 440"/>
                  <a:gd name="T5" fmla="*/ 62 h 62"/>
                  <a:gd name="T6" fmla="*/ 119 w 440"/>
                  <a:gd name="T7" fmla="*/ 0 h 62"/>
                  <a:gd name="T8" fmla="*/ 440 w 440"/>
                  <a:gd name="T9" fmla="*/ 0 h 62"/>
                  <a:gd name="T10" fmla="*/ 440 w 440"/>
                  <a:gd name="T11" fmla="*/ 0 h 62"/>
                </a:gdLst>
                <a:ahLst/>
                <a:cxnLst>
                  <a:cxn ang="0">
                    <a:pos x="T0" y="T1"/>
                  </a:cxn>
                  <a:cxn ang="0">
                    <a:pos x="T2" y="T3"/>
                  </a:cxn>
                  <a:cxn ang="0">
                    <a:pos x="T4" y="T5"/>
                  </a:cxn>
                  <a:cxn ang="0">
                    <a:pos x="T6" y="T7"/>
                  </a:cxn>
                  <a:cxn ang="0">
                    <a:pos x="T8" y="T9"/>
                  </a:cxn>
                  <a:cxn ang="0">
                    <a:pos x="T10" y="T11"/>
                  </a:cxn>
                </a:cxnLst>
                <a:rect l="0" t="0" r="r" b="b"/>
                <a:pathLst>
                  <a:path w="440" h="62">
                    <a:moveTo>
                      <a:pt x="440" y="0"/>
                    </a:moveTo>
                    <a:lnTo>
                      <a:pt x="333" y="62"/>
                    </a:lnTo>
                    <a:lnTo>
                      <a:pt x="0" y="62"/>
                    </a:lnTo>
                    <a:lnTo>
                      <a:pt x="119" y="0"/>
                    </a:lnTo>
                    <a:lnTo>
                      <a:pt x="440" y="0"/>
                    </a:lnTo>
                    <a:lnTo>
                      <a:pt x="440" y="0"/>
                    </a:lnTo>
                    <a:close/>
                  </a:path>
                </a:pathLst>
              </a:custGeom>
              <a:solidFill>
                <a:srgbClr val="2595C3"/>
              </a:solidFill>
              <a:ln w="7938">
                <a:solidFill>
                  <a:srgbClr val="ACD4DE"/>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96"/>
              <p:cNvSpPr>
                <a:spLocks/>
              </p:cNvSpPr>
              <p:nvPr/>
            </p:nvSpPr>
            <p:spPr bwMode="auto">
              <a:xfrm>
                <a:off x="2716" y="1664"/>
                <a:ext cx="107" cy="385"/>
              </a:xfrm>
              <a:custGeom>
                <a:avLst/>
                <a:gdLst>
                  <a:gd name="T0" fmla="*/ 107 w 107"/>
                  <a:gd name="T1" fmla="*/ 325 h 385"/>
                  <a:gd name="T2" fmla="*/ 107 w 107"/>
                  <a:gd name="T3" fmla="*/ 0 h 385"/>
                  <a:gd name="T4" fmla="*/ 0 w 107"/>
                  <a:gd name="T5" fmla="*/ 62 h 385"/>
                  <a:gd name="T6" fmla="*/ 0 w 107"/>
                  <a:gd name="T7" fmla="*/ 385 h 385"/>
                  <a:gd name="T8" fmla="*/ 107 w 107"/>
                  <a:gd name="T9" fmla="*/ 325 h 385"/>
                </a:gdLst>
                <a:ahLst/>
                <a:cxnLst>
                  <a:cxn ang="0">
                    <a:pos x="T0" y="T1"/>
                  </a:cxn>
                  <a:cxn ang="0">
                    <a:pos x="T2" y="T3"/>
                  </a:cxn>
                  <a:cxn ang="0">
                    <a:pos x="T4" y="T5"/>
                  </a:cxn>
                  <a:cxn ang="0">
                    <a:pos x="T6" y="T7"/>
                  </a:cxn>
                  <a:cxn ang="0">
                    <a:pos x="T8" y="T9"/>
                  </a:cxn>
                </a:cxnLst>
                <a:rect l="0" t="0" r="r" b="b"/>
                <a:pathLst>
                  <a:path w="107" h="385">
                    <a:moveTo>
                      <a:pt x="107" y="325"/>
                    </a:moveTo>
                    <a:lnTo>
                      <a:pt x="107" y="0"/>
                    </a:lnTo>
                    <a:lnTo>
                      <a:pt x="0" y="62"/>
                    </a:lnTo>
                    <a:lnTo>
                      <a:pt x="0" y="385"/>
                    </a:lnTo>
                    <a:lnTo>
                      <a:pt x="107" y="325"/>
                    </a:lnTo>
                    <a:close/>
                  </a:path>
                </a:pathLst>
              </a:custGeom>
              <a:solidFill>
                <a:srgbClr val="12698F"/>
              </a:solidFill>
              <a:ln w="7938">
                <a:solidFill>
                  <a:srgbClr val="ACD4DE"/>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97"/>
              <p:cNvSpPr>
                <a:spLocks/>
              </p:cNvSpPr>
              <p:nvPr/>
            </p:nvSpPr>
            <p:spPr bwMode="auto">
              <a:xfrm>
                <a:off x="2593" y="1955"/>
                <a:ext cx="76" cy="86"/>
              </a:xfrm>
              <a:custGeom>
                <a:avLst/>
                <a:gdLst>
                  <a:gd name="T0" fmla="*/ 65 w 76"/>
                  <a:gd name="T1" fmla="*/ 86 h 86"/>
                  <a:gd name="T2" fmla="*/ 76 w 76"/>
                  <a:gd name="T3" fmla="*/ 71 h 86"/>
                  <a:gd name="T4" fmla="*/ 11 w 76"/>
                  <a:gd name="T5" fmla="*/ 0 h 86"/>
                  <a:gd name="T6" fmla="*/ 0 w 76"/>
                  <a:gd name="T7" fmla="*/ 14 h 86"/>
                  <a:gd name="T8" fmla="*/ 65 w 76"/>
                  <a:gd name="T9" fmla="*/ 86 h 86"/>
                </a:gdLst>
                <a:ahLst/>
                <a:cxnLst>
                  <a:cxn ang="0">
                    <a:pos x="T0" y="T1"/>
                  </a:cxn>
                  <a:cxn ang="0">
                    <a:pos x="T2" y="T3"/>
                  </a:cxn>
                  <a:cxn ang="0">
                    <a:pos x="T4" y="T5"/>
                  </a:cxn>
                  <a:cxn ang="0">
                    <a:pos x="T6" y="T7"/>
                  </a:cxn>
                  <a:cxn ang="0">
                    <a:pos x="T8" y="T9"/>
                  </a:cxn>
                </a:cxnLst>
                <a:rect l="0" t="0" r="r" b="b"/>
                <a:pathLst>
                  <a:path w="76" h="86">
                    <a:moveTo>
                      <a:pt x="65" y="86"/>
                    </a:moveTo>
                    <a:lnTo>
                      <a:pt x="76" y="71"/>
                    </a:lnTo>
                    <a:lnTo>
                      <a:pt x="11" y="0"/>
                    </a:lnTo>
                    <a:lnTo>
                      <a:pt x="0" y="14"/>
                    </a:lnTo>
                    <a:lnTo>
                      <a:pt x="65"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98"/>
              <p:cNvSpPr>
                <a:spLocks noChangeArrowheads="1"/>
              </p:cNvSpPr>
              <p:nvPr/>
            </p:nvSpPr>
            <p:spPr bwMode="auto">
              <a:xfrm>
                <a:off x="2456" y="1836"/>
                <a:ext cx="114" cy="21"/>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p:cNvSpPr>
                <a:spLocks/>
              </p:cNvSpPr>
              <p:nvPr/>
            </p:nvSpPr>
            <p:spPr bwMode="auto">
              <a:xfrm>
                <a:off x="2562" y="1820"/>
                <a:ext cx="53" cy="54"/>
              </a:xfrm>
              <a:custGeom>
                <a:avLst/>
                <a:gdLst>
                  <a:gd name="T0" fmla="*/ 0 w 53"/>
                  <a:gd name="T1" fmla="*/ 54 h 54"/>
                  <a:gd name="T2" fmla="*/ 53 w 53"/>
                  <a:gd name="T3" fmla="*/ 26 h 54"/>
                  <a:gd name="T4" fmla="*/ 0 w 53"/>
                  <a:gd name="T5" fmla="*/ 0 h 54"/>
                  <a:gd name="T6" fmla="*/ 0 w 53"/>
                  <a:gd name="T7" fmla="*/ 54 h 54"/>
                  <a:gd name="T8" fmla="*/ 0 w 53"/>
                  <a:gd name="T9" fmla="*/ 54 h 54"/>
                </a:gdLst>
                <a:ahLst/>
                <a:cxnLst>
                  <a:cxn ang="0">
                    <a:pos x="T0" y="T1"/>
                  </a:cxn>
                  <a:cxn ang="0">
                    <a:pos x="T2" y="T3"/>
                  </a:cxn>
                  <a:cxn ang="0">
                    <a:pos x="T4" y="T5"/>
                  </a:cxn>
                  <a:cxn ang="0">
                    <a:pos x="T6" y="T7"/>
                  </a:cxn>
                  <a:cxn ang="0">
                    <a:pos x="T8" y="T9"/>
                  </a:cxn>
                </a:cxnLst>
                <a:rect l="0" t="0" r="r" b="b"/>
                <a:pathLst>
                  <a:path w="53" h="54">
                    <a:moveTo>
                      <a:pt x="0" y="54"/>
                    </a:moveTo>
                    <a:lnTo>
                      <a:pt x="53" y="26"/>
                    </a:lnTo>
                    <a:lnTo>
                      <a:pt x="0" y="0"/>
                    </a:lnTo>
                    <a:lnTo>
                      <a:pt x="0" y="54"/>
                    </a:lnTo>
                    <a:lnTo>
                      <a:pt x="0" y="5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0"/>
              <p:cNvSpPr>
                <a:spLocks noChangeArrowheads="1"/>
              </p:cNvSpPr>
              <p:nvPr/>
            </p:nvSpPr>
            <p:spPr bwMode="auto">
              <a:xfrm>
                <a:off x="2453" y="1833"/>
                <a:ext cx="114" cy="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p:cNvSpPr>
                <a:spLocks/>
              </p:cNvSpPr>
              <p:nvPr/>
            </p:nvSpPr>
            <p:spPr bwMode="auto">
              <a:xfrm>
                <a:off x="2560" y="1817"/>
                <a:ext cx="52" cy="55"/>
              </a:xfrm>
              <a:custGeom>
                <a:avLst/>
                <a:gdLst>
                  <a:gd name="T0" fmla="*/ 0 w 52"/>
                  <a:gd name="T1" fmla="*/ 55 h 55"/>
                  <a:gd name="T2" fmla="*/ 52 w 52"/>
                  <a:gd name="T3" fmla="*/ 27 h 55"/>
                  <a:gd name="T4" fmla="*/ 0 w 52"/>
                  <a:gd name="T5" fmla="*/ 0 h 55"/>
                  <a:gd name="T6" fmla="*/ 0 w 52"/>
                  <a:gd name="T7" fmla="*/ 55 h 55"/>
                  <a:gd name="T8" fmla="*/ 0 w 52"/>
                  <a:gd name="T9" fmla="*/ 55 h 55"/>
                </a:gdLst>
                <a:ahLst/>
                <a:cxnLst>
                  <a:cxn ang="0">
                    <a:pos x="T0" y="T1"/>
                  </a:cxn>
                  <a:cxn ang="0">
                    <a:pos x="T2" y="T3"/>
                  </a:cxn>
                  <a:cxn ang="0">
                    <a:pos x="T4" y="T5"/>
                  </a:cxn>
                  <a:cxn ang="0">
                    <a:pos x="T6" y="T7"/>
                  </a:cxn>
                  <a:cxn ang="0">
                    <a:pos x="T8" y="T9"/>
                  </a:cxn>
                </a:cxnLst>
                <a:rect l="0" t="0" r="r" b="b"/>
                <a:pathLst>
                  <a:path w="52" h="55">
                    <a:moveTo>
                      <a:pt x="0" y="55"/>
                    </a:moveTo>
                    <a:lnTo>
                      <a:pt x="52" y="27"/>
                    </a:lnTo>
                    <a:lnTo>
                      <a:pt x="0" y="0"/>
                    </a:lnTo>
                    <a:lnTo>
                      <a:pt x="0" y="55"/>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p:cNvSpPr>
                <a:spLocks/>
              </p:cNvSpPr>
              <p:nvPr/>
            </p:nvSpPr>
            <p:spPr bwMode="auto">
              <a:xfrm>
                <a:off x="2480" y="1880"/>
                <a:ext cx="52" cy="54"/>
              </a:xfrm>
              <a:custGeom>
                <a:avLst/>
                <a:gdLst>
                  <a:gd name="T0" fmla="*/ 52 w 52"/>
                  <a:gd name="T1" fmla="*/ 0 h 54"/>
                  <a:gd name="T2" fmla="*/ 0 w 52"/>
                  <a:gd name="T3" fmla="*/ 28 h 54"/>
                  <a:gd name="T4" fmla="*/ 52 w 52"/>
                  <a:gd name="T5" fmla="*/ 54 h 54"/>
                  <a:gd name="T6" fmla="*/ 52 w 52"/>
                  <a:gd name="T7" fmla="*/ 0 h 54"/>
                  <a:gd name="T8" fmla="*/ 52 w 52"/>
                  <a:gd name="T9" fmla="*/ 0 h 54"/>
                </a:gdLst>
                <a:ahLst/>
                <a:cxnLst>
                  <a:cxn ang="0">
                    <a:pos x="T0" y="T1"/>
                  </a:cxn>
                  <a:cxn ang="0">
                    <a:pos x="T2" y="T3"/>
                  </a:cxn>
                  <a:cxn ang="0">
                    <a:pos x="T4" y="T5"/>
                  </a:cxn>
                  <a:cxn ang="0">
                    <a:pos x="T6" y="T7"/>
                  </a:cxn>
                  <a:cxn ang="0">
                    <a:pos x="T8" y="T9"/>
                  </a:cxn>
                </a:cxnLst>
                <a:rect l="0" t="0" r="r" b="b"/>
                <a:pathLst>
                  <a:path w="52" h="54">
                    <a:moveTo>
                      <a:pt x="52" y="0"/>
                    </a:moveTo>
                    <a:lnTo>
                      <a:pt x="0" y="28"/>
                    </a:lnTo>
                    <a:lnTo>
                      <a:pt x="52" y="54"/>
                    </a:lnTo>
                    <a:lnTo>
                      <a:pt x="52" y="0"/>
                    </a:lnTo>
                    <a:lnTo>
                      <a:pt x="52"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03"/>
              <p:cNvSpPr>
                <a:spLocks noChangeArrowheads="1"/>
              </p:cNvSpPr>
              <p:nvPr/>
            </p:nvSpPr>
            <p:spPr bwMode="auto">
              <a:xfrm>
                <a:off x="2526" y="1896"/>
                <a:ext cx="103" cy="21"/>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04"/>
              <p:cNvSpPr>
                <a:spLocks noChangeArrowheads="1"/>
              </p:cNvSpPr>
              <p:nvPr/>
            </p:nvSpPr>
            <p:spPr bwMode="auto">
              <a:xfrm>
                <a:off x="2524" y="1893"/>
                <a:ext cx="103"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p:cNvSpPr>
                <a:spLocks/>
              </p:cNvSpPr>
              <p:nvPr/>
            </p:nvSpPr>
            <p:spPr bwMode="auto">
              <a:xfrm>
                <a:off x="2478" y="1877"/>
                <a:ext cx="52" cy="53"/>
              </a:xfrm>
              <a:custGeom>
                <a:avLst/>
                <a:gdLst>
                  <a:gd name="T0" fmla="*/ 52 w 52"/>
                  <a:gd name="T1" fmla="*/ 0 h 53"/>
                  <a:gd name="T2" fmla="*/ 0 w 52"/>
                  <a:gd name="T3" fmla="*/ 27 h 53"/>
                  <a:gd name="T4" fmla="*/ 52 w 52"/>
                  <a:gd name="T5" fmla="*/ 53 h 53"/>
                  <a:gd name="T6" fmla="*/ 52 w 52"/>
                  <a:gd name="T7" fmla="*/ 0 h 53"/>
                  <a:gd name="T8" fmla="*/ 52 w 52"/>
                  <a:gd name="T9" fmla="*/ 0 h 53"/>
                </a:gdLst>
                <a:ahLst/>
                <a:cxnLst>
                  <a:cxn ang="0">
                    <a:pos x="T0" y="T1"/>
                  </a:cxn>
                  <a:cxn ang="0">
                    <a:pos x="T2" y="T3"/>
                  </a:cxn>
                  <a:cxn ang="0">
                    <a:pos x="T4" y="T5"/>
                  </a:cxn>
                  <a:cxn ang="0">
                    <a:pos x="T6" y="T7"/>
                  </a:cxn>
                  <a:cxn ang="0">
                    <a:pos x="T8" y="T9"/>
                  </a:cxn>
                </a:cxnLst>
                <a:rect l="0" t="0" r="r" b="b"/>
                <a:pathLst>
                  <a:path w="52" h="53">
                    <a:moveTo>
                      <a:pt x="52" y="0"/>
                    </a:moveTo>
                    <a:lnTo>
                      <a:pt x="0" y="27"/>
                    </a:lnTo>
                    <a:lnTo>
                      <a:pt x="52" y="53"/>
                    </a:lnTo>
                    <a:lnTo>
                      <a:pt x="52" y="0"/>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p:cNvSpPr>
                <a:spLocks/>
              </p:cNvSpPr>
              <p:nvPr/>
            </p:nvSpPr>
            <p:spPr bwMode="auto">
              <a:xfrm>
                <a:off x="2449" y="1771"/>
                <a:ext cx="183" cy="219"/>
              </a:xfrm>
              <a:custGeom>
                <a:avLst/>
                <a:gdLst>
                  <a:gd name="T0" fmla="*/ 183 w 183"/>
                  <a:gd name="T1" fmla="*/ 111 h 219"/>
                  <a:gd name="T2" fmla="*/ 182 w 183"/>
                  <a:gd name="T3" fmla="*/ 132 h 219"/>
                  <a:gd name="T4" fmla="*/ 176 w 183"/>
                  <a:gd name="T5" fmla="*/ 153 h 219"/>
                  <a:gd name="T6" fmla="*/ 168 w 183"/>
                  <a:gd name="T7" fmla="*/ 172 h 219"/>
                  <a:gd name="T8" fmla="*/ 156 w 183"/>
                  <a:gd name="T9" fmla="*/ 188 h 219"/>
                  <a:gd name="T10" fmla="*/ 142 w 183"/>
                  <a:gd name="T11" fmla="*/ 201 h 219"/>
                  <a:gd name="T12" fmla="*/ 128 w 183"/>
                  <a:gd name="T13" fmla="*/ 211 h 219"/>
                  <a:gd name="T14" fmla="*/ 110 w 183"/>
                  <a:gd name="T15" fmla="*/ 218 h 219"/>
                  <a:gd name="T16" fmla="*/ 92 w 183"/>
                  <a:gd name="T17" fmla="*/ 219 h 219"/>
                  <a:gd name="T18" fmla="*/ 83 w 183"/>
                  <a:gd name="T19" fmla="*/ 219 h 219"/>
                  <a:gd name="T20" fmla="*/ 65 w 183"/>
                  <a:gd name="T21" fmla="*/ 214 h 219"/>
                  <a:gd name="T22" fmla="*/ 48 w 183"/>
                  <a:gd name="T23" fmla="*/ 206 h 219"/>
                  <a:gd name="T24" fmla="*/ 34 w 183"/>
                  <a:gd name="T25" fmla="*/ 195 h 219"/>
                  <a:gd name="T26" fmla="*/ 22 w 183"/>
                  <a:gd name="T27" fmla="*/ 180 h 219"/>
                  <a:gd name="T28" fmla="*/ 11 w 183"/>
                  <a:gd name="T29" fmla="*/ 163 h 219"/>
                  <a:gd name="T30" fmla="*/ 4 w 183"/>
                  <a:gd name="T31" fmla="*/ 143 h 219"/>
                  <a:gd name="T32" fmla="*/ 1 w 183"/>
                  <a:gd name="T33" fmla="*/ 122 h 219"/>
                  <a:gd name="T34" fmla="*/ 0 w 183"/>
                  <a:gd name="T35" fmla="*/ 111 h 219"/>
                  <a:gd name="T36" fmla="*/ 3 w 183"/>
                  <a:gd name="T37" fmla="*/ 88 h 219"/>
                  <a:gd name="T38" fmla="*/ 7 w 183"/>
                  <a:gd name="T39" fmla="*/ 68 h 219"/>
                  <a:gd name="T40" fmla="*/ 16 w 183"/>
                  <a:gd name="T41" fmla="*/ 49 h 219"/>
                  <a:gd name="T42" fmla="*/ 27 w 183"/>
                  <a:gd name="T43" fmla="*/ 33 h 219"/>
                  <a:gd name="T44" fmla="*/ 41 w 183"/>
                  <a:gd name="T45" fmla="*/ 20 h 219"/>
                  <a:gd name="T46" fmla="*/ 56 w 183"/>
                  <a:gd name="T47" fmla="*/ 10 h 219"/>
                  <a:gd name="T48" fmla="*/ 73 w 183"/>
                  <a:gd name="T49" fmla="*/ 4 h 219"/>
                  <a:gd name="T50" fmla="*/ 92 w 183"/>
                  <a:gd name="T51" fmla="*/ 0 h 219"/>
                  <a:gd name="T52" fmla="*/ 102 w 183"/>
                  <a:gd name="T53" fmla="*/ 2 h 219"/>
                  <a:gd name="T54" fmla="*/ 119 w 183"/>
                  <a:gd name="T55" fmla="*/ 5 h 219"/>
                  <a:gd name="T56" fmla="*/ 136 w 183"/>
                  <a:gd name="T57" fmla="*/ 15 h 219"/>
                  <a:gd name="T58" fmla="*/ 151 w 183"/>
                  <a:gd name="T59" fmla="*/ 26 h 219"/>
                  <a:gd name="T60" fmla="*/ 163 w 183"/>
                  <a:gd name="T61" fmla="*/ 41 h 219"/>
                  <a:gd name="T62" fmla="*/ 172 w 183"/>
                  <a:gd name="T63" fmla="*/ 59 h 219"/>
                  <a:gd name="T64" fmla="*/ 179 w 183"/>
                  <a:gd name="T65" fmla="*/ 78 h 219"/>
                  <a:gd name="T66" fmla="*/ 183 w 183"/>
                  <a:gd name="T67" fmla="*/ 99 h 219"/>
                  <a:gd name="T68" fmla="*/ 183 w 183"/>
                  <a:gd name="T69" fmla="*/ 11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19">
                    <a:moveTo>
                      <a:pt x="183" y="111"/>
                    </a:moveTo>
                    <a:lnTo>
                      <a:pt x="183" y="111"/>
                    </a:lnTo>
                    <a:lnTo>
                      <a:pt x="183" y="122"/>
                    </a:lnTo>
                    <a:lnTo>
                      <a:pt x="182" y="132"/>
                    </a:lnTo>
                    <a:lnTo>
                      <a:pt x="179" y="143"/>
                    </a:lnTo>
                    <a:lnTo>
                      <a:pt x="176" y="153"/>
                    </a:lnTo>
                    <a:lnTo>
                      <a:pt x="172" y="163"/>
                    </a:lnTo>
                    <a:lnTo>
                      <a:pt x="168" y="172"/>
                    </a:lnTo>
                    <a:lnTo>
                      <a:pt x="163" y="180"/>
                    </a:lnTo>
                    <a:lnTo>
                      <a:pt x="156" y="188"/>
                    </a:lnTo>
                    <a:lnTo>
                      <a:pt x="151" y="195"/>
                    </a:lnTo>
                    <a:lnTo>
                      <a:pt x="142" y="201"/>
                    </a:lnTo>
                    <a:lnTo>
                      <a:pt x="136" y="206"/>
                    </a:lnTo>
                    <a:lnTo>
                      <a:pt x="128" y="211"/>
                    </a:lnTo>
                    <a:lnTo>
                      <a:pt x="119" y="214"/>
                    </a:lnTo>
                    <a:lnTo>
                      <a:pt x="110" y="218"/>
                    </a:lnTo>
                    <a:lnTo>
                      <a:pt x="102" y="219"/>
                    </a:lnTo>
                    <a:lnTo>
                      <a:pt x="92" y="219"/>
                    </a:lnTo>
                    <a:lnTo>
                      <a:pt x="92" y="219"/>
                    </a:lnTo>
                    <a:lnTo>
                      <a:pt x="83" y="219"/>
                    </a:lnTo>
                    <a:lnTo>
                      <a:pt x="73" y="218"/>
                    </a:lnTo>
                    <a:lnTo>
                      <a:pt x="65" y="214"/>
                    </a:lnTo>
                    <a:lnTo>
                      <a:pt x="56" y="211"/>
                    </a:lnTo>
                    <a:lnTo>
                      <a:pt x="48" y="206"/>
                    </a:lnTo>
                    <a:lnTo>
                      <a:pt x="41" y="201"/>
                    </a:lnTo>
                    <a:lnTo>
                      <a:pt x="34" y="195"/>
                    </a:lnTo>
                    <a:lnTo>
                      <a:pt x="27" y="188"/>
                    </a:lnTo>
                    <a:lnTo>
                      <a:pt x="22" y="180"/>
                    </a:lnTo>
                    <a:lnTo>
                      <a:pt x="16" y="172"/>
                    </a:lnTo>
                    <a:lnTo>
                      <a:pt x="11" y="163"/>
                    </a:lnTo>
                    <a:lnTo>
                      <a:pt x="7" y="153"/>
                    </a:lnTo>
                    <a:lnTo>
                      <a:pt x="4" y="143"/>
                    </a:lnTo>
                    <a:lnTo>
                      <a:pt x="3" y="132"/>
                    </a:lnTo>
                    <a:lnTo>
                      <a:pt x="1" y="122"/>
                    </a:lnTo>
                    <a:lnTo>
                      <a:pt x="0" y="111"/>
                    </a:lnTo>
                    <a:lnTo>
                      <a:pt x="0" y="111"/>
                    </a:lnTo>
                    <a:lnTo>
                      <a:pt x="1" y="99"/>
                    </a:lnTo>
                    <a:lnTo>
                      <a:pt x="3" y="88"/>
                    </a:lnTo>
                    <a:lnTo>
                      <a:pt x="4" y="78"/>
                    </a:lnTo>
                    <a:lnTo>
                      <a:pt x="7" y="68"/>
                    </a:lnTo>
                    <a:lnTo>
                      <a:pt x="11" y="59"/>
                    </a:lnTo>
                    <a:lnTo>
                      <a:pt x="16" y="49"/>
                    </a:lnTo>
                    <a:lnTo>
                      <a:pt x="22" y="41"/>
                    </a:lnTo>
                    <a:lnTo>
                      <a:pt x="27" y="33"/>
                    </a:lnTo>
                    <a:lnTo>
                      <a:pt x="34" y="26"/>
                    </a:lnTo>
                    <a:lnTo>
                      <a:pt x="41" y="20"/>
                    </a:lnTo>
                    <a:lnTo>
                      <a:pt x="48" y="15"/>
                    </a:lnTo>
                    <a:lnTo>
                      <a:pt x="56" y="10"/>
                    </a:lnTo>
                    <a:lnTo>
                      <a:pt x="65" y="5"/>
                    </a:lnTo>
                    <a:lnTo>
                      <a:pt x="73" y="4"/>
                    </a:lnTo>
                    <a:lnTo>
                      <a:pt x="83" y="2"/>
                    </a:lnTo>
                    <a:lnTo>
                      <a:pt x="92" y="0"/>
                    </a:lnTo>
                    <a:lnTo>
                      <a:pt x="92" y="0"/>
                    </a:lnTo>
                    <a:lnTo>
                      <a:pt x="102" y="2"/>
                    </a:lnTo>
                    <a:lnTo>
                      <a:pt x="110" y="4"/>
                    </a:lnTo>
                    <a:lnTo>
                      <a:pt x="119" y="5"/>
                    </a:lnTo>
                    <a:lnTo>
                      <a:pt x="128" y="10"/>
                    </a:lnTo>
                    <a:lnTo>
                      <a:pt x="136" y="15"/>
                    </a:lnTo>
                    <a:lnTo>
                      <a:pt x="142" y="20"/>
                    </a:lnTo>
                    <a:lnTo>
                      <a:pt x="151" y="26"/>
                    </a:lnTo>
                    <a:lnTo>
                      <a:pt x="156" y="33"/>
                    </a:lnTo>
                    <a:lnTo>
                      <a:pt x="163" y="41"/>
                    </a:lnTo>
                    <a:lnTo>
                      <a:pt x="168" y="49"/>
                    </a:lnTo>
                    <a:lnTo>
                      <a:pt x="172" y="59"/>
                    </a:lnTo>
                    <a:lnTo>
                      <a:pt x="176" y="68"/>
                    </a:lnTo>
                    <a:lnTo>
                      <a:pt x="179" y="78"/>
                    </a:lnTo>
                    <a:lnTo>
                      <a:pt x="182" y="88"/>
                    </a:lnTo>
                    <a:lnTo>
                      <a:pt x="183" y="99"/>
                    </a:lnTo>
                    <a:lnTo>
                      <a:pt x="183" y="111"/>
                    </a:lnTo>
                    <a:lnTo>
                      <a:pt x="183" y="111"/>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p:cNvSpPr>
                <a:spLocks/>
              </p:cNvSpPr>
              <p:nvPr/>
            </p:nvSpPr>
            <p:spPr bwMode="auto">
              <a:xfrm>
                <a:off x="2455" y="1763"/>
                <a:ext cx="183" cy="218"/>
              </a:xfrm>
              <a:custGeom>
                <a:avLst/>
                <a:gdLst>
                  <a:gd name="T0" fmla="*/ 183 w 183"/>
                  <a:gd name="T1" fmla="*/ 109 h 218"/>
                  <a:gd name="T2" fmla="*/ 181 w 183"/>
                  <a:gd name="T3" fmla="*/ 132 h 218"/>
                  <a:gd name="T4" fmla="*/ 176 w 183"/>
                  <a:gd name="T5" fmla="*/ 151 h 218"/>
                  <a:gd name="T6" fmla="*/ 168 w 183"/>
                  <a:gd name="T7" fmla="*/ 171 h 218"/>
                  <a:gd name="T8" fmla="*/ 157 w 183"/>
                  <a:gd name="T9" fmla="*/ 187 h 218"/>
                  <a:gd name="T10" fmla="*/ 143 w 183"/>
                  <a:gd name="T11" fmla="*/ 200 h 218"/>
                  <a:gd name="T12" fmla="*/ 127 w 183"/>
                  <a:gd name="T13" fmla="*/ 209 h 218"/>
                  <a:gd name="T14" fmla="*/ 109 w 183"/>
                  <a:gd name="T15" fmla="*/ 216 h 218"/>
                  <a:gd name="T16" fmla="*/ 92 w 183"/>
                  <a:gd name="T17" fmla="*/ 218 h 218"/>
                  <a:gd name="T18" fmla="*/ 82 w 183"/>
                  <a:gd name="T19" fmla="*/ 218 h 218"/>
                  <a:gd name="T20" fmla="*/ 65 w 183"/>
                  <a:gd name="T21" fmla="*/ 213 h 218"/>
                  <a:gd name="T22" fmla="*/ 48 w 183"/>
                  <a:gd name="T23" fmla="*/ 205 h 218"/>
                  <a:gd name="T24" fmla="*/ 33 w 183"/>
                  <a:gd name="T25" fmla="*/ 193 h 218"/>
                  <a:gd name="T26" fmla="*/ 21 w 183"/>
                  <a:gd name="T27" fmla="*/ 179 h 218"/>
                  <a:gd name="T28" fmla="*/ 12 w 183"/>
                  <a:gd name="T29" fmla="*/ 161 h 218"/>
                  <a:gd name="T30" fmla="*/ 4 w 183"/>
                  <a:gd name="T31" fmla="*/ 141 h 218"/>
                  <a:gd name="T32" fmla="*/ 1 w 183"/>
                  <a:gd name="T33" fmla="*/ 120 h 218"/>
                  <a:gd name="T34" fmla="*/ 0 w 183"/>
                  <a:gd name="T35" fmla="*/ 109 h 218"/>
                  <a:gd name="T36" fmla="*/ 2 w 183"/>
                  <a:gd name="T37" fmla="*/ 86 h 218"/>
                  <a:gd name="T38" fmla="*/ 8 w 183"/>
                  <a:gd name="T39" fmla="*/ 67 h 218"/>
                  <a:gd name="T40" fmla="*/ 16 w 183"/>
                  <a:gd name="T41" fmla="*/ 47 h 218"/>
                  <a:gd name="T42" fmla="*/ 27 w 183"/>
                  <a:gd name="T43" fmla="*/ 31 h 218"/>
                  <a:gd name="T44" fmla="*/ 40 w 183"/>
                  <a:gd name="T45" fmla="*/ 18 h 218"/>
                  <a:gd name="T46" fmla="*/ 56 w 183"/>
                  <a:gd name="T47" fmla="*/ 8 h 218"/>
                  <a:gd name="T48" fmla="*/ 73 w 183"/>
                  <a:gd name="T49" fmla="*/ 2 h 218"/>
                  <a:gd name="T50" fmla="*/ 92 w 183"/>
                  <a:gd name="T51" fmla="*/ 0 h 218"/>
                  <a:gd name="T52" fmla="*/ 101 w 183"/>
                  <a:gd name="T53" fmla="*/ 0 h 218"/>
                  <a:gd name="T54" fmla="*/ 119 w 183"/>
                  <a:gd name="T55" fmla="*/ 5 h 218"/>
                  <a:gd name="T56" fmla="*/ 135 w 183"/>
                  <a:gd name="T57" fmla="*/ 13 h 218"/>
                  <a:gd name="T58" fmla="*/ 150 w 183"/>
                  <a:gd name="T59" fmla="*/ 25 h 218"/>
                  <a:gd name="T60" fmla="*/ 162 w 183"/>
                  <a:gd name="T61" fmla="*/ 39 h 218"/>
                  <a:gd name="T62" fmla="*/ 172 w 183"/>
                  <a:gd name="T63" fmla="*/ 57 h 218"/>
                  <a:gd name="T64" fmla="*/ 179 w 183"/>
                  <a:gd name="T65" fmla="*/ 76 h 218"/>
                  <a:gd name="T66" fmla="*/ 183 w 183"/>
                  <a:gd name="T67" fmla="*/ 98 h 218"/>
                  <a:gd name="T68" fmla="*/ 183 w 183"/>
                  <a:gd name="T69" fmla="*/ 10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18">
                    <a:moveTo>
                      <a:pt x="183" y="109"/>
                    </a:moveTo>
                    <a:lnTo>
                      <a:pt x="183" y="109"/>
                    </a:lnTo>
                    <a:lnTo>
                      <a:pt x="183" y="120"/>
                    </a:lnTo>
                    <a:lnTo>
                      <a:pt x="181" y="132"/>
                    </a:lnTo>
                    <a:lnTo>
                      <a:pt x="179" y="141"/>
                    </a:lnTo>
                    <a:lnTo>
                      <a:pt x="176" y="151"/>
                    </a:lnTo>
                    <a:lnTo>
                      <a:pt x="172" y="161"/>
                    </a:lnTo>
                    <a:lnTo>
                      <a:pt x="168" y="171"/>
                    </a:lnTo>
                    <a:lnTo>
                      <a:pt x="162" y="179"/>
                    </a:lnTo>
                    <a:lnTo>
                      <a:pt x="157" y="187"/>
                    </a:lnTo>
                    <a:lnTo>
                      <a:pt x="150" y="193"/>
                    </a:lnTo>
                    <a:lnTo>
                      <a:pt x="143" y="200"/>
                    </a:lnTo>
                    <a:lnTo>
                      <a:pt x="135" y="205"/>
                    </a:lnTo>
                    <a:lnTo>
                      <a:pt x="127" y="209"/>
                    </a:lnTo>
                    <a:lnTo>
                      <a:pt x="119" y="213"/>
                    </a:lnTo>
                    <a:lnTo>
                      <a:pt x="109" y="216"/>
                    </a:lnTo>
                    <a:lnTo>
                      <a:pt x="101" y="218"/>
                    </a:lnTo>
                    <a:lnTo>
                      <a:pt x="92" y="218"/>
                    </a:lnTo>
                    <a:lnTo>
                      <a:pt x="92" y="218"/>
                    </a:lnTo>
                    <a:lnTo>
                      <a:pt x="82" y="218"/>
                    </a:lnTo>
                    <a:lnTo>
                      <a:pt x="73" y="216"/>
                    </a:lnTo>
                    <a:lnTo>
                      <a:pt x="65" y="213"/>
                    </a:lnTo>
                    <a:lnTo>
                      <a:pt x="56" y="209"/>
                    </a:lnTo>
                    <a:lnTo>
                      <a:pt x="48" y="205"/>
                    </a:lnTo>
                    <a:lnTo>
                      <a:pt x="40" y="200"/>
                    </a:lnTo>
                    <a:lnTo>
                      <a:pt x="33" y="193"/>
                    </a:lnTo>
                    <a:lnTo>
                      <a:pt x="27" y="187"/>
                    </a:lnTo>
                    <a:lnTo>
                      <a:pt x="21" y="179"/>
                    </a:lnTo>
                    <a:lnTo>
                      <a:pt x="16" y="171"/>
                    </a:lnTo>
                    <a:lnTo>
                      <a:pt x="12" y="161"/>
                    </a:lnTo>
                    <a:lnTo>
                      <a:pt x="8" y="151"/>
                    </a:lnTo>
                    <a:lnTo>
                      <a:pt x="4" y="141"/>
                    </a:lnTo>
                    <a:lnTo>
                      <a:pt x="2" y="132"/>
                    </a:lnTo>
                    <a:lnTo>
                      <a:pt x="1" y="120"/>
                    </a:lnTo>
                    <a:lnTo>
                      <a:pt x="0" y="109"/>
                    </a:lnTo>
                    <a:lnTo>
                      <a:pt x="0" y="109"/>
                    </a:lnTo>
                    <a:lnTo>
                      <a:pt x="1" y="98"/>
                    </a:lnTo>
                    <a:lnTo>
                      <a:pt x="2" y="86"/>
                    </a:lnTo>
                    <a:lnTo>
                      <a:pt x="4" y="76"/>
                    </a:lnTo>
                    <a:lnTo>
                      <a:pt x="8" y="67"/>
                    </a:lnTo>
                    <a:lnTo>
                      <a:pt x="12" y="57"/>
                    </a:lnTo>
                    <a:lnTo>
                      <a:pt x="16" y="47"/>
                    </a:lnTo>
                    <a:lnTo>
                      <a:pt x="21" y="39"/>
                    </a:lnTo>
                    <a:lnTo>
                      <a:pt x="27" y="31"/>
                    </a:lnTo>
                    <a:lnTo>
                      <a:pt x="33" y="25"/>
                    </a:lnTo>
                    <a:lnTo>
                      <a:pt x="40" y="18"/>
                    </a:lnTo>
                    <a:lnTo>
                      <a:pt x="48" y="13"/>
                    </a:lnTo>
                    <a:lnTo>
                      <a:pt x="56" y="8"/>
                    </a:lnTo>
                    <a:lnTo>
                      <a:pt x="65" y="5"/>
                    </a:lnTo>
                    <a:lnTo>
                      <a:pt x="73" y="2"/>
                    </a:lnTo>
                    <a:lnTo>
                      <a:pt x="82" y="0"/>
                    </a:lnTo>
                    <a:lnTo>
                      <a:pt x="92" y="0"/>
                    </a:lnTo>
                    <a:lnTo>
                      <a:pt x="92" y="0"/>
                    </a:lnTo>
                    <a:lnTo>
                      <a:pt x="101" y="0"/>
                    </a:lnTo>
                    <a:lnTo>
                      <a:pt x="109" y="2"/>
                    </a:lnTo>
                    <a:lnTo>
                      <a:pt x="119" y="5"/>
                    </a:lnTo>
                    <a:lnTo>
                      <a:pt x="127" y="8"/>
                    </a:lnTo>
                    <a:lnTo>
                      <a:pt x="135" y="13"/>
                    </a:lnTo>
                    <a:lnTo>
                      <a:pt x="143" y="18"/>
                    </a:lnTo>
                    <a:lnTo>
                      <a:pt x="150" y="25"/>
                    </a:lnTo>
                    <a:lnTo>
                      <a:pt x="157" y="31"/>
                    </a:lnTo>
                    <a:lnTo>
                      <a:pt x="162" y="39"/>
                    </a:lnTo>
                    <a:lnTo>
                      <a:pt x="168" y="47"/>
                    </a:lnTo>
                    <a:lnTo>
                      <a:pt x="172" y="57"/>
                    </a:lnTo>
                    <a:lnTo>
                      <a:pt x="176" y="67"/>
                    </a:lnTo>
                    <a:lnTo>
                      <a:pt x="179" y="76"/>
                    </a:lnTo>
                    <a:lnTo>
                      <a:pt x="181" y="86"/>
                    </a:lnTo>
                    <a:lnTo>
                      <a:pt x="183" y="98"/>
                    </a:lnTo>
                    <a:lnTo>
                      <a:pt x="183" y="109"/>
                    </a:lnTo>
                    <a:lnTo>
                      <a:pt x="183" y="109"/>
                    </a:lnTo>
                    <a:close/>
                  </a:path>
                </a:pathLst>
              </a:custGeom>
              <a:noFill/>
              <a:ln w="254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p:cNvSpPr>
                <a:spLocks/>
              </p:cNvSpPr>
              <p:nvPr/>
            </p:nvSpPr>
            <p:spPr bwMode="auto">
              <a:xfrm>
                <a:off x="2598" y="1948"/>
                <a:ext cx="76" cy="86"/>
              </a:xfrm>
              <a:custGeom>
                <a:avLst/>
                <a:gdLst>
                  <a:gd name="T0" fmla="*/ 65 w 76"/>
                  <a:gd name="T1" fmla="*/ 86 h 86"/>
                  <a:gd name="T2" fmla="*/ 76 w 76"/>
                  <a:gd name="T3" fmla="*/ 72 h 86"/>
                  <a:gd name="T4" fmla="*/ 11 w 76"/>
                  <a:gd name="T5" fmla="*/ 0 h 86"/>
                  <a:gd name="T6" fmla="*/ 0 w 76"/>
                  <a:gd name="T7" fmla="*/ 15 h 86"/>
                  <a:gd name="T8" fmla="*/ 65 w 76"/>
                  <a:gd name="T9" fmla="*/ 86 h 86"/>
                </a:gdLst>
                <a:ahLst/>
                <a:cxnLst>
                  <a:cxn ang="0">
                    <a:pos x="T0" y="T1"/>
                  </a:cxn>
                  <a:cxn ang="0">
                    <a:pos x="T2" y="T3"/>
                  </a:cxn>
                  <a:cxn ang="0">
                    <a:pos x="T4" y="T5"/>
                  </a:cxn>
                  <a:cxn ang="0">
                    <a:pos x="T6" y="T7"/>
                  </a:cxn>
                  <a:cxn ang="0">
                    <a:pos x="T8" y="T9"/>
                  </a:cxn>
                </a:cxnLst>
                <a:rect l="0" t="0" r="r" b="b"/>
                <a:pathLst>
                  <a:path w="76" h="86">
                    <a:moveTo>
                      <a:pt x="65" y="86"/>
                    </a:moveTo>
                    <a:lnTo>
                      <a:pt x="76" y="72"/>
                    </a:lnTo>
                    <a:lnTo>
                      <a:pt x="11" y="0"/>
                    </a:lnTo>
                    <a:lnTo>
                      <a:pt x="0" y="15"/>
                    </a:lnTo>
                    <a:lnTo>
                      <a:pt x="65"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184" name="Picture 23" descr="steelhead_appliance.png"/>
          <p:cNvPicPr>
            <a:picLocks noChangeAspect="1"/>
          </p:cNvPicPr>
          <p:nvPr/>
        </p:nvPicPr>
        <p:blipFill>
          <a:blip r:embed="rId4" cstate="print"/>
          <a:stretch>
            <a:fillRect/>
          </a:stretch>
        </p:blipFill>
        <p:spPr>
          <a:xfrm>
            <a:off x="2786148" y="5336581"/>
            <a:ext cx="3473518" cy="912958"/>
          </a:xfrm>
          <a:prstGeom prst="rect">
            <a:avLst/>
          </a:prstGeom>
        </p:spPr>
      </p:pic>
      <p:pic>
        <p:nvPicPr>
          <p:cNvPr id="189" name="Picture 22" descr="f5_appliance.jpg"/>
          <p:cNvPicPr>
            <a:picLocks noChangeAspect="1"/>
          </p:cNvPicPr>
          <p:nvPr/>
        </p:nvPicPr>
        <p:blipFill>
          <a:blip r:embed="rId5" cstate="print"/>
          <a:srcRect b="15529"/>
          <a:stretch>
            <a:fillRect/>
          </a:stretch>
        </p:blipFill>
        <p:spPr>
          <a:xfrm>
            <a:off x="2528568" y="1712636"/>
            <a:ext cx="3581400" cy="1415143"/>
          </a:xfrm>
          <a:prstGeom prst="rect">
            <a:avLst/>
          </a:prstGeom>
        </p:spPr>
      </p:pic>
      <p:pic>
        <p:nvPicPr>
          <p:cNvPr id="196" name="Picture 39" descr="bluecoat_proxy.png"/>
          <p:cNvPicPr>
            <a:picLocks noChangeAspect="1"/>
          </p:cNvPicPr>
          <p:nvPr/>
        </p:nvPicPr>
        <p:blipFill>
          <a:blip r:embed="rId6" cstate="print"/>
          <a:stretch>
            <a:fillRect/>
          </a:stretch>
        </p:blipFill>
        <p:spPr>
          <a:xfrm>
            <a:off x="2808407" y="3708396"/>
            <a:ext cx="3429000" cy="1001338"/>
          </a:xfrm>
          <a:prstGeom prst="rect">
            <a:avLst/>
          </a:prstGeom>
        </p:spPr>
      </p:pic>
      <p:grpSp>
        <p:nvGrpSpPr>
          <p:cNvPr id="198" name="Group 33"/>
          <p:cNvGrpSpPr/>
          <p:nvPr/>
        </p:nvGrpSpPr>
        <p:grpSpPr>
          <a:xfrm>
            <a:off x="4030923" y="3858856"/>
            <a:ext cx="685800" cy="685800"/>
            <a:chOff x="6155875" y="2950761"/>
            <a:chExt cx="762000" cy="762000"/>
          </a:xfrm>
        </p:grpSpPr>
        <p:sp>
          <p:nvSpPr>
            <p:cNvPr id="199" name="Rounded Rectangle 61"/>
            <p:cNvSpPr/>
            <p:nvPr/>
          </p:nvSpPr>
          <p:spPr>
            <a:xfrm>
              <a:off x="6155875" y="2950761"/>
              <a:ext cx="762000" cy="762000"/>
            </a:xfrm>
            <a:prstGeom prst="roundRect">
              <a:avLst/>
            </a:prstGeom>
          </p:spPr>
          <p:style>
            <a:lnRef idx="0">
              <a:schemeClr val="accent6"/>
            </a:lnRef>
            <a:fillRef idx="1003">
              <a:schemeClr val="dk1"/>
            </a:fillRef>
            <a:effectRef idx="3">
              <a:schemeClr val="accent6"/>
            </a:effectRef>
            <a:fontRef idx="minor">
              <a:schemeClr val="lt1"/>
            </a:fontRef>
          </p:style>
          <p:txBody>
            <a:bodyPr rtlCol="0" anchor="ctr"/>
            <a:lstStyle/>
            <a:p>
              <a:pPr algn="ctr"/>
              <a:endParaRPr lang="en-US"/>
            </a:p>
          </p:txBody>
        </p:sp>
        <p:pic>
          <p:nvPicPr>
            <p:cNvPr id="200" name="Picture 7" descr="C:\Users\agember\AppData\Local\Microsoft\Windows\Temporary Internet Files\Content.IE5\QZT0K7D8\MC900434719[1].png"/>
            <p:cNvPicPr>
              <a:picLocks noChangeAspect="1" noChangeArrowheads="1"/>
            </p:cNvPicPr>
            <p:nvPr/>
          </p:nvPicPr>
          <p:blipFill>
            <a:blip r:embed="rId7" cstate="print"/>
            <a:srcRect/>
            <a:stretch>
              <a:fillRect/>
            </a:stretch>
          </p:blipFill>
          <p:spPr bwMode="auto">
            <a:xfrm>
              <a:off x="6185067" y="2981165"/>
              <a:ext cx="706860" cy="706860"/>
            </a:xfrm>
            <a:prstGeom prst="rect">
              <a:avLst/>
            </a:prstGeom>
            <a:noFill/>
          </p:spPr>
        </p:pic>
      </p:grpSp>
      <p:grpSp>
        <p:nvGrpSpPr>
          <p:cNvPr id="201" name="Group 28"/>
          <p:cNvGrpSpPr/>
          <p:nvPr/>
        </p:nvGrpSpPr>
        <p:grpSpPr>
          <a:xfrm>
            <a:off x="3969521" y="5444005"/>
            <a:ext cx="698109" cy="698109"/>
            <a:chOff x="1371600" y="3657600"/>
            <a:chExt cx="762000" cy="762000"/>
          </a:xfrm>
        </p:grpSpPr>
        <p:sp>
          <p:nvSpPr>
            <p:cNvPr id="202" name="Rounded Rectangle 64"/>
            <p:cNvSpPr/>
            <p:nvPr/>
          </p:nvSpPr>
          <p:spPr>
            <a:xfrm>
              <a:off x="1371600" y="3657600"/>
              <a:ext cx="762000" cy="762000"/>
            </a:xfrm>
            <a:prstGeom prst="roundRect">
              <a:avLst/>
            </a:prstGeom>
          </p:spPr>
          <p:style>
            <a:lnRef idx="0">
              <a:schemeClr val="accent1"/>
            </a:lnRef>
            <a:fillRef idx="1003">
              <a:schemeClr val="dk2"/>
            </a:fillRef>
            <a:effectRef idx="3">
              <a:schemeClr val="accent1"/>
            </a:effectRef>
            <a:fontRef idx="minor">
              <a:schemeClr val="lt1"/>
            </a:fontRef>
          </p:style>
          <p:txBody>
            <a:bodyPr rtlCol="0" anchor="ctr"/>
            <a:lstStyle/>
            <a:p>
              <a:pPr algn="ctr"/>
              <a:endParaRPr lang="en-US"/>
            </a:p>
          </p:txBody>
        </p:sp>
        <p:pic>
          <p:nvPicPr>
            <p:cNvPr id="203" name="Picture 65" descr="globe_gear.png"/>
            <p:cNvPicPr>
              <a:picLocks noChangeAspect="1"/>
            </p:cNvPicPr>
            <p:nvPr/>
          </p:nvPicPr>
          <p:blipFill>
            <a:blip r:embed="rId8" cstate="print"/>
            <a:stretch>
              <a:fillRect/>
            </a:stretch>
          </p:blipFill>
          <p:spPr>
            <a:xfrm>
              <a:off x="1447800" y="3733800"/>
              <a:ext cx="609600" cy="609600"/>
            </a:xfrm>
            <a:prstGeom prst="rect">
              <a:avLst/>
            </a:prstGeom>
          </p:spPr>
        </p:pic>
      </p:grpSp>
      <p:grpSp>
        <p:nvGrpSpPr>
          <p:cNvPr id="204" name="Group 75"/>
          <p:cNvGrpSpPr/>
          <p:nvPr/>
        </p:nvGrpSpPr>
        <p:grpSpPr>
          <a:xfrm>
            <a:off x="4030923" y="2090893"/>
            <a:ext cx="662452" cy="692776"/>
            <a:chOff x="4846320" y="2209800"/>
            <a:chExt cx="609600" cy="609600"/>
          </a:xfrm>
        </p:grpSpPr>
        <p:sp>
          <p:nvSpPr>
            <p:cNvPr id="205" name="Rounded Rectangle 56"/>
            <p:cNvSpPr/>
            <p:nvPr/>
          </p:nvSpPr>
          <p:spPr>
            <a:xfrm>
              <a:off x="4846320" y="2209800"/>
              <a:ext cx="609600" cy="609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206" name="Group 23"/>
            <p:cNvGrpSpPr/>
            <p:nvPr/>
          </p:nvGrpSpPr>
          <p:grpSpPr>
            <a:xfrm>
              <a:off x="4876798" y="2270760"/>
              <a:ext cx="518164" cy="487680"/>
              <a:chOff x="609600" y="1652131"/>
              <a:chExt cx="359837" cy="338667"/>
            </a:xfrm>
          </p:grpSpPr>
          <p:pic>
            <p:nvPicPr>
              <p:cNvPr id="207" name="Picture 58" descr="magnifying_glass.png"/>
              <p:cNvPicPr>
                <a:picLocks noChangeAspect="1"/>
              </p:cNvPicPr>
              <p:nvPr/>
            </p:nvPicPr>
            <p:blipFill>
              <a:blip r:embed="rId9" cstate="print"/>
              <a:stretch>
                <a:fillRect/>
              </a:stretch>
            </p:blipFill>
            <p:spPr>
              <a:xfrm>
                <a:off x="630769" y="1652131"/>
                <a:ext cx="338668" cy="338667"/>
              </a:xfrm>
              <a:prstGeom prst="rect">
                <a:avLst/>
              </a:prstGeom>
              <a:effectLst>
                <a:outerShdw blurRad="63500" sx="102000" sy="102000" algn="ctr" rotWithShape="0">
                  <a:prstClr val="black">
                    <a:alpha val="40000"/>
                  </a:prstClr>
                </a:outerShdw>
              </a:effectLst>
            </p:spPr>
          </p:pic>
          <p:pic>
            <p:nvPicPr>
              <p:cNvPr id="208" name="Picture 2" descr="C:\Users\agember\AppData\Local\Microsoft\Windows\Temporary Internet Files\Content.IE5\2DGPU1UI\MC900431599[1].png"/>
              <p:cNvPicPr>
                <a:picLocks noChangeAspect="1" noChangeArrowheads="1"/>
              </p:cNvPicPr>
              <p:nvPr/>
            </p:nvPicPr>
            <p:blipFill>
              <a:blip r:embed="rId10" cstate="print"/>
              <a:srcRect/>
              <a:stretch>
                <a:fillRect/>
              </a:stretch>
            </p:blipFill>
            <p:spPr bwMode="auto">
              <a:xfrm>
                <a:off x="609600" y="1752600"/>
                <a:ext cx="238125" cy="238125"/>
              </a:xfrm>
              <a:prstGeom prst="rect">
                <a:avLst/>
              </a:prstGeom>
              <a:noFill/>
            </p:spPr>
          </p:pic>
        </p:grpSp>
      </p:grpSp>
      <p:sp>
        <p:nvSpPr>
          <p:cNvPr id="1128" name="圆角矩形 1127"/>
          <p:cNvSpPr/>
          <p:nvPr/>
        </p:nvSpPr>
        <p:spPr>
          <a:xfrm>
            <a:off x="7120328" y="2810370"/>
            <a:ext cx="1693889" cy="5842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smtClean="0"/>
              <a:t>Hardware</a:t>
            </a:r>
            <a:endParaRPr lang="en-US" sz="2400" b="1" dirty="0"/>
          </a:p>
        </p:txBody>
      </p:sp>
      <p:sp>
        <p:nvSpPr>
          <p:cNvPr id="210" name="圆角矩形 209"/>
          <p:cNvSpPr/>
          <p:nvPr/>
        </p:nvSpPr>
        <p:spPr>
          <a:xfrm>
            <a:off x="7120328" y="4180841"/>
            <a:ext cx="1693889" cy="58426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b="1" dirty="0" smtClean="0"/>
              <a:t>Software</a:t>
            </a:r>
            <a:endParaRPr lang="en-US" sz="2400" b="1" dirty="0"/>
          </a:p>
        </p:txBody>
      </p:sp>
      <p:sp>
        <p:nvSpPr>
          <p:cNvPr id="1129" name="下箭头 1128"/>
          <p:cNvSpPr/>
          <p:nvPr/>
        </p:nvSpPr>
        <p:spPr>
          <a:xfrm>
            <a:off x="7839856" y="3394631"/>
            <a:ext cx="239842" cy="814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6"/>
          <p:cNvPicPr>
            <a:picLocks noChangeAspect="1" noChangeArrowheads="1"/>
          </p:cNvPicPr>
          <p:nvPr/>
        </p:nvPicPr>
        <p:blipFill>
          <a:blip r:embed="rId11" cstate="print"/>
          <a:srcRect/>
          <a:stretch>
            <a:fillRect/>
          </a:stretch>
        </p:blipFill>
        <p:spPr bwMode="auto">
          <a:xfrm>
            <a:off x="732223" y="3711337"/>
            <a:ext cx="940916" cy="639095"/>
          </a:xfrm>
          <a:prstGeom prst="rect">
            <a:avLst/>
          </a:prstGeom>
          <a:noFill/>
          <a:ln w="9525">
            <a:noFill/>
            <a:miter lim="800000"/>
            <a:headEnd/>
            <a:tailEnd/>
          </a:ln>
          <a:effectLst/>
        </p:spPr>
      </p:pic>
      <p:sp>
        <p:nvSpPr>
          <p:cNvPr id="67" name="文本框 66"/>
          <p:cNvSpPr txBox="1"/>
          <p:nvPr/>
        </p:nvSpPr>
        <p:spPr>
          <a:xfrm>
            <a:off x="405568" y="4356340"/>
            <a:ext cx="1943039" cy="400110"/>
          </a:xfrm>
          <a:prstGeom prst="rect">
            <a:avLst/>
          </a:prstGeom>
          <a:noFill/>
        </p:spPr>
        <p:txBody>
          <a:bodyPr wrap="square" rtlCol="0">
            <a:spAutoFit/>
          </a:bodyPr>
          <a:lstStyle/>
          <a:p>
            <a:r>
              <a:rPr lang="en-US" sz="2000" b="1" dirty="0" smtClean="0"/>
              <a:t>WAN Optimizer</a:t>
            </a:r>
            <a:endParaRPr lang="en-US" b="1" dirty="0"/>
          </a:p>
        </p:txBody>
      </p:sp>
    </p:spTree>
    <p:extLst>
      <p:ext uri="{BB962C8B-B14F-4D97-AF65-F5344CB8AC3E}">
        <p14:creationId xmlns:p14="http://schemas.microsoft.com/office/powerpoint/2010/main" val="220435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1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8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84"/>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0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9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 grpId="1" animBg="1"/>
      <p:bldP spid="210" grpId="0" animBg="1"/>
      <p:bldP spid="11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12187" y="2724150"/>
            <a:ext cx="7119626" cy="3873707"/>
          </a:xfrm>
          <a:prstGeom prst="rect">
            <a:avLst/>
          </a:prstGeom>
        </p:spPr>
      </p:pic>
      <p:pic>
        <p:nvPicPr>
          <p:cNvPr id="7" name="图片 6"/>
          <p:cNvPicPr>
            <a:picLocks noChangeAspect="1"/>
          </p:cNvPicPr>
          <p:nvPr/>
        </p:nvPicPr>
        <p:blipFill>
          <a:blip r:embed="rId4"/>
          <a:stretch>
            <a:fillRect/>
          </a:stretch>
        </p:blipFill>
        <p:spPr>
          <a:xfrm>
            <a:off x="1012187" y="2599640"/>
            <a:ext cx="7119626" cy="3998217"/>
          </a:xfrm>
          <a:prstGeom prst="rect">
            <a:avLst/>
          </a:prstGeom>
        </p:spPr>
      </p:pic>
      <p:sp>
        <p:nvSpPr>
          <p:cNvPr id="2" name="标题 1"/>
          <p:cNvSpPr>
            <a:spLocks noGrp="1"/>
          </p:cNvSpPr>
          <p:nvPr>
            <p:ph type="title"/>
          </p:nvPr>
        </p:nvSpPr>
        <p:spPr/>
        <p:txBody>
          <a:bodyPr/>
          <a:lstStyle/>
          <a:p>
            <a:r>
              <a:rPr lang="en-US" dirty="0" smtClean="0"/>
              <a:t>Evaluation</a:t>
            </a:r>
            <a:endParaRPr lang="en-US" dirty="0"/>
          </a:p>
        </p:txBody>
      </p:sp>
      <p:sp>
        <p:nvSpPr>
          <p:cNvPr id="3" name="内容占位符 2"/>
          <p:cNvSpPr>
            <a:spLocks noGrp="1"/>
          </p:cNvSpPr>
          <p:nvPr>
            <p:ph idx="1"/>
          </p:nvPr>
        </p:nvSpPr>
        <p:spPr/>
        <p:txBody>
          <a:bodyPr/>
          <a:lstStyle/>
          <a:p>
            <a:r>
              <a:rPr lang="en-US" dirty="0" smtClean="0"/>
              <a:t>Simulation (NS3)</a:t>
            </a:r>
          </a:p>
          <a:p>
            <a:pPr lvl="1"/>
            <a:r>
              <a:rPr lang="en-US" dirty="0" smtClean="0"/>
              <a:t>Throughput distribution</a:t>
            </a:r>
            <a:endParaRPr lang="en-US" dirty="0"/>
          </a:p>
        </p:txBody>
      </p:sp>
      <p:cxnSp>
        <p:nvCxnSpPr>
          <p:cNvPr id="6" name="直接箭头连接符 5"/>
          <p:cNvCxnSpPr/>
          <p:nvPr/>
        </p:nvCxnSpPr>
        <p:spPr>
          <a:xfrm flipH="1">
            <a:off x="2299019" y="2643024"/>
            <a:ext cx="2724150" cy="100965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23169" y="2225238"/>
            <a:ext cx="3048000" cy="646331"/>
          </a:xfrm>
          <a:prstGeom prst="rect">
            <a:avLst/>
          </a:prstGeom>
          <a:noFill/>
        </p:spPr>
        <p:txBody>
          <a:bodyPr wrap="square" rtlCol="0">
            <a:spAutoFit/>
          </a:bodyPr>
          <a:lstStyle/>
          <a:p>
            <a:r>
              <a:rPr lang="en-US" sz="3600" b="1" dirty="0" smtClean="0">
                <a:solidFill>
                  <a:srgbClr val="FF0000"/>
                </a:solidFill>
              </a:rPr>
              <a:t>No isolation!</a:t>
            </a:r>
            <a:endParaRPr lang="en-US" sz="3600" b="1" dirty="0">
              <a:solidFill>
                <a:srgbClr val="FF0000"/>
              </a:solidFill>
            </a:endParaRPr>
          </a:p>
        </p:txBody>
      </p:sp>
      <p:cxnSp>
        <p:nvCxnSpPr>
          <p:cNvPr id="10" name="直接箭头连接符 9"/>
          <p:cNvCxnSpPr/>
          <p:nvPr/>
        </p:nvCxnSpPr>
        <p:spPr>
          <a:xfrm flipH="1">
            <a:off x="3343275" y="4810864"/>
            <a:ext cx="1314450" cy="14451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657725" y="4534584"/>
            <a:ext cx="3600450" cy="646331"/>
          </a:xfrm>
          <a:prstGeom prst="rect">
            <a:avLst/>
          </a:prstGeom>
          <a:noFill/>
        </p:spPr>
        <p:txBody>
          <a:bodyPr wrap="square" rtlCol="0">
            <a:spAutoFit/>
          </a:bodyPr>
          <a:lstStyle/>
          <a:p>
            <a:r>
              <a:rPr lang="en-US" sz="3600" b="1" dirty="0" smtClean="0">
                <a:solidFill>
                  <a:srgbClr val="FF0000"/>
                </a:solidFill>
              </a:rPr>
              <a:t>Similar isolation!</a:t>
            </a:r>
            <a:endParaRPr lang="en-US" sz="3600" b="1" dirty="0">
              <a:solidFill>
                <a:srgbClr val="FF0000"/>
              </a:solidFill>
            </a:endParaRPr>
          </a:p>
        </p:txBody>
      </p:sp>
      <p:sp>
        <p:nvSpPr>
          <p:cNvPr id="5" name="矩形 4"/>
          <p:cNvSpPr/>
          <p:nvPr/>
        </p:nvSpPr>
        <p:spPr>
          <a:xfrm>
            <a:off x="2299019" y="6134156"/>
            <a:ext cx="5416231" cy="420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3009900" y="6156578"/>
            <a:ext cx="5568631" cy="461665"/>
          </a:xfrm>
          <a:prstGeom prst="rect">
            <a:avLst/>
          </a:prstGeom>
          <a:noFill/>
        </p:spPr>
        <p:txBody>
          <a:bodyPr wrap="square" rtlCol="0">
            <a:spAutoFit/>
          </a:bodyPr>
          <a:lstStyle/>
          <a:p>
            <a:r>
              <a:rPr lang="en-US" sz="2400" b="1" dirty="0" smtClean="0">
                <a:solidFill>
                  <a:schemeClr val="tx1">
                    <a:lumMod val="75000"/>
                    <a:lumOff val="25000"/>
                  </a:schemeClr>
                </a:solidFill>
              </a:rPr>
              <a:t>Throughput less than (MB/s)</a:t>
            </a:r>
            <a:endParaRPr lang="en-US" sz="2400" b="1" dirty="0">
              <a:solidFill>
                <a:schemeClr val="tx1">
                  <a:lumMod val="75000"/>
                  <a:lumOff val="25000"/>
                </a:schemeClr>
              </a:solidFill>
            </a:endParaRPr>
          </a:p>
        </p:txBody>
      </p:sp>
      <p:sp>
        <p:nvSpPr>
          <p:cNvPr id="11" name="矩形 10"/>
          <p:cNvSpPr/>
          <p:nvPr/>
        </p:nvSpPr>
        <p:spPr>
          <a:xfrm>
            <a:off x="6224920" y="3245971"/>
            <a:ext cx="857250" cy="31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p:cNvSpPr txBox="1"/>
          <p:nvPr/>
        </p:nvSpPr>
        <p:spPr>
          <a:xfrm>
            <a:off x="6354162" y="3202391"/>
            <a:ext cx="1111545" cy="400110"/>
          </a:xfrm>
          <a:prstGeom prst="rect">
            <a:avLst/>
          </a:prstGeom>
          <a:noFill/>
        </p:spPr>
        <p:txBody>
          <a:bodyPr wrap="square" rtlCol="0">
            <a:spAutoFit/>
          </a:bodyPr>
          <a:lstStyle/>
          <a:p>
            <a:r>
              <a:rPr lang="en-US" sz="2000" dirty="0" smtClean="0"/>
              <a:t>FCFS</a:t>
            </a:r>
            <a:endParaRPr lang="en-US" sz="2000" dirty="0"/>
          </a:p>
        </p:txBody>
      </p:sp>
    </p:spTree>
    <p:extLst>
      <p:ext uri="{BB962C8B-B14F-4D97-AF65-F5344CB8AC3E}">
        <p14:creationId xmlns:p14="http://schemas.microsoft.com/office/powerpoint/2010/main" val="280520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grpSp>
        <p:nvGrpSpPr>
          <p:cNvPr id="14" name="Group 13"/>
          <p:cNvGrpSpPr/>
          <p:nvPr/>
        </p:nvGrpSpPr>
        <p:grpSpPr>
          <a:xfrm>
            <a:off x="628650" y="1836501"/>
            <a:ext cx="7886700" cy="1476832"/>
            <a:chOff x="628650" y="1836501"/>
            <a:chExt cx="7886700" cy="1476832"/>
          </a:xfrm>
        </p:grpSpPr>
        <p:sp>
          <p:nvSpPr>
            <p:cNvPr id="5" name="Freeform 4"/>
            <p:cNvSpPr/>
            <p:nvPr/>
          </p:nvSpPr>
          <p:spPr>
            <a:xfrm>
              <a:off x="628650" y="1836501"/>
              <a:ext cx="7886700" cy="730080"/>
            </a:xfrm>
            <a:custGeom>
              <a:avLst/>
              <a:gdLst>
                <a:gd name="connsiteX0" fmla="*/ 0 w 7886700"/>
                <a:gd name="connsiteY0" fmla="*/ 121682 h 730080"/>
                <a:gd name="connsiteX1" fmla="*/ 121682 w 7886700"/>
                <a:gd name="connsiteY1" fmla="*/ 0 h 730080"/>
                <a:gd name="connsiteX2" fmla="*/ 7765018 w 7886700"/>
                <a:gd name="connsiteY2" fmla="*/ 0 h 730080"/>
                <a:gd name="connsiteX3" fmla="*/ 7886700 w 7886700"/>
                <a:gd name="connsiteY3" fmla="*/ 121682 h 730080"/>
                <a:gd name="connsiteX4" fmla="*/ 7886700 w 7886700"/>
                <a:gd name="connsiteY4" fmla="*/ 608398 h 730080"/>
                <a:gd name="connsiteX5" fmla="*/ 7765018 w 7886700"/>
                <a:gd name="connsiteY5" fmla="*/ 730080 h 730080"/>
                <a:gd name="connsiteX6" fmla="*/ 121682 w 7886700"/>
                <a:gd name="connsiteY6" fmla="*/ 730080 h 730080"/>
                <a:gd name="connsiteX7" fmla="*/ 0 w 7886700"/>
                <a:gd name="connsiteY7" fmla="*/ 608398 h 730080"/>
                <a:gd name="connsiteX8" fmla="*/ 0 w 7886700"/>
                <a:gd name="connsiteY8" fmla="*/ 121682 h 7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6700" h="730080">
                  <a:moveTo>
                    <a:pt x="0" y="121682"/>
                  </a:moveTo>
                  <a:cubicBezTo>
                    <a:pt x="0" y="54479"/>
                    <a:pt x="54479" y="0"/>
                    <a:pt x="121682" y="0"/>
                  </a:cubicBezTo>
                  <a:lnTo>
                    <a:pt x="7765018" y="0"/>
                  </a:lnTo>
                  <a:cubicBezTo>
                    <a:pt x="7832221" y="0"/>
                    <a:pt x="7886700" y="54479"/>
                    <a:pt x="7886700" y="121682"/>
                  </a:cubicBezTo>
                  <a:lnTo>
                    <a:pt x="7886700" y="608398"/>
                  </a:lnTo>
                  <a:cubicBezTo>
                    <a:pt x="7886700" y="675601"/>
                    <a:pt x="7832221" y="730080"/>
                    <a:pt x="7765018" y="730080"/>
                  </a:cubicBezTo>
                  <a:lnTo>
                    <a:pt x="121682" y="730080"/>
                  </a:lnTo>
                  <a:cubicBezTo>
                    <a:pt x="54479" y="730080"/>
                    <a:pt x="0" y="675601"/>
                    <a:pt x="0" y="608398"/>
                  </a:cubicBezTo>
                  <a:lnTo>
                    <a:pt x="0" y="12168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2320" tIns="142320" rIns="142320" bIns="142320" numCol="1" spcCol="1270" anchor="ctr" anchorCtr="0">
              <a:noAutofit/>
            </a:bodyPr>
            <a:lstStyle/>
            <a:p>
              <a:pPr lvl="0" algn="l" defTabSz="1244600">
                <a:lnSpc>
                  <a:spcPct val="90000"/>
                </a:lnSpc>
                <a:spcBef>
                  <a:spcPct val="0"/>
                </a:spcBef>
                <a:spcAft>
                  <a:spcPct val="35000"/>
                </a:spcAft>
              </a:pPr>
              <a:r>
                <a:rPr lang="en-US" sz="2800" kern="1200" dirty="0" smtClean="0"/>
                <a:t>Flow size distribution</a:t>
              </a:r>
              <a:endParaRPr lang="en-US" sz="2800" kern="1200" dirty="0"/>
            </a:p>
          </p:txBody>
        </p:sp>
        <p:sp>
          <p:nvSpPr>
            <p:cNvPr id="6" name="Freeform 5"/>
            <p:cNvSpPr/>
            <p:nvPr/>
          </p:nvSpPr>
          <p:spPr>
            <a:xfrm>
              <a:off x="628650" y="2566581"/>
              <a:ext cx="7886700" cy="746752"/>
            </a:xfrm>
            <a:custGeom>
              <a:avLst/>
              <a:gdLst>
                <a:gd name="connsiteX0" fmla="*/ 0 w 7886700"/>
                <a:gd name="connsiteY0" fmla="*/ 0 h 746752"/>
                <a:gd name="connsiteX1" fmla="*/ 7886700 w 7886700"/>
                <a:gd name="connsiteY1" fmla="*/ 0 h 746752"/>
                <a:gd name="connsiteX2" fmla="*/ 7886700 w 7886700"/>
                <a:gd name="connsiteY2" fmla="*/ 746752 h 746752"/>
                <a:gd name="connsiteX3" fmla="*/ 0 w 7886700"/>
                <a:gd name="connsiteY3" fmla="*/ 746752 h 746752"/>
                <a:gd name="connsiteX4" fmla="*/ 0 w 7886700"/>
                <a:gd name="connsiteY4" fmla="*/ 0 h 746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00" h="746752">
                  <a:moveTo>
                    <a:pt x="0" y="0"/>
                  </a:moveTo>
                  <a:lnTo>
                    <a:pt x="7886700" y="0"/>
                  </a:lnTo>
                  <a:lnTo>
                    <a:pt x="7886700" y="746752"/>
                  </a:lnTo>
                  <a:lnTo>
                    <a:pt x="0" y="7467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040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Elephant flows dominant the traffic</a:t>
              </a:r>
              <a:endParaRPr lang="en-US" sz="2400" kern="1200" dirty="0"/>
            </a:p>
          </p:txBody>
        </p:sp>
      </p:grpSp>
      <p:grpSp>
        <p:nvGrpSpPr>
          <p:cNvPr id="15" name="Group 14"/>
          <p:cNvGrpSpPr/>
          <p:nvPr/>
        </p:nvGrpSpPr>
        <p:grpSpPr>
          <a:xfrm>
            <a:off x="628650" y="3313334"/>
            <a:ext cx="7886700" cy="1375920"/>
            <a:chOff x="628650" y="3313334"/>
            <a:chExt cx="7886700" cy="1375920"/>
          </a:xfrm>
        </p:grpSpPr>
        <p:sp>
          <p:nvSpPr>
            <p:cNvPr id="8" name="Freeform 7"/>
            <p:cNvSpPr/>
            <p:nvPr/>
          </p:nvSpPr>
          <p:spPr>
            <a:xfrm>
              <a:off x="628650" y="3313334"/>
              <a:ext cx="7886700" cy="730080"/>
            </a:xfrm>
            <a:custGeom>
              <a:avLst/>
              <a:gdLst>
                <a:gd name="connsiteX0" fmla="*/ 0 w 7886700"/>
                <a:gd name="connsiteY0" fmla="*/ 121682 h 730080"/>
                <a:gd name="connsiteX1" fmla="*/ 121682 w 7886700"/>
                <a:gd name="connsiteY1" fmla="*/ 0 h 730080"/>
                <a:gd name="connsiteX2" fmla="*/ 7765018 w 7886700"/>
                <a:gd name="connsiteY2" fmla="*/ 0 h 730080"/>
                <a:gd name="connsiteX3" fmla="*/ 7886700 w 7886700"/>
                <a:gd name="connsiteY3" fmla="*/ 121682 h 730080"/>
                <a:gd name="connsiteX4" fmla="*/ 7886700 w 7886700"/>
                <a:gd name="connsiteY4" fmla="*/ 608398 h 730080"/>
                <a:gd name="connsiteX5" fmla="*/ 7765018 w 7886700"/>
                <a:gd name="connsiteY5" fmla="*/ 730080 h 730080"/>
                <a:gd name="connsiteX6" fmla="*/ 121682 w 7886700"/>
                <a:gd name="connsiteY6" fmla="*/ 730080 h 730080"/>
                <a:gd name="connsiteX7" fmla="*/ 0 w 7886700"/>
                <a:gd name="connsiteY7" fmla="*/ 608398 h 730080"/>
                <a:gd name="connsiteX8" fmla="*/ 0 w 7886700"/>
                <a:gd name="connsiteY8" fmla="*/ 121682 h 7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6700" h="730080">
                  <a:moveTo>
                    <a:pt x="0" y="121682"/>
                  </a:moveTo>
                  <a:cubicBezTo>
                    <a:pt x="0" y="54479"/>
                    <a:pt x="54479" y="0"/>
                    <a:pt x="121682" y="0"/>
                  </a:cubicBezTo>
                  <a:lnTo>
                    <a:pt x="7765018" y="0"/>
                  </a:lnTo>
                  <a:cubicBezTo>
                    <a:pt x="7832221" y="0"/>
                    <a:pt x="7886700" y="54479"/>
                    <a:pt x="7886700" y="121682"/>
                  </a:cubicBezTo>
                  <a:lnTo>
                    <a:pt x="7886700" y="608398"/>
                  </a:lnTo>
                  <a:cubicBezTo>
                    <a:pt x="7886700" y="675601"/>
                    <a:pt x="7832221" y="730080"/>
                    <a:pt x="7765018" y="730080"/>
                  </a:cubicBezTo>
                  <a:lnTo>
                    <a:pt x="121682" y="730080"/>
                  </a:lnTo>
                  <a:cubicBezTo>
                    <a:pt x="54479" y="730080"/>
                    <a:pt x="0" y="675601"/>
                    <a:pt x="0" y="608398"/>
                  </a:cubicBezTo>
                  <a:lnTo>
                    <a:pt x="0" y="121682"/>
                  </a:lnTo>
                  <a:close/>
                </a:path>
              </a:pathLst>
            </a:custGeom>
            <a:gradFill>
              <a:gsLst>
                <a:gs pos="32000">
                  <a:schemeClr val="bg1"/>
                </a:gs>
                <a:gs pos="0">
                  <a:srgbClr val="FF0000"/>
                </a:gs>
                <a:gs pos="100000">
                  <a:srgbClr val="FF0000"/>
                </a:gs>
                <a:gs pos="100000">
                  <a:schemeClr val="accent1">
                    <a:hueOff val="0"/>
                    <a:satOff val="0"/>
                    <a:lumOff val="0"/>
                    <a:alphaOff val="0"/>
                    <a:tint val="15000"/>
                    <a:satMod val="350000"/>
                  </a:schemeClr>
                </a:gs>
              </a:gsLs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2320" tIns="142320" rIns="142320" bIns="142320" numCol="1" spcCol="1270" anchor="ctr" anchorCtr="0">
              <a:noAutofit/>
            </a:bodyPr>
            <a:lstStyle/>
            <a:p>
              <a:pPr lvl="0" algn="l" defTabSz="1244600">
                <a:lnSpc>
                  <a:spcPct val="90000"/>
                </a:lnSpc>
                <a:spcBef>
                  <a:spcPct val="0"/>
                </a:spcBef>
                <a:spcAft>
                  <a:spcPct val="35000"/>
                </a:spcAft>
              </a:pPr>
              <a:r>
                <a:rPr lang="en-US" sz="2800" kern="1200" dirty="0" smtClean="0"/>
                <a:t>Multi-resource fairness</a:t>
              </a:r>
              <a:endParaRPr lang="en-US" sz="2800" kern="1200" dirty="0"/>
            </a:p>
          </p:txBody>
        </p:sp>
        <p:sp>
          <p:nvSpPr>
            <p:cNvPr id="9" name="Freeform 8"/>
            <p:cNvSpPr/>
            <p:nvPr/>
          </p:nvSpPr>
          <p:spPr>
            <a:xfrm>
              <a:off x="628650" y="4043414"/>
              <a:ext cx="7886700" cy="645840"/>
            </a:xfrm>
            <a:custGeom>
              <a:avLst/>
              <a:gdLst>
                <a:gd name="connsiteX0" fmla="*/ 0 w 7886700"/>
                <a:gd name="connsiteY0" fmla="*/ 0 h 645840"/>
                <a:gd name="connsiteX1" fmla="*/ 7886700 w 7886700"/>
                <a:gd name="connsiteY1" fmla="*/ 0 h 645840"/>
                <a:gd name="connsiteX2" fmla="*/ 7886700 w 7886700"/>
                <a:gd name="connsiteY2" fmla="*/ 645840 h 645840"/>
                <a:gd name="connsiteX3" fmla="*/ 0 w 7886700"/>
                <a:gd name="connsiteY3" fmla="*/ 645840 h 645840"/>
                <a:gd name="connsiteX4" fmla="*/ 0 w 7886700"/>
                <a:gd name="connsiteY4" fmla="*/ 0 h 64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00" h="645840">
                  <a:moveTo>
                    <a:pt x="0" y="0"/>
                  </a:moveTo>
                  <a:lnTo>
                    <a:pt x="7886700" y="0"/>
                  </a:lnTo>
                  <a:lnTo>
                    <a:pt x="7886700" y="645840"/>
                  </a:lnTo>
                  <a:lnTo>
                    <a:pt x="0" y="64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040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dirty="0" smtClean="0"/>
                <a:t>Dominant resource fairness</a:t>
              </a:r>
              <a:endParaRPr lang="en-US" sz="2400" kern="1200" dirty="0"/>
            </a:p>
          </p:txBody>
        </p:sp>
      </p:grpSp>
      <p:grpSp>
        <p:nvGrpSpPr>
          <p:cNvPr id="16" name="Group 15"/>
          <p:cNvGrpSpPr/>
          <p:nvPr/>
        </p:nvGrpSpPr>
        <p:grpSpPr>
          <a:xfrm>
            <a:off x="628650" y="4689254"/>
            <a:ext cx="7886700" cy="1476832"/>
            <a:chOff x="628650" y="4689254"/>
            <a:chExt cx="7886700" cy="1476832"/>
          </a:xfrm>
        </p:grpSpPr>
        <p:sp>
          <p:nvSpPr>
            <p:cNvPr id="12" name="Freeform 11"/>
            <p:cNvSpPr/>
            <p:nvPr/>
          </p:nvSpPr>
          <p:spPr>
            <a:xfrm>
              <a:off x="628650" y="4689254"/>
              <a:ext cx="7886700" cy="730080"/>
            </a:xfrm>
            <a:custGeom>
              <a:avLst/>
              <a:gdLst>
                <a:gd name="connsiteX0" fmla="*/ 0 w 7886700"/>
                <a:gd name="connsiteY0" fmla="*/ 121682 h 730080"/>
                <a:gd name="connsiteX1" fmla="*/ 121682 w 7886700"/>
                <a:gd name="connsiteY1" fmla="*/ 0 h 730080"/>
                <a:gd name="connsiteX2" fmla="*/ 7765018 w 7886700"/>
                <a:gd name="connsiteY2" fmla="*/ 0 h 730080"/>
                <a:gd name="connsiteX3" fmla="*/ 7886700 w 7886700"/>
                <a:gd name="connsiteY3" fmla="*/ 121682 h 730080"/>
                <a:gd name="connsiteX4" fmla="*/ 7886700 w 7886700"/>
                <a:gd name="connsiteY4" fmla="*/ 608398 h 730080"/>
                <a:gd name="connsiteX5" fmla="*/ 7765018 w 7886700"/>
                <a:gd name="connsiteY5" fmla="*/ 730080 h 730080"/>
                <a:gd name="connsiteX6" fmla="*/ 121682 w 7886700"/>
                <a:gd name="connsiteY6" fmla="*/ 730080 h 730080"/>
                <a:gd name="connsiteX7" fmla="*/ 0 w 7886700"/>
                <a:gd name="connsiteY7" fmla="*/ 608398 h 730080"/>
                <a:gd name="connsiteX8" fmla="*/ 0 w 7886700"/>
                <a:gd name="connsiteY8" fmla="*/ 121682 h 7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6700" h="730080">
                  <a:moveTo>
                    <a:pt x="0" y="121682"/>
                  </a:moveTo>
                  <a:cubicBezTo>
                    <a:pt x="0" y="54479"/>
                    <a:pt x="54479" y="0"/>
                    <a:pt x="121682" y="0"/>
                  </a:cubicBezTo>
                  <a:lnTo>
                    <a:pt x="7765018" y="0"/>
                  </a:lnTo>
                  <a:cubicBezTo>
                    <a:pt x="7832221" y="0"/>
                    <a:pt x="7886700" y="54479"/>
                    <a:pt x="7886700" y="121682"/>
                  </a:cubicBezTo>
                  <a:lnTo>
                    <a:pt x="7886700" y="608398"/>
                  </a:lnTo>
                  <a:cubicBezTo>
                    <a:pt x="7886700" y="675601"/>
                    <a:pt x="7832221" y="730080"/>
                    <a:pt x="7765018" y="730080"/>
                  </a:cubicBezTo>
                  <a:lnTo>
                    <a:pt x="121682" y="730080"/>
                  </a:lnTo>
                  <a:cubicBezTo>
                    <a:pt x="54479" y="730080"/>
                    <a:pt x="0" y="675601"/>
                    <a:pt x="0" y="608398"/>
                  </a:cubicBezTo>
                  <a:lnTo>
                    <a:pt x="0" y="121682"/>
                  </a:lnTo>
                  <a:close/>
                </a:path>
              </a:pathLst>
            </a:custGeom>
            <a:gradFill>
              <a:gsLst>
                <a:gs pos="0">
                  <a:srgbClr val="FF0000"/>
                </a:gs>
                <a:gs pos="40000">
                  <a:schemeClr val="bg1"/>
                </a:gs>
                <a:gs pos="100000">
                  <a:srgbClr val="FF0000"/>
                </a:gs>
              </a:gsLs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2320" tIns="142320" rIns="142320" bIns="142320" numCol="1" spcCol="1270" anchor="ctr" anchorCtr="0">
              <a:noAutofit/>
            </a:bodyPr>
            <a:lstStyle/>
            <a:p>
              <a:pPr lvl="0" algn="l" defTabSz="1244600">
                <a:lnSpc>
                  <a:spcPct val="90000"/>
                </a:lnSpc>
                <a:spcBef>
                  <a:spcPct val="0"/>
                </a:spcBef>
                <a:spcAft>
                  <a:spcPct val="35000"/>
                </a:spcAft>
              </a:pPr>
              <a:r>
                <a:rPr lang="en-US" altLang="zh-CN" sz="2800" kern="1200" dirty="0" smtClean="0"/>
                <a:t>Low complexity</a:t>
              </a:r>
              <a:endParaRPr lang="en-US" sz="2800" kern="1200" dirty="0"/>
            </a:p>
          </p:txBody>
        </p:sp>
        <p:sp>
          <p:nvSpPr>
            <p:cNvPr id="13" name="Freeform 12"/>
            <p:cNvSpPr/>
            <p:nvPr/>
          </p:nvSpPr>
          <p:spPr>
            <a:xfrm>
              <a:off x="628650" y="5419334"/>
              <a:ext cx="7886700" cy="746752"/>
            </a:xfrm>
            <a:custGeom>
              <a:avLst/>
              <a:gdLst>
                <a:gd name="connsiteX0" fmla="*/ 0 w 7886700"/>
                <a:gd name="connsiteY0" fmla="*/ 0 h 746752"/>
                <a:gd name="connsiteX1" fmla="*/ 7886700 w 7886700"/>
                <a:gd name="connsiteY1" fmla="*/ 0 h 746752"/>
                <a:gd name="connsiteX2" fmla="*/ 7886700 w 7886700"/>
                <a:gd name="connsiteY2" fmla="*/ 746752 h 746752"/>
                <a:gd name="connsiteX3" fmla="*/ 0 w 7886700"/>
                <a:gd name="connsiteY3" fmla="*/ 746752 h 746752"/>
                <a:gd name="connsiteX4" fmla="*/ 0 w 7886700"/>
                <a:gd name="connsiteY4" fmla="*/ 0 h 746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00" h="746752">
                  <a:moveTo>
                    <a:pt x="0" y="0"/>
                  </a:moveTo>
                  <a:lnTo>
                    <a:pt x="7886700" y="0"/>
                  </a:lnTo>
                  <a:lnTo>
                    <a:pt x="7886700" y="746752"/>
                  </a:lnTo>
                  <a:lnTo>
                    <a:pt x="0" y="7467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040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dirty="0" smtClean="0"/>
                <a:t>Efficient in classification, buffering and scheduling</a:t>
              </a:r>
              <a:endParaRPr lang="en-US" sz="2400" kern="1200" dirty="0"/>
            </a:p>
          </p:txBody>
        </p:sp>
      </p:grpSp>
      <p:sp>
        <p:nvSpPr>
          <p:cNvPr id="3" name="下箭头 2"/>
          <p:cNvSpPr/>
          <p:nvPr/>
        </p:nvSpPr>
        <p:spPr>
          <a:xfrm>
            <a:off x="7143750" y="2400300"/>
            <a:ext cx="742950" cy="11811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44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adaptivedealer.files.wordpress.com/2013/11/accessible-vehicles-and-adaptive-mobility-equipment-q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907" y="1825626"/>
            <a:ext cx="47821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16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descr="http://murraygroup.wpengine.com/wp-content/uploads/2012/06/when-do-i-drop-collision-coverage-300x2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1576181"/>
            <a:ext cx="3613150" cy="21576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dirty="0" smtClean="0"/>
              <a:t>Count-min Sketch improvement</a:t>
            </a:r>
            <a:endParaRPr lang="en-US" dirty="0"/>
          </a:p>
        </p:txBody>
      </p:sp>
      <p:sp>
        <p:nvSpPr>
          <p:cNvPr id="3" name="内容占位符 2"/>
          <p:cNvSpPr>
            <a:spLocks noGrp="1"/>
          </p:cNvSpPr>
          <p:nvPr>
            <p:ph idx="1"/>
          </p:nvPr>
        </p:nvSpPr>
        <p:spPr/>
        <p:txBody>
          <a:bodyPr>
            <a:normAutofit/>
          </a:bodyPr>
          <a:lstStyle/>
          <a:p>
            <a:r>
              <a:rPr lang="en-US" sz="3600" dirty="0" smtClean="0"/>
              <a:t>Why error?</a:t>
            </a:r>
          </a:p>
          <a:p>
            <a:pPr lvl="1"/>
            <a:r>
              <a:rPr lang="en-US" sz="3200" dirty="0" smtClean="0"/>
              <a:t>Hash </a:t>
            </a:r>
            <a:r>
              <a:rPr lang="en-US" sz="3200" dirty="0" smtClean="0">
                <a:solidFill>
                  <a:srgbClr val="FF0000"/>
                </a:solidFill>
              </a:rPr>
              <a:t>collision</a:t>
            </a:r>
          </a:p>
          <a:p>
            <a:endParaRPr lang="en-US" sz="3600" dirty="0">
              <a:solidFill>
                <a:srgbClr val="FF0000"/>
              </a:solidFill>
            </a:endParaRPr>
          </a:p>
          <a:p>
            <a:r>
              <a:rPr lang="en-US" sz="3600" dirty="0" smtClean="0"/>
              <a:t>How to reduce collisions?</a:t>
            </a:r>
            <a:endParaRPr lang="en-US" sz="3200" dirty="0"/>
          </a:p>
          <a:p>
            <a:pPr lvl="1"/>
            <a:r>
              <a:rPr lang="en-US" sz="3200" dirty="0" smtClean="0"/>
              <a:t>More space</a:t>
            </a:r>
          </a:p>
          <a:p>
            <a:pPr lvl="2"/>
            <a:r>
              <a:rPr lang="en-US" sz="2800" dirty="0"/>
              <a:t>Fast memories (SRAM) are </a:t>
            </a:r>
            <a:r>
              <a:rPr lang="en-US" sz="2800" b="1" dirty="0">
                <a:solidFill>
                  <a:srgbClr val="FF0000"/>
                </a:solidFill>
              </a:rPr>
              <a:t>too small</a:t>
            </a:r>
            <a:r>
              <a:rPr lang="en-US" sz="2800" dirty="0">
                <a:solidFill>
                  <a:srgbClr val="FF0000"/>
                </a:solidFill>
              </a:rPr>
              <a:t> </a:t>
            </a:r>
            <a:endParaRPr lang="en-US" sz="2800" dirty="0" smtClean="0">
              <a:solidFill>
                <a:srgbClr val="FF0000"/>
              </a:solidFill>
            </a:endParaRPr>
          </a:p>
          <a:p>
            <a:pPr lvl="1"/>
            <a:r>
              <a:rPr lang="en-US" sz="3200" dirty="0" smtClean="0"/>
              <a:t>Less load</a:t>
            </a:r>
          </a:p>
        </p:txBody>
      </p:sp>
      <p:pic>
        <p:nvPicPr>
          <p:cNvPr id="10" name="Picture 4" descr="http://www.clker.com/cliparts/b/g/E/c/F/G/tango-face-sad-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4552614"/>
            <a:ext cx="744412" cy="76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0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22" presetClass="entr" presetSubtype="4" fill="hold" nodeType="withEffect">
                                  <p:stCondLst>
                                    <p:cond delay="0"/>
                                  </p:stCondLst>
                                  <p:childTnLst>
                                    <p:set>
                                      <p:cBhvr>
                                        <p:cTn id="12" dur="1" fill="hold">
                                          <p:stCondLst>
                                            <p:cond delay="0"/>
                                          </p:stCondLst>
                                        </p:cTn>
                                        <p:tgtEl>
                                          <p:spTgt spid="10246"/>
                                        </p:tgtEl>
                                        <p:attrNameLst>
                                          <p:attrName>style.visibility</p:attrName>
                                        </p:attrNameLst>
                                      </p:cBhvr>
                                      <p:to>
                                        <p:strVal val="visible"/>
                                      </p:to>
                                    </p:set>
                                    <p:animEffect transition="in" filter="wipe(down)">
                                      <p:cBhvr>
                                        <p:cTn id="13" dur="500"/>
                                        <p:tgtEl>
                                          <p:spTgt spid="1024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descr="http://murraygroup.wpengine.com/wp-content/uploads/2012/06/when-do-i-drop-collision-coverage-300x2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1576181"/>
            <a:ext cx="3613150" cy="21576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dirty="0" smtClean="0"/>
              <a:t>Count-min Sketch improvement</a:t>
            </a:r>
            <a:endParaRPr lang="en-US" dirty="0"/>
          </a:p>
        </p:txBody>
      </p:sp>
      <p:sp>
        <p:nvSpPr>
          <p:cNvPr id="3" name="内容占位符 2"/>
          <p:cNvSpPr>
            <a:spLocks noGrp="1"/>
          </p:cNvSpPr>
          <p:nvPr>
            <p:ph idx="1"/>
          </p:nvPr>
        </p:nvSpPr>
        <p:spPr/>
        <p:txBody>
          <a:bodyPr>
            <a:normAutofit/>
          </a:bodyPr>
          <a:lstStyle/>
          <a:p>
            <a:r>
              <a:rPr lang="en-US" sz="3600" dirty="0" smtClean="0"/>
              <a:t>Why error?</a:t>
            </a:r>
          </a:p>
          <a:p>
            <a:pPr lvl="1"/>
            <a:r>
              <a:rPr lang="en-US" sz="3200" dirty="0" smtClean="0"/>
              <a:t>Hash </a:t>
            </a:r>
            <a:r>
              <a:rPr lang="en-US" sz="3200" dirty="0" smtClean="0">
                <a:solidFill>
                  <a:srgbClr val="FF0000"/>
                </a:solidFill>
              </a:rPr>
              <a:t>collision</a:t>
            </a:r>
          </a:p>
          <a:p>
            <a:endParaRPr lang="en-US" sz="3600" dirty="0">
              <a:solidFill>
                <a:srgbClr val="FF0000"/>
              </a:solidFill>
            </a:endParaRPr>
          </a:p>
          <a:p>
            <a:r>
              <a:rPr lang="en-US" sz="3600" dirty="0" smtClean="0"/>
              <a:t>How to reduce collisions?</a:t>
            </a:r>
            <a:endParaRPr lang="en-US" sz="3200" dirty="0"/>
          </a:p>
          <a:p>
            <a:pPr lvl="1"/>
            <a:r>
              <a:rPr lang="en-US" sz="3200" dirty="0" smtClean="0"/>
              <a:t>More space </a:t>
            </a:r>
          </a:p>
          <a:p>
            <a:pPr lvl="2"/>
            <a:r>
              <a:rPr lang="en-US" sz="2800" dirty="0"/>
              <a:t>Fast memories (SRAM) are </a:t>
            </a:r>
            <a:r>
              <a:rPr lang="en-US" sz="2800" b="1" dirty="0">
                <a:solidFill>
                  <a:srgbClr val="FF0000"/>
                </a:solidFill>
              </a:rPr>
              <a:t>too small</a:t>
            </a:r>
            <a:endParaRPr lang="en-US" sz="2800" dirty="0" smtClean="0"/>
          </a:p>
          <a:p>
            <a:pPr lvl="1"/>
            <a:r>
              <a:rPr lang="en-US" sz="3600" dirty="0" smtClean="0">
                <a:solidFill>
                  <a:srgbClr val="FF0000"/>
                </a:solidFill>
              </a:rPr>
              <a:t>Less load</a:t>
            </a:r>
          </a:p>
        </p:txBody>
      </p:sp>
      <p:sp>
        <p:nvSpPr>
          <p:cNvPr id="5" name="文本框 4"/>
          <p:cNvSpPr txBox="1"/>
          <p:nvPr/>
        </p:nvSpPr>
        <p:spPr>
          <a:xfrm>
            <a:off x="1314450" y="5035332"/>
            <a:ext cx="2438400" cy="646331"/>
          </a:xfrm>
          <a:prstGeom prst="rect">
            <a:avLst/>
          </a:prstGeom>
          <a:noFill/>
        </p:spPr>
        <p:txBody>
          <a:bodyPr wrap="square" rtlCol="0">
            <a:spAutoFit/>
          </a:bodyPr>
          <a:lstStyle/>
          <a:p>
            <a:r>
              <a:rPr lang="en-US" sz="3600" dirty="0" smtClean="0">
                <a:solidFill>
                  <a:srgbClr val="FF0000"/>
                </a:solidFill>
              </a:rPr>
              <a:t>Less load</a:t>
            </a:r>
            <a:endParaRPr lang="en-US" sz="3600" dirty="0">
              <a:solidFill>
                <a:srgbClr val="FF0000"/>
              </a:solidFill>
            </a:endParaRPr>
          </a:p>
        </p:txBody>
      </p:sp>
      <p:pic>
        <p:nvPicPr>
          <p:cNvPr id="7" name="Picture 4" descr="http://www.clker.com/cliparts/b/g/E/c/F/G/tango-face-sad-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9500" y="4457028"/>
            <a:ext cx="744412" cy="76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20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4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56" presetClass="path" presetSubtype="0" accel="50000" decel="50000" fill="hold" grpId="0" nodeType="clickEffect">
                                  <p:stCondLst>
                                    <p:cond delay="0"/>
                                  </p:stCondLst>
                                  <p:childTnLst>
                                    <p:animMotion origin="layout" path="M -3.33333E-6 0 L -0.05208 -0.47569 " pathEditMode="relative" rAng="0" ptsTypes="AA">
                                      <p:cBhvr>
                                        <p:cTn id="24" dur="2000" fill="hold"/>
                                        <p:tgtEl>
                                          <p:spTgt spid="5"/>
                                        </p:tgtEl>
                                        <p:attrNameLst>
                                          <p:attrName>ppt_x</p:attrName>
                                          <p:attrName>ppt_y</p:attrName>
                                        </p:attrNameLst>
                                      </p:cBhvr>
                                      <p:rCtr x="-2604" y="-2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Count-min Sketch improvement</a:t>
            </a:r>
            <a:endParaRPr lang="en-US" dirty="0"/>
          </a:p>
        </p:txBody>
      </p:sp>
      <p:sp>
        <p:nvSpPr>
          <p:cNvPr id="3" name="内容占位符 2"/>
          <p:cNvSpPr>
            <a:spLocks noGrp="1"/>
          </p:cNvSpPr>
          <p:nvPr>
            <p:ph idx="1"/>
          </p:nvPr>
        </p:nvSpPr>
        <p:spPr/>
        <p:txBody>
          <a:bodyPr>
            <a:normAutofit/>
          </a:bodyPr>
          <a:lstStyle/>
          <a:p>
            <a:r>
              <a:rPr lang="en-US" sz="3600" dirty="0" smtClean="0"/>
              <a:t>Less load</a:t>
            </a:r>
          </a:p>
          <a:p>
            <a:pPr lvl="1"/>
            <a:r>
              <a:rPr lang="en-US" sz="3200" dirty="0" smtClean="0"/>
              <a:t>Shielding</a:t>
            </a:r>
          </a:p>
          <a:p>
            <a:pPr marL="0" indent="0">
              <a:buNone/>
            </a:pPr>
            <a:endParaRPr lang="en-US" sz="3600" dirty="0">
              <a:solidFill>
                <a:srgbClr val="FF0000"/>
              </a:solidFill>
            </a:endParaRPr>
          </a:p>
        </p:txBody>
      </p:sp>
      <p:grpSp>
        <p:nvGrpSpPr>
          <p:cNvPr id="6" name="组合 5"/>
          <p:cNvGrpSpPr/>
          <p:nvPr/>
        </p:nvGrpSpPr>
        <p:grpSpPr>
          <a:xfrm>
            <a:off x="3934006" y="2880437"/>
            <a:ext cx="4570758" cy="704538"/>
            <a:chOff x="1514963" y="2833141"/>
            <a:chExt cx="4570758" cy="704538"/>
          </a:xfrm>
        </p:grpSpPr>
        <p:sp>
          <p:nvSpPr>
            <p:cNvPr id="7" name="矩形 6"/>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19</a:t>
              </a:r>
              <a:endParaRPr lang="en-US" sz="3200" b="1" dirty="0">
                <a:solidFill>
                  <a:schemeClr val="tx1"/>
                </a:solidFill>
              </a:endParaRPr>
            </a:p>
          </p:txBody>
        </p:sp>
        <p:sp>
          <p:nvSpPr>
            <p:cNvPr id="8" name="矩形 7"/>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23</a:t>
              </a:r>
              <a:endParaRPr lang="en-US" sz="3200" b="1" dirty="0">
                <a:solidFill>
                  <a:schemeClr val="tx1"/>
                </a:solidFill>
              </a:endParaRPr>
            </a:p>
          </p:txBody>
        </p:sp>
        <p:sp>
          <p:nvSpPr>
            <p:cNvPr id="9" name="矩形 8"/>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32</a:t>
              </a:r>
              <a:endParaRPr lang="en-US" sz="3200" b="1" dirty="0">
                <a:solidFill>
                  <a:schemeClr val="tx1"/>
                </a:solidFill>
              </a:endParaRPr>
            </a:p>
          </p:txBody>
        </p:sp>
        <p:sp>
          <p:nvSpPr>
            <p:cNvPr id="10" name="矩形 9"/>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p>
          </p:txBody>
        </p:sp>
        <p:sp>
          <p:nvSpPr>
            <p:cNvPr id="11" name="矩形 10"/>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11</a:t>
              </a:r>
            </a:p>
          </p:txBody>
        </p:sp>
        <p:sp>
          <p:nvSpPr>
            <p:cNvPr id="12" name="矩形 11"/>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17</a:t>
              </a:r>
              <a:endParaRPr lang="en-US" sz="3200" b="1" dirty="0">
                <a:solidFill>
                  <a:schemeClr val="tx1"/>
                </a:solidFill>
              </a:endParaRPr>
            </a:p>
          </p:txBody>
        </p:sp>
      </p:grpSp>
      <p:grpSp>
        <p:nvGrpSpPr>
          <p:cNvPr id="13" name="组合 12"/>
          <p:cNvGrpSpPr/>
          <p:nvPr/>
        </p:nvGrpSpPr>
        <p:grpSpPr>
          <a:xfrm>
            <a:off x="3949751" y="4634078"/>
            <a:ext cx="4570758" cy="704538"/>
            <a:chOff x="1514963" y="2833141"/>
            <a:chExt cx="4570758" cy="704538"/>
          </a:xfrm>
        </p:grpSpPr>
        <p:sp>
          <p:nvSpPr>
            <p:cNvPr id="14" name="矩形 13"/>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16</a:t>
              </a:r>
              <a:endParaRPr lang="en-US" sz="3200" b="1" dirty="0">
                <a:solidFill>
                  <a:schemeClr val="tx1"/>
                </a:solidFill>
              </a:endParaRPr>
            </a:p>
          </p:txBody>
        </p:sp>
        <p:sp>
          <p:nvSpPr>
            <p:cNvPr id="15" name="矩形 14"/>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29</a:t>
              </a:r>
              <a:endParaRPr lang="en-US" sz="3200" b="1" dirty="0">
                <a:solidFill>
                  <a:schemeClr val="tx1"/>
                </a:solidFill>
              </a:endParaRPr>
            </a:p>
          </p:txBody>
        </p:sp>
        <p:sp>
          <p:nvSpPr>
            <p:cNvPr id="16" name="矩形 15"/>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13</a:t>
              </a:r>
              <a:endParaRPr lang="en-US" sz="3200" b="1" dirty="0">
                <a:solidFill>
                  <a:schemeClr val="tx1"/>
                </a:solidFill>
              </a:endParaRPr>
            </a:p>
          </p:txBody>
        </p:sp>
        <p:sp>
          <p:nvSpPr>
            <p:cNvPr id="17" name="矩形 16"/>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18</a:t>
              </a:r>
              <a:endParaRPr lang="en-US" sz="3200" b="1" dirty="0">
                <a:solidFill>
                  <a:schemeClr val="tx1"/>
                </a:solidFill>
              </a:endParaRPr>
            </a:p>
          </p:txBody>
        </p:sp>
        <p:sp>
          <p:nvSpPr>
            <p:cNvPr id="18" name="矩形 17"/>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19" name="矩形 18"/>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36</a:t>
              </a:r>
              <a:endParaRPr lang="en-US" sz="3200" b="1" dirty="0">
                <a:solidFill>
                  <a:schemeClr val="tx1"/>
                </a:solidFill>
              </a:endParaRPr>
            </a:p>
          </p:txBody>
        </p:sp>
      </p:grpSp>
      <p:sp>
        <p:nvSpPr>
          <p:cNvPr id="20" name="文本框 19"/>
          <p:cNvSpPr txBox="1"/>
          <p:nvPr/>
        </p:nvSpPr>
        <p:spPr>
          <a:xfrm>
            <a:off x="3184219" y="2909540"/>
            <a:ext cx="961697" cy="646331"/>
          </a:xfrm>
          <a:prstGeom prst="rect">
            <a:avLst/>
          </a:prstGeom>
          <a:noFill/>
        </p:spPr>
        <p:txBody>
          <a:bodyPr wrap="square" rtlCol="0">
            <a:spAutoFit/>
          </a:bodyPr>
          <a:lstStyle/>
          <a:p>
            <a:r>
              <a:rPr lang="en-US" sz="3600" b="1" dirty="0" smtClean="0">
                <a:solidFill>
                  <a:srgbClr val="002060"/>
                </a:solidFill>
              </a:rPr>
              <a:t>h1</a:t>
            </a:r>
            <a:endParaRPr lang="en-US" sz="3600" b="1" dirty="0">
              <a:solidFill>
                <a:srgbClr val="002060"/>
              </a:solidFill>
            </a:endParaRPr>
          </a:p>
        </p:txBody>
      </p:sp>
      <p:sp>
        <p:nvSpPr>
          <p:cNvPr id="21" name="文本框 20"/>
          <p:cNvSpPr txBox="1"/>
          <p:nvPr/>
        </p:nvSpPr>
        <p:spPr>
          <a:xfrm>
            <a:off x="3176165" y="3745269"/>
            <a:ext cx="961697" cy="646331"/>
          </a:xfrm>
          <a:prstGeom prst="rect">
            <a:avLst/>
          </a:prstGeom>
          <a:noFill/>
        </p:spPr>
        <p:txBody>
          <a:bodyPr wrap="square" rtlCol="0">
            <a:spAutoFit/>
          </a:bodyPr>
          <a:lstStyle/>
          <a:p>
            <a:r>
              <a:rPr lang="en-US" sz="3600" b="1" dirty="0" smtClean="0">
                <a:solidFill>
                  <a:srgbClr val="002060"/>
                </a:solidFill>
              </a:rPr>
              <a:t>h2</a:t>
            </a:r>
            <a:endParaRPr lang="en-US" sz="3600" b="1" dirty="0">
              <a:solidFill>
                <a:srgbClr val="002060"/>
              </a:solidFill>
            </a:endParaRPr>
          </a:p>
        </p:txBody>
      </p:sp>
      <p:sp>
        <p:nvSpPr>
          <p:cNvPr id="22" name="文本框 21"/>
          <p:cNvSpPr txBox="1"/>
          <p:nvPr/>
        </p:nvSpPr>
        <p:spPr>
          <a:xfrm>
            <a:off x="3232069" y="4682179"/>
            <a:ext cx="961697" cy="646331"/>
          </a:xfrm>
          <a:prstGeom prst="rect">
            <a:avLst/>
          </a:prstGeom>
          <a:noFill/>
        </p:spPr>
        <p:txBody>
          <a:bodyPr wrap="square" rtlCol="0">
            <a:spAutoFit/>
          </a:bodyPr>
          <a:lstStyle/>
          <a:p>
            <a:r>
              <a:rPr lang="en-US" sz="3600" b="1" dirty="0" smtClean="0">
                <a:solidFill>
                  <a:srgbClr val="002060"/>
                </a:solidFill>
              </a:rPr>
              <a:t>h3</a:t>
            </a:r>
            <a:endParaRPr lang="en-US" sz="3600" b="1" dirty="0">
              <a:solidFill>
                <a:srgbClr val="002060"/>
              </a:solidFill>
            </a:endParaRPr>
          </a:p>
        </p:txBody>
      </p:sp>
      <p:grpSp>
        <p:nvGrpSpPr>
          <p:cNvPr id="23" name="组合 22"/>
          <p:cNvGrpSpPr/>
          <p:nvPr/>
        </p:nvGrpSpPr>
        <p:grpSpPr>
          <a:xfrm>
            <a:off x="3961086" y="3720561"/>
            <a:ext cx="4570758" cy="704538"/>
            <a:chOff x="1514963" y="2833141"/>
            <a:chExt cx="4570758" cy="704538"/>
          </a:xfrm>
        </p:grpSpPr>
        <p:sp>
          <p:nvSpPr>
            <p:cNvPr id="24" name="矩形 23"/>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10</a:t>
              </a:r>
              <a:endParaRPr lang="en-US" sz="3200" b="1" dirty="0">
                <a:solidFill>
                  <a:schemeClr val="tx1"/>
                </a:solidFill>
              </a:endParaRPr>
            </a:p>
          </p:txBody>
        </p:sp>
        <p:sp>
          <p:nvSpPr>
            <p:cNvPr id="25" name="矩形 24"/>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27</a:t>
              </a:r>
              <a:endParaRPr lang="en-US" sz="3200" b="1" dirty="0">
                <a:solidFill>
                  <a:schemeClr val="tx1"/>
                </a:solidFill>
              </a:endParaRPr>
            </a:p>
          </p:txBody>
        </p:sp>
        <p:sp>
          <p:nvSpPr>
            <p:cNvPr id="26" name="矩形 25"/>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10</a:t>
              </a:r>
              <a:endParaRPr lang="en-US" sz="3200" b="1" dirty="0">
                <a:solidFill>
                  <a:schemeClr val="tx1"/>
                </a:solidFill>
              </a:endParaRPr>
            </a:p>
          </p:txBody>
        </p:sp>
        <p:sp>
          <p:nvSpPr>
            <p:cNvPr id="27" name="矩形 26"/>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24</a:t>
              </a:r>
              <a:endParaRPr lang="en-US" sz="3200" b="1" dirty="0">
                <a:solidFill>
                  <a:schemeClr val="tx1"/>
                </a:solidFill>
              </a:endParaRPr>
            </a:p>
          </p:txBody>
        </p:sp>
        <p:sp>
          <p:nvSpPr>
            <p:cNvPr id="28" name="矩形 27"/>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9</a:t>
              </a:r>
            </a:p>
          </p:txBody>
        </p:sp>
        <p:sp>
          <p:nvSpPr>
            <p:cNvPr id="29" name="矩形 28"/>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31</a:t>
              </a:r>
              <a:endParaRPr lang="en-US" sz="3200" b="1" dirty="0">
                <a:solidFill>
                  <a:schemeClr val="tx1"/>
                </a:solidFill>
              </a:endParaRPr>
            </a:p>
          </p:txBody>
        </p:sp>
      </p:grpSp>
      <p:sp>
        <p:nvSpPr>
          <p:cNvPr id="30" name="矩形 29"/>
          <p:cNvSpPr/>
          <p:nvPr/>
        </p:nvSpPr>
        <p:spPr>
          <a:xfrm>
            <a:off x="622917" y="3205688"/>
            <a:ext cx="1123273" cy="42498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1" name="文本框 30"/>
          <p:cNvSpPr txBox="1"/>
          <p:nvPr/>
        </p:nvSpPr>
        <p:spPr>
          <a:xfrm>
            <a:off x="622917" y="3197419"/>
            <a:ext cx="1344095" cy="523220"/>
          </a:xfrm>
          <a:prstGeom prst="rect">
            <a:avLst/>
          </a:prstGeom>
          <a:noFill/>
        </p:spPr>
        <p:txBody>
          <a:bodyPr wrap="square" rtlCol="0">
            <a:spAutoFit/>
          </a:bodyPr>
          <a:lstStyle/>
          <a:p>
            <a:r>
              <a:rPr lang="en-US" sz="2800" b="1" dirty="0" smtClean="0"/>
              <a:t>Packet</a:t>
            </a:r>
            <a:endParaRPr lang="en-US" sz="2800" b="1" dirty="0"/>
          </a:p>
        </p:txBody>
      </p:sp>
      <p:sp>
        <p:nvSpPr>
          <p:cNvPr id="32" name="矩形 31"/>
          <p:cNvSpPr/>
          <p:nvPr/>
        </p:nvSpPr>
        <p:spPr>
          <a:xfrm>
            <a:off x="5466637" y="2865886"/>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12</a:t>
            </a:r>
            <a:endParaRPr lang="en-US" sz="3200" b="1" dirty="0">
              <a:solidFill>
                <a:srgbClr val="FF0000"/>
              </a:solidFill>
            </a:endParaRPr>
          </a:p>
        </p:txBody>
      </p:sp>
      <p:cxnSp>
        <p:nvCxnSpPr>
          <p:cNvPr id="33" name="直接箭头连接符 32"/>
          <p:cNvCxnSpPr/>
          <p:nvPr/>
        </p:nvCxnSpPr>
        <p:spPr>
          <a:xfrm flipV="1">
            <a:off x="1746190" y="3159741"/>
            <a:ext cx="3983606" cy="2012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986936" y="3720532"/>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11</a:t>
            </a:r>
            <a:endParaRPr lang="en-US" sz="3200" b="1" dirty="0">
              <a:solidFill>
                <a:srgbClr val="FF0000"/>
              </a:solidFill>
            </a:endParaRPr>
          </a:p>
        </p:txBody>
      </p:sp>
      <p:cxnSp>
        <p:nvCxnSpPr>
          <p:cNvPr id="35" name="直接箭头连接符 34"/>
          <p:cNvCxnSpPr>
            <a:stCxn id="30" idx="3"/>
          </p:cNvCxnSpPr>
          <p:nvPr/>
        </p:nvCxnSpPr>
        <p:spPr>
          <a:xfrm>
            <a:off x="1746190" y="3418181"/>
            <a:ext cx="2370500" cy="756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960659" y="4623972"/>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14</a:t>
            </a:r>
            <a:endParaRPr lang="en-US" sz="3200" b="1" dirty="0">
              <a:solidFill>
                <a:srgbClr val="FF0000"/>
              </a:solidFill>
            </a:endParaRPr>
          </a:p>
        </p:txBody>
      </p:sp>
      <p:cxnSp>
        <p:nvCxnSpPr>
          <p:cNvPr id="37" name="直接箭头连接符 36"/>
          <p:cNvCxnSpPr>
            <a:stCxn id="30" idx="3"/>
          </p:cNvCxnSpPr>
          <p:nvPr/>
        </p:nvCxnSpPr>
        <p:spPr>
          <a:xfrm>
            <a:off x="1746190" y="3418181"/>
            <a:ext cx="2344028" cy="15871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390637" y="4001294"/>
            <a:ext cx="1587832" cy="1525101"/>
          </a:xfrm>
          <a:prstGeom prst="ellipse">
            <a:avLst/>
          </a:prstGeom>
          <a:solidFill>
            <a:srgbClr val="239428"/>
          </a:solid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Update</a:t>
            </a:r>
            <a:endParaRPr lang="en-US" sz="2400" b="1" dirty="0">
              <a:solidFill>
                <a:schemeClr val="bg1"/>
              </a:solidFill>
            </a:endParaRPr>
          </a:p>
        </p:txBody>
      </p:sp>
      <p:sp>
        <p:nvSpPr>
          <p:cNvPr id="4" name="矩形 3"/>
          <p:cNvSpPr/>
          <p:nvPr/>
        </p:nvSpPr>
        <p:spPr>
          <a:xfrm>
            <a:off x="1394764" y="5615575"/>
            <a:ext cx="6930552" cy="923330"/>
          </a:xfrm>
          <a:prstGeom prst="rect">
            <a:avLst/>
          </a:prstGeom>
          <a:noFill/>
        </p:spPr>
        <p:txBody>
          <a:bodyPr wrap="none" lIns="91440" tIns="45720" rIns="91440" bIns="45720">
            <a:spAutoFit/>
          </a:bodyPr>
          <a:lstStyle/>
          <a:p>
            <a:pPr algn="ctr"/>
            <a:r>
              <a:rPr lang="en-US" altLang="zh-CN" sz="5400" dirty="0" smtClean="0">
                <a:ln w="0"/>
                <a:solidFill>
                  <a:srgbClr val="FF0000"/>
                </a:solidFill>
                <a:effectLst>
                  <a:outerShdw blurRad="38100" dist="19050" dir="2700000" algn="tl" rotWithShape="0">
                    <a:schemeClr val="dk1">
                      <a:alpha val="40000"/>
                    </a:schemeClr>
                  </a:outerShdw>
                </a:effectLst>
              </a:rPr>
              <a:t>Not from elephant flow </a:t>
            </a:r>
            <a:endParaRPr lang="zh-CN" altLang="en-US" sz="5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50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down)">
                                      <p:cBhvr>
                                        <p:cTn id="35" dur="500"/>
                                        <p:tgtEl>
                                          <p:spTgt spid="33"/>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down)">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childTnLst>
                          </p:cTn>
                        </p:par>
                        <p:par>
                          <p:cTn id="49" fill="hold">
                            <p:stCondLst>
                              <p:cond delay="1000"/>
                            </p:stCondLst>
                            <p:childTnLst>
                              <p:par>
                                <p:cTn id="50" presetID="22" presetClass="entr" presetSubtype="4"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par>
                          <p:cTn id="53" fill="hold">
                            <p:stCondLst>
                              <p:cond delay="1500"/>
                            </p:stCondLst>
                            <p:childTnLst>
                              <p:par>
                                <p:cTn id="54" presetID="22" presetClass="entr" presetSubtype="4"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30" grpId="0" animBg="1"/>
      <p:bldP spid="31" grpId="0"/>
      <p:bldP spid="32" grpId="0" animBg="1"/>
      <p:bldP spid="34" grpId="0" animBg="1"/>
      <p:bldP spid="36" grpId="0" animBg="1"/>
      <p:bldP spid="38" grpId="0" animBg="1"/>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Count-min Sketch improvement</a:t>
            </a:r>
            <a:endParaRPr lang="en-US" dirty="0"/>
          </a:p>
        </p:txBody>
      </p:sp>
      <p:sp>
        <p:nvSpPr>
          <p:cNvPr id="3" name="内容占位符 2"/>
          <p:cNvSpPr>
            <a:spLocks noGrp="1"/>
          </p:cNvSpPr>
          <p:nvPr>
            <p:ph idx="1"/>
          </p:nvPr>
        </p:nvSpPr>
        <p:spPr/>
        <p:txBody>
          <a:bodyPr>
            <a:normAutofit/>
          </a:bodyPr>
          <a:lstStyle/>
          <a:p>
            <a:r>
              <a:rPr lang="en-US" sz="3600" dirty="0" smtClean="0"/>
              <a:t>Less load</a:t>
            </a:r>
          </a:p>
          <a:p>
            <a:pPr lvl="1"/>
            <a:r>
              <a:rPr lang="en-US" sz="3200" dirty="0" smtClean="0"/>
              <a:t>Shielding</a:t>
            </a:r>
          </a:p>
          <a:p>
            <a:pPr marL="0" indent="0">
              <a:buNone/>
            </a:pPr>
            <a:endParaRPr lang="en-US" sz="3600" dirty="0">
              <a:solidFill>
                <a:srgbClr val="FF0000"/>
              </a:solidFill>
            </a:endParaRPr>
          </a:p>
        </p:txBody>
      </p:sp>
      <p:grpSp>
        <p:nvGrpSpPr>
          <p:cNvPr id="6" name="组合 5"/>
          <p:cNvGrpSpPr/>
          <p:nvPr/>
        </p:nvGrpSpPr>
        <p:grpSpPr>
          <a:xfrm>
            <a:off x="3934006" y="2880437"/>
            <a:ext cx="4570758" cy="704538"/>
            <a:chOff x="1514963" y="2833141"/>
            <a:chExt cx="4570758" cy="704538"/>
          </a:xfrm>
        </p:grpSpPr>
        <p:sp>
          <p:nvSpPr>
            <p:cNvPr id="7" name="矩形 6"/>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19</a:t>
              </a:r>
              <a:endParaRPr lang="en-US" sz="3200" b="1" dirty="0">
                <a:solidFill>
                  <a:schemeClr val="tx1"/>
                </a:solidFill>
              </a:endParaRPr>
            </a:p>
          </p:txBody>
        </p:sp>
        <p:sp>
          <p:nvSpPr>
            <p:cNvPr id="8" name="矩形 7"/>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23</a:t>
              </a:r>
              <a:endParaRPr lang="en-US" sz="3200" b="1" dirty="0">
                <a:solidFill>
                  <a:schemeClr val="tx1"/>
                </a:solidFill>
              </a:endParaRPr>
            </a:p>
          </p:txBody>
        </p:sp>
        <p:sp>
          <p:nvSpPr>
            <p:cNvPr id="9" name="矩形 8"/>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32</a:t>
              </a:r>
              <a:endParaRPr lang="en-US" sz="3200" b="1" dirty="0">
                <a:solidFill>
                  <a:schemeClr val="tx1"/>
                </a:solidFill>
              </a:endParaRPr>
            </a:p>
          </p:txBody>
        </p:sp>
        <p:sp>
          <p:nvSpPr>
            <p:cNvPr id="10" name="矩形 9"/>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p>
          </p:txBody>
        </p:sp>
        <p:sp>
          <p:nvSpPr>
            <p:cNvPr id="11" name="矩形 10"/>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11</a:t>
              </a:r>
            </a:p>
          </p:txBody>
        </p:sp>
        <p:sp>
          <p:nvSpPr>
            <p:cNvPr id="12" name="矩形 11"/>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17</a:t>
              </a:r>
              <a:endParaRPr lang="en-US" sz="3200" b="1" dirty="0">
                <a:solidFill>
                  <a:schemeClr val="tx1"/>
                </a:solidFill>
              </a:endParaRPr>
            </a:p>
          </p:txBody>
        </p:sp>
      </p:grpSp>
      <p:grpSp>
        <p:nvGrpSpPr>
          <p:cNvPr id="13" name="组合 12"/>
          <p:cNvGrpSpPr/>
          <p:nvPr/>
        </p:nvGrpSpPr>
        <p:grpSpPr>
          <a:xfrm>
            <a:off x="3949751" y="4634078"/>
            <a:ext cx="4570758" cy="704538"/>
            <a:chOff x="1514963" y="2833141"/>
            <a:chExt cx="4570758" cy="704538"/>
          </a:xfrm>
        </p:grpSpPr>
        <p:sp>
          <p:nvSpPr>
            <p:cNvPr id="14" name="矩形 13"/>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16</a:t>
              </a:r>
              <a:endParaRPr lang="en-US" sz="3200" b="1" dirty="0">
                <a:solidFill>
                  <a:schemeClr val="tx1"/>
                </a:solidFill>
              </a:endParaRPr>
            </a:p>
          </p:txBody>
        </p:sp>
        <p:sp>
          <p:nvSpPr>
            <p:cNvPr id="15" name="矩形 14"/>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29</a:t>
              </a:r>
              <a:endParaRPr lang="en-US" sz="3200" b="1" dirty="0">
                <a:solidFill>
                  <a:schemeClr val="tx1"/>
                </a:solidFill>
              </a:endParaRPr>
            </a:p>
          </p:txBody>
        </p:sp>
        <p:sp>
          <p:nvSpPr>
            <p:cNvPr id="16" name="矩形 15"/>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13</a:t>
              </a:r>
              <a:endParaRPr lang="en-US" sz="3200" b="1" dirty="0">
                <a:solidFill>
                  <a:schemeClr val="tx1"/>
                </a:solidFill>
              </a:endParaRPr>
            </a:p>
          </p:txBody>
        </p:sp>
        <p:sp>
          <p:nvSpPr>
            <p:cNvPr id="17" name="矩形 16"/>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18</a:t>
              </a:r>
              <a:endParaRPr lang="en-US" sz="3200" b="1" dirty="0">
                <a:solidFill>
                  <a:schemeClr val="tx1"/>
                </a:solidFill>
              </a:endParaRPr>
            </a:p>
          </p:txBody>
        </p:sp>
        <p:sp>
          <p:nvSpPr>
            <p:cNvPr id="18" name="矩形 17"/>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19" name="矩形 18"/>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36</a:t>
              </a:r>
              <a:endParaRPr lang="en-US" sz="3200" b="1" dirty="0">
                <a:solidFill>
                  <a:schemeClr val="tx1"/>
                </a:solidFill>
              </a:endParaRPr>
            </a:p>
          </p:txBody>
        </p:sp>
      </p:grpSp>
      <p:sp>
        <p:nvSpPr>
          <p:cNvPr id="20" name="文本框 19"/>
          <p:cNvSpPr txBox="1"/>
          <p:nvPr/>
        </p:nvSpPr>
        <p:spPr>
          <a:xfrm>
            <a:off x="3184219" y="2909540"/>
            <a:ext cx="961697" cy="646331"/>
          </a:xfrm>
          <a:prstGeom prst="rect">
            <a:avLst/>
          </a:prstGeom>
          <a:noFill/>
        </p:spPr>
        <p:txBody>
          <a:bodyPr wrap="square" rtlCol="0">
            <a:spAutoFit/>
          </a:bodyPr>
          <a:lstStyle/>
          <a:p>
            <a:r>
              <a:rPr lang="en-US" sz="3600" b="1" dirty="0" smtClean="0">
                <a:solidFill>
                  <a:srgbClr val="002060"/>
                </a:solidFill>
              </a:rPr>
              <a:t>h1</a:t>
            </a:r>
            <a:endParaRPr lang="en-US" sz="3600" b="1" dirty="0">
              <a:solidFill>
                <a:srgbClr val="002060"/>
              </a:solidFill>
            </a:endParaRPr>
          </a:p>
        </p:txBody>
      </p:sp>
      <p:sp>
        <p:nvSpPr>
          <p:cNvPr id="21" name="文本框 20"/>
          <p:cNvSpPr txBox="1"/>
          <p:nvPr/>
        </p:nvSpPr>
        <p:spPr>
          <a:xfrm>
            <a:off x="3176165" y="3745269"/>
            <a:ext cx="961697" cy="646331"/>
          </a:xfrm>
          <a:prstGeom prst="rect">
            <a:avLst/>
          </a:prstGeom>
          <a:noFill/>
        </p:spPr>
        <p:txBody>
          <a:bodyPr wrap="square" rtlCol="0">
            <a:spAutoFit/>
          </a:bodyPr>
          <a:lstStyle/>
          <a:p>
            <a:r>
              <a:rPr lang="en-US" sz="3600" b="1" dirty="0" smtClean="0">
                <a:solidFill>
                  <a:srgbClr val="002060"/>
                </a:solidFill>
              </a:rPr>
              <a:t>h2</a:t>
            </a:r>
            <a:endParaRPr lang="en-US" sz="3600" b="1" dirty="0">
              <a:solidFill>
                <a:srgbClr val="002060"/>
              </a:solidFill>
            </a:endParaRPr>
          </a:p>
        </p:txBody>
      </p:sp>
      <p:sp>
        <p:nvSpPr>
          <p:cNvPr id="22" name="文本框 21"/>
          <p:cNvSpPr txBox="1"/>
          <p:nvPr/>
        </p:nvSpPr>
        <p:spPr>
          <a:xfrm>
            <a:off x="3232069" y="4682179"/>
            <a:ext cx="961697" cy="646331"/>
          </a:xfrm>
          <a:prstGeom prst="rect">
            <a:avLst/>
          </a:prstGeom>
          <a:noFill/>
        </p:spPr>
        <p:txBody>
          <a:bodyPr wrap="square" rtlCol="0">
            <a:spAutoFit/>
          </a:bodyPr>
          <a:lstStyle/>
          <a:p>
            <a:r>
              <a:rPr lang="en-US" sz="3600" b="1" dirty="0" smtClean="0">
                <a:solidFill>
                  <a:srgbClr val="002060"/>
                </a:solidFill>
              </a:rPr>
              <a:t>h3</a:t>
            </a:r>
            <a:endParaRPr lang="en-US" sz="3600" b="1" dirty="0">
              <a:solidFill>
                <a:srgbClr val="002060"/>
              </a:solidFill>
            </a:endParaRPr>
          </a:p>
        </p:txBody>
      </p:sp>
      <p:grpSp>
        <p:nvGrpSpPr>
          <p:cNvPr id="23" name="组合 22"/>
          <p:cNvGrpSpPr/>
          <p:nvPr/>
        </p:nvGrpSpPr>
        <p:grpSpPr>
          <a:xfrm>
            <a:off x="3961086" y="3720561"/>
            <a:ext cx="4570758" cy="704538"/>
            <a:chOff x="1514963" y="2833141"/>
            <a:chExt cx="4570758" cy="704538"/>
          </a:xfrm>
        </p:grpSpPr>
        <p:sp>
          <p:nvSpPr>
            <p:cNvPr id="24" name="矩形 23"/>
            <p:cNvSpPr/>
            <p:nvPr/>
          </p:nvSpPr>
          <p:spPr>
            <a:xfrm>
              <a:off x="456553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10</a:t>
              </a:r>
              <a:endParaRPr lang="en-US" sz="3200" b="1" dirty="0">
                <a:solidFill>
                  <a:schemeClr val="tx1"/>
                </a:solidFill>
              </a:endParaRPr>
            </a:p>
          </p:txBody>
        </p:sp>
        <p:sp>
          <p:nvSpPr>
            <p:cNvPr id="25" name="矩形 24"/>
            <p:cNvSpPr/>
            <p:nvPr/>
          </p:nvSpPr>
          <p:spPr>
            <a:xfrm>
              <a:off x="533621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27</a:t>
              </a:r>
              <a:endParaRPr lang="en-US" sz="3200" b="1" dirty="0">
                <a:solidFill>
                  <a:schemeClr val="tx1"/>
                </a:solidFill>
              </a:endParaRPr>
            </a:p>
          </p:txBody>
        </p:sp>
        <p:sp>
          <p:nvSpPr>
            <p:cNvPr id="26" name="矩形 25"/>
            <p:cNvSpPr/>
            <p:nvPr/>
          </p:nvSpPr>
          <p:spPr>
            <a:xfrm>
              <a:off x="151496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10</a:t>
              </a:r>
              <a:endParaRPr lang="en-US" sz="3200" b="1" dirty="0">
                <a:solidFill>
                  <a:schemeClr val="tx1"/>
                </a:solidFill>
              </a:endParaRPr>
            </a:p>
          </p:txBody>
        </p:sp>
        <p:sp>
          <p:nvSpPr>
            <p:cNvPr id="27" name="矩形 26"/>
            <p:cNvSpPr/>
            <p:nvPr/>
          </p:nvSpPr>
          <p:spPr>
            <a:xfrm>
              <a:off x="2285643"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24</a:t>
              </a:r>
              <a:endParaRPr lang="en-US" sz="3200" b="1" dirty="0">
                <a:solidFill>
                  <a:schemeClr val="tx1"/>
                </a:solidFill>
              </a:endParaRPr>
            </a:p>
          </p:txBody>
        </p:sp>
        <p:sp>
          <p:nvSpPr>
            <p:cNvPr id="28" name="矩形 27"/>
            <p:cNvSpPr/>
            <p:nvPr/>
          </p:nvSpPr>
          <p:spPr>
            <a:xfrm>
              <a:off x="3047594"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9</a:t>
              </a:r>
            </a:p>
          </p:txBody>
        </p:sp>
        <p:sp>
          <p:nvSpPr>
            <p:cNvPr id="29" name="矩形 28"/>
            <p:cNvSpPr/>
            <p:nvPr/>
          </p:nvSpPr>
          <p:spPr>
            <a:xfrm>
              <a:off x="3811807" y="2833141"/>
              <a:ext cx="749508" cy="70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31</a:t>
              </a:r>
              <a:endParaRPr lang="en-US" sz="3200" b="1" dirty="0">
                <a:solidFill>
                  <a:schemeClr val="tx1"/>
                </a:solidFill>
              </a:endParaRPr>
            </a:p>
          </p:txBody>
        </p:sp>
      </p:grpSp>
      <p:sp>
        <p:nvSpPr>
          <p:cNvPr id="30" name="矩形 29"/>
          <p:cNvSpPr/>
          <p:nvPr/>
        </p:nvSpPr>
        <p:spPr>
          <a:xfrm>
            <a:off x="622917" y="3205688"/>
            <a:ext cx="1123273" cy="4249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文本框 30"/>
          <p:cNvSpPr txBox="1"/>
          <p:nvPr/>
        </p:nvSpPr>
        <p:spPr>
          <a:xfrm>
            <a:off x="645269" y="3177443"/>
            <a:ext cx="1344095"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b="1" dirty="0" smtClean="0">
                <a:solidFill>
                  <a:schemeClr val="tx1"/>
                </a:solidFill>
              </a:rPr>
              <a:t>Packet</a:t>
            </a:r>
            <a:endParaRPr lang="en-US" sz="2800" b="1" dirty="0">
              <a:solidFill>
                <a:schemeClr val="tx1"/>
              </a:solidFill>
            </a:endParaRPr>
          </a:p>
        </p:txBody>
      </p:sp>
      <p:sp>
        <p:nvSpPr>
          <p:cNvPr id="32" name="矩形 31"/>
          <p:cNvSpPr/>
          <p:nvPr/>
        </p:nvSpPr>
        <p:spPr>
          <a:xfrm>
            <a:off x="5466637" y="2865886"/>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12</a:t>
            </a:r>
            <a:endParaRPr lang="en-US" sz="3200" b="1" dirty="0">
              <a:solidFill>
                <a:schemeClr val="tx1"/>
              </a:solidFill>
            </a:endParaRPr>
          </a:p>
        </p:txBody>
      </p:sp>
      <p:sp>
        <p:nvSpPr>
          <p:cNvPr id="34" name="矩形 33"/>
          <p:cNvSpPr/>
          <p:nvPr/>
        </p:nvSpPr>
        <p:spPr>
          <a:xfrm>
            <a:off x="3986936" y="3720532"/>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11</a:t>
            </a:r>
            <a:endParaRPr lang="en-US" sz="3200" b="1" dirty="0">
              <a:solidFill>
                <a:schemeClr val="tx1"/>
              </a:solidFill>
            </a:endParaRPr>
          </a:p>
        </p:txBody>
      </p:sp>
      <p:sp>
        <p:nvSpPr>
          <p:cNvPr id="36" name="矩形 35"/>
          <p:cNvSpPr/>
          <p:nvPr/>
        </p:nvSpPr>
        <p:spPr>
          <a:xfrm>
            <a:off x="3960659" y="4623972"/>
            <a:ext cx="749508" cy="704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14</a:t>
            </a:r>
            <a:endParaRPr lang="en-US" sz="3200" b="1" dirty="0">
              <a:solidFill>
                <a:schemeClr val="tx1"/>
              </a:solidFill>
            </a:endParaRPr>
          </a:p>
        </p:txBody>
      </p:sp>
      <p:sp>
        <p:nvSpPr>
          <p:cNvPr id="38" name="椭圆 37"/>
          <p:cNvSpPr/>
          <p:nvPr/>
        </p:nvSpPr>
        <p:spPr>
          <a:xfrm>
            <a:off x="390637" y="4001294"/>
            <a:ext cx="1587832" cy="1525101"/>
          </a:xfrm>
          <a:prstGeom prst="ellipse">
            <a:avLst/>
          </a:prstGeom>
          <a:solidFill>
            <a:srgbClr val="239428"/>
          </a:solid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Update</a:t>
            </a:r>
            <a:endParaRPr lang="en-US" sz="2400" b="1" dirty="0">
              <a:solidFill>
                <a:schemeClr val="bg1"/>
              </a:solidFill>
            </a:endParaRPr>
          </a:p>
        </p:txBody>
      </p:sp>
      <p:sp>
        <p:nvSpPr>
          <p:cNvPr id="4" name="矩形 3"/>
          <p:cNvSpPr/>
          <p:nvPr/>
        </p:nvSpPr>
        <p:spPr>
          <a:xfrm>
            <a:off x="1935714" y="5615575"/>
            <a:ext cx="5848652" cy="923330"/>
          </a:xfrm>
          <a:prstGeom prst="rect">
            <a:avLst/>
          </a:prstGeom>
          <a:noFill/>
        </p:spPr>
        <p:txBody>
          <a:bodyPr wrap="none" lIns="91440" tIns="45720" rIns="91440" bIns="45720">
            <a:spAutoFit/>
          </a:bodyPr>
          <a:lstStyle/>
          <a:p>
            <a:pPr algn="ctr"/>
            <a:r>
              <a:rPr lang="en-US" altLang="zh-CN" sz="5400" dirty="0">
                <a:ln w="0"/>
                <a:solidFill>
                  <a:srgbClr val="FF0000"/>
                </a:solidFill>
                <a:effectLst>
                  <a:outerShdw blurRad="38100" dist="19050" dir="2700000" algn="tl" rotWithShape="0">
                    <a:schemeClr val="dk1">
                      <a:alpha val="40000"/>
                    </a:schemeClr>
                  </a:outerShdw>
                </a:effectLst>
              </a:rPr>
              <a:t>F</a:t>
            </a:r>
            <a:r>
              <a:rPr lang="en-US" altLang="zh-CN" sz="5400" dirty="0" smtClean="0">
                <a:ln w="0"/>
                <a:solidFill>
                  <a:srgbClr val="FF0000"/>
                </a:solidFill>
                <a:effectLst>
                  <a:outerShdw blurRad="38100" dist="19050" dir="2700000" algn="tl" rotWithShape="0">
                    <a:schemeClr val="dk1">
                      <a:alpha val="40000"/>
                    </a:schemeClr>
                  </a:outerShdw>
                </a:effectLst>
              </a:rPr>
              <a:t>rom elephant flow </a:t>
            </a:r>
            <a:endParaRPr lang="zh-CN" altLang="en-US" sz="5400" b="0" cap="none" spc="0" dirty="0">
              <a:ln w="0"/>
              <a:solidFill>
                <a:srgbClr val="FF0000"/>
              </a:solidFill>
              <a:effectLst>
                <a:outerShdw blurRad="38100" dist="19050" dir="2700000" algn="tl" rotWithShape="0">
                  <a:schemeClr val="dk1">
                    <a:alpha val="40000"/>
                  </a:schemeClr>
                </a:outerShdw>
              </a:effectLst>
            </a:endParaRPr>
          </a:p>
        </p:txBody>
      </p:sp>
      <p:sp>
        <p:nvSpPr>
          <p:cNvPr id="73" name="Rounded Rectangle 54"/>
          <p:cNvSpPr/>
          <p:nvPr/>
        </p:nvSpPr>
        <p:spPr>
          <a:xfrm>
            <a:off x="695168" y="4179642"/>
            <a:ext cx="8001000" cy="1143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b="1" dirty="0" smtClean="0"/>
              <a:t>No update!</a:t>
            </a:r>
            <a:endParaRPr lang="en-US" sz="4000" b="1" dirty="0"/>
          </a:p>
        </p:txBody>
      </p:sp>
    </p:spTree>
    <p:extLst>
      <p:ext uri="{BB962C8B-B14F-4D97-AF65-F5344CB8AC3E}">
        <p14:creationId xmlns:p14="http://schemas.microsoft.com/office/powerpoint/2010/main" val="278783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barn(inVertical)">
                                      <p:cBhvr>
                                        <p:cTn id="1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 grpId="0"/>
      <p:bldP spid="7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Count-min Sketch improvement</a:t>
            </a:r>
            <a:endParaRPr lang="en-US" dirty="0"/>
          </a:p>
        </p:txBody>
      </p:sp>
      <p:sp>
        <p:nvSpPr>
          <p:cNvPr id="3" name="内容占位符 2"/>
          <p:cNvSpPr>
            <a:spLocks noGrp="1"/>
          </p:cNvSpPr>
          <p:nvPr>
            <p:ph idx="1"/>
          </p:nvPr>
        </p:nvSpPr>
        <p:spPr/>
        <p:txBody>
          <a:bodyPr>
            <a:normAutofit/>
          </a:bodyPr>
          <a:lstStyle/>
          <a:p>
            <a:r>
              <a:rPr lang="en-US" sz="3600" dirty="0" smtClean="0"/>
              <a:t>Less load</a:t>
            </a:r>
          </a:p>
          <a:p>
            <a:pPr lvl="1"/>
            <a:r>
              <a:rPr lang="en-US" sz="3200" dirty="0" smtClean="0"/>
              <a:t>Shielding</a:t>
            </a:r>
          </a:p>
          <a:p>
            <a:pPr lvl="1"/>
            <a:r>
              <a:rPr lang="en-US" sz="3200" dirty="0" smtClean="0"/>
              <a:t>Conservative update</a:t>
            </a:r>
          </a:p>
          <a:p>
            <a:pPr marL="0" indent="0">
              <a:buNone/>
            </a:pPr>
            <a:endParaRPr lang="en-US" sz="3600" dirty="0">
              <a:solidFill>
                <a:srgbClr val="FF0000"/>
              </a:solidFill>
            </a:endParaRPr>
          </a:p>
        </p:txBody>
      </p:sp>
      <p:sp>
        <p:nvSpPr>
          <p:cNvPr id="31" name="文本框 30"/>
          <p:cNvSpPr txBox="1"/>
          <p:nvPr/>
        </p:nvSpPr>
        <p:spPr>
          <a:xfrm>
            <a:off x="1978468" y="3757940"/>
            <a:ext cx="1344095" cy="523220"/>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b="1" dirty="0" smtClean="0">
                <a:solidFill>
                  <a:schemeClr val="tx1"/>
                </a:solidFill>
              </a:rPr>
              <a:t>Packet</a:t>
            </a:r>
            <a:endParaRPr lang="en-US" sz="2800" b="1" dirty="0">
              <a:solidFill>
                <a:schemeClr val="tx1"/>
              </a:solidFill>
            </a:endParaRPr>
          </a:p>
        </p:txBody>
      </p:sp>
      <p:sp>
        <p:nvSpPr>
          <p:cNvPr id="38" name="椭圆 37"/>
          <p:cNvSpPr/>
          <p:nvPr/>
        </p:nvSpPr>
        <p:spPr>
          <a:xfrm>
            <a:off x="1856600" y="4651862"/>
            <a:ext cx="1587832" cy="1525101"/>
          </a:xfrm>
          <a:prstGeom prst="ellipse">
            <a:avLst/>
          </a:prstGeom>
          <a:solidFill>
            <a:srgbClr val="239428"/>
          </a:solid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Update</a:t>
            </a:r>
            <a:endParaRPr lang="en-US" sz="2400" b="1" dirty="0">
              <a:solidFill>
                <a:schemeClr val="bg1"/>
              </a:solidFill>
            </a:endParaRPr>
          </a:p>
        </p:txBody>
      </p:sp>
      <p:sp>
        <p:nvSpPr>
          <p:cNvPr id="37" name="Rectangle 64"/>
          <p:cNvSpPr>
            <a:spLocks noChangeArrowheads="1"/>
          </p:cNvSpPr>
          <p:nvPr/>
        </p:nvSpPr>
        <p:spPr bwMode="auto">
          <a:xfrm>
            <a:off x="6657862"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39" name="Rectangle 35"/>
          <p:cNvSpPr>
            <a:spLocks noChangeArrowheads="1"/>
          </p:cNvSpPr>
          <p:nvPr/>
        </p:nvSpPr>
        <p:spPr bwMode="auto">
          <a:xfrm>
            <a:off x="5498543"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0" name="Rectangle 37"/>
          <p:cNvSpPr>
            <a:spLocks noChangeArrowheads="1"/>
          </p:cNvSpPr>
          <p:nvPr/>
        </p:nvSpPr>
        <p:spPr bwMode="auto">
          <a:xfrm>
            <a:off x="6273970"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1" name="Rectangle 5"/>
          <p:cNvSpPr>
            <a:spLocks noChangeArrowheads="1"/>
          </p:cNvSpPr>
          <p:nvPr/>
        </p:nvSpPr>
        <p:spPr bwMode="auto">
          <a:xfrm>
            <a:off x="5498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2" name="Rectangle 6"/>
          <p:cNvSpPr>
            <a:spLocks noChangeArrowheads="1"/>
          </p:cNvSpPr>
          <p:nvPr/>
        </p:nvSpPr>
        <p:spPr bwMode="auto">
          <a:xfrm>
            <a:off x="7022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3" name="Rectangle 7"/>
          <p:cNvSpPr>
            <a:spLocks noChangeArrowheads="1"/>
          </p:cNvSpPr>
          <p:nvPr/>
        </p:nvSpPr>
        <p:spPr bwMode="auto">
          <a:xfrm>
            <a:off x="6260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4" name="Rectangle 8"/>
          <p:cNvSpPr>
            <a:spLocks noChangeArrowheads="1"/>
          </p:cNvSpPr>
          <p:nvPr/>
        </p:nvSpPr>
        <p:spPr bwMode="auto">
          <a:xfrm>
            <a:off x="5879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5" name="Rectangle 9"/>
          <p:cNvSpPr>
            <a:spLocks noChangeArrowheads="1"/>
          </p:cNvSpPr>
          <p:nvPr/>
        </p:nvSpPr>
        <p:spPr bwMode="auto">
          <a:xfrm>
            <a:off x="7403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6" name="Rectangle 20"/>
          <p:cNvSpPr>
            <a:spLocks noChangeArrowheads="1"/>
          </p:cNvSpPr>
          <p:nvPr/>
        </p:nvSpPr>
        <p:spPr bwMode="auto">
          <a:xfrm>
            <a:off x="5498543"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7" name="Rectangle 21"/>
          <p:cNvSpPr>
            <a:spLocks noChangeArrowheads="1"/>
          </p:cNvSpPr>
          <p:nvPr/>
        </p:nvSpPr>
        <p:spPr bwMode="auto">
          <a:xfrm>
            <a:off x="7038862"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8" name="Rectangle 22"/>
          <p:cNvSpPr>
            <a:spLocks noChangeArrowheads="1"/>
          </p:cNvSpPr>
          <p:nvPr/>
        </p:nvSpPr>
        <p:spPr bwMode="auto">
          <a:xfrm>
            <a:off x="6276862"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9" name="Rectangle 23"/>
          <p:cNvSpPr>
            <a:spLocks noChangeArrowheads="1"/>
          </p:cNvSpPr>
          <p:nvPr/>
        </p:nvSpPr>
        <p:spPr bwMode="auto">
          <a:xfrm>
            <a:off x="5879543"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0" name="Rectangle 24"/>
          <p:cNvSpPr>
            <a:spLocks noChangeArrowheads="1"/>
          </p:cNvSpPr>
          <p:nvPr/>
        </p:nvSpPr>
        <p:spPr bwMode="auto">
          <a:xfrm>
            <a:off x="7419862"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1" name="Rectangle 36"/>
          <p:cNvSpPr>
            <a:spLocks noChangeArrowheads="1"/>
          </p:cNvSpPr>
          <p:nvPr/>
        </p:nvSpPr>
        <p:spPr bwMode="auto">
          <a:xfrm>
            <a:off x="7035970"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2" name="Rectangle 38"/>
          <p:cNvSpPr>
            <a:spLocks noChangeArrowheads="1"/>
          </p:cNvSpPr>
          <p:nvPr/>
        </p:nvSpPr>
        <p:spPr bwMode="auto">
          <a:xfrm>
            <a:off x="5882048"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3" name="Rectangle 39"/>
          <p:cNvSpPr>
            <a:spLocks noChangeArrowheads="1"/>
          </p:cNvSpPr>
          <p:nvPr/>
        </p:nvSpPr>
        <p:spPr bwMode="auto">
          <a:xfrm>
            <a:off x="7416970"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4" name="Rectangle 44"/>
          <p:cNvSpPr>
            <a:spLocks noChangeArrowheads="1"/>
          </p:cNvSpPr>
          <p:nvPr/>
        </p:nvSpPr>
        <p:spPr bwMode="auto">
          <a:xfrm>
            <a:off x="5882048" y="5619750"/>
            <a:ext cx="381000" cy="762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5" name="Rectangle 46"/>
          <p:cNvSpPr>
            <a:spLocks noChangeArrowheads="1"/>
          </p:cNvSpPr>
          <p:nvPr/>
        </p:nvSpPr>
        <p:spPr bwMode="auto">
          <a:xfrm>
            <a:off x="6273970" y="60007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6" name="Rectangle 49"/>
          <p:cNvSpPr>
            <a:spLocks noChangeArrowheads="1"/>
          </p:cNvSpPr>
          <p:nvPr/>
        </p:nvSpPr>
        <p:spPr bwMode="auto">
          <a:xfrm>
            <a:off x="7035970" y="5238750"/>
            <a:ext cx="381000" cy="1143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7" name="Rectangle 50"/>
          <p:cNvSpPr>
            <a:spLocks noChangeArrowheads="1"/>
          </p:cNvSpPr>
          <p:nvPr/>
        </p:nvSpPr>
        <p:spPr bwMode="auto">
          <a:xfrm>
            <a:off x="5498543" y="3638550"/>
            <a:ext cx="381000" cy="1143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8" name="Rectangle 51"/>
          <p:cNvSpPr>
            <a:spLocks noChangeArrowheads="1"/>
          </p:cNvSpPr>
          <p:nvPr/>
        </p:nvSpPr>
        <p:spPr bwMode="auto">
          <a:xfrm>
            <a:off x="6276862" y="44005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9" name="Rectangle 52"/>
          <p:cNvSpPr>
            <a:spLocks noChangeArrowheads="1"/>
          </p:cNvSpPr>
          <p:nvPr/>
        </p:nvSpPr>
        <p:spPr bwMode="auto">
          <a:xfrm>
            <a:off x="7416970" y="60007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0" name="Rectangle 53"/>
          <p:cNvSpPr>
            <a:spLocks noChangeArrowheads="1"/>
          </p:cNvSpPr>
          <p:nvPr/>
        </p:nvSpPr>
        <p:spPr bwMode="auto">
          <a:xfrm>
            <a:off x="5498543" y="60007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1" name="Rectangle 54"/>
          <p:cNvSpPr>
            <a:spLocks noChangeArrowheads="1"/>
          </p:cNvSpPr>
          <p:nvPr/>
        </p:nvSpPr>
        <p:spPr bwMode="auto">
          <a:xfrm>
            <a:off x="6657862" y="4019550"/>
            <a:ext cx="381000" cy="762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2" name="Rectangle 55"/>
          <p:cNvSpPr>
            <a:spLocks noChangeArrowheads="1"/>
          </p:cNvSpPr>
          <p:nvPr/>
        </p:nvSpPr>
        <p:spPr bwMode="auto">
          <a:xfrm>
            <a:off x="5879543" y="4019550"/>
            <a:ext cx="381000" cy="762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3" name="Rectangle 56"/>
          <p:cNvSpPr>
            <a:spLocks noChangeArrowheads="1"/>
          </p:cNvSpPr>
          <p:nvPr/>
        </p:nvSpPr>
        <p:spPr bwMode="auto">
          <a:xfrm>
            <a:off x="6260543" y="2419350"/>
            <a:ext cx="381000" cy="762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4" name="Rectangle 57"/>
          <p:cNvSpPr>
            <a:spLocks noChangeArrowheads="1"/>
          </p:cNvSpPr>
          <p:nvPr/>
        </p:nvSpPr>
        <p:spPr bwMode="auto">
          <a:xfrm>
            <a:off x="7022543" y="2038350"/>
            <a:ext cx="381000" cy="1143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5" name="Rectangle 58"/>
          <p:cNvSpPr>
            <a:spLocks noChangeArrowheads="1"/>
          </p:cNvSpPr>
          <p:nvPr/>
        </p:nvSpPr>
        <p:spPr bwMode="auto">
          <a:xfrm>
            <a:off x="5879543" y="2038350"/>
            <a:ext cx="381000" cy="1143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grpSp>
        <p:nvGrpSpPr>
          <p:cNvPr id="66" name="Group 78"/>
          <p:cNvGrpSpPr>
            <a:grpSpLocks/>
          </p:cNvGrpSpPr>
          <p:nvPr/>
        </p:nvGrpSpPr>
        <p:grpSpPr bwMode="auto">
          <a:xfrm>
            <a:off x="5498544" y="2038350"/>
            <a:ext cx="2309813" cy="3962400"/>
            <a:chOff x="2688" y="1248"/>
            <a:chExt cx="1455" cy="2496"/>
          </a:xfrm>
        </p:grpSpPr>
        <p:sp>
          <p:nvSpPr>
            <p:cNvPr id="83" name="Rectangle 27"/>
            <p:cNvSpPr>
              <a:spLocks noChangeArrowheads="1"/>
            </p:cNvSpPr>
            <p:nvPr/>
          </p:nvSpPr>
          <p:spPr bwMode="auto">
            <a:xfrm>
              <a:off x="3903" y="2736"/>
              <a:ext cx="240"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84" name="Rectangle 33"/>
            <p:cNvSpPr>
              <a:spLocks noChangeArrowheads="1"/>
            </p:cNvSpPr>
            <p:nvPr/>
          </p:nvSpPr>
          <p:spPr bwMode="auto">
            <a:xfrm>
              <a:off x="2688" y="3504"/>
              <a:ext cx="240"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85" name="Rectangle 59"/>
            <p:cNvSpPr>
              <a:spLocks noChangeArrowheads="1"/>
            </p:cNvSpPr>
            <p:nvPr/>
          </p:nvSpPr>
          <p:spPr bwMode="auto">
            <a:xfrm>
              <a:off x="3648" y="1248"/>
              <a:ext cx="240"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grpSp>
      <p:sp>
        <p:nvSpPr>
          <p:cNvPr id="67" name="Rectangle 61"/>
          <p:cNvSpPr>
            <a:spLocks noChangeArrowheads="1"/>
          </p:cNvSpPr>
          <p:nvPr/>
        </p:nvSpPr>
        <p:spPr bwMode="auto">
          <a:xfrm>
            <a:off x="6641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75" name="Rectangle 69"/>
          <p:cNvSpPr>
            <a:spLocks noChangeArrowheads="1"/>
          </p:cNvSpPr>
          <p:nvPr/>
        </p:nvSpPr>
        <p:spPr bwMode="auto">
          <a:xfrm>
            <a:off x="6654970"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76" name="Rectangle 70"/>
          <p:cNvSpPr>
            <a:spLocks noChangeArrowheads="1"/>
          </p:cNvSpPr>
          <p:nvPr/>
        </p:nvSpPr>
        <p:spPr bwMode="auto">
          <a:xfrm>
            <a:off x="7403543" y="28003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78" name="Rectangle 72"/>
          <p:cNvSpPr>
            <a:spLocks noChangeArrowheads="1"/>
          </p:cNvSpPr>
          <p:nvPr/>
        </p:nvSpPr>
        <p:spPr bwMode="auto">
          <a:xfrm>
            <a:off x="5498543" y="28003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82" name="Rectangle 76"/>
          <p:cNvSpPr>
            <a:spLocks noChangeArrowheads="1"/>
          </p:cNvSpPr>
          <p:nvPr/>
        </p:nvSpPr>
        <p:spPr bwMode="auto">
          <a:xfrm>
            <a:off x="6654970" y="60007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Tree>
    <p:extLst>
      <p:ext uri="{BB962C8B-B14F-4D97-AF65-F5344CB8AC3E}">
        <p14:creationId xmlns:p14="http://schemas.microsoft.com/office/powerpoint/2010/main" val="257356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8" grpId="0" animBg="1"/>
      <p:bldP spid="37"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7" grpId="0" animBg="1"/>
      <p:bldP spid="75" grpId="0" animBg="1"/>
      <p:bldP spid="76" grpId="0" animBg="1"/>
      <p:bldP spid="78" grpId="0" animBg="1"/>
      <p:bldP spid="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Count-min Sketch improvement</a:t>
            </a:r>
            <a:endParaRPr lang="en-US" dirty="0"/>
          </a:p>
        </p:txBody>
      </p:sp>
      <p:sp>
        <p:nvSpPr>
          <p:cNvPr id="3" name="内容占位符 2"/>
          <p:cNvSpPr>
            <a:spLocks noGrp="1"/>
          </p:cNvSpPr>
          <p:nvPr>
            <p:ph idx="1"/>
          </p:nvPr>
        </p:nvSpPr>
        <p:spPr/>
        <p:txBody>
          <a:bodyPr>
            <a:normAutofit/>
          </a:bodyPr>
          <a:lstStyle/>
          <a:p>
            <a:r>
              <a:rPr lang="en-US" sz="3600" dirty="0" smtClean="0"/>
              <a:t>Less load</a:t>
            </a:r>
          </a:p>
          <a:p>
            <a:pPr lvl="1"/>
            <a:r>
              <a:rPr lang="en-US" sz="3200" dirty="0" smtClean="0"/>
              <a:t>Shielding</a:t>
            </a:r>
          </a:p>
          <a:p>
            <a:pPr lvl="1"/>
            <a:r>
              <a:rPr lang="en-US" sz="3200" dirty="0" smtClean="0"/>
              <a:t>Conservative update</a:t>
            </a:r>
          </a:p>
          <a:p>
            <a:pPr marL="0" indent="0">
              <a:buNone/>
            </a:pPr>
            <a:endParaRPr lang="en-US" sz="3600" dirty="0">
              <a:solidFill>
                <a:srgbClr val="FF0000"/>
              </a:solidFill>
            </a:endParaRPr>
          </a:p>
        </p:txBody>
      </p:sp>
      <p:sp>
        <p:nvSpPr>
          <p:cNvPr id="31" name="文本框 30"/>
          <p:cNvSpPr txBox="1"/>
          <p:nvPr/>
        </p:nvSpPr>
        <p:spPr>
          <a:xfrm>
            <a:off x="1978468" y="3757940"/>
            <a:ext cx="1344095" cy="523220"/>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b="1" dirty="0" smtClean="0">
                <a:solidFill>
                  <a:schemeClr val="tx1"/>
                </a:solidFill>
              </a:rPr>
              <a:t>Packet</a:t>
            </a:r>
            <a:endParaRPr lang="en-US" sz="2800" b="1" dirty="0">
              <a:solidFill>
                <a:schemeClr val="tx1"/>
              </a:solidFill>
            </a:endParaRPr>
          </a:p>
        </p:txBody>
      </p:sp>
      <p:sp>
        <p:nvSpPr>
          <p:cNvPr id="38" name="椭圆 37"/>
          <p:cNvSpPr/>
          <p:nvPr/>
        </p:nvSpPr>
        <p:spPr>
          <a:xfrm>
            <a:off x="1856600" y="4651862"/>
            <a:ext cx="1587832" cy="1525101"/>
          </a:xfrm>
          <a:prstGeom prst="ellipse">
            <a:avLst/>
          </a:prstGeom>
          <a:solidFill>
            <a:srgbClr val="239428"/>
          </a:solid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Update</a:t>
            </a:r>
            <a:endParaRPr lang="en-US" sz="2400" b="1" dirty="0">
              <a:solidFill>
                <a:schemeClr val="bg1"/>
              </a:solidFill>
            </a:endParaRPr>
          </a:p>
        </p:txBody>
      </p:sp>
      <p:sp>
        <p:nvSpPr>
          <p:cNvPr id="37" name="Rectangle 64"/>
          <p:cNvSpPr>
            <a:spLocks noChangeArrowheads="1"/>
          </p:cNvSpPr>
          <p:nvPr/>
        </p:nvSpPr>
        <p:spPr bwMode="auto">
          <a:xfrm>
            <a:off x="6657862"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39" name="Rectangle 35"/>
          <p:cNvSpPr>
            <a:spLocks noChangeArrowheads="1"/>
          </p:cNvSpPr>
          <p:nvPr/>
        </p:nvSpPr>
        <p:spPr bwMode="auto">
          <a:xfrm>
            <a:off x="5498543"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0" name="Rectangle 37"/>
          <p:cNvSpPr>
            <a:spLocks noChangeArrowheads="1"/>
          </p:cNvSpPr>
          <p:nvPr/>
        </p:nvSpPr>
        <p:spPr bwMode="auto">
          <a:xfrm>
            <a:off x="6273970"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1" name="Rectangle 5"/>
          <p:cNvSpPr>
            <a:spLocks noChangeArrowheads="1"/>
          </p:cNvSpPr>
          <p:nvPr/>
        </p:nvSpPr>
        <p:spPr bwMode="auto">
          <a:xfrm>
            <a:off x="5498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2" name="Rectangle 6"/>
          <p:cNvSpPr>
            <a:spLocks noChangeArrowheads="1"/>
          </p:cNvSpPr>
          <p:nvPr/>
        </p:nvSpPr>
        <p:spPr bwMode="auto">
          <a:xfrm>
            <a:off x="7022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3" name="Rectangle 7"/>
          <p:cNvSpPr>
            <a:spLocks noChangeArrowheads="1"/>
          </p:cNvSpPr>
          <p:nvPr/>
        </p:nvSpPr>
        <p:spPr bwMode="auto">
          <a:xfrm>
            <a:off x="6260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4" name="Rectangle 8"/>
          <p:cNvSpPr>
            <a:spLocks noChangeArrowheads="1"/>
          </p:cNvSpPr>
          <p:nvPr/>
        </p:nvSpPr>
        <p:spPr bwMode="auto">
          <a:xfrm>
            <a:off x="5879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5" name="Rectangle 9"/>
          <p:cNvSpPr>
            <a:spLocks noChangeArrowheads="1"/>
          </p:cNvSpPr>
          <p:nvPr/>
        </p:nvSpPr>
        <p:spPr bwMode="auto">
          <a:xfrm>
            <a:off x="7403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6" name="Rectangle 20"/>
          <p:cNvSpPr>
            <a:spLocks noChangeArrowheads="1"/>
          </p:cNvSpPr>
          <p:nvPr/>
        </p:nvSpPr>
        <p:spPr bwMode="auto">
          <a:xfrm>
            <a:off x="5498543"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7" name="Rectangle 21"/>
          <p:cNvSpPr>
            <a:spLocks noChangeArrowheads="1"/>
          </p:cNvSpPr>
          <p:nvPr/>
        </p:nvSpPr>
        <p:spPr bwMode="auto">
          <a:xfrm>
            <a:off x="7038862"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8" name="Rectangle 22"/>
          <p:cNvSpPr>
            <a:spLocks noChangeArrowheads="1"/>
          </p:cNvSpPr>
          <p:nvPr/>
        </p:nvSpPr>
        <p:spPr bwMode="auto">
          <a:xfrm>
            <a:off x="6276862"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49" name="Rectangle 23"/>
          <p:cNvSpPr>
            <a:spLocks noChangeArrowheads="1"/>
          </p:cNvSpPr>
          <p:nvPr/>
        </p:nvSpPr>
        <p:spPr bwMode="auto">
          <a:xfrm>
            <a:off x="5879543"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0" name="Rectangle 24"/>
          <p:cNvSpPr>
            <a:spLocks noChangeArrowheads="1"/>
          </p:cNvSpPr>
          <p:nvPr/>
        </p:nvSpPr>
        <p:spPr bwMode="auto">
          <a:xfrm>
            <a:off x="7419862" y="36385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1" name="Rectangle 36"/>
          <p:cNvSpPr>
            <a:spLocks noChangeArrowheads="1"/>
          </p:cNvSpPr>
          <p:nvPr/>
        </p:nvSpPr>
        <p:spPr bwMode="auto">
          <a:xfrm>
            <a:off x="7035970"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2" name="Rectangle 38"/>
          <p:cNvSpPr>
            <a:spLocks noChangeArrowheads="1"/>
          </p:cNvSpPr>
          <p:nvPr/>
        </p:nvSpPr>
        <p:spPr bwMode="auto">
          <a:xfrm>
            <a:off x="5882048"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3" name="Rectangle 39"/>
          <p:cNvSpPr>
            <a:spLocks noChangeArrowheads="1"/>
          </p:cNvSpPr>
          <p:nvPr/>
        </p:nvSpPr>
        <p:spPr bwMode="auto">
          <a:xfrm>
            <a:off x="7416970"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4" name="Rectangle 44"/>
          <p:cNvSpPr>
            <a:spLocks noChangeArrowheads="1"/>
          </p:cNvSpPr>
          <p:nvPr/>
        </p:nvSpPr>
        <p:spPr bwMode="auto">
          <a:xfrm>
            <a:off x="5882048" y="5619750"/>
            <a:ext cx="381000" cy="762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5" name="Rectangle 46"/>
          <p:cNvSpPr>
            <a:spLocks noChangeArrowheads="1"/>
          </p:cNvSpPr>
          <p:nvPr/>
        </p:nvSpPr>
        <p:spPr bwMode="auto">
          <a:xfrm>
            <a:off x="6273970" y="60007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6" name="Rectangle 49"/>
          <p:cNvSpPr>
            <a:spLocks noChangeArrowheads="1"/>
          </p:cNvSpPr>
          <p:nvPr/>
        </p:nvSpPr>
        <p:spPr bwMode="auto">
          <a:xfrm>
            <a:off x="7035970" y="5238750"/>
            <a:ext cx="381000" cy="1143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7" name="Rectangle 50"/>
          <p:cNvSpPr>
            <a:spLocks noChangeArrowheads="1"/>
          </p:cNvSpPr>
          <p:nvPr/>
        </p:nvSpPr>
        <p:spPr bwMode="auto">
          <a:xfrm>
            <a:off x="5498543" y="3638550"/>
            <a:ext cx="381000" cy="1143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8" name="Rectangle 51"/>
          <p:cNvSpPr>
            <a:spLocks noChangeArrowheads="1"/>
          </p:cNvSpPr>
          <p:nvPr/>
        </p:nvSpPr>
        <p:spPr bwMode="auto">
          <a:xfrm>
            <a:off x="6276862" y="44005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59" name="Rectangle 52"/>
          <p:cNvSpPr>
            <a:spLocks noChangeArrowheads="1"/>
          </p:cNvSpPr>
          <p:nvPr/>
        </p:nvSpPr>
        <p:spPr bwMode="auto">
          <a:xfrm>
            <a:off x="7416970" y="60007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0" name="Rectangle 53"/>
          <p:cNvSpPr>
            <a:spLocks noChangeArrowheads="1"/>
          </p:cNvSpPr>
          <p:nvPr/>
        </p:nvSpPr>
        <p:spPr bwMode="auto">
          <a:xfrm>
            <a:off x="5498543" y="60007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1" name="Rectangle 54"/>
          <p:cNvSpPr>
            <a:spLocks noChangeArrowheads="1"/>
          </p:cNvSpPr>
          <p:nvPr/>
        </p:nvSpPr>
        <p:spPr bwMode="auto">
          <a:xfrm>
            <a:off x="6657862" y="4019550"/>
            <a:ext cx="381000" cy="762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2" name="Rectangle 55"/>
          <p:cNvSpPr>
            <a:spLocks noChangeArrowheads="1"/>
          </p:cNvSpPr>
          <p:nvPr/>
        </p:nvSpPr>
        <p:spPr bwMode="auto">
          <a:xfrm>
            <a:off x="5879543" y="4019550"/>
            <a:ext cx="381000" cy="762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3" name="Rectangle 56"/>
          <p:cNvSpPr>
            <a:spLocks noChangeArrowheads="1"/>
          </p:cNvSpPr>
          <p:nvPr/>
        </p:nvSpPr>
        <p:spPr bwMode="auto">
          <a:xfrm>
            <a:off x="6260543" y="2419350"/>
            <a:ext cx="381000" cy="762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4" name="Rectangle 57"/>
          <p:cNvSpPr>
            <a:spLocks noChangeArrowheads="1"/>
          </p:cNvSpPr>
          <p:nvPr/>
        </p:nvSpPr>
        <p:spPr bwMode="auto">
          <a:xfrm>
            <a:off x="7022543" y="2038350"/>
            <a:ext cx="381000" cy="1143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65" name="Rectangle 58"/>
          <p:cNvSpPr>
            <a:spLocks noChangeArrowheads="1"/>
          </p:cNvSpPr>
          <p:nvPr/>
        </p:nvSpPr>
        <p:spPr bwMode="auto">
          <a:xfrm>
            <a:off x="5879543" y="2038350"/>
            <a:ext cx="381000" cy="1143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grpSp>
        <p:nvGrpSpPr>
          <p:cNvPr id="66" name="Group 78"/>
          <p:cNvGrpSpPr>
            <a:grpSpLocks/>
          </p:cNvGrpSpPr>
          <p:nvPr/>
        </p:nvGrpSpPr>
        <p:grpSpPr bwMode="auto">
          <a:xfrm>
            <a:off x="5498544" y="2038350"/>
            <a:ext cx="2309813" cy="3962400"/>
            <a:chOff x="2688" y="1248"/>
            <a:chExt cx="1455" cy="2496"/>
          </a:xfrm>
        </p:grpSpPr>
        <p:sp>
          <p:nvSpPr>
            <p:cNvPr id="83" name="Rectangle 27"/>
            <p:cNvSpPr>
              <a:spLocks noChangeArrowheads="1"/>
            </p:cNvSpPr>
            <p:nvPr/>
          </p:nvSpPr>
          <p:spPr bwMode="auto">
            <a:xfrm>
              <a:off x="3903" y="2736"/>
              <a:ext cx="240"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84" name="Rectangle 33"/>
            <p:cNvSpPr>
              <a:spLocks noChangeArrowheads="1"/>
            </p:cNvSpPr>
            <p:nvPr/>
          </p:nvSpPr>
          <p:spPr bwMode="auto">
            <a:xfrm>
              <a:off x="2688" y="3504"/>
              <a:ext cx="240"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85" name="Rectangle 59"/>
            <p:cNvSpPr>
              <a:spLocks noChangeArrowheads="1"/>
            </p:cNvSpPr>
            <p:nvPr/>
          </p:nvSpPr>
          <p:spPr bwMode="auto">
            <a:xfrm>
              <a:off x="3648" y="1248"/>
              <a:ext cx="240"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grpSp>
      <p:sp>
        <p:nvSpPr>
          <p:cNvPr id="67" name="Rectangle 61"/>
          <p:cNvSpPr>
            <a:spLocks noChangeArrowheads="1"/>
          </p:cNvSpPr>
          <p:nvPr/>
        </p:nvSpPr>
        <p:spPr bwMode="auto">
          <a:xfrm>
            <a:off x="6641543" y="20383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75" name="Rectangle 69"/>
          <p:cNvSpPr>
            <a:spLocks noChangeArrowheads="1"/>
          </p:cNvSpPr>
          <p:nvPr/>
        </p:nvSpPr>
        <p:spPr bwMode="auto">
          <a:xfrm>
            <a:off x="6654970" y="5238750"/>
            <a:ext cx="381000" cy="1143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76" name="Rectangle 70"/>
          <p:cNvSpPr>
            <a:spLocks noChangeArrowheads="1"/>
          </p:cNvSpPr>
          <p:nvPr/>
        </p:nvSpPr>
        <p:spPr bwMode="auto">
          <a:xfrm>
            <a:off x="7403543" y="28003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78" name="Rectangle 72"/>
          <p:cNvSpPr>
            <a:spLocks noChangeArrowheads="1"/>
          </p:cNvSpPr>
          <p:nvPr/>
        </p:nvSpPr>
        <p:spPr bwMode="auto">
          <a:xfrm>
            <a:off x="5498543" y="28003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sp>
        <p:nvSpPr>
          <p:cNvPr id="82" name="Rectangle 76"/>
          <p:cNvSpPr>
            <a:spLocks noChangeArrowheads="1"/>
          </p:cNvSpPr>
          <p:nvPr/>
        </p:nvSpPr>
        <p:spPr bwMode="auto">
          <a:xfrm>
            <a:off x="6654970" y="6000750"/>
            <a:ext cx="3810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1pPr>
            <a:lvl2pPr marL="4572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2pPr>
            <a:lvl3pPr marL="9144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3pPr>
            <a:lvl4pPr marL="13716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4pPr>
            <a:lvl5pPr marL="1828800" algn="l" rtl="0" fontAlgn="base">
              <a:spcBef>
                <a:spcPct val="0"/>
              </a:spcBef>
              <a:spcAft>
                <a:spcPct val="0"/>
              </a:spcAft>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5pPr>
            <a:lvl6pPr marL="22860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6pPr>
            <a:lvl7pPr marL="27432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7pPr>
            <a:lvl8pPr marL="32004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8pPr>
            <a:lvl9pPr marL="3657600" algn="l" defTabSz="914400" rtl="0" eaLnBrk="1" latinLnBrk="0" hangingPunct="1">
              <a:defRPr sz="3600" kern="1200">
                <a:solidFill>
                  <a:schemeClr val="accent2"/>
                </a:solidFill>
                <a:effectLst>
                  <a:outerShdw blurRad="38100" dist="38100" dir="2700000" algn="tl">
                    <a:srgbClr val="000000">
                      <a:alpha val="43137"/>
                    </a:srgbClr>
                  </a:outerShdw>
                </a:effectLst>
                <a:latin typeface="Arial Black" panose="020B0A04020102020204" pitchFamily="34" charset="0"/>
                <a:ea typeface="+mn-ea"/>
                <a:cs typeface="+mn-cs"/>
              </a:defRPr>
            </a:lvl9pPr>
          </a:lstStyle>
          <a:p>
            <a:endParaRPr lang="en-US"/>
          </a:p>
        </p:txBody>
      </p:sp>
      <p:cxnSp>
        <p:nvCxnSpPr>
          <p:cNvPr id="5" name="直接连接符 4"/>
          <p:cNvCxnSpPr/>
          <p:nvPr/>
        </p:nvCxnSpPr>
        <p:spPr>
          <a:xfrm>
            <a:off x="7019341" y="2038350"/>
            <a:ext cx="381000" cy="3810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7009116" y="2038350"/>
            <a:ext cx="381000" cy="3810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504856" y="5637746"/>
            <a:ext cx="381000" cy="3810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5492797" y="5671198"/>
            <a:ext cx="383790" cy="31169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 Box 44"/>
          <p:cNvSpPr txBox="1">
            <a:spLocks noChangeArrowheads="1"/>
          </p:cNvSpPr>
          <p:nvPr/>
        </p:nvSpPr>
        <p:spPr bwMode="auto">
          <a:xfrm>
            <a:off x="5027916" y="1924050"/>
            <a:ext cx="1981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dirty="0">
                <a:solidFill>
                  <a:srgbClr val="FF0000"/>
                </a:solidFill>
                <a:effectLst/>
                <a:latin typeface="Times New Roman" panose="02020603050405020304" pitchFamily="18" charset="0"/>
              </a:rPr>
              <a:t>Redundant</a:t>
            </a:r>
          </a:p>
        </p:txBody>
      </p:sp>
      <p:sp>
        <p:nvSpPr>
          <p:cNvPr id="80" name="Text Box 44"/>
          <p:cNvSpPr txBox="1">
            <a:spLocks noChangeArrowheads="1"/>
          </p:cNvSpPr>
          <p:nvPr/>
        </p:nvSpPr>
        <p:spPr bwMode="auto">
          <a:xfrm>
            <a:off x="3518744" y="5485878"/>
            <a:ext cx="1981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dirty="0">
                <a:solidFill>
                  <a:srgbClr val="FF0000"/>
                </a:solidFill>
                <a:effectLst/>
                <a:latin typeface="Times New Roman" panose="02020603050405020304" pitchFamily="18" charset="0"/>
              </a:rPr>
              <a:t>Redundant</a:t>
            </a:r>
          </a:p>
        </p:txBody>
      </p:sp>
    </p:spTree>
    <p:extLst>
      <p:ext uri="{BB962C8B-B14F-4D97-AF65-F5344CB8AC3E}">
        <p14:creationId xmlns:p14="http://schemas.microsoft.com/office/powerpoint/2010/main" val="2083192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Motivation:</a:t>
            </a:r>
            <a:br>
              <a:rPr lang="en-US" dirty="0"/>
            </a:br>
            <a:r>
              <a:rPr lang="en-US" dirty="0"/>
              <a:t>Network Function </a:t>
            </a:r>
            <a:r>
              <a:rPr lang="en-US" dirty="0" smtClean="0"/>
              <a:t>Consolidation</a:t>
            </a:r>
            <a:endParaRPr lang="en-US" dirty="0"/>
          </a:p>
        </p:txBody>
      </p:sp>
      <p:grpSp>
        <p:nvGrpSpPr>
          <p:cNvPr id="198" name="Group 33"/>
          <p:cNvGrpSpPr/>
          <p:nvPr/>
        </p:nvGrpSpPr>
        <p:grpSpPr>
          <a:xfrm>
            <a:off x="4011826" y="2460893"/>
            <a:ext cx="685800" cy="685800"/>
            <a:chOff x="6155875" y="2950761"/>
            <a:chExt cx="762000" cy="762000"/>
          </a:xfrm>
        </p:grpSpPr>
        <p:sp>
          <p:nvSpPr>
            <p:cNvPr id="199" name="Rounded Rectangle 61"/>
            <p:cNvSpPr/>
            <p:nvPr/>
          </p:nvSpPr>
          <p:spPr>
            <a:xfrm>
              <a:off x="6155875" y="2950761"/>
              <a:ext cx="762000" cy="762000"/>
            </a:xfrm>
            <a:prstGeom prst="roundRect">
              <a:avLst/>
            </a:prstGeom>
          </p:spPr>
          <p:style>
            <a:lnRef idx="0">
              <a:schemeClr val="accent6"/>
            </a:lnRef>
            <a:fillRef idx="1003">
              <a:schemeClr val="dk1"/>
            </a:fillRef>
            <a:effectRef idx="3">
              <a:schemeClr val="accent6"/>
            </a:effectRef>
            <a:fontRef idx="minor">
              <a:schemeClr val="lt1"/>
            </a:fontRef>
          </p:style>
          <p:txBody>
            <a:bodyPr rtlCol="0" anchor="ctr"/>
            <a:lstStyle/>
            <a:p>
              <a:pPr algn="ctr"/>
              <a:endParaRPr lang="en-US"/>
            </a:p>
          </p:txBody>
        </p:sp>
        <p:pic>
          <p:nvPicPr>
            <p:cNvPr id="200" name="Picture 7" descr="C:\Users\agember\AppData\Local\Microsoft\Windows\Temporary Internet Files\Content.IE5\QZT0K7D8\MC900434719[1].png"/>
            <p:cNvPicPr>
              <a:picLocks noChangeAspect="1" noChangeArrowheads="1"/>
            </p:cNvPicPr>
            <p:nvPr/>
          </p:nvPicPr>
          <p:blipFill>
            <a:blip r:embed="rId3" cstate="print"/>
            <a:srcRect/>
            <a:stretch>
              <a:fillRect/>
            </a:stretch>
          </p:blipFill>
          <p:spPr bwMode="auto">
            <a:xfrm>
              <a:off x="6185067" y="2981165"/>
              <a:ext cx="706860" cy="706860"/>
            </a:xfrm>
            <a:prstGeom prst="rect">
              <a:avLst/>
            </a:prstGeom>
            <a:noFill/>
          </p:spPr>
        </p:pic>
      </p:grpSp>
      <p:grpSp>
        <p:nvGrpSpPr>
          <p:cNvPr id="201" name="Group 28"/>
          <p:cNvGrpSpPr/>
          <p:nvPr/>
        </p:nvGrpSpPr>
        <p:grpSpPr>
          <a:xfrm>
            <a:off x="5013144" y="2460893"/>
            <a:ext cx="698109" cy="698109"/>
            <a:chOff x="1371600" y="3657600"/>
            <a:chExt cx="762000" cy="762000"/>
          </a:xfrm>
        </p:grpSpPr>
        <p:sp>
          <p:nvSpPr>
            <p:cNvPr id="202" name="Rounded Rectangle 64"/>
            <p:cNvSpPr/>
            <p:nvPr/>
          </p:nvSpPr>
          <p:spPr>
            <a:xfrm>
              <a:off x="1371600" y="3657600"/>
              <a:ext cx="762000" cy="762000"/>
            </a:xfrm>
            <a:prstGeom prst="roundRect">
              <a:avLst/>
            </a:prstGeom>
          </p:spPr>
          <p:style>
            <a:lnRef idx="0">
              <a:schemeClr val="accent1"/>
            </a:lnRef>
            <a:fillRef idx="1003">
              <a:schemeClr val="dk2"/>
            </a:fillRef>
            <a:effectRef idx="3">
              <a:schemeClr val="accent1"/>
            </a:effectRef>
            <a:fontRef idx="minor">
              <a:schemeClr val="lt1"/>
            </a:fontRef>
          </p:style>
          <p:txBody>
            <a:bodyPr rtlCol="0" anchor="ctr"/>
            <a:lstStyle/>
            <a:p>
              <a:pPr algn="ctr"/>
              <a:endParaRPr lang="en-US"/>
            </a:p>
          </p:txBody>
        </p:sp>
        <p:pic>
          <p:nvPicPr>
            <p:cNvPr id="203" name="Picture 65" descr="globe_gear.png"/>
            <p:cNvPicPr>
              <a:picLocks noChangeAspect="1"/>
            </p:cNvPicPr>
            <p:nvPr/>
          </p:nvPicPr>
          <p:blipFill>
            <a:blip r:embed="rId4" cstate="print"/>
            <a:stretch>
              <a:fillRect/>
            </a:stretch>
          </p:blipFill>
          <p:spPr>
            <a:xfrm>
              <a:off x="1447800" y="3733800"/>
              <a:ext cx="609600" cy="609600"/>
            </a:xfrm>
            <a:prstGeom prst="rect">
              <a:avLst/>
            </a:prstGeom>
          </p:spPr>
        </p:pic>
      </p:grpSp>
      <p:grpSp>
        <p:nvGrpSpPr>
          <p:cNvPr id="204" name="Group 75"/>
          <p:cNvGrpSpPr/>
          <p:nvPr/>
        </p:nvGrpSpPr>
        <p:grpSpPr>
          <a:xfrm>
            <a:off x="3013023" y="2437572"/>
            <a:ext cx="662452" cy="692776"/>
            <a:chOff x="4846320" y="2209800"/>
            <a:chExt cx="609600" cy="609600"/>
          </a:xfrm>
        </p:grpSpPr>
        <p:sp>
          <p:nvSpPr>
            <p:cNvPr id="205" name="Rounded Rectangle 56"/>
            <p:cNvSpPr/>
            <p:nvPr/>
          </p:nvSpPr>
          <p:spPr>
            <a:xfrm>
              <a:off x="4846320" y="2209800"/>
              <a:ext cx="609600" cy="609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206" name="Group 23"/>
            <p:cNvGrpSpPr/>
            <p:nvPr/>
          </p:nvGrpSpPr>
          <p:grpSpPr>
            <a:xfrm>
              <a:off x="4876798" y="2270760"/>
              <a:ext cx="518164" cy="487680"/>
              <a:chOff x="609600" y="1652131"/>
              <a:chExt cx="359837" cy="338667"/>
            </a:xfrm>
          </p:grpSpPr>
          <p:pic>
            <p:nvPicPr>
              <p:cNvPr id="207" name="Picture 58" descr="magnifying_glass.png"/>
              <p:cNvPicPr>
                <a:picLocks noChangeAspect="1"/>
              </p:cNvPicPr>
              <p:nvPr/>
            </p:nvPicPr>
            <p:blipFill>
              <a:blip r:embed="rId5" cstate="print"/>
              <a:stretch>
                <a:fillRect/>
              </a:stretch>
            </p:blipFill>
            <p:spPr>
              <a:xfrm>
                <a:off x="630769" y="1652131"/>
                <a:ext cx="338668" cy="338667"/>
              </a:xfrm>
              <a:prstGeom prst="rect">
                <a:avLst/>
              </a:prstGeom>
              <a:effectLst>
                <a:outerShdw blurRad="63500" sx="102000" sy="102000" algn="ctr" rotWithShape="0">
                  <a:prstClr val="black">
                    <a:alpha val="40000"/>
                  </a:prstClr>
                </a:outerShdw>
              </a:effectLst>
            </p:spPr>
          </p:pic>
          <p:pic>
            <p:nvPicPr>
              <p:cNvPr id="208" name="Picture 2" descr="C:\Users\agember\AppData\Local\Microsoft\Windows\Temporary Internet Files\Content.IE5\2DGPU1UI\MC900431599[1].png"/>
              <p:cNvPicPr>
                <a:picLocks noChangeAspect="1" noChangeArrowheads="1"/>
              </p:cNvPicPr>
              <p:nvPr/>
            </p:nvPicPr>
            <p:blipFill>
              <a:blip r:embed="rId6" cstate="print"/>
              <a:srcRect/>
              <a:stretch>
                <a:fillRect/>
              </a:stretch>
            </p:blipFill>
            <p:spPr bwMode="auto">
              <a:xfrm>
                <a:off x="609600" y="1752600"/>
                <a:ext cx="238125" cy="238125"/>
              </a:xfrm>
              <a:prstGeom prst="rect">
                <a:avLst/>
              </a:prstGeom>
              <a:noFill/>
            </p:spPr>
          </p:pic>
        </p:grpSp>
      </p:grpSp>
      <p:pic>
        <p:nvPicPr>
          <p:cNvPr id="64" name="Picture 230" descr="UCS5108BladeServerChassis"/>
          <p:cNvPicPr>
            <a:picLocks noChangeAspect="1" noChangeArrowheads="1"/>
          </p:cNvPicPr>
          <p:nvPr/>
        </p:nvPicPr>
        <p:blipFill>
          <a:blip r:embed="rId7" cstate="print"/>
          <a:srcRect/>
          <a:stretch>
            <a:fillRect/>
          </a:stretch>
        </p:blipFill>
        <p:spPr bwMode="auto">
          <a:xfrm>
            <a:off x="2958046" y="3468018"/>
            <a:ext cx="2653259" cy="544273"/>
          </a:xfrm>
          <a:prstGeom prst="rect">
            <a:avLst/>
          </a:prstGeom>
          <a:noFill/>
        </p:spPr>
      </p:pic>
      <p:sp>
        <p:nvSpPr>
          <p:cNvPr id="65" name="Rounded Rectangle 34"/>
          <p:cNvSpPr/>
          <p:nvPr/>
        </p:nvSpPr>
        <p:spPr>
          <a:xfrm>
            <a:off x="2730973" y="2137578"/>
            <a:ext cx="3217357" cy="1292764"/>
          </a:xfrm>
          <a:prstGeom prst="roundRect">
            <a:avLst/>
          </a:prstGeom>
          <a:noFill/>
          <a:ln w="41275">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文本框 2"/>
          <p:cNvSpPr txBox="1"/>
          <p:nvPr/>
        </p:nvSpPr>
        <p:spPr>
          <a:xfrm>
            <a:off x="2958046" y="4090008"/>
            <a:ext cx="3217357" cy="369332"/>
          </a:xfrm>
          <a:prstGeom prst="rect">
            <a:avLst/>
          </a:prstGeom>
          <a:noFill/>
        </p:spPr>
        <p:txBody>
          <a:bodyPr wrap="square" rtlCol="0">
            <a:spAutoFit/>
          </a:bodyPr>
          <a:lstStyle/>
          <a:p>
            <a:r>
              <a:rPr lang="en-US" b="1" dirty="0" smtClean="0">
                <a:latin typeface="Adobe Fan Heiti Std B" panose="020B0700000000000000" pitchFamily="34" charset="-128"/>
                <a:ea typeface="Adobe Fan Heiti Std B" panose="020B0700000000000000" pitchFamily="34" charset="-128"/>
              </a:rPr>
              <a:t>General-purpose Platform</a:t>
            </a:r>
            <a:endParaRPr lang="en-US" b="1" dirty="0">
              <a:latin typeface="Adobe Fan Heiti Std B" panose="020B0700000000000000" pitchFamily="34" charset="-128"/>
              <a:ea typeface="Adobe Fan Heiti Std B" panose="020B0700000000000000" pitchFamily="34" charset="-128"/>
            </a:endParaRPr>
          </a:p>
        </p:txBody>
      </p:sp>
      <p:sp>
        <p:nvSpPr>
          <p:cNvPr id="4" name="文本框 3"/>
          <p:cNvSpPr txBox="1"/>
          <p:nvPr/>
        </p:nvSpPr>
        <p:spPr>
          <a:xfrm>
            <a:off x="2563175" y="5484618"/>
            <a:ext cx="5441429" cy="523220"/>
          </a:xfrm>
          <a:prstGeom prst="rect">
            <a:avLst/>
          </a:prstGeom>
          <a:noFill/>
        </p:spPr>
        <p:txBody>
          <a:bodyPr wrap="square" rtlCol="0">
            <a:spAutoFit/>
          </a:bodyPr>
          <a:lstStyle/>
          <a:p>
            <a:r>
              <a:rPr lang="en-US" sz="2800" b="1" dirty="0" smtClean="0">
                <a:solidFill>
                  <a:schemeClr val="accent2"/>
                </a:solidFill>
              </a:rPr>
              <a:t>Consolidation [NSDI’12]</a:t>
            </a:r>
            <a:endParaRPr lang="en-US" sz="2800" b="1" dirty="0">
              <a:solidFill>
                <a:schemeClr val="accent2"/>
              </a:solidFill>
            </a:endParaRPr>
          </a:p>
        </p:txBody>
      </p:sp>
    </p:spTree>
    <p:extLst>
      <p:ext uri="{BB962C8B-B14F-4D97-AF65-F5344CB8AC3E}">
        <p14:creationId xmlns:p14="http://schemas.microsoft.com/office/powerpoint/2010/main" val="40553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Motivation:</a:t>
            </a:r>
            <a:br>
              <a:rPr lang="en-US" dirty="0"/>
            </a:br>
            <a:r>
              <a:rPr lang="en-US" dirty="0" smtClean="0"/>
              <a:t>Flow Isolation</a:t>
            </a:r>
            <a:endParaRPr lang="en-US" dirty="0"/>
          </a:p>
        </p:txBody>
      </p:sp>
      <p:grpSp>
        <p:nvGrpSpPr>
          <p:cNvPr id="198" name="Group 33"/>
          <p:cNvGrpSpPr/>
          <p:nvPr/>
        </p:nvGrpSpPr>
        <p:grpSpPr>
          <a:xfrm>
            <a:off x="6562369" y="3907147"/>
            <a:ext cx="685800" cy="685800"/>
            <a:chOff x="6155875" y="2950761"/>
            <a:chExt cx="762000" cy="762000"/>
          </a:xfrm>
        </p:grpSpPr>
        <p:sp>
          <p:nvSpPr>
            <p:cNvPr id="199" name="Rounded Rectangle 61"/>
            <p:cNvSpPr/>
            <p:nvPr/>
          </p:nvSpPr>
          <p:spPr>
            <a:xfrm>
              <a:off x="6155875" y="2950761"/>
              <a:ext cx="762000" cy="762000"/>
            </a:xfrm>
            <a:prstGeom prst="roundRect">
              <a:avLst/>
            </a:prstGeom>
          </p:spPr>
          <p:style>
            <a:lnRef idx="0">
              <a:schemeClr val="accent6"/>
            </a:lnRef>
            <a:fillRef idx="1003">
              <a:schemeClr val="dk1"/>
            </a:fillRef>
            <a:effectRef idx="3">
              <a:schemeClr val="accent6"/>
            </a:effectRef>
            <a:fontRef idx="minor">
              <a:schemeClr val="lt1"/>
            </a:fontRef>
          </p:style>
          <p:txBody>
            <a:bodyPr rtlCol="0" anchor="ctr"/>
            <a:lstStyle/>
            <a:p>
              <a:pPr algn="ctr"/>
              <a:endParaRPr lang="en-US"/>
            </a:p>
          </p:txBody>
        </p:sp>
        <p:pic>
          <p:nvPicPr>
            <p:cNvPr id="200" name="Picture 7" descr="C:\Users\agember\AppData\Local\Microsoft\Windows\Temporary Internet Files\Content.IE5\QZT0K7D8\MC900434719[1].png"/>
            <p:cNvPicPr>
              <a:picLocks noChangeAspect="1" noChangeArrowheads="1"/>
            </p:cNvPicPr>
            <p:nvPr/>
          </p:nvPicPr>
          <p:blipFill>
            <a:blip r:embed="rId3" cstate="print"/>
            <a:srcRect/>
            <a:stretch>
              <a:fillRect/>
            </a:stretch>
          </p:blipFill>
          <p:spPr bwMode="auto">
            <a:xfrm>
              <a:off x="6185067" y="2981165"/>
              <a:ext cx="706860" cy="706860"/>
            </a:xfrm>
            <a:prstGeom prst="rect">
              <a:avLst/>
            </a:prstGeom>
            <a:noFill/>
          </p:spPr>
        </p:pic>
      </p:grpSp>
      <p:grpSp>
        <p:nvGrpSpPr>
          <p:cNvPr id="201" name="Group 28"/>
          <p:cNvGrpSpPr/>
          <p:nvPr/>
        </p:nvGrpSpPr>
        <p:grpSpPr>
          <a:xfrm>
            <a:off x="7562014" y="3907147"/>
            <a:ext cx="698109" cy="698109"/>
            <a:chOff x="1371600" y="3657600"/>
            <a:chExt cx="762000" cy="762000"/>
          </a:xfrm>
        </p:grpSpPr>
        <p:sp>
          <p:nvSpPr>
            <p:cNvPr id="202" name="Rounded Rectangle 64"/>
            <p:cNvSpPr/>
            <p:nvPr/>
          </p:nvSpPr>
          <p:spPr>
            <a:xfrm>
              <a:off x="1371600" y="3657600"/>
              <a:ext cx="762000" cy="762000"/>
            </a:xfrm>
            <a:prstGeom prst="roundRect">
              <a:avLst/>
            </a:prstGeom>
          </p:spPr>
          <p:style>
            <a:lnRef idx="0">
              <a:schemeClr val="accent1"/>
            </a:lnRef>
            <a:fillRef idx="1003">
              <a:schemeClr val="dk2"/>
            </a:fillRef>
            <a:effectRef idx="3">
              <a:schemeClr val="accent1"/>
            </a:effectRef>
            <a:fontRef idx="minor">
              <a:schemeClr val="lt1"/>
            </a:fontRef>
          </p:style>
          <p:txBody>
            <a:bodyPr rtlCol="0" anchor="ctr"/>
            <a:lstStyle/>
            <a:p>
              <a:pPr algn="ctr"/>
              <a:endParaRPr lang="en-US"/>
            </a:p>
          </p:txBody>
        </p:sp>
        <p:pic>
          <p:nvPicPr>
            <p:cNvPr id="203" name="Picture 65" descr="globe_gear.png"/>
            <p:cNvPicPr>
              <a:picLocks noChangeAspect="1"/>
            </p:cNvPicPr>
            <p:nvPr/>
          </p:nvPicPr>
          <p:blipFill>
            <a:blip r:embed="rId4" cstate="print"/>
            <a:stretch>
              <a:fillRect/>
            </a:stretch>
          </p:blipFill>
          <p:spPr>
            <a:xfrm>
              <a:off x="1447800" y="3733800"/>
              <a:ext cx="609600" cy="609600"/>
            </a:xfrm>
            <a:prstGeom prst="rect">
              <a:avLst/>
            </a:prstGeom>
          </p:spPr>
        </p:pic>
      </p:grpSp>
      <p:grpSp>
        <p:nvGrpSpPr>
          <p:cNvPr id="204" name="Group 75"/>
          <p:cNvGrpSpPr/>
          <p:nvPr/>
        </p:nvGrpSpPr>
        <p:grpSpPr>
          <a:xfrm>
            <a:off x="5596040" y="3877909"/>
            <a:ext cx="662452" cy="692776"/>
            <a:chOff x="4846320" y="2209800"/>
            <a:chExt cx="609600" cy="609600"/>
          </a:xfrm>
        </p:grpSpPr>
        <p:sp>
          <p:nvSpPr>
            <p:cNvPr id="205" name="Rounded Rectangle 56"/>
            <p:cNvSpPr/>
            <p:nvPr/>
          </p:nvSpPr>
          <p:spPr>
            <a:xfrm>
              <a:off x="4846320" y="2209800"/>
              <a:ext cx="609600" cy="609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206" name="Group 23"/>
            <p:cNvGrpSpPr/>
            <p:nvPr/>
          </p:nvGrpSpPr>
          <p:grpSpPr>
            <a:xfrm>
              <a:off x="4876798" y="2270760"/>
              <a:ext cx="518164" cy="487680"/>
              <a:chOff x="609600" y="1652131"/>
              <a:chExt cx="359837" cy="338667"/>
            </a:xfrm>
          </p:grpSpPr>
          <p:pic>
            <p:nvPicPr>
              <p:cNvPr id="207" name="Picture 58" descr="magnifying_glass.png"/>
              <p:cNvPicPr>
                <a:picLocks noChangeAspect="1"/>
              </p:cNvPicPr>
              <p:nvPr/>
            </p:nvPicPr>
            <p:blipFill>
              <a:blip r:embed="rId5" cstate="print"/>
              <a:stretch>
                <a:fillRect/>
              </a:stretch>
            </p:blipFill>
            <p:spPr>
              <a:xfrm>
                <a:off x="630769" y="1652131"/>
                <a:ext cx="338668" cy="338667"/>
              </a:xfrm>
              <a:prstGeom prst="rect">
                <a:avLst/>
              </a:prstGeom>
              <a:effectLst>
                <a:outerShdw blurRad="63500" sx="102000" sy="102000" algn="ctr" rotWithShape="0">
                  <a:prstClr val="black">
                    <a:alpha val="40000"/>
                  </a:prstClr>
                </a:outerShdw>
              </a:effectLst>
            </p:spPr>
          </p:pic>
          <p:pic>
            <p:nvPicPr>
              <p:cNvPr id="208" name="Picture 2" descr="C:\Users\agember\AppData\Local\Microsoft\Windows\Temporary Internet Files\Content.IE5\2DGPU1UI\MC900431599[1].png"/>
              <p:cNvPicPr>
                <a:picLocks noChangeAspect="1" noChangeArrowheads="1"/>
              </p:cNvPicPr>
              <p:nvPr/>
            </p:nvPicPr>
            <p:blipFill>
              <a:blip r:embed="rId6" cstate="print"/>
              <a:srcRect/>
              <a:stretch>
                <a:fillRect/>
              </a:stretch>
            </p:blipFill>
            <p:spPr bwMode="auto">
              <a:xfrm>
                <a:off x="609600" y="1752600"/>
                <a:ext cx="238125" cy="238125"/>
              </a:xfrm>
              <a:prstGeom prst="rect">
                <a:avLst/>
              </a:prstGeom>
              <a:noFill/>
            </p:spPr>
          </p:pic>
        </p:grpSp>
      </p:grpSp>
      <p:pic>
        <p:nvPicPr>
          <p:cNvPr id="64" name="Picture 230" descr="UCS5108BladeServerChassis"/>
          <p:cNvPicPr>
            <a:picLocks noChangeAspect="1" noChangeArrowheads="1"/>
          </p:cNvPicPr>
          <p:nvPr/>
        </p:nvPicPr>
        <p:blipFill>
          <a:blip r:embed="rId7" cstate="print"/>
          <a:srcRect/>
          <a:stretch>
            <a:fillRect/>
          </a:stretch>
        </p:blipFill>
        <p:spPr bwMode="auto">
          <a:xfrm>
            <a:off x="5596040" y="4893862"/>
            <a:ext cx="2653259" cy="544273"/>
          </a:xfrm>
          <a:prstGeom prst="rect">
            <a:avLst/>
          </a:prstGeom>
          <a:noFill/>
        </p:spPr>
      </p:pic>
      <p:sp>
        <p:nvSpPr>
          <p:cNvPr id="65" name="Rounded Rectangle 34"/>
          <p:cNvSpPr/>
          <p:nvPr/>
        </p:nvSpPr>
        <p:spPr>
          <a:xfrm>
            <a:off x="5296590" y="3575422"/>
            <a:ext cx="3217357" cy="1292764"/>
          </a:xfrm>
          <a:prstGeom prst="roundRect">
            <a:avLst/>
          </a:prstGeom>
          <a:noFill/>
          <a:ln w="412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62369" y="2418740"/>
            <a:ext cx="765448" cy="762000"/>
          </a:xfrm>
          <a:prstGeom prst="rect">
            <a:avLst/>
          </a:prstGeom>
        </p:spPr>
      </p:pic>
      <p:sp>
        <p:nvSpPr>
          <p:cNvPr id="19" name="Freeform 17"/>
          <p:cNvSpPr/>
          <p:nvPr/>
        </p:nvSpPr>
        <p:spPr>
          <a:xfrm>
            <a:off x="5596040" y="2625023"/>
            <a:ext cx="1215642" cy="3292473"/>
          </a:xfrm>
          <a:custGeom>
            <a:avLst/>
            <a:gdLst>
              <a:gd name="connsiteX0" fmla="*/ 1105468 w 1130489"/>
              <a:gd name="connsiteY0" fmla="*/ 0 h 1665027"/>
              <a:gd name="connsiteX1" fmla="*/ 982638 w 1130489"/>
              <a:gd name="connsiteY1" fmla="*/ 341194 h 1665027"/>
              <a:gd name="connsiteX2" fmla="*/ 218364 w 1130489"/>
              <a:gd name="connsiteY2" fmla="*/ 1064526 h 1665027"/>
              <a:gd name="connsiteX3" fmla="*/ 0 w 1130489"/>
              <a:gd name="connsiteY3" fmla="*/ 1665027 h 1665027"/>
            </a:gdLst>
            <a:ahLst/>
            <a:cxnLst>
              <a:cxn ang="0">
                <a:pos x="connsiteX0" y="connsiteY0"/>
              </a:cxn>
              <a:cxn ang="0">
                <a:pos x="connsiteX1" y="connsiteY1"/>
              </a:cxn>
              <a:cxn ang="0">
                <a:pos x="connsiteX2" y="connsiteY2"/>
              </a:cxn>
              <a:cxn ang="0">
                <a:pos x="connsiteX3" y="connsiteY3"/>
              </a:cxn>
            </a:cxnLst>
            <a:rect l="l" t="t" r="r" b="b"/>
            <a:pathLst>
              <a:path w="1130489" h="1665027">
                <a:moveTo>
                  <a:pt x="1105468" y="0"/>
                </a:moveTo>
                <a:cubicBezTo>
                  <a:pt x="1117978" y="81886"/>
                  <a:pt x="1130489" y="163773"/>
                  <a:pt x="982638" y="341194"/>
                </a:cubicBezTo>
                <a:cubicBezTo>
                  <a:pt x="834787" y="518615"/>
                  <a:pt x="382137" y="843887"/>
                  <a:pt x="218364" y="1064526"/>
                </a:cubicBezTo>
                <a:cubicBezTo>
                  <a:pt x="54591" y="1285165"/>
                  <a:pt x="27295" y="1475096"/>
                  <a:pt x="0" y="1665027"/>
                </a:cubicBezTo>
              </a:path>
            </a:pathLst>
          </a:custGeom>
          <a:ln w="203200">
            <a:solidFill>
              <a:srgbClr val="FF0000"/>
            </a:solidFill>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0" name="Freeform 18"/>
          <p:cNvSpPr/>
          <p:nvPr/>
        </p:nvSpPr>
        <p:spPr>
          <a:xfrm flipH="1">
            <a:off x="6947917" y="2625023"/>
            <a:ext cx="1181487" cy="3292473"/>
          </a:xfrm>
          <a:custGeom>
            <a:avLst/>
            <a:gdLst>
              <a:gd name="connsiteX0" fmla="*/ 1105468 w 1130489"/>
              <a:gd name="connsiteY0" fmla="*/ 0 h 1665027"/>
              <a:gd name="connsiteX1" fmla="*/ 982638 w 1130489"/>
              <a:gd name="connsiteY1" fmla="*/ 341194 h 1665027"/>
              <a:gd name="connsiteX2" fmla="*/ 218364 w 1130489"/>
              <a:gd name="connsiteY2" fmla="*/ 1064526 h 1665027"/>
              <a:gd name="connsiteX3" fmla="*/ 0 w 1130489"/>
              <a:gd name="connsiteY3" fmla="*/ 1665027 h 1665027"/>
            </a:gdLst>
            <a:ahLst/>
            <a:cxnLst>
              <a:cxn ang="0">
                <a:pos x="connsiteX0" y="connsiteY0"/>
              </a:cxn>
              <a:cxn ang="0">
                <a:pos x="connsiteX1" y="connsiteY1"/>
              </a:cxn>
              <a:cxn ang="0">
                <a:pos x="connsiteX2" y="connsiteY2"/>
              </a:cxn>
              <a:cxn ang="0">
                <a:pos x="connsiteX3" y="connsiteY3"/>
              </a:cxn>
            </a:cxnLst>
            <a:rect l="l" t="t" r="r" b="b"/>
            <a:pathLst>
              <a:path w="1130489" h="1665027">
                <a:moveTo>
                  <a:pt x="1105468" y="0"/>
                </a:moveTo>
                <a:cubicBezTo>
                  <a:pt x="1117978" y="81886"/>
                  <a:pt x="1130489" y="163773"/>
                  <a:pt x="982638" y="341194"/>
                </a:cubicBezTo>
                <a:cubicBezTo>
                  <a:pt x="834787" y="518615"/>
                  <a:pt x="382137" y="843887"/>
                  <a:pt x="218364" y="1064526"/>
                </a:cubicBezTo>
                <a:cubicBezTo>
                  <a:pt x="54591" y="1285165"/>
                  <a:pt x="27295" y="1475096"/>
                  <a:pt x="0" y="1665027"/>
                </a:cubicBezTo>
              </a:path>
            </a:pathLst>
          </a:custGeom>
          <a:ln w="79375">
            <a:solidFill>
              <a:srgbClr val="FFFF00"/>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Freeform 18"/>
          <p:cNvSpPr/>
          <p:nvPr/>
        </p:nvSpPr>
        <p:spPr>
          <a:xfrm flipH="1">
            <a:off x="6916993" y="2625023"/>
            <a:ext cx="91829" cy="3412753"/>
          </a:xfrm>
          <a:custGeom>
            <a:avLst/>
            <a:gdLst>
              <a:gd name="connsiteX0" fmla="*/ 1105468 w 1130489"/>
              <a:gd name="connsiteY0" fmla="*/ 0 h 1665027"/>
              <a:gd name="connsiteX1" fmla="*/ 982638 w 1130489"/>
              <a:gd name="connsiteY1" fmla="*/ 341194 h 1665027"/>
              <a:gd name="connsiteX2" fmla="*/ 218364 w 1130489"/>
              <a:gd name="connsiteY2" fmla="*/ 1064526 h 1665027"/>
              <a:gd name="connsiteX3" fmla="*/ 0 w 1130489"/>
              <a:gd name="connsiteY3" fmla="*/ 1665027 h 1665027"/>
            </a:gdLst>
            <a:ahLst/>
            <a:cxnLst>
              <a:cxn ang="0">
                <a:pos x="connsiteX0" y="connsiteY0"/>
              </a:cxn>
              <a:cxn ang="0">
                <a:pos x="connsiteX1" y="connsiteY1"/>
              </a:cxn>
              <a:cxn ang="0">
                <a:pos x="connsiteX2" y="connsiteY2"/>
              </a:cxn>
              <a:cxn ang="0">
                <a:pos x="connsiteX3" y="connsiteY3"/>
              </a:cxn>
            </a:cxnLst>
            <a:rect l="l" t="t" r="r" b="b"/>
            <a:pathLst>
              <a:path w="1130489" h="1665027">
                <a:moveTo>
                  <a:pt x="1105468" y="0"/>
                </a:moveTo>
                <a:cubicBezTo>
                  <a:pt x="1117978" y="81886"/>
                  <a:pt x="1130489" y="163773"/>
                  <a:pt x="982638" y="341194"/>
                </a:cubicBezTo>
                <a:cubicBezTo>
                  <a:pt x="834787" y="518615"/>
                  <a:pt x="382137" y="843887"/>
                  <a:pt x="218364" y="1064526"/>
                </a:cubicBezTo>
                <a:cubicBezTo>
                  <a:pt x="54591" y="1285165"/>
                  <a:pt x="27295" y="1475096"/>
                  <a:pt x="0" y="1665027"/>
                </a:cubicBezTo>
              </a:path>
            </a:pathLst>
          </a:custGeom>
          <a:ln w="79375">
            <a:solidFill>
              <a:srgbClr val="FFFF00"/>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 name="文本框 4"/>
          <p:cNvSpPr txBox="1"/>
          <p:nvPr/>
        </p:nvSpPr>
        <p:spPr>
          <a:xfrm>
            <a:off x="438560" y="1839825"/>
            <a:ext cx="4667570" cy="3416320"/>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FCFS</a:t>
            </a:r>
          </a:p>
          <a:p>
            <a:pPr marL="742950" lvl="1" indent="-285750">
              <a:buFont typeface="Arial" panose="020B0604020202020204" pitchFamily="34" charset="0"/>
              <a:buChar char="•"/>
            </a:pPr>
            <a:r>
              <a:rPr lang="en-US" sz="2400" dirty="0" smtClean="0"/>
              <a:t>Small flows are blocked.</a:t>
            </a:r>
          </a:p>
          <a:p>
            <a:pPr marL="742950" lvl="1" indent="-285750">
              <a:buFont typeface="Arial" panose="020B0604020202020204" pitchFamily="34" charset="0"/>
              <a:buChar char="•"/>
            </a:pPr>
            <a:endParaRPr lang="en-US" sz="3200" dirty="0" smtClean="0"/>
          </a:p>
          <a:p>
            <a:pPr marL="742950" lvl="1" indent="-285750">
              <a:buFont typeface="Arial" panose="020B0604020202020204" pitchFamily="34" charset="0"/>
              <a:buChar char="•"/>
            </a:pPr>
            <a:endParaRPr lang="en-US" sz="3200" dirty="0"/>
          </a:p>
          <a:p>
            <a:pPr marL="742950" lvl="1"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 </a:t>
            </a:r>
            <a:r>
              <a:rPr lang="en-US" sz="3200" dirty="0" smtClean="0">
                <a:solidFill>
                  <a:srgbClr val="FF0000"/>
                </a:solidFill>
              </a:rPr>
              <a:t>Flow isolation </a:t>
            </a:r>
            <a:r>
              <a:rPr lang="en-US" sz="3200" dirty="0" smtClean="0"/>
              <a:t>is desired.</a:t>
            </a:r>
          </a:p>
          <a:p>
            <a:pPr marL="742950" lvl="1" indent="-285750">
              <a:buFont typeface="Arial" panose="020B0604020202020204" pitchFamily="34" charset="0"/>
              <a:buChar char="•"/>
            </a:pPr>
            <a:endParaRPr lang="en-US" sz="3200" dirty="0"/>
          </a:p>
        </p:txBody>
      </p:sp>
      <p:pic>
        <p:nvPicPr>
          <p:cNvPr id="26" name="Picture 4" descr="http://www.clker.com/cliparts/b/g/E/c/F/G/tango-face-sad-m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92172" y="2241305"/>
            <a:ext cx="744412" cy="76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4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err="1" smtClean="0"/>
              <a:t>QoS</a:t>
            </a:r>
            <a:r>
              <a:rPr lang="en-US" dirty="0" smtClean="0"/>
              <a:t> Queuing Framework</a:t>
            </a:r>
            <a:endParaRPr lang="en-US" dirty="0"/>
          </a:p>
        </p:txBody>
      </p:sp>
      <p:sp>
        <p:nvSpPr>
          <p:cNvPr id="3" name="内容占位符 2"/>
          <p:cNvSpPr>
            <a:spLocks noGrp="1"/>
          </p:cNvSpPr>
          <p:nvPr>
            <p:ph idx="1"/>
          </p:nvPr>
        </p:nvSpPr>
        <p:spPr/>
        <p:txBody>
          <a:bodyPr/>
          <a:lstStyle/>
          <a:p>
            <a:pPr marL="0" indent="0">
              <a:buNone/>
            </a:pPr>
            <a:endParaRPr lang="en-US" dirty="0"/>
          </a:p>
        </p:txBody>
      </p:sp>
      <p:pic>
        <p:nvPicPr>
          <p:cNvPr id="2050" name="Picture 2" descr="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759" y="2484101"/>
            <a:ext cx="7068185" cy="3692862"/>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 4"/>
          <p:cNvSpPr/>
          <p:nvPr/>
        </p:nvSpPr>
        <p:spPr>
          <a:xfrm>
            <a:off x="1262759" y="2439129"/>
            <a:ext cx="2090985" cy="81373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a:t>
            </a:r>
            <a:r>
              <a:rPr lang="en-US" sz="2400" b="1" dirty="0" smtClean="0">
                <a:solidFill>
                  <a:schemeClr val="tx1"/>
                </a:solidFill>
              </a:rPr>
              <a:t>lassification</a:t>
            </a:r>
            <a:endParaRPr lang="en-US" sz="2400" b="1" dirty="0">
              <a:solidFill>
                <a:schemeClr val="tx1"/>
              </a:solidFill>
            </a:endParaRPr>
          </a:p>
        </p:txBody>
      </p:sp>
      <p:sp>
        <p:nvSpPr>
          <p:cNvPr id="9" name="圆角矩形 8"/>
          <p:cNvSpPr/>
          <p:nvPr/>
        </p:nvSpPr>
        <p:spPr>
          <a:xfrm>
            <a:off x="3751358" y="1625393"/>
            <a:ext cx="2090985" cy="81373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Queuing</a:t>
            </a:r>
            <a:endParaRPr lang="en-US" sz="2400" b="1" dirty="0">
              <a:solidFill>
                <a:schemeClr val="tx1"/>
              </a:solidFill>
            </a:endParaRPr>
          </a:p>
        </p:txBody>
      </p:sp>
      <p:sp>
        <p:nvSpPr>
          <p:cNvPr id="10" name="圆角矩形 9"/>
          <p:cNvSpPr/>
          <p:nvPr/>
        </p:nvSpPr>
        <p:spPr>
          <a:xfrm>
            <a:off x="6236138" y="2692193"/>
            <a:ext cx="2090985" cy="81373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Scheduling</a:t>
            </a:r>
            <a:endParaRPr lang="en-US" sz="2400" b="1" dirty="0">
              <a:solidFill>
                <a:schemeClr val="tx1"/>
              </a:solidFill>
            </a:endParaRPr>
          </a:p>
        </p:txBody>
      </p:sp>
    </p:spTree>
    <p:extLst>
      <p:ext uri="{BB962C8B-B14F-4D97-AF65-F5344CB8AC3E}">
        <p14:creationId xmlns:p14="http://schemas.microsoft.com/office/powerpoint/2010/main" val="24596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Motivation:</a:t>
            </a:r>
            <a:br>
              <a:rPr lang="en-US" dirty="0"/>
            </a:br>
            <a:r>
              <a:rPr lang="en-US" dirty="0" smtClean="0"/>
              <a:t>Multi-Resource </a:t>
            </a:r>
            <a:r>
              <a:rPr lang="en-US" dirty="0"/>
              <a:t>D</a:t>
            </a:r>
            <a:r>
              <a:rPr lang="en-US" dirty="0" smtClean="0"/>
              <a:t>emands</a:t>
            </a:r>
            <a:endParaRPr lang="en-US" dirty="0"/>
          </a:p>
        </p:txBody>
      </p:sp>
      <p:sp>
        <p:nvSpPr>
          <p:cNvPr id="3" name="内容占位符 2"/>
          <p:cNvSpPr>
            <a:spLocks noGrp="1"/>
          </p:cNvSpPr>
          <p:nvPr>
            <p:ph idx="1"/>
          </p:nvPr>
        </p:nvSpPr>
        <p:spPr>
          <a:xfrm>
            <a:off x="583679" y="1608835"/>
            <a:ext cx="7886700" cy="4351338"/>
          </a:xfrm>
        </p:spPr>
        <p:txBody>
          <a:bodyPr/>
          <a:lstStyle/>
          <a:p>
            <a:pPr marL="0" indent="0">
              <a:buNone/>
            </a:pPr>
            <a:endParaRPr lang="en-US" dirty="0"/>
          </a:p>
        </p:txBody>
      </p:sp>
      <p:grpSp>
        <p:nvGrpSpPr>
          <p:cNvPr id="4" name="Group 75"/>
          <p:cNvGrpSpPr/>
          <p:nvPr/>
        </p:nvGrpSpPr>
        <p:grpSpPr>
          <a:xfrm>
            <a:off x="1769747" y="2951879"/>
            <a:ext cx="662452" cy="692776"/>
            <a:chOff x="4846320" y="2209800"/>
            <a:chExt cx="609600" cy="609600"/>
          </a:xfrm>
        </p:grpSpPr>
        <p:sp>
          <p:nvSpPr>
            <p:cNvPr id="5" name="Rounded Rectangle 56"/>
            <p:cNvSpPr/>
            <p:nvPr/>
          </p:nvSpPr>
          <p:spPr>
            <a:xfrm>
              <a:off x="4846320" y="2209800"/>
              <a:ext cx="609600" cy="609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6" name="Group 23"/>
            <p:cNvGrpSpPr/>
            <p:nvPr/>
          </p:nvGrpSpPr>
          <p:grpSpPr>
            <a:xfrm>
              <a:off x="4876798" y="2270760"/>
              <a:ext cx="518164" cy="487680"/>
              <a:chOff x="609600" y="1652131"/>
              <a:chExt cx="359837" cy="338667"/>
            </a:xfrm>
          </p:grpSpPr>
          <p:pic>
            <p:nvPicPr>
              <p:cNvPr id="7" name="Picture 58" descr="magnifying_glass.png"/>
              <p:cNvPicPr>
                <a:picLocks noChangeAspect="1"/>
              </p:cNvPicPr>
              <p:nvPr/>
            </p:nvPicPr>
            <p:blipFill>
              <a:blip r:embed="rId3" cstate="print"/>
              <a:stretch>
                <a:fillRect/>
              </a:stretch>
            </p:blipFill>
            <p:spPr>
              <a:xfrm>
                <a:off x="630769" y="1652131"/>
                <a:ext cx="338668" cy="338667"/>
              </a:xfrm>
              <a:prstGeom prst="rect">
                <a:avLst/>
              </a:prstGeom>
              <a:effectLst>
                <a:outerShdw blurRad="63500" sx="102000" sy="102000" algn="ctr" rotWithShape="0">
                  <a:prstClr val="black">
                    <a:alpha val="40000"/>
                  </a:prstClr>
                </a:outerShdw>
              </a:effectLst>
            </p:spPr>
          </p:pic>
          <p:pic>
            <p:nvPicPr>
              <p:cNvPr id="8" name="Picture 2" descr="C:\Users\agember\AppData\Local\Microsoft\Windows\Temporary Internet Files\Content.IE5\2DGPU1UI\MC900431599[1].png"/>
              <p:cNvPicPr>
                <a:picLocks noChangeAspect="1" noChangeArrowheads="1"/>
              </p:cNvPicPr>
              <p:nvPr/>
            </p:nvPicPr>
            <p:blipFill>
              <a:blip r:embed="rId4" cstate="print"/>
              <a:srcRect/>
              <a:stretch>
                <a:fillRect/>
              </a:stretch>
            </p:blipFill>
            <p:spPr bwMode="auto">
              <a:xfrm>
                <a:off x="609600" y="1752600"/>
                <a:ext cx="238125" cy="238125"/>
              </a:xfrm>
              <a:prstGeom prst="rect">
                <a:avLst/>
              </a:prstGeom>
              <a:noFill/>
            </p:spPr>
          </p:pic>
        </p:grpSp>
      </p:grpSp>
      <p:sp>
        <p:nvSpPr>
          <p:cNvPr id="9" name="文本框 8"/>
          <p:cNvSpPr txBox="1"/>
          <p:nvPr/>
        </p:nvSpPr>
        <p:spPr>
          <a:xfrm>
            <a:off x="1816308" y="3786945"/>
            <a:ext cx="1558977" cy="461665"/>
          </a:xfrm>
          <a:prstGeom prst="rect">
            <a:avLst/>
          </a:prstGeom>
          <a:noFill/>
        </p:spPr>
        <p:txBody>
          <a:bodyPr wrap="square" rtlCol="0">
            <a:spAutoFit/>
          </a:bodyPr>
          <a:lstStyle/>
          <a:p>
            <a:r>
              <a:rPr lang="en-US" sz="2400" b="1" dirty="0" smtClean="0"/>
              <a:t>IDS</a:t>
            </a:r>
            <a:endParaRPr lang="en-US" sz="2400" b="1" dirty="0"/>
          </a:p>
        </p:txBody>
      </p:sp>
      <p:sp>
        <p:nvSpPr>
          <p:cNvPr id="31" name="文本框 30"/>
          <p:cNvSpPr txBox="1"/>
          <p:nvPr/>
        </p:nvSpPr>
        <p:spPr>
          <a:xfrm>
            <a:off x="4205282" y="2216364"/>
            <a:ext cx="1558977" cy="461665"/>
          </a:xfrm>
          <a:prstGeom prst="rect">
            <a:avLst/>
          </a:prstGeom>
          <a:noFill/>
        </p:spPr>
        <p:txBody>
          <a:bodyPr wrap="square" rtlCol="0">
            <a:spAutoFit/>
          </a:bodyPr>
          <a:lstStyle/>
          <a:p>
            <a:r>
              <a:rPr lang="en-US" sz="2400" b="1" dirty="0"/>
              <a:t>CPU</a:t>
            </a:r>
          </a:p>
        </p:txBody>
      </p:sp>
      <p:sp>
        <p:nvSpPr>
          <p:cNvPr id="32" name="文本框 31"/>
          <p:cNvSpPr txBox="1"/>
          <p:nvPr/>
        </p:nvSpPr>
        <p:spPr>
          <a:xfrm>
            <a:off x="6763062" y="2216363"/>
            <a:ext cx="1558977" cy="461665"/>
          </a:xfrm>
          <a:prstGeom prst="rect">
            <a:avLst/>
          </a:prstGeom>
          <a:noFill/>
        </p:spPr>
        <p:txBody>
          <a:bodyPr wrap="square" rtlCol="0">
            <a:spAutoFit/>
          </a:bodyPr>
          <a:lstStyle/>
          <a:p>
            <a:r>
              <a:rPr lang="en-US" sz="2400" b="1" dirty="0" smtClean="0"/>
              <a:t>NIC</a:t>
            </a:r>
            <a:endParaRPr lang="en-US" sz="2400" b="1" dirty="0"/>
          </a:p>
        </p:txBody>
      </p:sp>
      <p:grpSp>
        <p:nvGrpSpPr>
          <p:cNvPr id="37" name="组合 36"/>
          <p:cNvGrpSpPr/>
          <p:nvPr/>
        </p:nvGrpSpPr>
        <p:grpSpPr>
          <a:xfrm>
            <a:off x="1114610" y="4688702"/>
            <a:ext cx="2272233" cy="1284880"/>
            <a:chOff x="962210" y="4828551"/>
            <a:chExt cx="2272233" cy="1284880"/>
          </a:xfrm>
        </p:grpSpPr>
        <p:grpSp>
          <p:nvGrpSpPr>
            <p:cNvPr id="33" name="Group 33"/>
            <p:cNvGrpSpPr/>
            <p:nvPr/>
          </p:nvGrpSpPr>
          <p:grpSpPr>
            <a:xfrm>
              <a:off x="1680199" y="4828551"/>
              <a:ext cx="685800" cy="701330"/>
              <a:chOff x="6426130" y="2933505"/>
              <a:chExt cx="762000" cy="779256"/>
            </a:xfrm>
          </p:grpSpPr>
          <p:sp>
            <p:nvSpPr>
              <p:cNvPr id="34" name="Rounded Rectangle 61"/>
              <p:cNvSpPr/>
              <p:nvPr/>
            </p:nvSpPr>
            <p:spPr>
              <a:xfrm>
                <a:off x="6426130" y="2933505"/>
                <a:ext cx="762000" cy="762000"/>
              </a:xfrm>
              <a:prstGeom prst="roundRect">
                <a:avLst/>
              </a:prstGeom>
            </p:spPr>
            <p:style>
              <a:lnRef idx="0">
                <a:schemeClr val="accent6"/>
              </a:lnRef>
              <a:fillRef idx="1003">
                <a:schemeClr val="dk1"/>
              </a:fillRef>
              <a:effectRef idx="3">
                <a:schemeClr val="accent6"/>
              </a:effectRef>
              <a:fontRef idx="minor">
                <a:schemeClr val="lt1"/>
              </a:fontRef>
            </p:style>
            <p:txBody>
              <a:bodyPr rtlCol="0" anchor="ctr"/>
              <a:lstStyle/>
              <a:p>
                <a:pPr algn="ctr"/>
                <a:endParaRPr lang="en-US"/>
              </a:p>
            </p:txBody>
          </p:sp>
          <p:pic>
            <p:nvPicPr>
              <p:cNvPr id="35" name="Picture 7" descr="C:\Users\agember\AppData\Local\Microsoft\Windows\Temporary Internet Files\Content.IE5\QZT0K7D8\MC900434719[1].png"/>
              <p:cNvPicPr>
                <a:picLocks noChangeAspect="1" noChangeArrowheads="1"/>
              </p:cNvPicPr>
              <p:nvPr/>
            </p:nvPicPr>
            <p:blipFill>
              <a:blip r:embed="rId5" cstate="print"/>
              <a:srcRect/>
              <a:stretch>
                <a:fillRect/>
              </a:stretch>
            </p:blipFill>
            <p:spPr bwMode="auto">
              <a:xfrm>
                <a:off x="6429901" y="3005901"/>
                <a:ext cx="706860" cy="706860"/>
              </a:xfrm>
              <a:prstGeom prst="rect">
                <a:avLst/>
              </a:prstGeom>
              <a:noFill/>
            </p:spPr>
          </p:pic>
        </p:grpSp>
        <p:sp>
          <p:nvSpPr>
            <p:cNvPr id="36" name="文本框 35"/>
            <p:cNvSpPr txBox="1"/>
            <p:nvPr/>
          </p:nvSpPr>
          <p:spPr>
            <a:xfrm>
              <a:off x="962210" y="5651766"/>
              <a:ext cx="2272233" cy="461665"/>
            </a:xfrm>
            <a:prstGeom prst="rect">
              <a:avLst/>
            </a:prstGeom>
            <a:noFill/>
          </p:spPr>
          <p:txBody>
            <a:bodyPr wrap="square" rtlCol="0">
              <a:spAutoFit/>
            </a:bodyPr>
            <a:lstStyle/>
            <a:p>
              <a:r>
                <a:rPr lang="en-US" sz="2400" b="1" dirty="0" smtClean="0"/>
                <a:t>WAN Optimizer</a:t>
              </a:r>
              <a:endParaRPr lang="en-US" sz="2400" b="1" dirty="0"/>
            </a:p>
          </p:txBody>
        </p:sp>
      </p:grpSp>
      <p:cxnSp>
        <p:nvCxnSpPr>
          <p:cNvPr id="11" name="直接连接符 10"/>
          <p:cNvCxnSpPr/>
          <p:nvPr/>
        </p:nvCxnSpPr>
        <p:spPr>
          <a:xfrm>
            <a:off x="1036820" y="4387181"/>
            <a:ext cx="7285219" cy="4497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a:xfrm>
            <a:off x="3400539" y="2098600"/>
            <a:ext cx="0" cy="4075927"/>
          </a:xfrm>
          <a:prstGeom prst="line">
            <a:avLst/>
          </a:prstGeom>
        </p:spPr>
        <p:style>
          <a:lnRef idx="3">
            <a:schemeClr val="dk1"/>
          </a:lnRef>
          <a:fillRef idx="0">
            <a:schemeClr val="dk1"/>
          </a:fillRef>
          <a:effectRef idx="2">
            <a:schemeClr val="dk1"/>
          </a:effectRef>
          <a:fontRef idx="minor">
            <a:schemeClr val="tx1"/>
          </a:fontRef>
        </p:style>
      </p:cxnSp>
      <p:cxnSp>
        <p:nvCxnSpPr>
          <p:cNvPr id="69" name="直接连接符 68"/>
          <p:cNvCxnSpPr/>
          <p:nvPr/>
        </p:nvCxnSpPr>
        <p:spPr>
          <a:xfrm>
            <a:off x="1036820" y="2739504"/>
            <a:ext cx="7285219" cy="44970"/>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p:nvPr/>
        </p:nvCxnSpPr>
        <p:spPr>
          <a:xfrm>
            <a:off x="5781064" y="2150445"/>
            <a:ext cx="0" cy="4075927"/>
          </a:xfrm>
          <a:prstGeom prst="line">
            <a:avLst/>
          </a:prstGeom>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4061043" y="3215114"/>
            <a:ext cx="1933731" cy="646331"/>
          </a:xfrm>
          <a:prstGeom prst="rect">
            <a:avLst/>
          </a:prstGeom>
          <a:noFill/>
        </p:spPr>
        <p:txBody>
          <a:bodyPr wrap="square" rtlCol="0">
            <a:spAutoFit/>
          </a:bodyPr>
          <a:lstStyle/>
          <a:p>
            <a:r>
              <a:rPr lang="en-US" sz="3600" b="1" dirty="0" smtClean="0">
                <a:solidFill>
                  <a:schemeClr val="accent2"/>
                </a:solidFill>
              </a:rPr>
              <a:t>High</a:t>
            </a:r>
            <a:endParaRPr lang="en-US" sz="3600" b="1" dirty="0">
              <a:solidFill>
                <a:schemeClr val="accent2"/>
              </a:solidFill>
            </a:endParaRPr>
          </a:p>
        </p:txBody>
      </p:sp>
      <p:sp>
        <p:nvSpPr>
          <p:cNvPr id="71" name="文本框 70"/>
          <p:cNvSpPr txBox="1"/>
          <p:nvPr/>
        </p:nvSpPr>
        <p:spPr>
          <a:xfrm>
            <a:off x="6655276" y="4967254"/>
            <a:ext cx="1933731" cy="646331"/>
          </a:xfrm>
          <a:prstGeom prst="rect">
            <a:avLst/>
          </a:prstGeom>
          <a:noFill/>
        </p:spPr>
        <p:txBody>
          <a:bodyPr wrap="square" rtlCol="0">
            <a:spAutoFit/>
          </a:bodyPr>
          <a:lstStyle/>
          <a:p>
            <a:r>
              <a:rPr lang="en-US" sz="3600" b="1" dirty="0" smtClean="0">
                <a:solidFill>
                  <a:schemeClr val="accent2"/>
                </a:solidFill>
              </a:rPr>
              <a:t>High</a:t>
            </a:r>
            <a:endParaRPr lang="en-US" sz="3600" b="1" dirty="0">
              <a:solidFill>
                <a:schemeClr val="accent2"/>
              </a:solidFill>
            </a:endParaRPr>
          </a:p>
        </p:txBody>
      </p:sp>
      <p:sp>
        <p:nvSpPr>
          <p:cNvPr id="72" name="文本框 71"/>
          <p:cNvSpPr txBox="1"/>
          <p:nvPr/>
        </p:nvSpPr>
        <p:spPr>
          <a:xfrm>
            <a:off x="6655277" y="3228503"/>
            <a:ext cx="1933731" cy="646331"/>
          </a:xfrm>
          <a:prstGeom prst="rect">
            <a:avLst/>
          </a:prstGeom>
          <a:noFill/>
        </p:spPr>
        <p:txBody>
          <a:bodyPr wrap="square" rtlCol="0">
            <a:spAutoFit/>
          </a:bodyPr>
          <a:lstStyle/>
          <a:p>
            <a:r>
              <a:rPr lang="en-US" sz="3600" b="1" dirty="0" smtClean="0">
                <a:solidFill>
                  <a:schemeClr val="accent2"/>
                </a:solidFill>
              </a:rPr>
              <a:t>Low</a:t>
            </a:r>
            <a:endParaRPr lang="en-US" sz="3600" b="1" dirty="0">
              <a:solidFill>
                <a:schemeClr val="accent2"/>
              </a:solidFill>
            </a:endParaRPr>
          </a:p>
        </p:txBody>
      </p:sp>
      <p:sp>
        <p:nvSpPr>
          <p:cNvPr id="73" name="文本框 72"/>
          <p:cNvSpPr txBox="1"/>
          <p:nvPr/>
        </p:nvSpPr>
        <p:spPr>
          <a:xfrm>
            <a:off x="4159192" y="4966174"/>
            <a:ext cx="1933731" cy="646331"/>
          </a:xfrm>
          <a:prstGeom prst="rect">
            <a:avLst/>
          </a:prstGeom>
          <a:noFill/>
        </p:spPr>
        <p:txBody>
          <a:bodyPr wrap="square" rtlCol="0">
            <a:spAutoFit/>
          </a:bodyPr>
          <a:lstStyle/>
          <a:p>
            <a:r>
              <a:rPr lang="en-US" sz="3600" b="1" dirty="0" smtClean="0">
                <a:solidFill>
                  <a:schemeClr val="accent2"/>
                </a:solidFill>
              </a:rPr>
              <a:t>Low</a:t>
            </a:r>
            <a:endParaRPr lang="en-US" sz="3600" b="1" dirty="0">
              <a:solidFill>
                <a:schemeClr val="accent2"/>
              </a:solidFill>
            </a:endParaRPr>
          </a:p>
        </p:txBody>
      </p:sp>
      <p:cxnSp>
        <p:nvCxnSpPr>
          <p:cNvPr id="25" name="直接连接符 24"/>
          <p:cNvCxnSpPr/>
          <p:nvPr/>
        </p:nvCxnSpPr>
        <p:spPr>
          <a:xfrm>
            <a:off x="1036820" y="2094868"/>
            <a:ext cx="7285219" cy="44970"/>
          </a:xfrm>
          <a:prstGeom prst="line">
            <a:avLst/>
          </a:prstGeom>
        </p:spPr>
        <p:style>
          <a:lnRef idx="3">
            <a:schemeClr val="dk1"/>
          </a:lnRef>
          <a:fillRef idx="0">
            <a:schemeClr val="dk1"/>
          </a:fillRef>
          <a:effectRef idx="2">
            <a:schemeClr val="dk1"/>
          </a:effectRef>
          <a:fontRef idx="minor">
            <a:schemeClr val="tx1"/>
          </a:fontRef>
        </p:style>
      </p:cxnSp>
      <p:cxnSp>
        <p:nvCxnSpPr>
          <p:cNvPr id="26" name="直接连接符 25"/>
          <p:cNvCxnSpPr/>
          <p:nvPr/>
        </p:nvCxnSpPr>
        <p:spPr>
          <a:xfrm>
            <a:off x="1036820" y="6119307"/>
            <a:ext cx="7285219" cy="44970"/>
          </a:xfrm>
          <a:prstGeom prst="line">
            <a:avLst/>
          </a:prstGeom>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a:off x="1036820" y="2117353"/>
            <a:ext cx="0" cy="4024439"/>
          </a:xfrm>
          <a:prstGeom prst="line">
            <a:avLst/>
          </a:prstGeom>
        </p:spPr>
        <p:style>
          <a:lnRef idx="3">
            <a:schemeClr val="dk1"/>
          </a:lnRef>
          <a:fillRef idx="0">
            <a:schemeClr val="dk1"/>
          </a:fillRef>
          <a:effectRef idx="2">
            <a:schemeClr val="dk1"/>
          </a:effectRef>
          <a:fontRef idx="minor">
            <a:schemeClr val="tx1"/>
          </a:fontRef>
        </p:style>
      </p:cxnSp>
      <p:cxnSp>
        <p:nvCxnSpPr>
          <p:cNvPr id="29" name="直接连接符 28"/>
          <p:cNvCxnSpPr/>
          <p:nvPr/>
        </p:nvCxnSpPr>
        <p:spPr>
          <a:xfrm>
            <a:off x="8322039" y="2117353"/>
            <a:ext cx="0" cy="407592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2763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1" grpId="0"/>
      <p:bldP spid="32" grpId="0"/>
      <p:bldP spid="14" grpId="1"/>
      <p:bldP spid="71" grpId="1"/>
      <p:bldP spid="72" grpId="1"/>
      <p:bldP spid="7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Problem</a:t>
            </a:r>
            <a:endParaRPr lang="en-US" dirty="0"/>
          </a:p>
        </p:txBody>
      </p:sp>
      <p:sp>
        <p:nvSpPr>
          <p:cNvPr id="3" name="内容占位符 2"/>
          <p:cNvSpPr>
            <a:spLocks noGrp="1"/>
          </p:cNvSpPr>
          <p:nvPr>
            <p:ph idx="1"/>
          </p:nvPr>
        </p:nvSpPr>
        <p:spPr/>
        <p:txBody>
          <a:bodyPr/>
          <a:lstStyle/>
          <a:p>
            <a:endParaRPr lang="en-US" dirty="0"/>
          </a:p>
        </p:txBody>
      </p:sp>
      <p:sp>
        <p:nvSpPr>
          <p:cNvPr id="4" name="矩形 3"/>
          <p:cNvSpPr/>
          <p:nvPr/>
        </p:nvSpPr>
        <p:spPr>
          <a:xfrm>
            <a:off x="-179882" y="2554744"/>
            <a:ext cx="9765887" cy="2123658"/>
          </a:xfrm>
          <a:prstGeom prst="rect">
            <a:avLst/>
          </a:prstGeom>
          <a:noFill/>
        </p:spPr>
        <p:txBody>
          <a:bodyPr wrap="square" lIns="91440" tIns="45720" rIns="91440" bIns="45720">
            <a:spAutoFit/>
          </a:bodyPr>
          <a:lstStyle/>
          <a:p>
            <a:pPr algn="ctr"/>
            <a:r>
              <a:rPr lang="en-US" sz="4400" dirty="0"/>
              <a:t>How to </a:t>
            </a:r>
            <a:r>
              <a:rPr lang="en-US" sz="4400" dirty="0" smtClean="0"/>
              <a:t>fairly </a:t>
            </a:r>
            <a:r>
              <a:rPr lang="en-US" sz="4400" dirty="0"/>
              <a:t>share </a:t>
            </a:r>
            <a:r>
              <a:rPr lang="en-US" sz="4400" dirty="0" smtClean="0">
                <a:solidFill>
                  <a:srgbClr val="FF0000"/>
                </a:solidFill>
              </a:rPr>
              <a:t>multiple resources </a:t>
            </a:r>
          </a:p>
          <a:p>
            <a:pPr algn="ctr"/>
            <a:r>
              <a:rPr lang="en-US" sz="4400" dirty="0" smtClean="0"/>
              <a:t>for </a:t>
            </a:r>
            <a:r>
              <a:rPr lang="en-US" sz="4400" dirty="0"/>
              <a:t>packet </a:t>
            </a:r>
            <a:r>
              <a:rPr lang="en-US" sz="4400" dirty="0" smtClean="0"/>
              <a:t>processing in consolidated environment? </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4917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smtClean="0">
                <a:ea typeface="Gulim" pitchFamily="34" charset="-127"/>
              </a:rPr>
              <a:t>State-of-Art </a:t>
            </a:r>
            <a:r>
              <a:rPr lang="en-US" altLang="ko-KR" dirty="0">
                <a:ea typeface="Gulim" pitchFamily="34" charset="-127"/>
              </a:rPr>
              <a:t>S</a:t>
            </a:r>
            <a:r>
              <a:rPr lang="en-US" altLang="ko-KR" dirty="0" smtClean="0">
                <a:ea typeface="Gulim" pitchFamily="34" charset="-127"/>
              </a:rPr>
              <a:t>olutions</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dirty="0" smtClean="0"/>
                  <a:t>Dominant Resource Fair Queuing (DRFQ) </a:t>
                </a:r>
                <a:r>
                  <a:rPr lang="en-US" dirty="0" smtClean="0">
                    <a:solidFill>
                      <a:schemeClr val="accent2"/>
                    </a:solidFill>
                  </a:rPr>
                  <a:t>[SIGCOMM’12]</a:t>
                </a:r>
              </a:p>
              <a:p>
                <a:pPr lvl="1"/>
                <a:r>
                  <a:rPr lang="en-US" dirty="0" smtClean="0"/>
                  <a:t>Require </a:t>
                </a:r>
                <a:r>
                  <a:rPr lang="en-US" dirty="0" smtClean="0">
                    <a:solidFill>
                      <a:srgbClr val="FF0000"/>
                    </a:solidFill>
                  </a:rPr>
                  <a:t>O(</a:t>
                </a:r>
                <a14:m>
                  <m:oMath xmlns:m="http://schemas.openxmlformats.org/officeDocument/2006/math">
                    <m:r>
                      <a:rPr lang="en-US" b="0" i="1" dirty="0" smtClean="0">
                        <a:solidFill>
                          <a:srgbClr val="FF0000"/>
                        </a:solidFill>
                        <a:latin typeface="Cambria Math" panose="02040503050406030204" pitchFamily="18" charset="0"/>
                      </a:rPr>
                      <m:t>𝑙𝑜𝑔𝑁</m:t>
                    </m:r>
                  </m:oMath>
                </a14:m>
                <a:r>
                  <a:rPr lang="en-US" dirty="0" smtClean="0">
                    <a:solidFill>
                      <a:srgbClr val="FF0000"/>
                    </a:solidFill>
                  </a:rPr>
                  <a:t>)</a:t>
                </a:r>
                <a:r>
                  <a:rPr lang="en-US" dirty="0" smtClean="0"/>
                  <a:t> </a:t>
                </a:r>
                <a:r>
                  <a:rPr lang="en-US" dirty="0" smtClean="0"/>
                  <a:t>scheduling </a:t>
                </a:r>
                <a:r>
                  <a:rPr lang="en-US" dirty="0" smtClean="0"/>
                  <a:t>time, </a:t>
                </a:r>
                <a:r>
                  <a:rPr lang="en-US" dirty="0" smtClean="0">
                    <a:solidFill>
                      <a:srgbClr val="FF0000"/>
                    </a:solidFill>
                  </a:rPr>
                  <a:t>O(</a:t>
                </a:r>
                <a14:m>
                  <m:oMath xmlns:m="http://schemas.openxmlformats.org/officeDocument/2006/math">
                    <m:r>
                      <a:rPr lang="en-US" b="0" i="1" smtClean="0">
                        <a:solidFill>
                          <a:srgbClr val="FF0000"/>
                        </a:solidFill>
                        <a:latin typeface="Cambria Math" panose="02040503050406030204" pitchFamily="18" charset="0"/>
                      </a:rPr>
                      <m:t>𝑁</m:t>
                    </m:r>
                  </m:oMath>
                </a14:m>
                <a:r>
                  <a:rPr lang="en-US" dirty="0" smtClean="0">
                    <a:solidFill>
                      <a:srgbClr val="FF0000"/>
                    </a:solidFill>
                  </a:rPr>
                  <a:t>)</a:t>
                </a:r>
                <a:r>
                  <a:rPr lang="en-US" dirty="0" smtClean="0"/>
                  <a:t> space</a:t>
                </a:r>
              </a:p>
              <a:p>
                <a:pPr lvl="2"/>
                <a:r>
                  <a:rPr lang="en-US" sz="2400" dirty="0" smtClean="0"/>
                  <a:t> </a:t>
                </a:r>
                <a14:m>
                  <m:oMath xmlns:m="http://schemas.openxmlformats.org/officeDocument/2006/math">
                    <m:r>
                      <a:rPr lang="en-US" sz="2400" b="0" i="1" smtClean="0">
                        <a:latin typeface="Cambria Math" panose="02040503050406030204" pitchFamily="18" charset="0"/>
                      </a:rPr>
                      <m:t>𝑁</m:t>
                    </m:r>
                  </m:oMath>
                </a14:m>
                <a:r>
                  <a:rPr lang="en-US" sz="2400" dirty="0" smtClean="0"/>
                  <a:t>: # active flow</a:t>
                </a:r>
              </a:p>
              <a:p>
                <a:pPr lvl="2"/>
                <a:r>
                  <a:rPr lang="en-US" sz="2400" dirty="0" smtClean="0"/>
                  <a:t> </a:t>
                </a:r>
                <a14:m>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 </m:t>
                    </m:r>
                  </m:oMath>
                </a14:m>
                <a:r>
                  <a:rPr lang="en-US" sz="2400" dirty="0" smtClean="0"/>
                  <a:t>could be vary large</a:t>
                </a:r>
              </a:p>
              <a:p>
                <a:pPr marL="914400" lvl="2" indent="0">
                  <a:buNone/>
                </a:pPr>
                <a:endParaRPr lang="en-US" dirty="0"/>
              </a:p>
              <a:p>
                <a:r>
                  <a:rPr lang="en-US" dirty="0" smtClean="0"/>
                  <a:t>Multi-Resource Round-Robin (MR</a:t>
                </a:r>
                <a:r>
                  <a:rPr lang="en-US" baseline="30000" dirty="0"/>
                  <a:t>3</a:t>
                </a:r>
                <a:r>
                  <a:rPr lang="en-US" dirty="0" smtClean="0"/>
                  <a:t>) </a:t>
                </a:r>
                <a:r>
                  <a:rPr lang="en-US" dirty="0" smtClean="0">
                    <a:solidFill>
                      <a:schemeClr val="accent2"/>
                    </a:solidFill>
                  </a:rPr>
                  <a:t>[ICNP’13]</a:t>
                </a:r>
              </a:p>
              <a:p>
                <a:pPr lvl="1"/>
                <a:r>
                  <a:rPr lang="en-US" dirty="0" smtClean="0">
                    <a:solidFill>
                      <a:schemeClr val="tx1"/>
                    </a:solidFill>
                  </a:rPr>
                  <a:t> </a:t>
                </a:r>
                <a:r>
                  <a:rPr lang="en-US" dirty="0" smtClean="0">
                    <a:solidFill>
                      <a:srgbClr val="FF0000"/>
                    </a:solidFill>
                  </a:rPr>
                  <a:t>O(</a:t>
                </a:r>
                <a14:m>
                  <m:oMath xmlns:m="http://schemas.openxmlformats.org/officeDocument/2006/math">
                    <m:r>
                      <a:rPr lang="en-US" b="0" i="1" smtClean="0">
                        <a:solidFill>
                          <a:srgbClr val="FF0000"/>
                        </a:solidFill>
                        <a:latin typeface="Cambria Math" panose="02040503050406030204" pitchFamily="18" charset="0"/>
                      </a:rPr>
                      <m:t>1</m:t>
                    </m:r>
                  </m:oMath>
                </a14:m>
                <a:r>
                  <a:rPr lang="en-US" dirty="0" smtClean="0">
                    <a:solidFill>
                      <a:srgbClr val="FF0000"/>
                    </a:solidFill>
                  </a:rPr>
                  <a:t>) </a:t>
                </a:r>
                <a:r>
                  <a:rPr lang="en-US" dirty="0" smtClean="0"/>
                  <a:t>scheduling </a:t>
                </a:r>
                <a:r>
                  <a:rPr lang="en-US" dirty="0" smtClean="0"/>
                  <a:t>time, </a:t>
                </a:r>
                <a:r>
                  <a:rPr lang="en-US" dirty="0" smtClean="0">
                    <a:solidFill>
                      <a:srgbClr val="FF0000"/>
                    </a:solidFill>
                  </a:rPr>
                  <a:t>O(</a:t>
                </a:r>
                <a14:m>
                  <m:oMath xmlns:m="http://schemas.openxmlformats.org/officeDocument/2006/math">
                    <m:r>
                      <a:rPr lang="en-US" b="0" i="1" dirty="0" smtClean="0">
                        <a:solidFill>
                          <a:srgbClr val="FF0000"/>
                        </a:solidFill>
                        <a:latin typeface="Cambria Math" panose="02040503050406030204" pitchFamily="18" charset="0"/>
                      </a:rPr>
                      <m:t>𝑁</m:t>
                    </m:r>
                  </m:oMath>
                </a14:m>
                <a:r>
                  <a:rPr lang="en-US" dirty="0" smtClean="0">
                    <a:solidFill>
                      <a:srgbClr val="FF0000"/>
                    </a:solidFill>
                  </a:rPr>
                  <a:t>) </a:t>
                </a:r>
                <a:r>
                  <a:rPr lang="en-US" dirty="0" smtClean="0"/>
                  <a:t>space</a:t>
                </a:r>
                <a:r>
                  <a:rPr lang="en-US" dirty="0" smtClean="0">
                    <a:solidFill>
                      <a:srgbClr val="FF0000"/>
                    </a:solidFill>
                  </a:rPr>
                  <a:t> </a:t>
                </a:r>
              </a:p>
              <a:p>
                <a:pPr lvl="1"/>
                <a:r>
                  <a:rPr lang="en-US" dirty="0" smtClean="0"/>
                  <a:t> </a:t>
                </a:r>
                <a:r>
                  <a:rPr lang="en-US" dirty="0" smtClean="0">
                    <a:solidFill>
                      <a:srgbClr val="FF0000"/>
                    </a:solidFill>
                  </a:rPr>
                  <a:t>Classification</a:t>
                </a:r>
                <a:r>
                  <a:rPr lang="en-US" dirty="0" smtClean="0"/>
                  <a:t> not mentioned!</a:t>
                </a:r>
              </a:p>
              <a:p>
                <a:pPr lvl="1"/>
                <a:endParaRPr lang="en-US" dirty="0" smtClean="0"/>
              </a:p>
              <a:p>
                <a:pPr lvl="1"/>
                <a:endParaRPr lang="en-US"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391" t="-2241"/>
                </a:stretch>
              </a:blipFill>
            </p:spPr>
            <p:txBody>
              <a:bodyPr/>
              <a:lstStyle/>
              <a:p>
                <a:r>
                  <a:rPr lang="en-US">
                    <a:noFill/>
                  </a:rPr>
                  <a:t> </a:t>
                </a:r>
              </a:p>
            </p:txBody>
          </p:sp>
        </mc:Fallback>
      </mc:AlternateContent>
      <p:pic>
        <p:nvPicPr>
          <p:cNvPr id="4" name="Picture 4" descr="http://www.clker.com/cliparts/b/g/E/c/F/G/tango-face-sad-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5378" y="3335351"/>
            <a:ext cx="744412" cy="7674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clker.com/cliparts/b/g/E/c/F/G/tango-face-sad-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190" y="5005606"/>
            <a:ext cx="744412" cy="76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2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TC104033919[[fn=Circuit]]</Template>
  <TotalTime>14020</TotalTime>
  <Words>2906</Words>
  <Application>Microsoft Office PowerPoint</Application>
  <PresentationFormat>全屏显示(4:3)</PresentationFormat>
  <Paragraphs>485</Paragraphs>
  <Slides>38</Slides>
  <Notes>32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Adobe Fan Heiti Std B</vt:lpstr>
      <vt:lpstr>Geneva</vt:lpstr>
      <vt:lpstr>Gulim</vt:lpstr>
      <vt:lpstr>微软雅黑</vt:lpstr>
      <vt:lpstr>宋体</vt:lpstr>
      <vt:lpstr>Arial</vt:lpstr>
      <vt:lpstr>Arial Black</vt:lpstr>
      <vt:lpstr>Calibri</vt:lpstr>
      <vt:lpstr>Calibri Light</vt:lpstr>
      <vt:lpstr>Cambria Math</vt:lpstr>
      <vt:lpstr>Times New Roman</vt:lpstr>
      <vt:lpstr>Office Theme</vt:lpstr>
      <vt:lpstr>Low-Complexity Multi-Resource Packet Scheduling for  Network Function Virtualization</vt:lpstr>
      <vt:lpstr>Motivation: Network Functions are Ubiquitous </vt:lpstr>
      <vt:lpstr>Motivation: Network Function Virtualizaiton</vt:lpstr>
      <vt:lpstr>Motivation: Network Function Consolidation</vt:lpstr>
      <vt:lpstr>Motivation: Flow Isolation</vt:lpstr>
      <vt:lpstr>QoS Queuing Framework</vt:lpstr>
      <vt:lpstr>Motivation: Multi-Resource Demands</vt:lpstr>
      <vt:lpstr>Problem</vt:lpstr>
      <vt:lpstr>State-of-Art Solutions</vt:lpstr>
      <vt:lpstr>Basic idea</vt:lpstr>
      <vt:lpstr>Flow Characteristics</vt:lpstr>
      <vt:lpstr>Myopia Challenges</vt:lpstr>
      <vt:lpstr>Elephant Flow Detection</vt:lpstr>
      <vt:lpstr>Elephant Flow Detection</vt:lpstr>
      <vt:lpstr>Elephant Flow detection</vt:lpstr>
      <vt:lpstr>Myopia Challenges</vt:lpstr>
      <vt:lpstr>Myopia Framework Overview</vt:lpstr>
      <vt:lpstr>Myopia Framework Overview</vt:lpstr>
      <vt:lpstr>Elephant Flow Table</vt:lpstr>
      <vt:lpstr>Myopia Framework Overview</vt:lpstr>
      <vt:lpstr>Multi-Resource Fair Queuing  Sub-system</vt:lpstr>
      <vt:lpstr>Multi-Resource Fair Queuing  Sub-system</vt:lpstr>
      <vt:lpstr>Multi-Resource Fair Queuing  Sub-system</vt:lpstr>
      <vt:lpstr>Multi-Resource Fair Queuing</vt:lpstr>
      <vt:lpstr>Multi-Resource Fair Queuing</vt:lpstr>
      <vt:lpstr>Multi-Resource Fair Queuing</vt:lpstr>
      <vt:lpstr>Myopia Framework Overview</vt:lpstr>
      <vt:lpstr>Merge</vt:lpstr>
      <vt:lpstr>Evaluation</vt:lpstr>
      <vt:lpstr>Evaluation</vt:lpstr>
      <vt:lpstr>Summary</vt:lpstr>
      <vt:lpstr>Thank you!</vt:lpstr>
      <vt:lpstr>Count-min Sketch improvement</vt:lpstr>
      <vt:lpstr>Count-min Sketch improvement</vt:lpstr>
      <vt:lpstr>Count-min Sketch improvement</vt:lpstr>
      <vt:lpstr>Count-min Sketch improvement</vt:lpstr>
      <vt:lpstr>Count-min Sketch improvement</vt:lpstr>
      <vt:lpstr>Count-min Sketch improvement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nothing</dc:creator>
  <cp:lastModifiedBy>Xin Li</cp:lastModifiedBy>
  <cp:revision>318</cp:revision>
  <dcterms:created xsi:type="dcterms:W3CDTF">2014-10-03T15:11:57Z</dcterms:created>
  <dcterms:modified xsi:type="dcterms:W3CDTF">2015-04-15T19:51:45Z</dcterms:modified>
</cp:coreProperties>
</file>