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66" r:id="rId3"/>
    <p:sldId id="309" r:id="rId4"/>
    <p:sldId id="365" r:id="rId5"/>
    <p:sldId id="367" r:id="rId6"/>
    <p:sldId id="310" r:id="rId7"/>
    <p:sldId id="369" r:id="rId8"/>
    <p:sldId id="373" r:id="rId9"/>
    <p:sldId id="368" r:id="rId10"/>
    <p:sldId id="371" r:id="rId11"/>
    <p:sldId id="372" r:id="rId12"/>
    <p:sldId id="380" r:id="rId13"/>
    <p:sldId id="374" r:id="rId14"/>
    <p:sldId id="375" r:id="rId15"/>
    <p:sldId id="376" r:id="rId16"/>
    <p:sldId id="378" r:id="rId17"/>
    <p:sldId id="379" r:id="rId18"/>
    <p:sldId id="377" r:id="rId19"/>
    <p:sldId id="384" r:id="rId20"/>
    <p:sldId id="382" r:id="rId21"/>
    <p:sldId id="381" r:id="rId22"/>
    <p:sldId id="383" r:id="rId23"/>
    <p:sldId id="3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F99"/>
    <a:srgbClr val="FFFF00"/>
    <a:srgbClr val="FF80BA"/>
    <a:srgbClr val="239428"/>
    <a:srgbClr val="DBE1F1"/>
    <a:srgbClr val="8094CE"/>
    <a:srgbClr val="00258E"/>
    <a:srgbClr val="3E3EFF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3" autoAdjust="0"/>
    <p:restoredTop sz="82914" autoAdjust="0"/>
  </p:normalViewPr>
  <p:slideViewPr>
    <p:cSldViewPr snapToGrid="0">
      <p:cViewPr varScale="1">
        <p:scale>
          <a:sx n="61" d="100"/>
          <a:sy n="61" d="100"/>
        </p:scale>
        <p:origin x="948" y="66"/>
      </p:cViewPr>
      <p:guideLst/>
    </p:cSldViewPr>
  </p:slideViewPr>
  <p:outlineViewPr>
    <p:cViewPr>
      <p:scale>
        <a:sx n="33" d="100"/>
        <a:sy n="33" d="100"/>
      </p:scale>
      <p:origin x="0" y="-866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678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0B2A7-C5C3-492B-B6D4-94672D758D8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1BB09-E956-4E79-8EFD-DA2B530F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0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eeBlue-Background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31750"/>
            <a:ext cx="9274175" cy="695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2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2700" y="-90488"/>
            <a:ext cx="9939130" cy="1506331"/>
          </a:xfrm>
          <a:prstGeom prst="rect">
            <a:avLst/>
          </a:prstGeom>
          <a:gradFill flip="none" rotWithShape="1">
            <a:gsLst>
              <a:gs pos="0">
                <a:srgbClr val="00258E"/>
              </a:gs>
              <a:gs pos="43000">
                <a:srgbClr val="8094CE"/>
              </a:gs>
              <a:gs pos="81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355"/>
            <a:ext cx="9310480" cy="1185376"/>
          </a:xfrm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723900" y="1442831"/>
            <a:ext cx="10375900" cy="0"/>
          </a:xfrm>
          <a:prstGeom prst="line">
            <a:avLst/>
          </a:prstGeom>
          <a:ln w="76200">
            <a:solidFill>
              <a:srgbClr val="002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3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700" y="-90488"/>
            <a:ext cx="9939130" cy="1506331"/>
          </a:xfrm>
          <a:prstGeom prst="rect">
            <a:avLst/>
          </a:prstGeom>
          <a:gradFill flip="none" rotWithShape="1">
            <a:gsLst>
              <a:gs pos="0">
                <a:srgbClr val="00258E"/>
              </a:gs>
              <a:gs pos="43000">
                <a:srgbClr val="8094CE"/>
              </a:gs>
              <a:gs pos="81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723900" y="1442831"/>
            <a:ext cx="10375900" cy="0"/>
          </a:xfrm>
          <a:prstGeom prst="line">
            <a:avLst/>
          </a:prstGeom>
          <a:ln w="76200">
            <a:solidFill>
              <a:srgbClr val="002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291549" y="1404731"/>
            <a:ext cx="97005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b="0" kern="12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28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1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9355"/>
            <a:ext cx="7886700" cy="1185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24F2-B130-4AB5-928C-F8B735DA31F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B5B-01FB-4622-A319-E44FCF4B86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4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18.wmf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4.emf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wmf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355" y="489257"/>
            <a:ext cx="8035290" cy="23876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Survey of </a:t>
            </a:r>
            <a:b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Networ</a:t>
            </a: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 Function Placement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114300" dist="63500" dir="5640000" algn="ctr" rotWithShape="0">
                  <a:srgbClr val="6E747A">
                    <a:alpha val="46000"/>
                  </a:srgbClr>
                </a:outerShdw>
                <a:reflection stA="6000" endPos="65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58320"/>
            <a:ext cx="6858000" cy="1655762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tx2"/>
                </a:solidFill>
              </a:rPr>
              <a:t>Chen Qian, </a:t>
            </a:r>
            <a:r>
              <a:rPr lang="en-US" sz="3600" b="1" i="1" dirty="0" smtClean="0">
                <a:ln/>
                <a:solidFill>
                  <a:schemeClr val="tx2"/>
                </a:solidFill>
              </a:rPr>
              <a:t>Xin </a:t>
            </a:r>
            <a:r>
              <a:rPr lang="en-US" sz="3600" b="1" i="1" dirty="0">
                <a:ln/>
                <a:solidFill>
                  <a:schemeClr val="tx2"/>
                </a:solidFill>
              </a:rPr>
              <a:t>Li </a:t>
            </a:r>
            <a:endParaRPr lang="en-US" sz="3600" b="1" dirty="0">
              <a:ln/>
              <a:solidFill>
                <a:schemeClr val="tx2"/>
              </a:solidFill>
            </a:endParaRPr>
          </a:p>
          <a:p>
            <a:r>
              <a:rPr lang="en-US" sz="3600" b="1" dirty="0" smtClean="0">
                <a:ln/>
                <a:solidFill>
                  <a:schemeClr val="tx2"/>
                </a:solidFill>
              </a:rPr>
              <a:t>University of Kentucky</a:t>
            </a:r>
          </a:p>
        </p:txBody>
      </p:sp>
    </p:spTree>
    <p:extLst>
      <p:ext uri="{BB962C8B-B14F-4D97-AF65-F5344CB8AC3E}">
        <p14:creationId xmlns:p14="http://schemas.microsoft.com/office/powerpoint/2010/main" val="112124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Placement:</a:t>
            </a:r>
            <a:br>
              <a:rPr lang="en-US" dirty="0" smtClean="0"/>
            </a:br>
            <a:r>
              <a:rPr lang="en-US" dirty="0" smtClean="0"/>
              <a:t>Hardware Network Functions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</a:t>
            </a:r>
            <a:r>
              <a:rPr lang="en-US" sz="2400" dirty="0" smtClean="0"/>
              <a:t>hained </a:t>
            </a:r>
            <a:r>
              <a:rPr lang="en-US" sz="2400" dirty="0"/>
              <a:t>network </a:t>
            </a:r>
            <a:r>
              <a:rPr lang="en-US" sz="2400" dirty="0" smtClean="0"/>
              <a:t>functions</a:t>
            </a:r>
          </a:p>
          <a:p>
            <a:pPr lvl="1"/>
            <a:r>
              <a:rPr lang="en-US" sz="2000" dirty="0" smtClean="0"/>
              <a:t>Traffic Steering</a:t>
            </a:r>
          </a:p>
          <a:p>
            <a:pPr lvl="1"/>
            <a:r>
              <a:rPr lang="en-US" sz="2000" dirty="0" smtClean="0">
                <a:solidFill>
                  <a:srgbClr val="3E3EFF"/>
                </a:solidFill>
              </a:rPr>
              <a:t>Simple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[Sigcomm’13] 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3" name="Rounded Rectangle 91"/>
          <p:cNvSpPr/>
          <p:nvPr/>
        </p:nvSpPr>
        <p:spPr>
          <a:xfrm>
            <a:off x="3727982" y="2488392"/>
            <a:ext cx="5265332" cy="963180"/>
          </a:xfrm>
          <a:prstGeom prst="round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1" descr="IOSfire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1239" y="2885537"/>
            <a:ext cx="347673" cy="415623"/>
          </a:xfrm>
          <a:prstGeom prst="rect">
            <a:avLst/>
          </a:prstGeom>
          <a:noFill/>
        </p:spPr>
      </p:pic>
      <p:pic>
        <p:nvPicPr>
          <p:cNvPr id="125" name="Picture 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7534" y="2885537"/>
            <a:ext cx="386793" cy="415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6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7546" y="2885537"/>
            <a:ext cx="402652" cy="415623"/>
          </a:xfrm>
          <a:prstGeom prst="rect">
            <a:avLst/>
          </a:prstGeom>
          <a:noFill/>
        </p:spPr>
      </p:pic>
      <p:cxnSp>
        <p:nvCxnSpPr>
          <p:cNvPr id="127" name="Straight Arrow Connector 97"/>
          <p:cNvCxnSpPr>
            <a:endCxn id="124" idx="1"/>
          </p:cNvCxnSpPr>
          <p:nvPr/>
        </p:nvCxnSpPr>
        <p:spPr>
          <a:xfrm>
            <a:off x="5996672" y="3093349"/>
            <a:ext cx="54456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99"/>
          <p:cNvCxnSpPr>
            <a:stCxn id="124" idx="3"/>
            <a:endCxn id="126" idx="1"/>
          </p:cNvCxnSpPr>
          <p:nvPr/>
        </p:nvCxnSpPr>
        <p:spPr>
          <a:xfrm>
            <a:off x="6888912" y="3093349"/>
            <a:ext cx="448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03"/>
          <p:cNvCxnSpPr>
            <a:endCxn id="125" idx="1"/>
          </p:cNvCxnSpPr>
          <p:nvPr/>
        </p:nvCxnSpPr>
        <p:spPr>
          <a:xfrm>
            <a:off x="7738900" y="3093349"/>
            <a:ext cx="448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07"/>
          <p:cNvSpPr txBox="1"/>
          <p:nvPr/>
        </p:nvSpPr>
        <p:spPr>
          <a:xfrm>
            <a:off x="6354419" y="2546983"/>
            <a:ext cx="889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Firewall</a:t>
            </a:r>
          </a:p>
        </p:txBody>
      </p:sp>
      <p:sp>
        <p:nvSpPr>
          <p:cNvPr id="131" name="TextBox 108"/>
          <p:cNvSpPr txBox="1"/>
          <p:nvPr/>
        </p:nvSpPr>
        <p:spPr>
          <a:xfrm>
            <a:off x="7337546" y="2546983"/>
            <a:ext cx="50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IDS</a:t>
            </a:r>
          </a:p>
        </p:txBody>
      </p:sp>
      <p:sp>
        <p:nvSpPr>
          <p:cNvPr id="132" name="TextBox 109"/>
          <p:cNvSpPr txBox="1"/>
          <p:nvPr/>
        </p:nvSpPr>
        <p:spPr>
          <a:xfrm>
            <a:off x="7986406" y="2546983"/>
            <a:ext cx="69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Proxy</a:t>
            </a:r>
          </a:p>
        </p:txBody>
      </p:sp>
      <p:sp>
        <p:nvSpPr>
          <p:cNvPr id="133" name="TextBox 110"/>
          <p:cNvSpPr txBox="1"/>
          <p:nvPr/>
        </p:nvSpPr>
        <p:spPr>
          <a:xfrm>
            <a:off x="5395289" y="276992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34" name="TextBox 111"/>
          <p:cNvSpPr txBox="1"/>
          <p:nvPr/>
        </p:nvSpPr>
        <p:spPr>
          <a:xfrm>
            <a:off x="3907377" y="2754538"/>
            <a:ext cx="1543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 Chain:</a:t>
            </a:r>
            <a:endParaRPr lang="en-US" sz="2000" b="1" dirty="0"/>
          </a:p>
        </p:txBody>
      </p:sp>
      <p:cxnSp>
        <p:nvCxnSpPr>
          <p:cNvPr id="166" name="Straight Connector 23"/>
          <p:cNvCxnSpPr>
            <a:stCxn id="170" idx="3"/>
            <a:endCxn id="169" idx="1"/>
          </p:cNvCxnSpPr>
          <p:nvPr/>
        </p:nvCxnSpPr>
        <p:spPr>
          <a:xfrm flipV="1">
            <a:off x="3259396" y="5382991"/>
            <a:ext cx="2516856" cy="21796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45"/>
          <p:cNvSpPr txBox="1"/>
          <p:nvPr/>
        </p:nvSpPr>
        <p:spPr>
          <a:xfrm>
            <a:off x="1601949" y="4789237"/>
            <a:ext cx="48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S1</a:t>
            </a:r>
          </a:p>
        </p:txBody>
      </p:sp>
      <p:sp>
        <p:nvSpPr>
          <p:cNvPr id="168" name="TextBox 46"/>
          <p:cNvSpPr txBox="1"/>
          <p:nvPr/>
        </p:nvSpPr>
        <p:spPr>
          <a:xfrm>
            <a:off x="5272050" y="4793393"/>
            <a:ext cx="48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S2</a:t>
            </a:r>
          </a:p>
        </p:txBody>
      </p:sp>
      <p:pic>
        <p:nvPicPr>
          <p:cNvPr id="169" name="Picture 4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76253" y="5037083"/>
            <a:ext cx="1175375" cy="69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0" name="Picture 5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4022" y="5058879"/>
            <a:ext cx="1175375" cy="69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1" name="Picture 11" descr="IOSfire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570" y="3844352"/>
            <a:ext cx="710558" cy="602783"/>
          </a:xfrm>
          <a:prstGeom prst="rect">
            <a:avLst/>
          </a:prstGeom>
          <a:noFill/>
        </p:spPr>
      </p:pic>
      <p:pic>
        <p:nvPicPr>
          <p:cNvPr id="172" name="Picture 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9243" y="3844352"/>
            <a:ext cx="787294" cy="602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73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9082" y="3844352"/>
            <a:ext cx="838143" cy="602783"/>
          </a:xfrm>
          <a:prstGeom prst="rect">
            <a:avLst/>
          </a:prstGeom>
          <a:noFill/>
        </p:spPr>
      </p:pic>
      <p:sp>
        <p:nvSpPr>
          <p:cNvPr id="174" name="TextBox 70"/>
          <p:cNvSpPr txBox="1"/>
          <p:nvPr/>
        </p:nvSpPr>
        <p:spPr>
          <a:xfrm>
            <a:off x="1993087" y="3444242"/>
            <a:ext cx="1003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Firewall</a:t>
            </a:r>
          </a:p>
        </p:txBody>
      </p:sp>
      <p:sp>
        <p:nvSpPr>
          <p:cNvPr id="175" name="TextBox 71"/>
          <p:cNvSpPr txBox="1"/>
          <p:nvPr/>
        </p:nvSpPr>
        <p:spPr>
          <a:xfrm>
            <a:off x="3316230" y="3441024"/>
            <a:ext cx="75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Proxy</a:t>
            </a:r>
          </a:p>
        </p:txBody>
      </p:sp>
      <p:sp>
        <p:nvSpPr>
          <p:cNvPr id="176" name="TextBox 72"/>
          <p:cNvSpPr txBox="1"/>
          <p:nvPr/>
        </p:nvSpPr>
        <p:spPr>
          <a:xfrm>
            <a:off x="6391187" y="3436275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IDS</a:t>
            </a:r>
          </a:p>
        </p:txBody>
      </p:sp>
      <p:cxnSp>
        <p:nvCxnSpPr>
          <p:cNvPr id="177" name="Straight Connector 117"/>
          <p:cNvCxnSpPr/>
          <p:nvPr/>
        </p:nvCxnSpPr>
        <p:spPr>
          <a:xfrm>
            <a:off x="6951627" y="5375693"/>
            <a:ext cx="1482796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118"/>
          <p:cNvSpPr/>
          <p:nvPr/>
        </p:nvSpPr>
        <p:spPr>
          <a:xfrm>
            <a:off x="878794" y="5565643"/>
            <a:ext cx="241300" cy="3265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22"/>
          <p:cNvSpPr txBox="1"/>
          <p:nvPr/>
        </p:nvSpPr>
        <p:spPr>
          <a:xfrm>
            <a:off x="7041383" y="5334811"/>
            <a:ext cx="5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Dst</a:t>
            </a:r>
            <a:endParaRPr lang="en-US" sz="2400" i="1" dirty="0"/>
          </a:p>
        </p:txBody>
      </p:sp>
      <p:cxnSp>
        <p:nvCxnSpPr>
          <p:cNvPr id="180" name="Straight Connector 177"/>
          <p:cNvCxnSpPr>
            <a:stCxn id="178" idx="3"/>
            <a:endCxn id="170" idx="2"/>
          </p:cNvCxnSpPr>
          <p:nvPr/>
        </p:nvCxnSpPr>
        <p:spPr>
          <a:xfrm>
            <a:off x="1120095" y="5728899"/>
            <a:ext cx="1551615" cy="21796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79"/>
          <p:cNvCxnSpPr>
            <a:stCxn id="170" idx="2"/>
          </p:cNvCxnSpPr>
          <p:nvPr/>
        </p:nvCxnSpPr>
        <p:spPr>
          <a:xfrm flipH="1" flipV="1">
            <a:off x="1901893" y="4425747"/>
            <a:ext cx="769817" cy="1324949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309472" y="4447135"/>
            <a:ext cx="949924" cy="1349341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3"/>
          <p:cNvCxnSpPr/>
          <p:nvPr/>
        </p:nvCxnSpPr>
        <p:spPr>
          <a:xfrm>
            <a:off x="3259396" y="5796475"/>
            <a:ext cx="3195736" cy="0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9"/>
          <p:cNvCxnSpPr/>
          <p:nvPr/>
        </p:nvCxnSpPr>
        <p:spPr>
          <a:xfrm flipV="1">
            <a:off x="6455132" y="4447135"/>
            <a:ext cx="0" cy="134934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91"/>
          <p:cNvCxnSpPr/>
          <p:nvPr/>
        </p:nvCxnSpPr>
        <p:spPr>
          <a:xfrm>
            <a:off x="6149143" y="4404307"/>
            <a:ext cx="0" cy="1701501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202"/>
          <p:cNvCxnSpPr/>
          <p:nvPr/>
        </p:nvCxnSpPr>
        <p:spPr>
          <a:xfrm flipH="1">
            <a:off x="2943994" y="6105807"/>
            <a:ext cx="3205152" cy="0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207"/>
          <p:cNvCxnSpPr/>
          <p:nvPr/>
        </p:nvCxnSpPr>
        <p:spPr>
          <a:xfrm flipV="1">
            <a:off x="2943994" y="4404307"/>
            <a:ext cx="0" cy="170150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211"/>
          <p:cNvCxnSpPr/>
          <p:nvPr/>
        </p:nvCxnSpPr>
        <p:spPr>
          <a:xfrm>
            <a:off x="3107144" y="6545950"/>
            <a:ext cx="3693406" cy="0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16"/>
          <p:cNvCxnSpPr/>
          <p:nvPr/>
        </p:nvCxnSpPr>
        <p:spPr>
          <a:xfrm flipV="1">
            <a:off x="6800550" y="5728900"/>
            <a:ext cx="0" cy="81705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47"/>
          <p:cNvCxnSpPr/>
          <p:nvPr/>
        </p:nvCxnSpPr>
        <p:spPr>
          <a:xfrm>
            <a:off x="3107144" y="4447136"/>
            <a:ext cx="0" cy="2098815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5"/>
          <p:cNvCxnSpPr>
            <a:endCxn id="171" idx="2"/>
          </p:cNvCxnSpPr>
          <p:nvPr/>
        </p:nvCxnSpPr>
        <p:spPr>
          <a:xfrm flipH="1" flipV="1">
            <a:off x="2050849" y="4447135"/>
            <a:ext cx="455376" cy="611745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7"/>
          <p:cNvCxnSpPr>
            <a:stCxn id="170" idx="0"/>
            <a:endCxn id="172" idx="2"/>
          </p:cNvCxnSpPr>
          <p:nvPr/>
        </p:nvCxnSpPr>
        <p:spPr>
          <a:xfrm flipV="1">
            <a:off x="2671710" y="4447135"/>
            <a:ext cx="571181" cy="611745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54"/>
          <p:cNvCxnSpPr>
            <a:stCxn id="169" idx="0"/>
          </p:cNvCxnSpPr>
          <p:nvPr/>
        </p:nvCxnSpPr>
        <p:spPr>
          <a:xfrm flipV="1">
            <a:off x="6363940" y="4425339"/>
            <a:ext cx="0" cy="6117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73"/>
          <p:cNvCxnSpPr/>
          <p:nvPr/>
        </p:nvCxnSpPr>
        <p:spPr>
          <a:xfrm>
            <a:off x="601225" y="5428456"/>
            <a:ext cx="1482796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49596" y="4173958"/>
            <a:ext cx="8576091" cy="13053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Placement determine routing paths -&gt;Minimize latency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5E-6 0.00023 C 0.00973 0.00069 0.0198 0.00069 0.02952 0.00185 C 0.03108 0.00208 0.03212 0.00393 0.03369 0.00393 C 0.04046 0.00393 0.05626 0.00115 0.06372 3.33333E-6 C 0.07362 -0.00463 0.06129 0.00092 0.07327 -0.00394 C 0.08073 -0.00695 0.07674 -0.00695 0.0882 -0.00973 L 0.09636 -0.01158 L 0.10469 -0.01551 C 0.10608 -0.01621 0.10712 -0.01713 0.10851 -0.01736 C 0.11702 -0.01968 0.11337 -0.01829 0.11962 -0.0213 C 0.12101 -0.02269 0.12223 -0.02431 0.12362 -0.02523 C 0.12605 -0.02686 0.13178 -0.02894 0.13178 -0.02871 C 0.13403 -0.03218 0.13594 -0.03426 0.13716 -0.03866 C 0.13855 -0.04236 0.13924 -0.04653 0.13994 -0.05023 L 0.1415 -0.05602 C 0.14098 -0.06135 0.14046 -0.06644 0.13994 -0.07153 C 0.13994 -0.07361 0.13889 -0.07547 0.13855 -0.07732 C 0.13803 -0.07986 0.13785 -0.08264 0.13716 -0.08519 C 0.13681 -0.08704 0.13612 -0.08889 0.13594 -0.09098 C 0.13542 -0.09306 0.13212 -0.11459 0.13056 -0.11806 C 0.12935 -0.11991 0.12848 -0.12176 0.12761 -0.12385 C 0.12223 -0.13982 0.13143 -0.11875 0.12362 -0.13542 C 0.12032 -0.15 0.12535 -0.13241 0.11806 -0.14491 C 0.11719 -0.14653 0.11737 -0.14908 0.11667 -0.1507 C 0.11546 -0.15394 0.11112 -0.1588 0.10851 -0.16042 C 0.10712 -0.16135 0.10608 -0.16181 0.10469 -0.1625 C 0.10382 -0.16366 0.10244 -0.16482 0.10174 -0.16621 C 0.10122 -0.16806 0.10053 -0.17014 0.10053 -0.17199 C 0.10053 -0.20463 0.09653 -0.19746 0.10469 -0.2088 C 0.11146 -0.20811 0.11806 -0.20787 0.12501 -0.20695 C 0.12761 -0.20648 0.13126 -0.20348 0.13316 -0.20116 C 0.13507 -0.19861 0.13646 -0.19537 0.13855 -0.19329 L 0.14271 -0.18936 C 0.14619 -0.17477 0.14167 -0.19283 0.14671 -0.17778 C 0.15226 -0.16181 0.14323 -0.18287 0.15105 -0.16621 C 0.15504 -0.14213 0.14966 -0.17223 0.15365 -0.15278 C 0.15417 -0.15023 0.15435 -0.14746 0.15487 -0.14491 C 0.15521 -0.14306 0.15591 -0.14121 0.15608 -0.13912 C 0.15973 -0.12223 0.15573 -0.13959 0.15903 -0.1257 C 0.16007 -0.11806 0.16007 -0.10996 0.16181 -0.10255 C 0.16251 -0.09931 0.16441 -0.09746 0.16598 -0.09468 C 0.16997 -0.08658 0.1665 -0.09074 0.17275 -0.08519 C 0.179 -0.07153 0.17119 -0.08843 0.17952 -0.07153 C 0.18039 -0.06968 0.18073 -0.06736 0.1823 -0.06574 C 0.18994 -0.05625 0.18976 -0.05926 0.19862 -0.05417 C 0.20053 -0.05301 0.20244 -0.05186 0.204 -0.05023 C 0.20504 -0.04931 0.20556 -0.04723 0.2066 -0.04653 C 0.20834 -0.04514 0.21042 -0.04537 0.21216 -0.04445 C 0.23212 -0.03588 0.20903 -0.04144 0.25157 -0.03866 C 0.25417 -0.0382 0.2691 -0.03565 0.27205 -0.03473 C 0.27553 -0.0338 0.27935 -0.03125 0.28299 -0.03102 L 0.30174 -0.02894 C 0.30382 -0.02848 0.30556 -0.02778 0.30764 -0.02709 C 0.30869 -0.02662 0.31007 -0.0257 0.31146 -0.02523 C 0.31407 -0.02431 0.31685 -0.02408 0.31962 -0.02315 C 0.32101 -0.02269 0.32223 -0.02176 0.32379 -0.0213 C 0.32605 -0.02061 0.3283 -0.02014 0.33056 -0.01945 C 0.3323 -0.01875 0.33421 -0.01783 0.33612 -0.01736 C 0.35261 -0.01389 0.37448 -0.01436 0.38907 -0.01366 C 0.40087 -0.01412 0.41251 -0.01436 0.42448 -0.01551 C 0.43282 -0.01621 0.44914 -0.01945 0.44914 -0.01922 C 0.45035 -0.01991 0.45174 -0.02084 0.45313 -0.0213 C 0.45539 -0.02199 0.45782 -0.02176 0.4599 -0.02315 C 0.46146 -0.02454 0.46268 -0.02732 0.46407 -0.02894 C 0.46737 -0.03311 0.46806 -0.03287 0.47223 -0.03473 C 0.47327 -0.03681 0.47466 -0.03889 0.47605 -0.04074 C 0.47761 -0.04236 0.48351 -0.04861 0.4856 -0.05023 C 0.48751 -0.05162 0.48959 -0.05278 0.49132 -0.05417 C 0.49462 -0.06875 0.48994 -0.0507 0.49532 -0.06574 C 0.49601 -0.0676 0.49601 -0.06968 0.49671 -0.07153 C 0.49792 -0.07616 0.49948 -0.08056 0.5007 -0.08519 C 0.50139 -0.0875 0.50139 -0.09028 0.50174 -0.09283 C 0.50313 -0.0963 0.50469 -0.09931 0.50608 -0.10255 C 0.50712 -0.11181 0.5073 -0.11875 0.50886 -0.12755 C 0.50921 -0.12963 0.50973 -0.13148 0.51025 -0.13334 C 0.51181 -0.15301 0.51025 -0.14398 0.51424 -0.16042 C 0.51476 -0.1625 0.51494 -0.16459 0.51563 -0.16621 C 0.52396 -0.18403 0.51337 -0.16227 0.52101 -0.17593 C 0.52205 -0.17778 0.52205 -0.18056 0.52379 -0.18172 C 0.52605 -0.1838 0.53421 -0.18635 0.53733 -0.1875 C 0.53785 -0.18936 0.53855 -0.19144 0.53889 -0.19329 C 0.53941 -0.19653 0.53959 -0.19977 0.54011 -0.20301 C 0.54237 -0.21204 0.54341 -0.21019 0.54688 -0.21852 C 0.55348 -0.23357 0.54757 -0.22686 0.55521 -0.2338 C 0.55626 -0.23334 0.55799 -0.23311 0.55938 -0.23195 C 0.56303 -0.22871 0.56372 -0.22199 0.56459 -0.21644 L 0.56615 -0.2088 C 0.56563 -0.19908 0.56546 -0.18936 0.56459 -0.17986 C 0.56424 -0.17662 0.56372 -0.17338 0.5632 -0.17014 C 0.56094 -0.15278 0.56303 -0.16459 0.5606 -0.1507 C 0.56094 -0.13982 0.56112 -0.12894 0.56181 -0.11806 C 0.56303 -0.1 0.56303 -0.10718 0.56459 -0.09283 C 0.56511 -0.08843 0.56546 -0.0838 0.56615 -0.0794 C 0.56719 -0.07246 0.56823 -0.07292 0.57014 -0.06574 C 0.57084 -0.0632 0.57101 -0.06065 0.57136 -0.05811 C 0.57188 -0.05602 0.5724 -0.05417 0.57275 -0.05232 C 0.56876 -0.03426 0.57275 -0.04607 0.54428 -0.04838 C 0.53143 -0.04931 0.50244 -0.05232 0.49254 -0.05417 C 0.47691 -0.05695 0.48542 -0.05556 0.46806 -0.05811 C 0.46615 -0.05857 0.46441 -0.05949 0.46268 -0.05996 C 0.44705 -0.06366 0.45626 -0.05973 0.44775 -0.06389 C 0.43282 -0.05672 0.44254 -0.06088 0.40816 -0.05996 L 0.28959 -0.05811 C 0.28542 -0.05741 0.28073 -0.05648 0.27622 -0.05602 C 0.25452 -0.05394 0.23039 -0.05324 0.20955 -0.05232 C 0.20487 -0.05278 0.19705 -0.04792 0.19566 -0.05417 C 0.19271 -0.06922 0.1941 -0.10093 0.19862 -0.12176 C 0.19896 -0.12385 0.19948 -0.1257 0.19983 -0.12755 C 0.20035 -0.13287 0.20105 -0.13797 0.20122 -0.14306 C 0.20191 -0.15394 0.20191 -0.16505 0.20244 -0.17593 C 0.20261 -0.17801 0.20348 -0.17986 0.204 -0.18172 C 0.20435 -0.18496 0.20469 -0.1882 0.20521 -0.19144 C 0.20608 -0.19561 0.20712 -0.20417 0.21077 -0.20695 C 0.21337 -0.20857 0.21876 -0.21065 0.21876 -0.21042 C 0.22084 -0.21019 0.22257 -0.21019 0.22448 -0.2088 C 0.22969 -0.20417 0.22935 -0.20116 0.23212 -0.19537 C 0.23316 -0.19375 0.23438 -0.1926 0.23507 -0.19144 C 0.2356 -0.18889 0.23664 -0.18635 0.23664 -0.18357 C 0.23664 -0.17084 0.23594 -0.16343 0.23369 -0.15278 C 0.23351 -0.1507 0.23316 -0.14885 0.23212 -0.14699 C 0.23178 -0.14491 0.23091 -0.14306 0.22987 -0.14121 C 0.22935 -0.13866 0.22882 -0.13611 0.22865 -0.13334 C 0.22501 -0.11135 0.229 -0.13496 0.2257 -0.11598 C 0.22587 -0.10996 0.2257 -0.08635 0.22987 -0.07732 C 0.23091 -0.07547 0.23178 -0.07361 0.23212 -0.07153 C 0.23316 -0.06968 0.23264 -0.06713 0.23369 -0.06574 C 0.23837 -0.05949 0.24428 -0.05625 0.25018 -0.05417 C 0.25191 -0.05348 0.25382 -0.05278 0.25573 -0.05232 C 0.26025 -0.05093 0.26494 -0.05 0.26928 -0.04838 C 0.27292 -0.04699 0.27639 -0.04491 0.28004 -0.04445 L 0.3033 -0.0426 C 0.32431 -0.04329 0.34514 -0.04283 0.36615 -0.04445 C 0.36962 -0.04491 0.37327 -0.04769 0.37674 -0.04838 L 0.38768 -0.05023 C 0.38941 -0.05093 0.39115 -0.05162 0.39323 -0.05232 C 0.42327 -0.06065 0.4533 -0.05301 0.48421 -0.05232 L 0.51285 -0.05023 C 0.52084 -0.04977 0.52848 -0.04838 0.53612 -0.04838 C 0.55626 -0.04838 0.57674 -0.04977 0.59723 -0.05023 C 0.62969 -0.06551 0.59566 -0.05023 0.68976 -0.05023 C 0.7066 -0.05023 0.72344 -0.05186 0.74028 -0.05232 C 0.75382 -0.05255 0.76737 -0.05232 0.78126 -0.05232 " pathEditMode="relative" rAng="0" ptsTypes="AAAAAAAAAAAAAAAAAAAAAAAAAAAAAAAAAAAAAAAAAAAAAAAAAAAAAAAAAAAAAAAAAAAAAAAAAAAAAAAAAAAAAAAAAAAAAAAAAAAAAAAAAAAAAAAAAAAAAAAAAAAAAAAAAAAAAAAAAAAAAAA">
                                      <p:cBhvr>
                                        <p:cTn id="44" dur="5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3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Placement:</a:t>
            </a:r>
            <a:br>
              <a:rPr lang="en-US" dirty="0"/>
            </a:br>
            <a:r>
              <a:rPr lang="en-US" dirty="0"/>
              <a:t>Hardware Network 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28651" y="2813424"/>
          <a:ext cx="8313468" cy="1346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3788"/>
                <a:gridCol w="1898922"/>
                <a:gridCol w="1935678"/>
                <a:gridCol w="2945080"/>
              </a:tblGrid>
              <a:tr h="4687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NF types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Traffic Steering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Placement Objective</a:t>
                      </a:r>
                      <a:endParaRPr lang="en-US" sz="2000" dirty="0"/>
                    </a:p>
                  </a:txBody>
                  <a:tcPr/>
                </a:tc>
              </a:tr>
              <a:tr h="438717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</a:t>
                      </a:r>
                      <a:r>
                        <a:rPr lang="en-US" dirty="0" smtClean="0"/>
                        <a:t>coverage </a:t>
                      </a:r>
                      <a:r>
                        <a:rPr lang="en-US" dirty="0" smtClean="0"/>
                        <a:t>/ min. cost</a:t>
                      </a:r>
                      <a:endParaRPr lang="en-US" dirty="0"/>
                    </a:p>
                  </a:txBody>
                  <a:tcPr/>
                </a:tc>
              </a:tr>
              <a:tr h="43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compulsory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 latency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Survey of Network Function Placement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Hardware Network Function</a:t>
            </a:r>
          </a:p>
          <a:p>
            <a:r>
              <a:rPr lang="en-US" dirty="0" smtClean="0"/>
              <a:t>Virtual Network Function (VNF)</a:t>
            </a:r>
          </a:p>
          <a:p>
            <a:pPr lvl="1"/>
            <a:r>
              <a:rPr lang="en-US" dirty="0" smtClean="0"/>
              <a:t>Thread based</a:t>
            </a:r>
          </a:p>
          <a:p>
            <a:pPr lvl="1"/>
            <a:r>
              <a:rPr lang="en-US" dirty="0" smtClean="0"/>
              <a:t>VM based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Other Forms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Placement:</a:t>
            </a:r>
            <a:br>
              <a:rPr lang="en-US" dirty="0"/>
            </a:br>
            <a:r>
              <a:rPr lang="en-US" dirty="0" smtClean="0"/>
              <a:t>Virtual Network Functions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based (e.g. </a:t>
            </a:r>
            <a:r>
              <a:rPr lang="en-US" dirty="0" smtClean="0">
                <a:solidFill>
                  <a:srgbClr val="3E3EFF"/>
                </a:solidFill>
              </a:rPr>
              <a:t>consolidation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[NSDI’12]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Light weight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resource isolation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Virtual machine based (e.g. </a:t>
            </a:r>
            <a:r>
              <a:rPr lang="en-US" dirty="0" smtClean="0">
                <a:solidFill>
                  <a:srgbClr val="3E3EFF"/>
                </a:solidFill>
              </a:rPr>
              <a:t>E2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[SOSP’15]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Additional overhead</a:t>
            </a:r>
          </a:p>
          <a:p>
            <a:pPr lvl="1"/>
            <a:r>
              <a:rPr lang="en-US" dirty="0" smtClean="0"/>
              <a:t>Resource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Placement:</a:t>
            </a:r>
            <a:br>
              <a:rPr lang="en-US" dirty="0" smtClean="0"/>
            </a:br>
            <a:r>
              <a:rPr lang="en-US" dirty="0" smtClean="0"/>
              <a:t>Virtual Network Functions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based (e.g</a:t>
            </a:r>
            <a:r>
              <a:rPr lang="en-US" dirty="0"/>
              <a:t>. </a:t>
            </a:r>
            <a:r>
              <a:rPr lang="en-US" dirty="0">
                <a:solidFill>
                  <a:srgbClr val="3E3EFF"/>
                </a:solidFill>
              </a:rPr>
              <a:t>consolidation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[NSDI’12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Rounded Rectangle 5"/>
          <p:cNvSpPr/>
          <p:nvPr/>
        </p:nvSpPr>
        <p:spPr>
          <a:xfrm>
            <a:off x="911874" y="2471782"/>
            <a:ext cx="7290594" cy="3705181"/>
          </a:xfrm>
          <a:prstGeom prst="round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230" descr="UCS5108BladeServerChas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3261" y="5622333"/>
            <a:ext cx="5199110" cy="447965"/>
          </a:xfrm>
          <a:prstGeom prst="rect">
            <a:avLst/>
          </a:prstGeom>
          <a:noFill/>
        </p:spPr>
      </p:pic>
      <p:sp>
        <p:nvSpPr>
          <p:cNvPr id="6" name="Rounded Rectangle 7"/>
          <p:cNvSpPr/>
          <p:nvPr/>
        </p:nvSpPr>
        <p:spPr>
          <a:xfrm>
            <a:off x="2987190" y="5063925"/>
            <a:ext cx="2974202" cy="5083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Session Management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2307088" y="4324373"/>
            <a:ext cx="2617070" cy="5083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Protocol Parsers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oup 9"/>
          <p:cNvGrpSpPr/>
          <p:nvPr/>
        </p:nvGrpSpPr>
        <p:grpSpPr>
          <a:xfrm>
            <a:off x="6038942" y="4002386"/>
            <a:ext cx="683050" cy="783447"/>
            <a:chOff x="4912446" y="1909874"/>
            <a:chExt cx="683050" cy="1023666"/>
          </a:xfrm>
        </p:grpSpPr>
        <p:sp>
          <p:nvSpPr>
            <p:cNvPr id="9" name="Rounded Rectangle 10"/>
            <p:cNvSpPr/>
            <p:nvPr/>
          </p:nvSpPr>
          <p:spPr>
            <a:xfrm>
              <a:off x="4912446" y="1909874"/>
              <a:ext cx="683050" cy="10236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11" descr="IOSfirew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9282" y="2044333"/>
              <a:ext cx="517645" cy="648988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2"/>
          <p:cNvCxnSpPr/>
          <p:nvPr/>
        </p:nvCxnSpPr>
        <p:spPr>
          <a:xfrm flipH="1">
            <a:off x="5961392" y="4826467"/>
            <a:ext cx="242955" cy="237458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3"/>
          <p:cNvGrpSpPr/>
          <p:nvPr/>
        </p:nvGrpSpPr>
        <p:grpSpPr>
          <a:xfrm>
            <a:off x="3876164" y="3167488"/>
            <a:ext cx="708316" cy="853533"/>
            <a:chOff x="3419021" y="99536"/>
            <a:chExt cx="708316" cy="853533"/>
          </a:xfrm>
        </p:grpSpPr>
        <p:sp>
          <p:nvSpPr>
            <p:cNvPr id="13" name="Rounded Rectangle 14"/>
            <p:cNvSpPr/>
            <p:nvPr/>
          </p:nvSpPr>
          <p:spPr>
            <a:xfrm>
              <a:off x="3419021" y="99536"/>
              <a:ext cx="681007" cy="85353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1" descr="IOSfirew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8051" y="325886"/>
              <a:ext cx="699286" cy="551504"/>
            </a:xfrm>
            <a:prstGeom prst="rect">
              <a:avLst/>
            </a:prstGeom>
            <a:noFill/>
          </p:spPr>
        </p:pic>
      </p:grpSp>
      <p:grpSp>
        <p:nvGrpSpPr>
          <p:cNvPr id="15" name="Group 16"/>
          <p:cNvGrpSpPr/>
          <p:nvPr/>
        </p:nvGrpSpPr>
        <p:grpSpPr>
          <a:xfrm>
            <a:off x="3170988" y="3180773"/>
            <a:ext cx="692748" cy="853533"/>
            <a:chOff x="164379" y="99536"/>
            <a:chExt cx="692748" cy="853533"/>
          </a:xfrm>
        </p:grpSpPr>
        <p:sp>
          <p:nvSpPr>
            <p:cNvPr id="16" name="Rounded Rectangle 17"/>
            <p:cNvSpPr/>
            <p:nvPr/>
          </p:nvSpPr>
          <p:spPr>
            <a:xfrm>
              <a:off x="176120" y="99536"/>
              <a:ext cx="681007" cy="85353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379" y="325886"/>
              <a:ext cx="663596" cy="518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19"/>
          <p:cNvGrpSpPr/>
          <p:nvPr/>
        </p:nvGrpSpPr>
        <p:grpSpPr>
          <a:xfrm>
            <a:off x="2478574" y="3180773"/>
            <a:ext cx="704155" cy="853533"/>
            <a:chOff x="-176125" y="2914739"/>
            <a:chExt cx="704155" cy="853533"/>
          </a:xfrm>
        </p:grpSpPr>
        <p:sp>
          <p:nvSpPr>
            <p:cNvPr id="19" name="Rounded Rectangle 20"/>
            <p:cNvSpPr/>
            <p:nvPr/>
          </p:nvSpPr>
          <p:spPr>
            <a:xfrm>
              <a:off x="-176125" y="2914739"/>
              <a:ext cx="681007" cy="85353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2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75791" y="3095893"/>
              <a:ext cx="703821" cy="4806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Group 22"/>
          <p:cNvGrpSpPr/>
          <p:nvPr/>
        </p:nvGrpSpPr>
        <p:grpSpPr>
          <a:xfrm>
            <a:off x="1797567" y="3180773"/>
            <a:ext cx="681007" cy="853533"/>
            <a:chOff x="1848375" y="4864083"/>
            <a:chExt cx="681007" cy="853533"/>
          </a:xfrm>
        </p:grpSpPr>
        <p:sp>
          <p:nvSpPr>
            <p:cNvPr id="22" name="Rounded Rectangle 23"/>
            <p:cNvSpPr/>
            <p:nvPr/>
          </p:nvSpPr>
          <p:spPr>
            <a:xfrm>
              <a:off x="1848375" y="4864083"/>
              <a:ext cx="681007" cy="85353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" descr="VPNConcentratorAug200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09742" y="5067859"/>
              <a:ext cx="581756" cy="532776"/>
            </a:xfrm>
            <a:prstGeom prst="rect">
              <a:avLst/>
            </a:prstGeom>
            <a:noFill/>
          </p:spPr>
        </p:pic>
      </p:grpSp>
      <p:cxnSp>
        <p:nvCxnSpPr>
          <p:cNvPr id="24" name="Straight Arrow Connector 25"/>
          <p:cNvCxnSpPr/>
          <p:nvPr/>
        </p:nvCxnSpPr>
        <p:spPr>
          <a:xfrm>
            <a:off x="3834584" y="4826467"/>
            <a:ext cx="238690" cy="233963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6"/>
          <p:cNvCxnSpPr/>
          <p:nvPr/>
        </p:nvCxnSpPr>
        <p:spPr>
          <a:xfrm>
            <a:off x="2440690" y="4002386"/>
            <a:ext cx="252784" cy="34384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7"/>
          <p:cNvCxnSpPr/>
          <p:nvPr/>
        </p:nvCxnSpPr>
        <p:spPr>
          <a:xfrm>
            <a:off x="2870392" y="4002386"/>
            <a:ext cx="233593" cy="34384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8"/>
          <p:cNvCxnSpPr/>
          <p:nvPr/>
        </p:nvCxnSpPr>
        <p:spPr>
          <a:xfrm flipH="1">
            <a:off x="4073274" y="4002386"/>
            <a:ext cx="209538" cy="321987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9"/>
          <p:cNvCxnSpPr>
            <a:endCxn id="7" idx="0"/>
          </p:cNvCxnSpPr>
          <p:nvPr/>
        </p:nvCxnSpPr>
        <p:spPr>
          <a:xfrm>
            <a:off x="3615623" y="4002386"/>
            <a:ext cx="0" cy="321987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30"/>
          <p:cNvGrpSpPr/>
          <p:nvPr/>
        </p:nvGrpSpPr>
        <p:grpSpPr>
          <a:xfrm>
            <a:off x="4557171" y="3128931"/>
            <a:ext cx="683050" cy="929896"/>
            <a:chOff x="3699769" y="1593976"/>
            <a:chExt cx="683050" cy="929896"/>
          </a:xfrm>
        </p:grpSpPr>
        <p:sp>
          <p:nvSpPr>
            <p:cNvPr id="30" name="Rounded Rectangle 31"/>
            <p:cNvSpPr/>
            <p:nvPr/>
          </p:nvSpPr>
          <p:spPr>
            <a:xfrm>
              <a:off x="3699769" y="1593976"/>
              <a:ext cx="683050" cy="92989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2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32411" y="1862018"/>
              <a:ext cx="650408" cy="440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2" name="TextBox 33"/>
          <p:cNvSpPr txBox="1"/>
          <p:nvPr/>
        </p:nvSpPr>
        <p:spPr>
          <a:xfrm>
            <a:off x="1665053" y="2728821"/>
            <a:ext cx="390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VPN   Web   Mail   IDS   Proxy </a:t>
            </a:r>
            <a:endParaRPr lang="en-US" sz="2400" dirty="0"/>
          </a:p>
        </p:txBody>
      </p:sp>
      <p:cxnSp>
        <p:nvCxnSpPr>
          <p:cNvPr id="33" name="Straight Arrow Connector 34"/>
          <p:cNvCxnSpPr/>
          <p:nvPr/>
        </p:nvCxnSpPr>
        <p:spPr>
          <a:xfrm flipH="1">
            <a:off x="4557171" y="4024241"/>
            <a:ext cx="209538" cy="321987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5"/>
          <p:cNvSpPr txBox="1"/>
          <p:nvPr/>
        </p:nvSpPr>
        <p:spPr>
          <a:xfrm>
            <a:off x="5892997" y="3576018"/>
            <a:ext cx="116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Firewall</a:t>
            </a:r>
            <a:endParaRPr lang="en-US" sz="2400" dirty="0"/>
          </a:p>
        </p:txBody>
      </p:sp>
      <p:sp>
        <p:nvSpPr>
          <p:cNvPr id="35" name="椭圆 34"/>
          <p:cNvSpPr/>
          <p:nvPr/>
        </p:nvSpPr>
        <p:spPr>
          <a:xfrm>
            <a:off x="1340848" y="2621911"/>
            <a:ext cx="4607091" cy="172431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/>
          <p:cNvSpPr/>
          <p:nvPr/>
        </p:nvSpPr>
        <p:spPr>
          <a:xfrm>
            <a:off x="5670644" y="3235966"/>
            <a:ext cx="1466674" cy="172431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/>
          <p:cNvSpPr txBox="1"/>
          <p:nvPr/>
        </p:nvSpPr>
        <p:spPr>
          <a:xfrm>
            <a:off x="6258179" y="2528080"/>
            <a:ext cx="280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Threads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>
          <a:xfrm flipH="1">
            <a:off x="5670644" y="2882023"/>
            <a:ext cx="587535" cy="16984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7120223" y="3128931"/>
            <a:ext cx="17095" cy="73742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65529" y="4004414"/>
            <a:ext cx="8617523" cy="9907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Resource consumption is proportional to traffic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Placement:</a:t>
            </a:r>
            <a:br>
              <a:rPr lang="en-US" dirty="0"/>
            </a:br>
            <a:r>
              <a:rPr lang="en-US" dirty="0"/>
              <a:t>Virtual Network 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based VNF placement</a:t>
            </a:r>
            <a:endParaRPr lang="en-US" dirty="0"/>
          </a:p>
        </p:txBody>
      </p:sp>
      <p:pic>
        <p:nvPicPr>
          <p:cNvPr id="4" name="Picture 230" descr="UCS5108BladeServerChas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568" y="4694622"/>
            <a:ext cx="844574" cy="303195"/>
          </a:xfrm>
          <a:prstGeom prst="rect">
            <a:avLst/>
          </a:prstGeom>
          <a:noFill/>
        </p:spPr>
      </p:pic>
      <p:sp>
        <p:nvSpPr>
          <p:cNvPr id="5" name="TextBox 30"/>
          <p:cNvSpPr txBox="1"/>
          <p:nvPr/>
        </p:nvSpPr>
        <p:spPr>
          <a:xfrm>
            <a:off x="1584015" y="5049289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6" name="TextBox 31"/>
          <p:cNvSpPr txBox="1"/>
          <p:nvPr/>
        </p:nvSpPr>
        <p:spPr>
          <a:xfrm>
            <a:off x="7279985" y="4886447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7" name="TextBox 39"/>
          <p:cNvSpPr txBox="1"/>
          <p:nvPr/>
        </p:nvSpPr>
        <p:spPr>
          <a:xfrm>
            <a:off x="4322443" y="5606355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8" name="Freeform 43"/>
          <p:cNvSpPr/>
          <p:nvPr/>
        </p:nvSpPr>
        <p:spPr>
          <a:xfrm>
            <a:off x="2123346" y="4997818"/>
            <a:ext cx="4148524" cy="638264"/>
          </a:xfrm>
          <a:custGeom>
            <a:avLst/>
            <a:gdLst>
              <a:gd name="connsiteX0" fmla="*/ 0 w 4436533"/>
              <a:gd name="connsiteY0" fmla="*/ 0 h 1049890"/>
              <a:gd name="connsiteX1" fmla="*/ 2201333 w 4436533"/>
              <a:gd name="connsiteY1" fmla="*/ 1049867 h 1049890"/>
              <a:gd name="connsiteX2" fmla="*/ 4436533 w 4436533"/>
              <a:gd name="connsiteY2" fmla="*/ 33867 h 104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6533" h="1049890">
                <a:moveTo>
                  <a:pt x="0" y="0"/>
                </a:moveTo>
                <a:cubicBezTo>
                  <a:pt x="730955" y="522111"/>
                  <a:pt x="1461911" y="1044223"/>
                  <a:pt x="2201333" y="1049867"/>
                </a:cubicBezTo>
                <a:cubicBezTo>
                  <a:pt x="2940755" y="1055511"/>
                  <a:pt x="4436533" y="33867"/>
                  <a:pt x="4436533" y="33867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47"/>
          <p:cNvSpPr txBox="1"/>
          <p:nvPr/>
        </p:nvSpPr>
        <p:spPr>
          <a:xfrm>
            <a:off x="5333251" y="5360896"/>
            <a:ext cx="134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P: N1</a:t>
            </a:r>
            <a:r>
              <a:rPr lang="en-US" sz="2000" dirty="0" smtClean="0">
                <a:sym typeface="Wingdings"/>
              </a:rPr>
              <a:t> N3</a:t>
            </a:r>
            <a:endParaRPr lang="en-US" sz="2000" dirty="0"/>
          </a:p>
        </p:txBody>
      </p:sp>
      <p:sp>
        <p:nvSpPr>
          <p:cNvPr id="10" name="TextBox 49"/>
          <p:cNvSpPr txBox="1"/>
          <p:nvPr/>
        </p:nvSpPr>
        <p:spPr>
          <a:xfrm>
            <a:off x="935097" y="3671794"/>
            <a:ext cx="157357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Process (0.4)</a:t>
            </a:r>
            <a:endParaRPr lang="en-US" sz="2000" dirty="0"/>
          </a:p>
        </p:txBody>
      </p:sp>
      <p:pic>
        <p:nvPicPr>
          <p:cNvPr id="11" name="Picture 230" descr="UCS5108BladeServerChas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1870" y="4796091"/>
            <a:ext cx="844574" cy="303195"/>
          </a:xfrm>
          <a:prstGeom prst="rect">
            <a:avLst/>
          </a:prstGeom>
          <a:noFill/>
        </p:spPr>
      </p:pic>
      <p:pic>
        <p:nvPicPr>
          <p:cNvPr id="12" name="Picture 230" descr="UCS5108BladeServerChas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8369" y="5377834"/>
            <a:ext cx="844574" cy="303195"/>
          </a:xfrm>
          <a:prstGeom prst="rect">
            <a:avLst/>
          </a:prstGeom>
          <a:noFill/>
        </p:spPr>
      </p:pic>
      <p:sp>
        <p:nvSpPr>
          <p:cNvPr id="14" name="TextBox 67"/>
          <p:cNvSpPr txBox="1"/>
          <p:nvPr/>
        </p:nvSpPr>
        <p:spPr>
          <a:xfrm>
            <a:off x="3173313" y="4290721"/>
            <a:ext cx="157357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Process (0.3)</a:t>
            </a:r>
            <a:endParaRPr lang="en-US" sz="2000" dirty="0"/>
          </a:p>
        </p:txBody>
      </p:sp>
      <p:sp>
        <p:nvSpPr>
          <p:cNvPr id="15" name="TextBox 68"/>
          <p:cNvSpPr txBox="1"/>
          <p:nvPr/>
        </p:nvSpPr>
        <p:spPr>
          <a:xfrm>
            <a:off x="5823705" y="3823325"/>
            <a:ext cx="157357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Process (0.3)</a:t>
            </a:r>
            <a:endParaRPr lang="en-US" sz="2000" dirty="0"/>
          </a:p>
        </p:txBody>
      </p:sp>
      <p:sp>
        <p:nvSpPr>
          <p:cNvPr id="18" name="Rounded Rectangle 91"/>
          <p:cNvSpPr/>
          <p:nvPr/>
        </p:nvSpPr>
        <p:spPr>
          <a:xfrm>
            <a:off x="3018293" y="2609785"/>
            <a:ext cx="5265332" cy="963180"/>
          </a:xfrm>
          <a:prstGeom prst="round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779" y="3006930"/>
            <a:ext cx="347673" cy="415623"/>
          </a:xfrm>
          <a:prstGeom prst="rect">
            <a:avLst/>
          </a:prstGeom>
          <a:noFill/>
        </p:spPr>
      </p:pic>
      <p:pic>
        <p:nvPicPr>
          <p:cNvPr id="20" name="Picture 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4074" y="3006930"/>
            <a:ext cx="386793" cy="415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" name="Picture 57" descr="icon_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86" y="3006930"/>
            <a:ext cx="402652" cy="415623"/>
          </a:xfrm>
          <a:prstGeom prst="rect">
            <a:avLst/>
          </a:prstGeom>
          <a:noFill/>
        </p:spPr>
      </p:pic>
      <p:cxnSp>
        <p:nvCxnSpPr>
          <p:cNvPr id="22" name="Straight Arrow Connector 97"/>
          <p:cNvCxnSpPr>
            <a:endCxn id="19" idx="1"/>
          </p:cNvCxnSpPr>
          <p:nvPr/>
        </p:nvCxnSpPr>
        <p:spPr>
          <a:xfrm>
            <a:off x="5293212" y="3214742"/>
            <a:ext cx="54456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99"/>
          <p:cNvCxnSpPr>
            <a:stCxn id="19" idx="3"/>
            <a:endCxn id="21" idx="1"/>
          </p:cNvCxnSpPr>
          <p:nvPr/>
        </p:nvCxnSpPr>
        <p:spPr>
          <a:xfrm>
            <a:off x="6185452" y="3214742"/>
            <a:ext cx="448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03"/>
          <p:cNvCxnSpPr>
            <a:endCxn id="20" idx="1"/>
          </p:cNvCxnSpPr>
          <p:nvPr/>
        </p:nvCxnSpPr>
        <p:spPr>
          <a:xfrm>
            <a:off x="7035440" y="3214742"/>
            <a:ext cx="448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107"/>
          <p:cNvSpPr txBox="1"/>
          <p:nvPr/>
        </p:nvSpPr>
        <p:spPr>
          <a:xfrm>
            <a:off x="5650959" y="2668376"/>
            <a:ext cx="889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Firewall</a:t>
            </a:r>
          </a:p>
        </p:txBody>
      </p:sp>
      <p:sp>
        <p:nvSpPr>
          <p:cNvPr id="26" name="TextBox 108"/>
          <p:cNvSpPr txBox="1"/>
          <p:nvPr/>
        </p:nvSpPr>
        <p:spPr>
          <a:xfrm>
            <a:off x="6634086" y="2668376"/>
            <a:ext cx="50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IDS</a:t>
            </a:r>
          </a:p>
        </p:txBody>
      </p:sp>
      <p:sp>
        <p:nvSpPr>
          <p:cNvPr id="27" name="TextBox 109"/>
          <p:cNvSpPr txBox="1"/>
          <p:nvPr/>
        </p:nvSpPr>
        <p:spPr>
          <a:xfrm>
            <a:off x="7282946" y="2668376"/>
            <a:ext cx="69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Proxy</a:t>
            </a:r>
          </a:p>
        </p:txBody>
      </p:sp>
      <p:sp>
        <p:nvSpPr>
          <p:cNvPr id="28" name="TextBox 110"/>
          <p:cNvSpPr txBox="1"/>
          <p:nvPr/>
        </p:nvSpPr>
        <p:spPr>
          <a:xfrm>
            <a:off x="4691829" y="2891320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9" name="TextBox 111"/>
          <p:cNvSpPr txBox="1"/>
          <p:nvPr/>
        </p:nvSpPr>
        <p:spPr>
          <a:xfrm>
            <a:off x="3203917" y="2875931"/>
            <a:ext cx="1543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 Chain:</a:t>
            </a:r>
            <a:endParaRPr lang="en-US" sz="2000" b="1" dirty="0"/>
          </a:p>
        </p:txBody>
      </p:sp>
      <p:pic>
        <p:nvPicPr>
          <p:cNvPr id="30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1298" y="4197032"/>
            <a:ext cx="347673" cy="415623"/>
          </a:xfrm>
          <a:prstGeom prst="rect">
            <a:avLst/>
          </a:prstGeom>
          <a:noFill/>
        </p:spPr>
      </p:pic>
      <p:pic>
        <p:nvPicPr>
          <p:cNvPr id="31" name="Picture 57" descr="icon_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9865" y="4197032"/>
            <a:ext cx="402652" cy="415623"/>
          </a:xfrm>
          <a:prstGeom prst="rect">
            <a:avLst/>
          </a:prstGeom>
          <a:noFill/>
        </p:spPr>
      </p:pic>
      <p:pic>
        <p:nvPicPr>
          <p:cNvPr id="32" name="Picture 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0856" y="4197032"/>
            <a:ext cx="386793" cy="415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3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4428" y="4890720"/>
            <a:ext cx="347673" cy="415623"/>
          </a:xfrm>
          <a:prstGeom prst="rect">
            <a:avLst/>
          </a:prstGeom>
          <a:noFill/>
        </p:spPr>
      </p:pic>
      <p:pic>
        <p:nvPicPr>
          <p:cNvPr id="34" name="Picture 57" descr="icon_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42995" y="4890720"/>
            <a:ext cx="402652" cy="415623"/>
          </a:xfrm>
          <a:prstGeom prst="rect">
            <a:avLst/>
          </a:prstGeom>
          <a:noFill/>
        </p:spPr>
      </p:pic>
      <p:pic>
        <p:nvPicPr>
          <p:cNvPr id="35" name="Picture 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3986" y="4890720"/>
            <a:ext cx="386793" cy="415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6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9092" y="4320412"/>
            <a:ext cx="347673" cy="415623"/>
          </a:xfrm>
          <a:prstGeom prst="rect">
            <a:avLst/>
          </a:prstGeom>
          <a:noFill/>
        </p:spPr>
      </p:pic>
      <p:pic>
        <p:nvPicPr>
          <p:cNvPr id="37" name="Picture 57" descr="icon_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7659" y="4320412"/>
            <a:ext cx="402652" cy="415623"/>
          </a:xfrm>
          <a:prstGeom prst="rect">
            <a:avLst/>
          </a:prstGeom>
          <a:noFill/>
        </p:spPr>
      </p:pic>
      <p:pic>
        <p:nvPicPr>
          <p:cNvPr id="38" name="Picture 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8650" y="4320412"/>
            <a:ext cx="386793" cy="415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9" name="椭圆 38"/>
          <p:cNvSpPr/>
          <p:nvPr/>
        </p:nvSpPr>
        <p:spPr>
          <a:xfrm>
            <a:off x="2873350" y="4755544"/>
            <a:ext cx="2486257" cy="62476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/>
          <p:cNvSpPr/>
          <p:nvPr/>
        </p:nvSpPr>
        <p:spPr>
          <a:xfrm>
            <a:off x="611095" y="4075390"/>
            <a:ext cx="2486257" cy="62476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/>
          <p:cNvSpPr/>
          <p:nvPr/>
        </p:nvSpPr>
        <p:spPr>
          <a:xfrm>
            <a:off x="5367362" y="4178394"/>
            <a:ext cx="2486257" cy="62476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2193144" y="4837837"/>
            <a:ext cx="1201706" cy="133912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9" idx="4"/>
          </p:cNvCxnSpPr>
          <p:nvPr/>
        </p:nvCxnSpPr>
        <p:spPr>
          <a:xfrm flipV="1">
            <a:off x="4079665" y="5380307"/>
            <a:ext cx="36814" cy="7966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4818937" y="4837837"/>
            <a:ext cx="1210155" cy="139771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485128" y="6307045"/>
            <a:ext cx="3877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Monolithic consolidating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299625" y="6182240"/>
            <a:ext cx="455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Load Balance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9" grpId="0" build="allAtOnce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Placement:</a:t>
            </a:r>
            <a:br>
              <a:rPr lang="en-US" dirty="0"/>
            </a:br>
            <a:r>
              <a:rPr lang="en-US" dirty="0"/>
              <a:t>Virtual Network 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06176"/>
          </a:xfrm>
        </p:spPr>
        <p:txBody>
          <a:bodyPr/>
          <a:lstStyle/>
          <a:p>
            <a:r>
              <a:rPr lang="en-US" dirty="0" smtClean="0"/>
              <a:t>Virtual machine based </a:t>
            </a:r>
            <a:r>
              <a:rPr lang="en-US" dirty="0"/>
              <a:t>(e.g. </a:t>
            </a:r>
            <a:r>
              <a:rPr lang="en-US" dirty="0">
                <a:solidFill>
                  <a:srgbClr val="3E3EFF"/>
                </a:solidFill>
              </a:rPr>
              <a:t>E2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[SOSP’15] 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30" name="Picture 6" descr="https://major.io/wp-content/uploads/2012/06/xen_logo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4" y="2531952"/>
            <a:ext cx="2168800" cy="96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gonoid.com/images/kvm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5" y="4206106"/>
            <a:ext cx="2168800" cy="7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ds.iris.edu/media/newsletter/vol14/no2/leaner-greener-data-management-at-iris-dmc-the-journey-of-virtual-machine-consolidation/virtual_mach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29" y="2412124"/>
            <a:ext cx="4856096" cy="44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PNConcentratorAug20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8675" y="2874138"/>
            <a:ext cx="1198179" cy="510757"/>
          </a:xfrm>
          <a:prstGeom prst="rect">
            <a:avLst/>
          </a:prstGeom>
          <a:noFill/>
        </p:spPr>
      </p:pic>
      <p:pic>
        <p:nvPicPr>
          <p:cNvPr id="12" name="Picture 11" descr="IOSfirew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6909" y="2874138"/>
            <a:ext cx="1201545" cy="510757"/>
          </a:xfrm>
          <a:prstGeom prst="rect">
            <a:avLst/>
          </a:prstGeom>
          <a:noFill/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8509" y="2874138"/>
            <a:ext cx="1154250" cy="480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4" name="椭圆 13"/>
          <p:cNvSpPr/>
          <p:nvPr/>
        </p:nvSpPr>
        <p:spPr>
          <a:xfrm>
            <a:off x="3410306" y="3216166"/>
            <a:ext cx="5105043" cy="146619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60695" y="5323136"/>
            <a:ext cx="280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Overhead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15" idx="0"/>
          </p:cNvCxnSpPr>
          <p:nvPr/>
        </p:nvCxnSpPr>
        <p:spPr>
          <a:xfrm flipV="1">
            <a:off x="2761017" y="4524703"/>
            <a:ext cx="1574500" cy="7984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0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Placement:</a:t>
            </a:r>
            <a:br>
              <a:rPr lang="en-US" dirty="0"/>
            </a:br>
            <a:r>
              <a:rPr lang="en-US" dirty="0"/>
              <a:t>Virtual Network 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</a:t>
            </a:r>
            <a:r>
              <a:rPr lang="en-US" dirty="0" smtClean="0"/>
              <a:t>based placement (VM </a:t>
            </a:r>
            <a:r>
              <a:rPr lang="en-US" dirty="0"/>
              <a:t>placement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TMVPP </a:t>
            </a:r>
            <a:r>
              <a:rPr lang="en-US" dirty="0">
                <a:solidFill>
                  <a:srgbClr val="C00000"/>
                </a:solidFill>
              </a:rPr>
              <a:t>[INFOCOM’10]</a:t>
            </a:r>
            <a:r>
              <a:rPr lang="en-US" dirty="0"/>
              <a:t>, </a:t>
            </a:r>
            <a:r>
              <a:rPr lang="en-US" dirty="0" err="1"/>
              <a:t>Oktopus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[SIGCOMM’11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 err="1"/>
              <a:t>CloudMirror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[SIGCOMM’14]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9" y="3186230"/>
            <a:ext cx="3340975" cy="1527658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851728" y="4001294"/>
            <a:ext cx="1571610" cy="3118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851728" y="3539629"/>
            <a:ext cx="175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placement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41759" y="3732823"/>
            <a:ext cx="1297855" cy="1160576"/>
            <a:chOff x="3778250" y="2636838"/>
            <a:chExt cx="1296389" cy="1212943"/>
          </a:xfrm>
        </p:grpSpPr>
        <p:sp>
          <p:nvSpPr>
            <p:cNvPr id="9" name="文本框 8"/>
            <p:cNvSpPr txBox="1"/>
            <p:nvPr/>
          </p:nvSpPr>
          <p:spPr>
            <a:xfrm>
              <a:off x="3815465" y="3479043"/>
              <a:ext cx="1259174" cy="370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IDS</a:t>
              </a:r>
              <a:endParaRPr lang="en-US" b="1" dirty="0"/>
            </a:p>
          </p:txBody>
        </p:sp>
        <p:grpSp>
          <p:nvGrpSpPr>
            <p:cNvPr id="10" name="Group 74"/>
            <p:cNvGrpSpPr>
              <a:grpSpLocks noChangeAspect="1"/>
            </p:cNvGrpSpPr>
            <p:nvPr/>
          </p:nvGrpSpPr>
          <p:grpSpPr bwMode="auto">
            <a:xfrm>
              <a:off x="3778250" y="2636838"/>
              <a:ext cx="708025" cy="811212"/>
              <a:chOff x="2380" y="1661"/>
              <a:chExt cx="446" cy="511"/>
            </a:xfrm>
          </p:grpSpPr>
          <p:sp>
            <p:nvSpPr>
              <p:cNvPr id="11" name="AutoShape 73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661"/>
                <a:ext cx="446" cy="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5"/>
              <p:cNvSpPr>
                <a:spLocks/>
              </p:cNvSpPr>
              <p:nvPr/>
            </p:nvSpPr>
            <p:spPr bwMode="auto">
              <a:xfrm>
                <a:off x="2383" y="1989"/>
                <a:ext cx="440" cy="60"/>
              </a:xfrm>
              <a:custGeom>
                <a:avLst/>
                <a:gdLst>
                  <a:gd name="T0" fmla="*/ 440 w 440"/>
                  <a:gd name="T1" fmla="*/ 0 h 60"/>
                  <a:gd name="T2" fmla="*/ 333 w 440"/>
                  <a:gd name="T3" fmla="*/ 60 h 60"/>
                  <a:gd name="T4" fmla="*/ 0 w 440"/>
                  <a:gd name="T5" fmla="*/ 60 h 60"/>
                  <a:gd name="T6" fmla="*/ 119 w 440"/>
                  <a:gd name="T7" fmla="*/ 0 h 60"/>
                  <a:gd name="T8" fmla="*/ 440 w 4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" h="60">
                    <a:moveTo>
                      <a:pt x="440" y="0"/>
                    </a:moveTo>
                    <a:lnTo>
                      <a:pt x="333" y="60"/>
                    </a:lnTo>
                    <a:lnTo>
                      <a:pt x="0" y="60"/>
                    </a:lnTo>
                    <a:lnTo>
                      <a:pt x="119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57F86"/>
              </a:solidFill>
              <a:ln w="4763">
                <a:solidFill>
                  <a:srgbClr val="E3E3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76"/>
              <p:cNvSpPr>
                <a:spLocks/>
              </p:cNvSpPr>
              <p:nvPr/>
            </p:nvSpPr>
            <p:spPr bwMode="auto">
              <a:xfrm>
                <a:off x="2716" y="1989"/>
                <a:ext cx="107" cy="180"/>
              </a:xfrm>
              <a:custGeom>
                <a:avLst/>
                <a:gdLst>
                  <a:gd name="T0" fmla="*/ 107 w 107"/>
                  <a:gd name="T1" fmla="*/ 120 h 180"/>
                  <a:gd name="T2" fmla="*/ 107 w 107"/>
                  <a:gd name="T3" fmla="*/ 0 h 180"/>
                  <a:gd name="T4" fmla="*/ 0 w 107"/>
                  <a:gd name="T5" fmla="*/ 60 h 180"/>
                  <a:gd name="T6" fmla="*/ 0 w 107"/>
                  <a:gd name="T7" fmla="*/ 180 h 180"/>
                  <a:gd name="T8" fmla="*/ 107 w 107"/>
                  <a:gd name="T9" fmla="*/ 12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80">
                    <a:moveTo>
                      <a:pt x="107" y="120"/>
                    </a:moveTo>
                    <a:lnTo>
                      <a:pt x="107" y="0"/>
                    </a:lnTo>
                    <a:lnTo>
                      <a:pt x="0" y="60"/>
                    </a:lnTo>
                    <a:lnTo>
                      <a:pt x="0" y="180"/>
                    </a:lnTo>
                    <a:lnTo>
                      <a:pt x="107" y="120"/>
                    </a:lnTo>
                    <a:close/>
                  </a:path>
                </a:pathLst>
              </a:custGeom>
              <a:solidFill>
                <a:srgbClr val="F62735"/>
              </a:solidFill>
              <a:ln w="7938">
                <a:solidFill>
                  <a:srgbClr val="E3E3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7"/>
              <p:cNvSpPr>
                <a:spLocks noChangeArrowheads="1"/>
              </p:cNvSpPr>
              <p:nvPr/>
            </p:nvSpPr>
            <p:spPr bwMode="auto">
              <a:xfrm>
                <a:off x="2383" y="2049"/>
                <a:ext cx="333" cy="120"/>
              </a:xfrm>
              <a:prstGeom prst="rect">
                <a:avLst/>
              </a:prstGeom>
              <a:solidFill>
                <a:srgbClr val="F6545D"/>
              </a:solidFill>
              <a:ln w="7938">
                <a:solidFill>
                  <a:srgbClr val="E3E3E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8"/>
              <p:cNvSpPr>
                <a:spLocks/>
              </p:cNvSpPr>
              <p:nvPr/>
            </p:nvSpPr>
            <p:spPr bwMode="auto">
              <a:xfrm>
                <a:off x="2383" y="2049"/>
                <a:ext cx="333" cy="0"/>
              </a:xfrm>
              <a:custGeom>
                <a:avLst/>
                <a:gdLst>
                  <a:gd name="T0" fmla="*/ 333 w 333"/>
                  <a:gd name="T1" fmla="*/ 0 w 333"/>
                  <a:gd name="T2" fmla="*/ 333 w 3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33">
                    <a:moveTo>
                      <a:pt x="333" y="0"/>
                    </a:moveTo>
                    <a:lnTo>
                      <a:pt x="0" y="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F654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9"/>
              <p:cNvSpPr>
                <a:spLocks noChangeShapeType="1"/>
              </p:cNvSpPr>
              <p:nvPr/>
            </p:nvSpPr>
            <p:spPr bwMode="auto">
              <a:xfrm flipH="1">
                <a:off x="2383" y="2049"/>
                <a:ext cx="333" cy="0"/>
              </a:xfrm>
              <a:prstGeom prst="line">
                <a:avLst/>
              </a:prstGeom>
              <a:noFill/>
              <a:ln w="4763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80"/>
              <p:cNvSpPr>
                <a:spLocks noChangeShapeType="1"/>
              </p:cNvSpPr>
              <p:nvPr/>
            </p:nvSpPr>
            <p:spPr bwMode="auto">
              <a:xfrm>
                <a:off x="2493" y="205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81"/>
              <p:cNvSpPr>
                <a:spLocks noChangeShapeType="1"/>
              </p:cNvSpPr>
              <p:nvPr/>
            </p:nvSpPr>
            <p:spPr bwMode="auto">
              <a:xfrm>
                <a:off x="2602" y="205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82"/>
              <p:cNvSpPr>
                <a:spLocks noChangeShapeType="1"/>
              </p:cNvSpPr>
              <p:nvPr/>
            </p:nvSpPr>
            <p:spPr bwMode="auto">
              <a:xfrm flipH="1">
                <a:off x="2383" y="2109"/>
                <a:ext cx="333" cy="0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83"/>
              <p:cNvSpPr>
                <a:spLocks noChangeShapeType="1"/>
              </p:cNvSpPr>
              <p:nvPr/>
            </p:nvSpPr>
            <p:spPr bwMode="auto">
              <a:xfrm flipV="1">
                <a:off x="2716" y="2045"/>
                <a:ext cx="107" cy="64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84"/>
              <p:cNvSpPr>
                <a:spLocks noChangeShapeType="1"/>
              </p:cNvSpPr>
              <p:nvPr/>
            </p:nvSpPr>
            <p:spPr bwMode="auto">
              <a:xfrm flipV="1">
                <a:off x="2438" y="211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85"/>
              <p:cNvSpPr>
                <a:spLocks noChangeShapeType="1"/>
              </p:cNvSpPr>
              <p:nvPr/>
            </p:nvSpPr>
            <p:spPr bwMode="auto">
              <a:xfrm>
                <a:off x="2548" y="211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86"/>
              <p:cNvSpPr>
                <a:spLocks noChangeShapeType="1"/>
              </p:cNvSpPr>
              <p:nvPr/>
            </p:nvSpPr>
            <p:spPr bwMode="auto">
              <a:xfrm>
                <a:off x="2658" y="211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87"/>
              <p:cNvSpPr>
                <a:spLocks noChangeShapeType="1"/>
              </p:cNvSpPr>
              <p:nvPr/>
            </p:nvSpPr>
            <p:spPr bwMode="auto">
              <a:xfrm>
                <a:off x="2773" y="2078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88"/>
              <p:cNvSpPr>
                <a:spLocks noChangeShapeType="1"/>
              </p:cNvSpPr>
              <p:nvPr/>
            </p:nvSpPr>
            <p:spPr bwMode="auto">
              <a:xfrm>
                <a:off x="2747" y="2028"/>
                <a:ext cx="0" cy="61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89"/>
              <p:cNvSpPr>
                <a:spLocks noChangeShapeType="1"/>
              </p:cNvSpPr>
              <p:nvPr/>
            </p:nvSpPr>
            <p:spPr bwMode="auto">
              <a:xfrm>
                <a:off x="2796" y="200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90"/>
              <p:cNvSpPr>
                <a:spLocks noChangeArrowheads="1"/>
              </p:cNvSpPr>
              <p:nvPr/>
            </p:nvSpPr>
            <p:spPr bwMode="auto">
              <a:xfrm>
                <a:off x="2383" y="1726"/>
                <a:ext cx="333" cy="323"/>
              </a:xfrm>
              <a:prstGeom prst="rect">
                <a:avLst/>
              </a:prstGeom>
              <a:solidFill>
                <a:srgbClr val="2595C3"/>
              </a:solidFill>
              <a:ln w="7938">
                <a:solidFill>
                  <a:srgbClr val="ACD4D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91"/>
              <p:cNvSpPr>
                <a:spLocks noChangeArrowheads="1"/>
              </p:cNvSpPr>
              <p:nvPr/>
            </p:nvSpPr>
            <p:spPr bwMode="auto">
              <a:xfrm>
                <a:off x="2411" y="1849"/>
                <a:ext cx="48" cy="15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92"/>
              <p:cNvSpPr>
                <a:spLocks noChangeArrowheads="1"/>
              </p:cNvSpPr>
              <p:nvPr/>
            </p:nvSpPr>
            <p:spPr bwMode="auto">
              <a:xfrm>
                <a:off x="2410" y="1848"/>
                <a:ext cx="47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93"/>
              <p:cNvSpPr>
                <a:spLocks noChangeArrowheads="1"/>
              </p:cNvSpPr>
              <p:nvPr/>
            </p:nvSpPr>
            <p:spPr bwMode="auto">
              <a:xfrm>
                <a:off x="2635" y="1888"/>
                <a:ext cx="50" cy="15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94"/>
              <p:cNvSpPr>
                <a:spLocks noChangeArrowheads="1"/>
              </p:cNvSpPr>
              <p:nvPr/>
            </p:nvSpPr>
            <p:spPr bwMode="auto">
              <a:xfrm>
                <a:off x="2634" y="1885"/>
                <a:ext cx="50" cy="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95"/>
              <p:cNvSpPr>
                <a:spLocks/>
              </p:cNvSpPr>
              <p:nvPr/>
            </p:nvSpPr>
            <p:spPr bwMode="auto">
              <a:xfrm>
                <a:off x="2383" y="1664"/>
                <a:ext cx="440" cy="62"/>
              </a:xfrm>
              <a:custGeom>
                <a:avLst/>
                <a:gdLst>
                  <a:gd name="T0" fmla="*/ 440 w 440"/>
                  <a:gd name="T1" fmla="*/ 0 h 62"/>
                  <a:gd name="T2" fmla="*/ 333 w 440"/>
                  <a:gd name="T3" fmla="*/ 62 h 62"/>
                  <a:gd name="T4" fmla="*/ 0 w 440"/>
                  <a:gd name="T5" fmla="*/ 62 h 62"/>
                  <a:gd name="T6" fmla="*/ 119 w 440"/>
                  <a:gd name="T7" fmla="*/ 0 h 62"/>
                  <a:gd name="T8" fmla="*/ 440 w 440"/>
                  <a:gd name="T9" fmla="*/ 0 h 62"/>
                  <a:gd name="T10" fmla="*/ 440 w 440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0" h="62">
                    <a:moveTo>
                      <a:pt x="440" y="0"/>
                    </a:moveTo>
                    <a:lnTo>
                      <a:pt x="333" y="62"/>
                    </a:lnTo>
                    <a:lnTo>
                      <a:pt x="0" y="62"/>
                    </a:lnTo>
                    <a:lnTo>
                      <a:pt x="119" y="0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2595C3"/>
              </a:solidFill>
              <a:ln w="7938">
                <a:solidFill>
                  <a:srgbClr val="ACD4D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96"/>
              <p:cNvSpPr>
                <a:spLocks/>
              </p:cNvSpPr>
              <p:nvPr/>
            </p:nvSpPr>
            <p:spPr bwMode="auto">
              <a:xfrm>
                <a:off x="2716" y="1664"/>
                <a:ext cx="107" cy="385"/>
              </a:xfrm>
              <a:custGeom>
                <a:avLst/>
                <a:gdLst>
                  <a:gd name="T0" fmla="*/ 107 w 107"/>
                  <a:gd name="T1" fmla="*/ 325 h 385"/>
                  <a:gd name="T2" fmla="*/ 107 w 107"/>
                  <a:gd name="T3" fmla="*/ 0 h 385"/>
                  <a:gd name="T4" fmla="*/ 0 w 107"/>
                  <a:gd name="T5" fmla="*/ 62 h 385"/>
                  <a:gd name="T6" fmla="*/ 0 w 107"/>
                  <a:gd name="T7" fmla="*/ 385 h 385"/>
                  <a:gd name="T8" fmla="*/ 107 w 107"/>
                  <a:gd name="T9" fmla="*/ 32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85">
                    <a:moveTo>
                      <a:pt x="107" y="325"/>
                    </a:moveTo>
                    <a:lnTo>
                      <a:pt x="107" y="0"/>
                    </a:lnTo>
                    <a:lnTo>
                      <a:pt x="0" y="62"/>
                    </a:lnTo>
                    <a:lnTo>
                      <a:pt x="0" y="385"/>
                    </a:lnTo>
                    <a:lnTo>
                      <a:pt x="107" y="325"/>
                    </a:lnTo>
                    <a:close/>
                  </a:path>
                </a:pathLst>
              </a:custGeom>
              <a:solidFill>
                <a:srgbClr val="12698F"/>
              </a:solidFill>
              <a:ln w="7938">
                <a:solidFill>
                  <a:srgbClr val="ACD4D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97"/>
              <p:cNvSpPr>
                <a:spLocks/>
              </p:cNvSpPr>
              <p:nvPr/>
            </p:nvSpPr>
            <p:spPr bwMode="auto">
              <a:xfrm>
                <a:off x="2593" y="1955"/>
                <a:ext cx="76" cy="86"/>
              </a:xfrm>
              <a:custGeom>
                <a:avLst/>
                <a:gdLst>
                  <a:gd name="T0" fmla="*/ 65 w 76"/>
                  <a:gd name="T1" fmla="*/ 86 h 86"/>
                  <a:gd name="T2" fmla="*/ 76 w 76"/>
                  <a:gd name="T3" fmla="*/ 71 h 86"/>
                  <a:gd name="T4" fmla="*/ 11 w 76"/>
                  <a:gd name="T5" fmla="*/ 0 h 86"/>
                  <a:gd name="T6" fmla="*/ 0 w 76"/>
                  <a:gd name="T7" fmla="*/ 14 h 86"/>
                  <a:gd name="T8" fmla="*/ 65 w 7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6">
                    <a:moveTo>
                      <a:pt x="65" y="86"/>
                    </a:moveTo>
                    <a:lnTo>
                      <a:pt x="76" y="71"/>
                    </a:lnTo>
                    <a:lnTo>
                      <a:pt x="11" y="0"/>
                    </a:lnTo>
                    <a:lnTo>
                      <a:pt x="0" y="14"/>
                    </a:lnTo>
                    <a:lnTo>
                      <a:pt x="65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98"/>
              <p:cNvSpPr>
                <a:spLocks noChangeArrowheads="1"/>
              </p:cNvSpPr>
              <p:nvPr/>
            </p:nvSpPr>
            <p:spPr bwMode="auto">
              <a:xfrm>
                <a:off x="2456" y="1836"/>
                <a:ext cx="114" cy="21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99"/>
              <p:cNvSpPr>
                <a:spLocks/>
              </p:cNvSpPr>
              <p:nvPr/>
            </p:nvSpPr>
            <p:spPr bwMode="auto">
              <a:xfrm>
                <a:off x="2562" y="1820"/>
                <a:ext cx="53" cy="54"/>
              </a:xfrm>
              <a:custGeom>
                <a:avLst/>
                <a:gdLst>
                  <a:gd name="T0" fmla="*/ 0 w 53"/>
                  <a:gd name="T1" fmla="*/ 54 h 54"/>
                  <a:gd name="T2" fmla="*/ 53 w 53"/>
                  <a:gd name="T3" fmla="*/ 26 h 54"/>
                  <a:gd name="T4" fmla="*/ 0 w 53"/>
                  <a:gd name="T5" fmla="*/ 0 h 54"/>
                  <a:gd name="T6" fmla="*/ 0 w 53"/>
                  <a:gd name="T7" fmla="*/ 54 h 54"/>
                  <a:gd name="T8" fmla="*/ 0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0" y="54"/>
                    </a:moveTo>
                    <a:lnTo>
                      <a:pt x="53" y="26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100"/>
              <p:cNvSpPr>
                <a:spLocks noChangeArrowheads="1"/>
              </p:cNvSpPr>
              <p:nvPr/>
            </p:nvSpPr>
            <p:spPr bwMode="auto">
              <a:xfrm>
                <a:off x="2453" y="1833"/>
                <a:ext cx="114" cy="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01"/>
              <p:cNvSpPr>
                <a:spLocks/>
              </p:cNvSpPr>
              <p:nvPr/>
            </p:nvSpPr>
            <p:spPr bwMode="auto">
              <a:xfrm>
                <a:off x="2560" y="1817"/>
                <a:ext cx="52" cy="55"/>
              </a:xfrm>
              <a:custGeom>
                <a:avLst/>
                <a:gdLst>
                  <a:gd name="T0" fmla="*/ 0 w 52"/>
                  <a:gd name="T1" fmla="*/ 55 h 55"/>
                  <a:gd name="T2" fmla="*/ 52 w 52"/>
                  <a:gd name="T3" fmla="*/ 27 h 55"/>
                  <a:gd name="T4" fmla="*/ 0 w 52"/>
                  <a:gd name="T5" fmla="*/ 0 h 55"/>
                  <a:gd name="T6" fmla="*/ 0 w 52"/>
                  <a:gd name="T7" fmla="*/ 55 h 55"/>
                  <a:gd name="T8" fmla="*/ 0 w 52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0" y="55"/>
                    </a:moveTo>
                    <a:lnTo>
                      <a:pt x="52" y="27"/>
                    </a:lnTo>
                    <a:lnTo>
                      <a:pt x="0" y="0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2480" y="1880"/>
                <a:ext cx="52" cy="54"/>
              </a:xfrm>
              <a:custGeom>
                <a:avLst/>
                <a:gdLst>
                  <a:gd name="T0" fmla="*/ 52 w 52"/>
                  <a:gd name="T1" fmla="*/ 0 h 54"/>
                  <a:gd name="T2" fmla="*/ 0 w 52"/>
                  <a:gd name="T3" fmla="*/ 28 h 54"/>
                  <a:gd name="T4" fmla="*/ 52 w 52"/>
                  <a:gd name="T5" fmla="*/ 54 h 54"/>
                  <a:gd name="T6" fmla="*/ 52 w 52"/>
                  <a:gd name="T7" fmla="*/ 0 h 54"/>
                  <a:gd name="T8" fmla="*/ 52 w 52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52" y="0"/>
                    </a:moveTo>
                    <a:lnTo>
                      <a:pt x="0" y="28"/>
                    </a:lnTo>
                    <a:lnTo>
                      <a:pt x="52" y="54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103"/>
              <p:cNvSpPr>
                <a:spLocks noChangeArrowheads="1"/>
              </p:cNvSpPr>
              <p:nvPr/>
            </p:nvSpPr>
            <p:spPr bwMode="auto">
              <a:xfrm>
                <a:off x="2526" y="1896"/>
                <a:ext cx="103" cy="21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104"/>
              <p:cNvSpPr>
                <a:spLocks noChangeArrowheads="1"/>
              </p:cNvSpPr>
              <p:nvPr/>
            </p:nvSpPr>
            <p:spPr bwMode="auto">
              <a:xfrm>
                <a:off x="2524" y="1893"/>
                <a:ext cx="103" cy="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5"/>
              <p:cNvSpPr>
                <a:spLocks/>
              </p:cNvSpPr>
              <p:nvPr/>
            </p:nvSpPr>
            <p:spPr bwMode="auto">
              <a:xfrm>
                <a:off x="2478" y="1877"/>
                <a:ext cx="52" cy="53"/>
              </a:xfrm>
              <a:custGeom>
                <a:avLst/>
                <a:gdLst>
                  <a:gd name="T0" fmla="*/ 52 w 52"/>
                  <a:gd name="T1" fmla="*/ 0 h 53"/>
                  <a:gd name="T2" fmla="*/ 0 w 52"/>
                  <a:gd name="T3" fmla="*/ 27 h 53"/>
                  <a:gd name="T4" fmla="*/ 52 w 52"/>
                  <a:gd name="T5" fmla="*/ 53 h 53"/>
                  <a:gd name="T6" fmla="*/ 52 w 52"/>
                  <a:gd name="T7" fmla="*/ 0 h 53"/>
                  <a:gd name="T8" fmla="*/ 52 w 52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3">
                    <a:moveTo>
                      <a:pt x="52" y="0"/>
                    </a:moveTo>
                    <a:lnTo>
                      <a:pt x="0" y="27"/>
                    </a:lnTo>
                    <a:lnTo>
                      <a:pt x="52" y="5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06"/>
              <p:cNvSpPr>
                <a:spLocks/>
              </p:cNvSpPr>
              <p:nvPr/>
            </p:nvSpPr>
            <p:spPr bwMode="auto">
              <a:xfrm>
                <a:off x="2449" y="1771"/>
                <a:ext cx="183" cy="219"/>
              </a:xfrm>
              <a:custGeom>
                <a:avLst/>
                <a:gdLst>
                  <a:gd name="T0" fmla="*/ 183 w 183"/>
                  <a:gd name="T1" fmla="*/ 111 h 219"/>
                  <a:gd name="T2" fmla="*/ 182 w 183"/>
                  <a:gd name="T3" fmla="*/ 132 h 219"/>
                  <a:gd name="T4" fmla="*/ 176 w 183"/>
                  <a:gd name="T5" fmla="*/ 153 h 219"/>
                  <a:gd name="T6" fmla="*/ 168 w 183"/>
                  <a:gd name="T7" fmla="*/ 172 h 219"/>
                  <a:gd name="T8" fmla="*/ 156 w 183"/>
                  <a:gd name="T9" fmla="*/ 188 h 219"/>
                  <a:gd name="T10" fmla="*/ 142 w 183"/>
                  <a:gd name="T11" fmla="*/ 201 h 219"/>
                  <a:gd name="T12" fmla="*/ 128 w 183"/>
                  <a:gd name="T13" fmla="*/ 211 h 219"/>
                  <a:gd name="T14" fmla="*/ 110 w 183"/>
                  <a:gd name="T15" fmla="*/ 218 h 219"/>
                  <a:gd name="T16" fmla="*/ 92 w 183"/>
                  <a:gd name="T17" fmla="*/ 219 h 219"/>
                  <a:gd name="T18" fmla="*/ 83 w 183"/>
                  <a:gd name="T19" fmla="*/ 219 h 219"/>
                  <a:gd name="T20" fmla="*/ 65 w 183"/>
                  <a:gd name="T21" fmla="*/ 214 h 219"/>
                  <a:gd name="T22" fmla="*/ 48 w 183"/>
                  <a:gd name="T23" fmla="*/ 206 h 219"/>
                  <a:gd name="T24" fmla="*/ 34 w 183"/>
                  <a:gd name="T25" fmla="*/ 195 h 219"/>
                  <a:gd name="T26" fmla="*/ 22 w 183"/>
                  <a:gd name="T27" fmla="*/ 180 h 219"/>
                  <a:gd name="T28" fmla="*/ 11 w 183"/>
                  <a:gd name="T29" fmla="*/ 163 h 219"/>
                  <a:gd name="T30" fmla="*/ 4 w 183"/>
                  <a:gd name="T31" fmla="*/ 143 h 219"/>
                  <a:gd name="T32" fmla="*/ 1 w 183"/>
                  <a:gd name="T33" fmla="*/ 122 h 219"/>
                  <a:gd name="T34" fmla="*/ 0 w 183"/>
                  <a:gd name="T35" fmla="*/ 111 h 219"/>
                  <a:gd name="T36" fmla="*/ 3 w 183"/>
                  <a:gd name="T37" fmla="*/ 88 h 219"/>
                  <a:gd name="T38" fmla="*/ 7 w 183"/>
                  <a:gd name="T39" fmla="*/ 68 h 219"/>
                  <a:gd name="T40" fmla="*/ 16 w 183"/>
                  <a:gd name="T41" fmla="*/ 49 h 219"/>
                  <a:gd name="T42" fmla="*/ 27 w 183"/>
                  <a:gd name="T43" fmla="*/ 33 h 219"/>
                  <a:gd name="T44" fmla="*/ 41 w 183"/>
                  <a:gd name="T45" fmla="*/ 20 h 219"/>
                  <a:gd name="T46" fmla="*/ 56 w 183"/>
                  <a:gd name="T47" fmla="*/ 10 h 219"/>
                  <a:gd name="T48" fmla="*/ 73 w 183"/>
                  <a:gd name="T49" fmla="*/ 4 h 219"/>
                  <a:gd name="T50" fmla="*/ 92 w 183"/>
                  <a:gd name="T51" fmla="*/ 0 h 219"/>
                  <a:gd name="T52" fmla="*/ 102 w 183"/>
                  <a:gd name="T53" fmla="*/ 2 h 219"/>
                  <a:gd name="T54" fmla="*/ 119 w 183"/>
                  <a:gd name="T55" fmla="*/ 5 h 219"/>
                  <a:gd name="T56" fmla="*/ 136 w 183"/>
                  <a:gd name="T57" fmla="*/ 15 h 219"/>
                  <a:gd name="T58" fmla="*/ 151 w 183"/>
                  <a:gd name="T59" fmla="*/ 26 h 219"/>
                  <a:gd name="T60" fmla="*/ 163 w 183"/>
                  <a:gd name="T61" fmla="*/ 41 h 219"/>
                  <a:gd name="T62" fmla="*/ 172 w 183"/>
                  <a:gd name="T63" fmla="*/ 59 h 219"/>
                  <a:gd name="T64" fmla="*/ 179 w 183"/>
                  <a:gd name="T65" fmla="*/ 78 h 219"/>
                  <a:gd name="T66" fmla="*/ 183 w 183"/>
                  <a:gd name="T67" fmla="*/ 99 h 219"/>
                  <a:gd name="T68" fmla="*/ 183 w 183"/>
                  <a:gd name="T69" fmla="*/ 11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19">
                    <a:moveTo>
                      <a:pt x="183" y="111"/>
                    </a:moveTo>
                    <a:lnTo>
                      <a:pt x="183" y="111"/>
                    </a:lnTo>
                    <a:lnTo>
                      <a:pt x="183" y="122"/>
                    </a:lnTo>
                    <a:lnTo>
                      <a:pt x="182" y="132"/>
                    </a:lnTo>
                    <a:lnTo>
                      <a:pt x="179" y="143"/>
                    </a:lnTo>
                    <a:lnTo>
                      <a:pt x="176" y="153"/>
                    </a:lnTo>
                    <a:lnTo>
                      <a:pt x="172" y="163"/>
                    </a:lnTo>
                    <a:lnTo>
                      <a:pt x="168" y="172"/>
                    </a:lnTo>
                    <a:lnTo>
                      <a:pt x="163" y="180"/>
                    </a:lnTo>
                    <a:lnTo>
                      <a:pt x="156" y="188"/>
                    </a:lnTo>
                    <a:lnTo>
                      <a:pt x="151" y="195"/>
                    </a:lnTo>
                    <a:lnTo>
                      <a:pt x="142" y="201"/>
                    </a:lnTo>
                    <a:lnTo>
                      <a:pt x="136" y="206"/>
                    </a:lnTo>
                    <a:lnTo>
                      <a:pt x="128" y="211"/>
                    </a:lnTo>
                    <a:lnTo>
                      <a:pt x="119" y="214"/>
                    </a:lnTo>
                    <a:lnTo>
                      <a:pt x="110" y="218"/>
                    </a:lnTo>
                    <a:lnTo>
                      <a:pt x="102" y="219"/>
                    </a:lnTo>
                    <a:lnTo>
                      <a:pt x="92" y="219"/>
                    </a:lnTo>
                    <a:lnTo>
                      <a:pt x="92" y="219"/>
                    </a:lnTo>
                    <a:lnTo>
                      <a:pt x="83" y="219"/>
                    </a:lnTo>
                    <a:lnTo>
                      <a:pt x="73" y="218"/>
                    </a:lnTo>
                    <a:lnTo>
                      <a:pt x="65" y="214"/>
                    </a:lnTo>
                    <a:lnTo>
                      <a:pt x="56" y="211"/>
                    </a:lnTo>
                    <a:lnTo>
                      <a:pt x="48" y="206"/>
                    </a:lnTo>
                    <a:lnTo>
                      <a:pt x="41" y="201"/>
                    </a:lnTo>
                    <a:lnTo>
                      <a:pt x="34" y="195"/>
                    </a:lnTo>
                    <a:lnTo>
                      <a:pt x="27" y="188"/>
                    </a:lnTo>
                    <a:lnTo>
                      <a:pt x="22" y="180"/>
                    </a:lnTo>
                    <a:lnTo>
                      <a:pt x="16" y="172"/>
                    </a:lnTo>
                    <a:lnTo>
                      <a:pt x="11" y="163"/>
                    </a:lnTo>
                    <a:lnTo>
                      <a:pt x="7" y="153"/>
                    </a:lnTo>
                    <a:lnTo>
                      <a:pt x="4" y="143"/>
                    </a:lnTo>
                    <a:lnTo>
                      <a:pt x="3" y="132"/>
                    </a:lnTo>
                    <a:lnTo>
                      <a:pt x="1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1" y="99"/>
                    </a:lnTo>
                    <a:lnTo>
                      <a:pt x="3" y="88"/>
                    </a:lnTo>
                    <a:lnTo>
                      <a:pt x="4" y="78"/>
                    </a:lnTo>
                    <a:lnTo>
                      <a:pt x="7" y="68"/>
                    </a:lnTo>
                    <a:lnTo>
                      <a:pt x="11" y="59"/>
                    </a:lnTo>
                    <a:lnTo>
                      <a:pt x="16" y="49"/>
                    </a:lnTo>
                    <a:lnTo>
                      <a:pt x="22" y="41"/>
                    </a:lnTo>
                    <a:lnTo>
                      <a:pt x="27" y="33"/>
                    </a:lnTo>
                    <a:lnTo>
                      <a:pt x="34" y="26"/>
                    </a:lnTo>
                    <a:lnTo>
                      <a:pt x="41" y="20"/>
                    </a:lnTo>
                    <a:lnTo>
                      <a:pt x="48" y="15"/>
                    </a:lnTo>
                    <a:lnTo>
                      <a:pt x="56" y="10"/>
                    </a:lnTo>
                    <a:lnTo>
                      <a:pt x="65" y="5"/>
                    </a:lnTo>
                    <a:lnTo>
                      <a:pt x="73" y="4"/>
                    </a:lnTo>
                    <a:lnTo>
                      <a:pt x="83" y="2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0" y="4"/>
                    </a:lnTo>
                    <a:lnTo>
                      <a:pt x="119" y="5"/>
                    </a:lnTo>
                    <a:lnTo>
                      <a:pt x="128" y="10"/>
                    </a:lnTo>
                    <a:lnTo>
                      <a:pt x="136" y="15"/>
                    </a:lnTo>
                    <a:lnTo>
                      <a:pt x="142" y="20"/>
                    </a:lnTo>
                    <a:lnTo>
                      <a:pt x="151" y="26"/>
                    </a:lnTo>
                    <a:lnTo>
                      <a:pt x="156" y="33"/>
                    </a:lnTo>
                    <a:lnTo>
                      <a:pt x="163" y="41"/>
                    </a:lnTo>
                    <a:lnTo>
                      <a:pt x="168" y="49"/>
                    </a:lnTo>
                    <a:lnTo>
                      <a:pt x="172" y="59"/>
                    </a:lnTo>
                    <a:lnTo>
                      <a:pt x="176" y="68"/>
                    </a:lnTo>
                    <a:lnTo>
                      <a:pt x="179" y="78"/>
                    </a:lnTo>
                    <a:lnTo>
                      <a:pt x="182" y="88"/>
                    </a:lnTo>
                    <a:lnTo>
                      <a:pt x="183" y="99"/>
                    </a:lnTo>
                    <a:lnTo>
                      <a:pt x="183" y="111"/>
                    </a:lnTo>
                    <a:lnTo>
                      <a:pt x="183" y="111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07"/>
              <p:cNvSpPr>
                <a:spLocks/>
              </p:cNvSpPr>
              <p:nvPr/>
            </p:nvSpPr>
            <p:spPr bwMode="auto">
              <a:xfrm>
                <a:off x="2455" y="1763"/>
                <a:ext cx="183" cy="218"/>
              </a:xfrm>
              <a:custGeom>
                <a:avLst/>
                <a:gdLst>
                  <a:gd name="T0" fmla="*/ 183 w 183"/>
                  <a:gd name="T1" fmla="*/ 109 h 218"/>
                  <a:gd name="T2" fmla="*/ 181 w 183"/>
                  <a:gd name="T3" fmla="*/ 132 h 218"/>
                  <a:gd name="T4" fmla="*/ 176 w 183"/>
                  <a:gd name="T5" fmla="*/ 151 h 218"/>
                  <a:gd name="T6" fmla="*/ 168 w 183"/>
                  <a:gd name="T7" fmla="*/ 171 h 218"/>
                  <a:gd name="T8" fmla="*/ 157 w 183"/>
                  <a:gd name="T9" fmla="*/ 187 h 218"/>
                  <a:gd name="T10" fmla="*/ 143 w 183"/>
                  <a:gd name="T11" fmla="*/ 200 h 218"/>
                  <a:gd name="T12" fmla="*/ 127 w 183"/>
                  <a:gd name="T13" fmla="*/ 209 h 218"/>
                  <a:gd name="T14" fmla="*/ 109 w 183"/>
                  <a:gd name="T15" fmla="*/ 216 h 218"/>
                  <a:gd name="T16" fmla="*/ 92 w 183"/>
                  <a:gd name="T17" fmla="*/ 218 h 218"/>
                  <a:gd name="T18" fmla="*/ 82 w 183"/>
                  <a:gd name="T19" fmla="*/ 218 h 218"/>
                  <a:gd name="T20" fmla="*/ 65 w 183"/>
                  <a:gd name="T21" fmla="*/ 213 h 218"/>
                  <a:gd name="T22" fmla="*/ 48 w 183"/>
                  <a:gd name="T23" fmla="*/ 205 h 218"/>
                  <a:gd name="T24" fmla="*/ 33 w 183"/>
                  <a:gd name="T25" fmla="*/ 193 h 218"/>
                  <a:gd name="T26" fmla="*/ 21 w 183"/>
                  <a:gd name="T27" fmla="*/ 179 h 218"/>
                  <a:gd name="T28" fmla="*/ 12 w 183"/>
                  <a:gd name="T29" fmla="*/ 161 h 218"/>
                  <a:gd name="T30" fmla="*/ 4 w 183"/>
                  <a:gd name="T31" fmla="*/ 141 h 218"/>
                  <a:gd name="T32" fmla="*/ 1 w 183"/>
                  <a:gd name="T33" fmla="*/ 120 h 218"/>
                  <a:gd name="T34" fmla="*/ 0 w 183"/>
                  <a:gd name="T35" fmla="*/ 109 h 218"/>
                  <a:gd name="T36" fmla="*/ 2 w 183"/>
                  <a:gd name="T37" fmla="*/ 86 h 218"/>
                  <a:gd name="T38" fmla="*/ 8 w 183"/>
                  <a:gd name="T39" fmla="*/ 67 h 218"/>
                  <a:gd name="T40" fmla="*/ 16 w 183"/>
                  <a:gd name="T41" fmla="*/ 47 h 218"/>
                  <a:gd name="T42" fmla="*/ 27 w 183"/>
                  <a:gd name="T43" fmla="*/ 31 h 218"/>
                  <a:gd name="T44" fmla="*/ 40 w 183"/>
                  <a:gd name="T45" fmla="*/ 18 h 218"/>
                  <a:gd name="T46" fmla="*/ 56 w 183"/>
                  <a:gd name="T47" fmla="*/ 8 h 218"/>
                  <a:gd name="T48" fmla="*/ 73 w 183"/>
                  <a:gd name="T49" fmla="*/ 2 h 218"/>
                  <a:gd name="T50" fmla="*/ 92 w 183"/>
                  <a:gd name="T51" fmla="*/ 0 h 218"/>
                  <a:gd name="T52" fmla="*/ 101 w 183"/>
                  <a:gd name="T53" fmla="*/ 0 h 218"/>
                  <a:gd name="T54" fmla="*/ 119 w 183"/>
                  <a:gd name="T55" fmla="*/ 5 h 218"/>
                  <a:gd name="T56" fmla="*/ 135 w 183"/>
                  <a:gd name="T57" fmla="*/ 13 h 218"/>
                  <a:gd name="T58" fmla="*/ 150 w 183"/>
                  <a:gd name="T59" fmla="*/ 25 h 218"/>
                  <a:gd name="T60" fmla="*/ 162 w 183"/>
                  <a:gd name="T61" fmla="*/ 39 h 218"/>
                  <a:gd name="T62" fmla="*/ 172 w 183"/>
                  <a:gd name="T63" fmla="*/ 57 h 218"/>
                  <a:gd name="T64" fmla="*/ 179 w 183"/>
                  <a:gd name="T65" fmla="*/ 76 h 218"/>
                  <a:gd name="T66" fmla="*/ 183 w 183"/>
                  <a:gd name="T67" fmla="*/ 98 h 218"/>
                  <a:gd name="T68" fmla="*/ 183 w 183"/>
                  <a:gd name="T69" fmla="*/ 109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18">
                    <a:moveTo>
                      <a:pt x="183" y="109"/>
                    </a:moveTo>
                    <a:lnTo>
                      <a:pt x="183" y="109"/>
                    </a:lnTo>
                    <a:lnTo>
                      <a:pt x="183" y="120"/>
                    </a:lnTo>
                    <a:lnTo>
                      <a:pt x="181" y="132"/>
                    </a:lnTo>
                    <a:lnTo>
                      <a:pt x="179" y="141"/>
                    </a:lnTo>
                    <a:lnTo>
                      <a:pt x="176" y="151"/>
                    </a:lnTo>
                    <a:lnTo>
                      <a:pt x="172" y="161"/>
                    </a:lnTo>
                    <a:lnTo>
                      <a:pt x="168" y="171"/>
                    </a:lnTo>
                    <a:lnTo>
                      <a:pt x="162" y="179"/>
                    </a:lnTo>
                    <a:lnTo>
                      <a:pt x="157" y="187"/>
                    </a:lnTo>
                    <a:lnTo>
                      <a:pt x="150" y="193"/>
                    </a:lnTo>
                    <a:lnTo>
                      <a:pt x="143" y="200"/>
                    </a:lnTo>
                    <a:lnTo>
                      <a:pt x="135" y="205"/>
                    </a:lnTo>
                    <a:lnTo>
                      <a:pt x="127" y="209"/>
                    </a:lnTo>
                    <a:lnTo>
                      <a:pt x="119" y="213"/>
                    </a:lnTo>
                    <a:lnTo>
                      <a:pt x="109" y="216"/>
                    </a:lnTo>
                    <a:lnTo>
                      <a:pt x="101" y="218"/>
                    </a:lnTo>
                    <a:lnTo>
                      <a:pt x="92" y="218"/>
                    </a:lnTo>
                    <a:lnTo>
                      <a:pt x="92" y="218"/>
                    </a:lnTo>
                    <a:lnTo>
                      <a:pt x="82" y="218"/>
                    </a:lnTo>
                    <a:lnTo>
                      <a:pt x="73" y="216"/>
                    </a:lnTo>
                    <a:lnTo>
                      <a:pt x="65" y="213"/>
                    </a:lnTo>
                    <a:lnTo>
                      <a:pt x="56" y="209"/>
                    </a:lnTo>
                    <a:lnTo>
                      <a:pt x="48" y="205"/>
                    </a:lnTo>
                    <a:lnTo>
                      <a:pt x="40" y="200"/>
                    </a:lnTo>
                    <a:lnTo>
                      <a:pt x="33" y="193"/>
                    </a:lnTo>
                    <a:lnTo>
                      <a:pt x="27" y="187"/>
                    </a:lnTo>
                    <a:lnTo>
                      <a:pt x="21" y="179"/>
                    </a:lnTo>
                    <a:lnTo>
                      <a:pt x="16" y="171"/>
                    </a:lnTo>
                    <a:lnTo>
                      <a:pt x="12" y="161"/>
                    </a:lnTo>
                    <a:lnTo>
                      <a:pt x="8" y="151"/>
                    </a:lnTo>
                    <a:lnTo>
                      <a:pt x="4" y="141"/>
                    </a:lnTo>
                    <a:lnTo>
                      <a:pt x="2" y="132"/>
                    </a:lnTo>
                    <a:lnTo>
                      <a:pt x="1" y="120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1" y="98"/>
                    </a:lnTo>
                    <a:lnTo>
                      <a:pt x="2" y="86"/>
                    </a:lnTo>
                    <a:lnTo>
                      <a:pt x="4" y="76"/>
                    </a:lnTo>
                    <a:lnTo>
                      <a:pt x="8" y="67"/>
                    </a:lnTo>
                    <a:lnTo>
                      <a:pt x="12" y="57"/>
                    </a:lnTo>
                    <a:lnTo>
                      <a:pt x="16" y="47"/>
                    </a:lnTo>
                    <a:lnTo>
                      <a:pt x="21" y="39"/>
                    </a:lnTo>
                    <a:lnTo>
                      <a:pt x="27" y="31"/>
                    </a:lnTo>
                    <a:lnTo>
                      <a:pt x="33" y="25"/>
                    </a:lnTo>
                    <a:lnTo>
                      <a:pt x="40" y="18"/>
                    </a:lnTo>
                    <a:lnTo>
                      <a:pt x="48" y="13"/>
                    </a:lnTo>
                    <a:lnTo>
                      <a:pt x="56" y="8"/>
                    </a:lnTo>
                    <a:lnTo>
                      <a:pt x="65" y="5"/>
                    </a:lnTo>
                    <a:lnTo>
                      <a:pt x="73" y="2"/>
                    </a:lnTo>
                    <a:lnTo>
                      <a:pt x="8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101" y="0"/>
                    </a:lnTo>
                    <a:lnTo>
                      <a:pt x="109" y="2"/>
                    </a:lnTo>
                    <a:lnTo>
                      <a:pt x="119" y="5"/>
                    </a:lnTo>
                    <a:lnTo>
                      <a:pt x="127" y="8"/>
                    </a:lnTo>
                    <a:lnTo>
                      <a:pt x="135" y="13"/>
                    </a:lnTo>
                    <a:lnTo>
                      <a:pt x="143" y="18"/>
                    </a:lnTo>
                    <a:lnTo>
                      <a:pt x="150" y="25"/>
                    </a:lnTo>
                    <a:lnTo>
                      <a:pt x="157" y="31"/>
                    </a:lnTo>
                    <a:lnTo>
                      <a:pt x="162" y="39"/>
                    </a:lnTo>
                    <a:lnTo>
                      <a:pt x="168" y="47"/>
                    </a:lnTo>
                    <a:lnTo>
                      <a:pt x="172" y="57"/>
                    </a:lnTo>
                    <a:lnTo>
                      <a:pt x="176" y="67"/>
                    </a:lnTo>
                    <a:lnTo>
                      <a:pt x="179" y="76"/>
                    </a:lnTo>
                    <a:lnTo>
                      <a:pt x="181" y="86"/>
                    </a:lnTo>
                    <a:lnTo>
                      <a:pt x="183" y="98"/>
                    </a:lnTo>
                    <a:lnTo>
                      <a:pt x="183" y="109"/>
                    </a:lnTo>
                    <a:lnTo>
                      <a:pt x="183" y="109"/>
                    </a:lnTo>
                    <a:close/>
                  </a:path>
                </a:pathLst>
              </a:custGeom>
              <a:noFill/>
              <a:ln w="254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08"/>
              <p:cNvSpPr>
                <a:spLocks/>
              </p:cNvSpPr>
              <p:nvPr/>
            </p:nvSpPr>
            <p:spPr bwMode="auto">
              <a:xfrm>
                <a:off x="2598" y="1948"/>
                <a:ext cx="76" cy="86"/>
              </a:xfrm>
              <a:custGeom>
                <a:avLst/>
                <a:gdLst>
                  <a:gd name="T0" fmla="*/ 65 w 76"/>
                  <a:gd name="T1" fmla="*/ 86 h 86"/>
                  <a:gd name="T2" fmla="*/ 76 w 76"/>
                  <a:gd name="T3" fmla="*/ 72 h 86"/>
                  <a:gd name="T4" fmla="*/ 11 w 76"/>
                  <a:gd name="T5" fmla="*/ 0 h 86"/>
                  <a:gd name="T6" fmla="*/ 0 w 76"/>
                  <a:gd name="T7" fmla="*/ 15 h 86"/>
                  <a:gd name="T8" fmla="*/ 65 w 7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6">
                    <a:moveTo>
                      <a:pt x="65" y="86"/>
                    </a:moveTo>
                    <a:lnTo>
                      <a:pt x="76" y="72"/>
                    </a:lnTo>
                    <a:lnTo>
                      <a:pt x="11" y="0"/>
                    </a:lnTo>
                    <a:lnTo>
                      <a:pt x="0" y="15"/>
                    </a:lnTo>
                    <a:lnTo>
                      <a:pt x="65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8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4548" y="3774222"/>
            <a:ext cx="940916" cy="63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文本框 84"/>
          <p:cNvSpPr txBox="1"/>
          <p:nvPr/>
        </p:nvSpPr>
        <p:spPr>
          <a:xfrm>
            <a:off x="1062763" y="4576508"/>
            <a:ext cx="1943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WAN Optimizer</a:t>
            </a:r>
            <a:endParaRPr lang="en-US" b="1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836404" y="3784468"/>
            <a:ext cx="1923349" cy="1212568"/>
            <a:chOff x="6330834" y="4972133"/>
            <a:chExt cx="1923349" cy="1212568"/>
          </a:xfrm>
        </p:grpSpPr>
        <p:pic>
          <p:nvPicPr>
            <p:cNvPr id="87" name="Picture 7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30834" y="4972133"/>
              <a:ext cx="940916" cy="6492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8" name="文本框 87"/>
            <p:cNvSpPr txBox="1"/>
            <p:nvPr/>
          </p:nvSpPr>
          <p:spPr>
            <a:xfrm>
              <a:off x="6469494" y="5784591"/>
              <a:ext cx="1784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Proxy</a:t>
              </a:r>
              <a:endParaRPr lang="en-US" b="1" dirty="0"/>
            </a:p>
          </p:txBody>
        </p:sp>
      </p:grpSp>
      <p:grpSp>
        <p:nvGrpSpPr>
          <p:cNvPr id="68" name="Topology"/>
          <p:cNvGrpSpPr/>
          <p:nvPr/>
        </p:nvGrpSpPr>
        <p:grpSpPr>
          <a:xfrm>
            <a:off x="5441047" y="3131844"/>
            <a:ext cx="3370293" cy="2559910"/>
            <a:chOff x="3941391" y="2535836"/>
            <a:chExt cx="4999574" cy="1873671"/>
          </a:xfrm>
        </p:grpSpPr>
        <p:pic>
          <p:nvPicPr>
            <p:cNvPr id="6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335" y="3811644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57" y="3843111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Group 6"/>
            <p:cNvGrpSpPr/>
            <p:nvPr/>
          </p:nvGrpSpPr>
          <p:grpSpPr>
            <a:xfrm>
              <a:off x="3941391" y="3987468"/>
              <a:ext cx="4999574" cy="422039"/>
              <a:chOff x="341313" y="5343525"/>
              <a:chExt cx="8263135" cy="965795"/>
            </a:xfrm>
          </p:grpSpPr>
          <p:pic>
            <p:nvPicPr>
              <p:cNvPr id="113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313" y="5343525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760" y="5373216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3768" y="5373216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6992" y="5402907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128" y="5427128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9240" y="5402907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8017" y="5427128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5464" y="5427128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757" y="3843111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332" y="3840473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854" y="3843111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755" y="3843111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898" y="3871939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798" y="3871939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152" y="3182315"/>
              <a:ext cx="561313" cy="2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747" y="3182315"/>
              <a:ext cx="561313" cy="2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808" y="3182315"/>
              <a:ext cx="561313" cy="2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3" y="3182315"/>
              <a:ext cx="561313" cy="2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2" name="Straight Connector 17"/>
            <p:cNvCxnSpPr>
              <a:stCxn id="69" idx="0"/>
              <a:endCxn id="78" idx="2"/>
            </p:cNvCxnSpPr>
            <p:nvPr/>
          </p:nvCxnSpPr>
          <p:spPr>
            <a:xfrm flipV="1">
              <a:off x="4214634" y="3475184"/>
              <a:ext cx="650175" cy="336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18"/>
            <p:cNvCxnSpPr>
              <a:stCxn id="69" idx="0"/>
              <a:endCxn id="79" idx="2"/>
            </p:cNvCxnSpPr>
            <p:nvPr/>
          </p:nvCxnSpPr>
          <p:spPr>
            <a:xfrm flipV="1">
              <a:off x="4214634" y="3475184"/>
              <a:ext cx="1308769" cy="336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19"/>
            <p:cNvCxnSpPr>
              <a:stCxn id="70" idx="0"/>
              <a:endCxn id="78" idx="2"/>
            </p:cNvCxnSpPr>
            <p:nvPr/>
          </p:nvCxnSpPr>
          <p:spPr>
            <a:xfrm flipH="1" flipV="1">
              <a:off x="4864809" y="3475184"/>
              <a:ext cx="3347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20"/>
            <p:cNvCxnSpPr>
              <a:stCxn id="70" idx="0"/>
              <a:endCxn id="79" idx="2"/>
            </p:cNvCxnSpPr>
            <p:nvPr/>
          </p:nvCxnSpPr>
          <p:spPr>
            <a:xfrm flipV="1">
              <a:off x="4868156" y="3475184"/>
              <a:ext cx="655248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21"/>
            <p:cNvCxnSpPr>
              <a:stCxn id="72" idx="0"/>
              <a:endCxn id="78" idx="2"/>
            </p:cNvCxnSpPr>
            <p:nvPr/>
          </p:nvCxnSpPr>
          <p:spPr>
            <a:xfrm flipH="1" flipV="1">
              <a:off x="4864809" y="3475184"/>
              <a:ext cx="655248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22"/>
            <p:cNvCxnSpPr>
              <a:stCxn id="73" idx="0"/>
              <a:endCxn id="78" idx="2"/>
            </p:cNvCxnSpPr>
            <p:nvPr/>
          </p:nvCxnSpPr>
          <p:spPr>
            <a:xfrm flipH="1" flipV="1">
              <a:off x="4864809" y="3475184"/>
              <a:ext cx="1266823" cy="365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3"/>
            <p:cNvCxnSpPr>
              <a:stCxn id="72" idx="0"/>
              <a:endCxn id="79" idx="2"/>
            </p:cNvCxnSpPr>
            <p:nvPr/>
          </p:nvCxnSpPr>
          <p:spPr>
            <a:xfrm flipV="1">
              <a:off x="5520056" y="3475184"/>
              <a:ext cx="3347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24"/>
            <p:cNvCxnSpPr>
              <a:stCxn id="73" idx="0"/>
              <a:endCxn id="79" idx="2"/>
            </p:cNvCxnSpPr>
            <p:nvPr/>
          </p:nvCxnSpPr>
          <p:spPr>
            <a:xfrm flipH="1" flipV="1">
              <a:off x="5523403" y="3475184"/>
              <a:ext cx="608228" cy="365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25"/>
            <p:cNvCxnSpPr>
              <a:stCxn id="74" idx="0"/>
              <a:endCxn id="80" idx="2"/>
            </p:cNvCxnSpPr>
            <p:nvPr/>
          </p:nvCxnSpPr>
          <p:spPr>
            <a:xfrm flipV="1">
              <a:off x="6785153" y="3475184"/>
              <a:ext cx="737311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26"/>
            <p:cNvCxnSpPr>
              <a:stCxn id="75" idx="0"/>
              <a:endCxn id="80" idx="2"/>
            </p:cNvCxnSpPr>
            <p:nvPr/>
          </p:nvCxnSpPr>
          <p:spPr>
            <a:xfrm flipV="1">
              <a:off x="7437054" y="3475184"/>
              <a:ext cx="85411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27"/>
            <p:cNvCxnSpPr>
              <a:stCxn id="76" idx="0"/>
              <a:endCxn id="80" idx="2"/>
            </p:cNvCxnSpPr>
            <p:nvPr/>
          </p:nvCxnSpPr>
          <p:spPr>
            <a:xfrm flipH="1" flipV="1">
              <a:off x="7522464" y="3475184"/>
              <a:ext cx="569733" cy="39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28"/>
            <p:cNvCxnSpPr>
              <a:stCxn id="77" idx="0"/>
              <a:endCxn id="80" idx="2"/>
            </p:cNvCxnSpPr>
            <p:nvPr/>
          </p:nvCxnSpPr>
          <p:spPr>
            <a:xfrm flipH="1" flipV="1">
              <a:off x="7522464" y="3475184"/>
              <a:ext cx="1221633" cy="39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29"/>
            <p:cNvCxnSpPr>
              <a:stCxn id="77" idx="0"/>
              <a:endCxn id="81" idx="2"/>
            </p:cNvCxnSpPr>
            <p:nvPr/>
          </p:nvCxnSpPr>
          <p:spPr>
            <a:xfrm flipH="1" flipV="1">
              <a:off x="8181059" y="3475184"/>
              <a:ext cx="563039" cy="39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30"/>
            <p:cNvCxnSpPr>
              <a:stCxn id="76" idx="0"/>
              <a:endCxn id="81" idx="2"/>
            </p:cNvCxnSpPr>
            <p:nvPr/>
          </p:nvCxnSpPr>
          <p:spPr>
            <a:xfrm flipV="1">
              <a:off x="8092197" y="3475184"/>
              <a:ext cx="88862" cy="39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31"/>
            <p:cNvCxnSpPr>
              <a:stCxn id="75" idx="0"/>
              <a:endCxn id="81" idx="2"/>
            </p:cNvCxnSpPr>
            <p:nvPr/>
          </p:nvCxnSpPr>
          <p:spPr>
            <a:xfrm flipV="1">
              <a:off x="7437054" y="3475184"/>
              <a:ext cx="744005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2"/>
            <p:cNvCxnSpPr>
              <a:stCxn id="74" idx="0"/>
              <a:endCxn id="81" idx="2"/>
            </p:cNvCxnSpPr>
            <p:nvPr/>
          </p:nvCxnSpPr>
          <p:spPr>
            <a:xfrm flipV="1">
              <a:off x="6785153" y="3475184"/>
              <a:ext cx="1395906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33"/>
            <p:cNvCxnSpPr>
              <a:stCxn id="78" idx="0"/>
            </p:cNvCxnSpPr>
            <p:nvPr/>
          </p:nvCxnSpPr>
          <p:spPr>
            <a:xfrm flipV="1">
              <a:off x="4864809" y="2962049"/>
              <a:ext cx="1106656" cy="220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34"/>
            <p:cNvCxnSpPr>
              <a:stCxn id="79" idx="0"/>
            </p:cNvCxnSpPr>
            <p:nvPr/>
          </p:nvCxnSpPr>
          <p:spPr>
            <a:xfrm flipV="1">
              <a:off x="5523403" y="2962049"/>
              <a:ext cx="448061" cy="220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35"/>
            <p:cNvCxnSpPr>
              <a:stCxn id="78" idx="0"/>
            </p:cNvCxnSpPr>
            <p:nvPr/>
          </p:nvCxnSpPr>
          <p:spPr>
            <a:xfrm flipV="1">
              <a:off x="4864809" y="2899116"/>
              <a:ext cx="2296731" cy="283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36"/>
            <p:cNvCxnSpPr>
              <a:stCxn id="79" idx="0"/>
            </p:cNvCxnSpPr>
            <p:nvPr/>
          </p:nvCxnSpPr>
          <p:spPr>
            <a:xfrm flipV="1">
              <a:off x="5523403" y="2899116"/>
              <a:ext cx="1638136" cy="283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37"/>
            <p:cNvCxnSpPr>
              <a:stCxn id="80" idx="0"/>
            </p:cNvCxnSpPr>
            <p:nvPr/>
          </p:nvCxnSpPr>
          <p:spPr>
            <a:xfrm flipH="1" flipV="1">
              <a:off x="5971464" y="2962049"/>
              <a:ext cx="1551000" cy="220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38"/>
            <p:cNvCxnSpPr>
              <a:stCxn id="81" idx="0"/>
            </p:cNvCxnSpPr>
            <p:nvPr/>
          </p:nvCxnSpPr>
          <p:spPr>
            <a:xfrm flipH="1" flipV="1">
              <a:off x="5971464" y="2962049"/>
              <a:ext cx="2209595" cy="220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39"/>
            <p:cNvCxnSpPr>
              <a:stCxn id="81" idx="0"/>
            </p:cNvCxnSpPr>
            <p:nvPr/>
          </p:nvCxnSpPr>
          <p:spPr>
            <a:xfrm flipH="1" flipV="1">
              <a:off x="7161540" y="2899116"/>
              <a:ext cx="1019519" cy="283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0"/>
            <p:cNvCxnSpPr>
              <a:stCxn id="80" idx="0"/>
            </p:cNvCxnSpPr>
            <p:nvPr/>
          </p:nvCxnSpPr>
          <p:spPr>
            <a:xfrm flipH="1" flipV="1">
              <a:off x="7161540" y="2899116"/>
              <a:ext cx="360925" cy="283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075" y="2535836"/>
              <a:ext cx="747060" cy="4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964" y="2535837"/>
              <a:ext cx="747060" cy="4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866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Placement:</a:t>
            </a:r>
            <a:br>
              <a:rPr lang="en-US" dirty="0"/>
            </a:br>
            <a:r>
              <a:rPr lang="en-US" dirty="0"/>
              <a:t>Virtual Network 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aspects</a:t>
            </a:r>
          </a:p>
          <a:p>
            <a:pPr lvl="1"/>
            <a:r>
              <a:rPr lang="en-US" dirty="0" smtClean="0"/>
              <a:t>Location dependency, handling mangling network functions, order preserver, etc.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77255"/>
              </p:ext>
            </p:extLst>
          </p:nvPr>
        </p:nvGraphicFramePr>
        <p:xfrm>
          <a:off x="1085002" y="2446659"/>
          <a:ext cx="7430348" cy="18528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7883"/>
                <a:gridCol w="2647883"/>
                <a:gridCol w="2134582"/>
              </a:tblGrid>
              <a:tr h="715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VNF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 path?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Isolation?</a:t>
                      </a:r>
                      <a:endParaRPr lang="en-US" dirty="0"/>
                    </a:p>
                  </a:txBody>
                  <a:tcPr/>
                </a:tc>
              </a:tr>
              <a:tr h="56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6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clipartbest.com/cliparts/7ca/KBr/7caKBr5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63" y="3221718"/>
            <a:ext cx="372200" cy="5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lipartbest.com/cliparts/Kcj/g7R/Kcjg7Rg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20" y="3798708"/>
            <a:ext cx="556452" cy="4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lipartbest.com/cliparts/7ca/KBr/7caKBr5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25" y="3798708"/>
            <a:ext cx="372200" cy="5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clipartbest.com/cliparts/Kcj/g7R/Kcjg7Rg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25" y="3228824"/>
            <a:ext cx="556452" cy="4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Mangling Network Functions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Header </a:t>
            </a:r>
            <a:r>
              <a:rPr lang="en-US" dirty="0" smtClean="0"/>
              <a:t>modification</a:t>
            </a:r>
            <a:endParaRPr lang="en-US" dirty="0"/>
          </a:p>
        </p:txBody>
      </p:sp>
      <p:pic>
        <p:nvPicPr>
          <p:cNvPr id="4" name="Content Placeholder 10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36" y="3523716"/>
            <a:ext cx="666750" cy="666751"/>
          </a:xfrm>
          <a:prstGeom prst="rect">
            <a:avLst/>
          </a:prstGeom>
        </p:spPr>
      </p:pic>
      <p:pic>
        <p:nvPicPr>
          <p:cNvPr id="5" name="Picture 3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1209" y="4215594"/>
            <a:ext cx="667375" cy="42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078" y="4215594"/>
            <a:ext cx="667375" cy="42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38"/>
          <p:cNvCxnSpPr>
            <a:stCxn id="6" idx="3"/>
            <a:endCxn id="5" idx="1"/>
          </p:cNvCxnSpPr>
          <p:nvPr/>
        </p:nvCxnSpPr>
        <p:spPr>
          <a:xfrm>
            <a:off x="4191451" y="4426035"/>
            <a:ext cx="899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9"/>
          <p:cNvCxnSpPr>
            <a:stCxn id="4" idx="3"/>
            <a:endCxn id="6" idx="1"/>
          </p:cNvCxnSpPr>
          <p:nvPr/>
        </p:nvCxnSpPr>
        <p:spPr>
          <a:xfrm>
            <a:off x="2677386" y="3857091"/>
            <a:ext cx="846690" cy="568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IOSfirew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2579" y="3304876"/>
            <a:ext cx="324630" cy="602783"/>
          </a:xfrm>
          <a:prstGeom prst="rect">
            <a:avLst/>
          </a:prstGeom>
          <a:noFill/>
        </p:spPr>
      </p:pic>
      <p:cxnSp>
        <p:nvCxnSpPr>
          <p:cNvPr id="10" name="Straight Connector 43"/>
          <p:cNvCxnSpPr>
            <a:stCxn id="9" idx="2"/>
            <a:endCxn id="5" idx="0"/>
          </p:cNvCxnSpPr>
          <p:nvPr/>
        </p:nvCxnSpPr>
        <p:spPr>
          <a:xfrm>
            <a:off x="5424896" y="3907659"/>
            <a:ext cx="1" cy="307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44"/>
          <p:cNvSpPr txBox="1"/>
          <p:nvPr/>
        </p:nvSpPr>
        <p:spPr>
          <a:xfrm>
            <a:off x="3705108" y="4492767"/>
            <a:ext cx="47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2" name="TextBox 45"/>
          <p:cNvSpPr txBox="1"/>
          <p:nvPr/>
        </p:nvSpPr>
        <p:spPr>
          <a:xfrm>
            <a:off x="5278884" y="4508707"/>
            <a:ext cx="47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3" name="TextBox 46"/>
          <p:cNvSpPr txBox="1"/>
          <p:nvPr/>
        </p:nvSpPr>
        <p:spPr>
          <a:xfrm>
            <a:off x="4738489" y="2822155"/>
            <a:ext cx="136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Firewall</a:t>
            </a:r>
            <a:endParaRPr lang="en-US" sz="2800" dirty="0"/>
          </a:p>
        </p:txBody>
      </p:sp>
      <p:sp>
        <p:nvSpPr>
          <p:cNvPr id="14" name="TextBox 48"/>
          <p:cNvSpPr txBox="1"/>
          <p:nvPr/>
        </p:nvSpPr>
        <p:spPr>
          <a:xfrm>
            <a:off x="3478590" y="2825329"/>
            <a:ext cx="799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NAT</a:t>
            </a:r>
          </a:p>
        </p:txBody>
      </p:sp>
      <p:cxnSp>
        <p:nvCxnSpPr>
          <p:cNvPr id="15" name="Straight Connector 49"/>
          <p:cNvCxnSpPr>
            <a:endCxn id="6" idx="0"/>
          </p:cNvCxnSpPr>
          <p:nvPr/>
        </p:nvCxnSpPr>
        <p:spPr>
          <a:xfrm>
            <a:off x="3857765" y="3675244"/>
            <a:ext cx="1" cy="540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0"/>
          <p:cNvCxnSpPr>
            <a:stCxn id="5" idx="3"/>
          </p:cNvCxnSpPr>
          <p:nvPr/>
        </p:nvCxnSpPr>
        <p:spPr>
          <a:xfrm>
            <a:off x="5758582" y="4426035"/>
            <a:ext cx="5805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5236" y="3910794"/>
            <a:ext cx="1465568" cy="105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52"/>
          <p:cNvSpPr txBox="1"/>
          <p:nvPr/>
        </p:nvSpPr>
        <p:spPr>
          <a:xfrm>
            <a:off x="6083302" y="4167969"/>
            <a:ext cx="137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Internet</a:t>
            </a:r>
          </a:p>
        </p:txBody>
      </p:sp>
      <p:sp>
        <p:nvSpPr>
          <p:cNvPr id="19" name="TextBox 54"/>
          <p:cNvSpPr txBox="1"/>
          <p:nvPr/>
        </p:nvSpPr>
        <p:spPr>
          <a:xfrm>
            <a:off x="1611012" y="3485998"/>
            <a:ext cx="529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pic>
        <p:nvPicPr>
          <p:cNvPr id="20" name="Picture 21" descr="158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3599843" y="3316601"/>
            <a:ext cx="515469" cy="541088"/>
          </a:xfrm>
          <a:prstGeom prst="rect">
            <a:avLst/>
          </a:prstGeom>
          <a:noFill/>
        </p:spPr>
      </p:pic>
      <p:pic>
        <p:nvPicPr>
          <p:cNvPr id="21" name="Content Placeholder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86" y="4631793"/>
            <a:ext cx="666750" cy="666751"/>
          </a:xfrm>
          <a:prstGeom prst="rect">
            <a:avLst/>
          </a:prstGeom>
        </p:spPr>
      </p:pic>
      <p:cxnSp>
        <p:nvCxnSpPr>
          <p:cNvPr id="22" name="Straight Connector 29"/>
          <p:cNvCxnSpPr>
            <a:stCxn id="21" idx="3"/>
            <a:endCxn id="6" idx="1"/>
          </p:cNvCxnSpPr>
          <p:nvPr/>
        </p:nvCxnSpPr>
        <p:spPr>
          <a:xfrm flipV="1">
            <a:off x="2671036" y="4426036"/>
            <a:ext cx="853040" cy="539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/>
          <p:nvPr/>
        </p:nvSpPr>
        <p:spPr>
          <a:xfrm>
            <a:off x="1604662" y="4609567"/>
            <a:ext cx="529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24" name="Curved Connector 5"/>
          <p:cNvCxnSpPr/>
          <p:nvPr/>
        </p:nvCxnSpPr>
        <p:spPr>
          <a:xfrm flipV="1">
            <a:off x="2611272" y="3827807"/>
            <a:ext cx="1186541" cy="87887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40"/>
          <p:cNvCxnSpPr/>
          <p:nvPr/>
        </p:nvCxnSpPr>
        <p:spPr>
          <a:xfrm rot="16200000" flipH="1">
            <a:off x="4631191" y="3099015"/>
            <a:ext cx="49970" cy="1567317"/>
          </a:xfrm>
          <a:prstGeom prst="curvedConnector3">
            <a:avLst>
              <a:gd name="adj1" fmla="val 118537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32567" y="3910448"/>
            <a:ext cx="8617523" cy="9907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Monolithic consolidation can handle 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mangling network functions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Function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Network Function </a:t>
            </a:r>
          </a:p>
          <a:p>
            <a:pPr lvl="1"/>
            <a:r>
              <a:rPr lang="en-US" sz="3200" dirty="0" err="1" smtClean="0"/>
              <a:t>Middlebox</a:t>
            </a:r>
            <a:endParaRPr lang="en-US" sz="3200" dirty="0" smtClean="0"/>
          </a:p>
          <a:p>
            <a:pPr lvl="1"/>
            <a:r>
              <a:rPr lang="en-US" sz="3200" dirty="0" smtClean="0"/>
              <a:t>Networking device that perform functions other than packet forwarding</a:t>
            </a:r>
          </a:p>
        </p:txBody>
      </p:sp>
    </p:spTree>
    <p:extLst>
      <p:ext uri="{BB962C8B-B14F-4D97-AF65-F5344CB8AC3E}">
        <p14:creationId xmlns:p14="http://schemas.microsoft.com/office/powerpoint/2010/main" val="33993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Survey of Network Function Placement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Hardware Network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Virtual Network Function (VNF)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Thread based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VM based</a:t>
            </a:r>
          </a:p>
          <a:p>
            <a:r>
              <a:rPr lang="en-US" dirty="0" smtClean="0"/>
              <a:t>Other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Placement:</a:t>
            </a:r>
            <a:br>
              <a:rPr lang="en-US" dirty="0"/>
            </a:br>
            <a:r>
              <a:rPr lang="en-US" dirty="0" smtClean="0"/>
              <a:t>Other forms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Coordinated Distributed Network Functions</a:t>
            </a:r>
          </a:p>
          <a:p>
            <a:pPr lvl="1"/>
            <a:r>
              <a:rPr lang="en-US" dirty="0" err="1" smtClean="0"/>
              <a:t>Csamp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[NSDI’08]</a:t>
            </a:r>
          </a:p>
          <a:p>
            <a:pPr lvl="1"/>
            <a:r>
              <a:rPr lang="en-US" dirty="0" smtClean="0"/>
              <a:t>On path load balance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Host-based Network Functions</a:t>
            </a:r>
          </a:p>
          <a:p>
            <a:pPr lvl="1"/>
            <a:r>
              <a:rPr lang="en-US" dirty="0" smtClean="0"/>
              <a:t>ETTM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[NSDI’11]</a:t>
            </a:r>
            <a:endParaRPr lang="en-US" dirty="0" smtClean="0"/>
          </a:p>
          <a:p>
            <a:pPr lvl="1"/>
            <a:r>
              <a:rPr lang="en-US" dirty="0" smtClean="0"/>
              <a:t>Monolithic consolidation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</a:t>
            </a:r>
            <a:r>
              <a:rPr lang="en-US" dirty="0"/>
              <a:t>F</a:t>
            </a:r>
            <a:r>
              <a:rPr lang="en-US" dirty="0" smtClean="0"/>
              <a:t>uture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advantages of traffic pattern of policy chains</a:t>
            </a:r>
          </a:p>
          <a:p>
            <a:pPr lvl="1"/>
            <a:r>
              <a:rPr lang="en-US" dirty="0" smtClean="0"/>
              <a:t>Different from production VMs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Coordinate placement and other mechanisms to incorporate mangling network functions.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076450"/>
            <a:ext cx="2911078" cy="2911078"/>
          </a:xfrm>
        </p:spPr>
      </p:pic>
    </p:spTree>
    <p:extLst>
      <p:ext uri="{BB962C8B-B14F-4D97-AF65-F5344CB8AC3E}">
        <p14:creationId xmlns:p14="http://schemas.microsoft.com/office/powerpoint/2010/main" val="24108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Function</a:t>
            </a: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628650" y="1843588"/>
            <a:ext cx="7886700" cy="1757251"/>
            <a:chOff x="628650" y="1843588"/>
            <a:chExt cx="7886700" cy="1757251"/>
          </a:xfrm>
        </p:grpSpPr>
        <p:sp>
          <p:nvSpPr>
            <p:cNvPr id="5" name="Freeform 5"/>
            <p:cNvSpPr/>
            <p:nvPr/>
          </p:nvSpPr>
          <p:spPr>
            <a:xfrm>
              <a:off x="628650" y="1843588"/>
              <a:ext cx="7886700" cy="527670"/>
            </a:xfrm>
            <a:custGeom>
              <a:avLst/>
              <a:gdLst>
                <a:gd name="connsiteX0" fmla="*/ 0 w 7886700"/>
                <a:gd name="connsiteY0" fmla="*/ 87947 h 527670"/>
                <a:gd name="connsiteX1" fmla="*/ 87947 w 7886700"/>
                <a:gd name="connsiteY1" fmla="*/ 0 h 527670"/>
                <a:gd name="connsiteX2" fmla="*/ 7798753 w 7886700"/>
                <a:gd name="connsiteY2" fmla="*/ 0 h 527670"/>
                <a:gd name="connsiteX3" fmla="*/ 7886700 w 7886700"/>
                <a:gd name="connsiteY3" fmla="*/ 87947 h 527670"/>
                <a:gd name="connsiteX4" fmla="*/ 7886700 w 7886700"/>
                <a:gd name="connsiteY4" fmla="*/ 439723 h 527670"/>
                <a:gd name="connsiteX5" fmla="*/ 7798753 w 7886700"/>
                <a:gd name="connsiteY5" fmla="*/ 527670 h 527670"/>
                <a:gd name="connsiteX6" fmla="*/ 87947 w 7886700"/>
                <a:gd name="connsiteY6" fmla="*/ 527670 h 527670"/>
                <a:gd name="connsiteX7" fmla="*/ 0 w 7886700"/>
                <a:gd name="connsiteY7" fmla="*/ 439723 h 527670"/>
                <a:gd name="connsiteX8" fmla="*/ 0 w 7886700"/>
                <a:gd name="connsiteY8" fmla="*/ 87947 h 52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86700" h="527670">
                  <a:moveTo>
                    <a:pt x="0" y="87947"/>
                  </a:moveTo>
                  <a:cubicBezTo>
                    <a:pt x="0" y="39375"/>
                    <a:pt x="39375" y="0"/>
                    <a:pt x="87947" y="0"/>
                  </a:cubicBezTo>
                  <a:lnTo>
                    <a:pt x="7798753" y="0"/>
                  </a:lnTo>
                  <a:cubicBezTo>
                    <a:pt x="7847325" y="0"/>
                    <a:pt x="7886700" y="39375"/>
                    <a:pt x="7886700" y="87947"/>
                  </a:cubicBezTo>
                  <a:lnTo>
                    <a:pt x="7886700" y="439723"/>
                  </a:lnTo>
                  <a:cubicBezTo>
                    <a:pt x="7886700" y="488295"/>
                    <a:pt x="7847325" y="527670"/>
                    <a:pt x="7798753" y="527670"/>
                  </a:cubicBezTo>
                  <a:lnTo>
                    <a:pt x="87947" y="527670"/>
                  </a:lnTo>
                  <a:cubicBezTo>
                    <a:pt x="39375" y="527670"/>
                    <a:pt x="0" y="488295"/>
                    <a:pt x="0" y="439723"/>
                  </a:cubicBezTo>
                  <a:lnTo>
                    <a:pt x="0" y="8794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9579" tIns="109579" rIns="109579" bIns="10957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Security Network Function</a:t>
              </a:r>
              <a:endParaRPr lang="en-US" sz="2200" kern="120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628650" y="2371259"/>
              <a:ext cx="7886700" cy="1229580"/>
            </a:xfrm>
            <a:custGeom>
              <a:avLst/>
              <a:gdLst>
                <a:gd name="connsiteX0" fmla="*/ 0 w 7886700"/>
                <a:gd name="connsiteY0" fmla="*/ 0 h 1229580"/>
                <a:gd name="connsiteX1" fmla="*/ 7886700 w 7886700"/>
                <a:gd name="connsiteY1" fmla="*/ 0 h 1229580"/>
                <a:gd name="connsiteX2" fmla="*/ 7886700 w 7886700"/>
                <a:gd name="connsiteY2" fmla="*/ 1229580 h 1229580"/>
                <a:gd name="connsiteX3" fmla="*/ 0 w 7886700"/>
                <a:gd name="connsiteY3" fmla="*/ 1229580 h 1229580"/>
                <a:gd name="connsiteX4" fmla="*/ 0 w 7886700"/>
                <a:gd name="connsiteY4" fmla="*/ 0 h 122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6700" h="1229580">
                  <a:moveTo>
                    <a:pt x="0" y="0"/>
                  </a:moveTo>
                  <a:lnTo>
                    <a:pt x="7886700" y="0"/>
                  </a:lnTo>
                  <a:lnTo>
                    <a:pt x="7886700" y="1229580"/>
                  </a:lnTo>
                  <a:lnTo>
                    <a:pt x="0" y="12295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403" tIns="30480" rIns="170688" bIns="3048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en-US" sz="2400" kern="1200" dirty="0"/>
            </a:p>
          </p:txBody>
        </p:sp>
      </p:grpSp>
      <p:pic>
        <p:nvPicPr>
          <p:cNvPr id="7" name="Picture 11" descr="IOSfirewall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084" y="2635017"/>
            <a:ext cx="661284" cy="828933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2155119" y="3514484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Firewall</a:t>
            </a:r>
            <a:endParaRPr 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45" y="2562138"/>
            <a:ext cx="799164" cy="9063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25393" y="3522514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IDS</a:t>
            </a:r>
            <a:endParaRPr lang="en-US" b="1" dirty="0"/>
          </a:p>
        </p:txBody>
      </p:sp>
      <p:sp>
        <p:nvSpPr>
          <p:cNvPr id="12" name="Freeform 5"/>
          <p:cNvSpPr/>
          <p:nvPr/>
        </p:nvSpPr>
        <p:spPr>
          <a:xfrm>
            <a:off x="628650" y="4022651"/>
            <a:ext cx="7886700" cy="527670"/>
          </a:xfrm>
          <a:custGeom>
            <a:avLst/>
            <a:gdLst>
              <a:gd name="connsiteX0" fmla="*/ 0 w 7886700"/>
              <a:gd name="connsiteY0" fmla="*/ 87947 h 527670"/>
              <a:gd name="connsiteX1" fmla="*/ 87947 w 7886700"/>
              <a:gd name="connsiteY1" fmla="*/ 0 h 527670"/>
              <a:gd name="connsiteX2" fmla="*/ 7798753 w 7886700"/>
              <a:gd name="connsiteY2" fmla="*/ 0 h 527670"/>
              <a:gd name="connsiteX3" fmla="*/ 7886700 w 7886700"/>
              <a:gd name="connsiteY3" fmla="*/ 87947 h 527670"/>
              <a:gd name="connsiteX4" fmla="*/ 7886700 w 7886700"/>
              <a:gd name="connsiteY4" fmla="*/ 439723 h 527670"/>
              <a:gd name="connsiteX5" fmla="*/ 7798753 w 7886700"/>
              <a:gd name="connsiteY5" fmla="*/ 527670 h 527670"/>
              <a:gd name="connsiteX6" fmla="*/ 87947 w 7886700"/>
              <a:gd name="connsiteY6" fmla="*/ 527670 h 527670"/>
              <a:gd name="connsiteX7" fmla="*/ 0 w 7886700"/>
              <a:gd name="connsiteY7" fmla="*/ 439723 h 527670"/>
              <a:gd name="connsiteX8" fmla="*/ 0 w 7886700"/>
              <a:gd name="connsiteY8" fmla="*/ 87947 h 52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86700" h="527670">
                <a:moveTo>
                  <a:pt x="0" y="87947"/>
                </a:moveTo>
                <a:cubicBezTo>
                  <a:pt x="0" y="39375"/>
                  <a:pt x="39375" y="0"/>
                  <a:pt x="87947" y="0"/>
                </a:cubicBezTo>
                <a:lnTo>
                  <a:pt x="7798753" y="0"/>
                </a:lnTo>
                <a:cubicBezTo>
                  <a:pt x="7847325" y="0"/>
                  <a:pt x="7886700" y="39375"/>
                  <a:pt x="7886700" y="87947"/>
                </a:cubicBezTo>
                <a:lnTo>
                  <a:pt x="7886700" y="439723"/>
                </a:lnTo>
                <a:cubicBezTo>
                  <a:pt x="7886700" y="488295"/>
                  <a:pt x="7847325" y="527670"/>
                  <a:pt x="7798753" y="527670"/>
                </a:cubicBezTo>
                <a:lnTo>
                  <a:pt x="87947" y="527670"/>
                </a:lnTo>
                <a:cubicBezTo>
                  <a:pt x="39375" y="527670"/>
                  <a:pt x="0" y="488295"/>
                  <a:pt x="0" y="439723"/>
                </a:cubicBezTo>
                <a:lnTo>
                  <a:pt x="0" y="8794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9579" tIns="109579" rIns="109579" bIns="109579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/>
              <a:t>Acceleration Network Function</a:t>
            </a:r>
            <a:endParaRPr lang="en-US" sz="2200" kern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813186" y="5679674"/>
            <a:ext cx="1943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WAN Optimizer</a:t>
            </a:r>
            <a:endParaRPr lang="en-US" b="1" dirty="0"/>
          </a:p>
        </p:txBody>
      </p:sp>
      <p:pic>
        <p:nvPicPr>
          <p:cNvPr id="19" name="Picture 7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9345" y="4972133"/>
            <a:ext cx="940916" cy="6492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0" name="文本框 19"/>
          <p:cNvSpPr txBox="1"/>
          <p:nvPr/>
        </p:nvSpPr>
        <p:spPr>
          <a:xfrm>
            <a:off x="5425393" y="5678178"/>
            <a:ext cx="1784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Proxy</a:t>
            </a:r>
            <a:endParaRPr lang="en-US" b="1" dirty="0"/>
          </a:p>
        </p:txBody>
      </p:sp>
      <p:pic>
        <p:nvPicPr>
          <p:cNvPr id="21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268" y="5026601"/>
            <a:ext cx="940916" cy="63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99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Correctness:</a:t>
            </a:r>
            <a:r>
              <a:rPr lang="en-US" dirty="0" smtClean="0"/>
              <a:t> sequential order</a:t>
            </a:r>
          </a:p>
          <a:p>
            <a:r>
              <a:rPr lang="en-US" b="1" dirty="0" smtClean="0"/>
              <a:t>Efficiency:  </a:t>
            </a:r>
            <a:r>
              <a:rPr lang="en-US" dirty="0" smtClean="0"/>
              <a:t>not traverse unnecessary ones</a:t>
            </a: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</a:t>
            </a:r>
            <a:r>
              <a:rPr lang="en-US" dirty="0" smtClean="0"/>
              <a:t>Chain</a:t>
            </a:r>
            <a:endParaRPr lang="en-US" dirty="0"/>
          </a:p>
        </p:txBody>
      </p:sp>
      <p:pic>
        <p:nvPicPr>
          <p:cNvPr id="5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6256" y="1825625"/>
            <a:ext cx="661284" cy="828933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2792291" y="2705092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Firewall</a:t>
            </a:r>
            <a:endParaRPr 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534" y="1825625"/>
            <a:ext cx="799164" cy="9063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9582" y="2786001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IDS</a:t>
            </a:r>
            <a:endParaRPr lang="en-US" b="1" dirty="0"/>
          </a:p>
        </p:txBody>
      </p:sp>
      <p:pic>
        <p:nvPicPr>
          <p:cNvPr id="9" name="Picture 7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6697" y="1952010"/>
            <a:ext cx="940916" cy="6492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125268" y="2729819"/>
            <a:ext cx="1784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Proxy</a:t>
            </a:r>
            <a:endParaRPr 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2840" y="2278193"/>
            <a:ext cx="793416" cy="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3616607" y="2276645"/>
            <a:ext cx="916927" cy="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97664" y="2274491"/>
            <a:ext cx="779033" cy="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02390" y="2012881"/>
            <a:ext cx="11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dirty="0" smtClean="0"/>
              <a:t>ttp</a:t>
            </a:r>
            <a:endParaRPr 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260877" y="3586859"/>
            <a:ext cx="148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Non http</a:t>
            </a:r>
            <a:endParaRPr lang="en-US" sz="28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750778" y="3848166"/>
            <a:ext cx="793416" cy="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6607" y="3401873"/>
            <a:ext cx="661284" cy="828933"/>
          </a:xfrm>
          <a:prstGeom prst="rect">
            <a:avLst/>
          </a:prstGeom>
          <a:noFill/>
        </p:spPr>
      </p:pic>
      <p:sp>
        <p:nvSpPr>
          <p:cNvPr id="31" name="文本框 30"/>
          <p:cNvSpPr txBox="1"/>
          <p:nvPr/>
        </p:nvSpPr>
        <p:spPr>
          <a:xfrm>
            <a:off x="3422642" y="4281340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Firewall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2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</a:t>
            </a:r>
            <a:r>
              <a:rPr lang="en-US" dirty="0" smtClean="0"/>
              <a:t>Functions Placement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</a:t>
            </a:r>
            <a:r>
              <a:rPr lang="en-US" dirty="0" smtClean="0"/>
              <a:t>chain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Placement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561386" y="2522483"/>
            <a:ext cx="5986564" cy="1089298"/>
            <a:chOff x="1460045" y="2503543"/>
            <a:chExt cx="6607567" cy="1360486"/>
          </a:xfrm>
        </p:grpSpPr>
        <p:pic>
          <p:nvPicPr>
            <p:cNvPr id="4" name="Picture 11" descr="IOSfirewal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43911" y="2503543"/>
              <a:ext cx="661284" cy="828933"/>
            </a:xfrm>
            <a:prstGeom prst="rect">
              <a:avLst/>
            </a:prstGeom>
            <a:noFill/>
          </p:spPr>
        </p:pic>
        <p:sp>
          <p:nvSpPr>
            <p:cNvPr id="5" name="文本框 4"/>
            <p:cNvSpPr txBox="1"/>
            <p:nvPr/>
          </p:nvSpPr>
          <p:spPr>
            <a:xfrm>
              <a:off x="2949946" y="3383010"/>
              <a:ext cx="1259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Firewall</a:t>
              </a:r>
              <a:endParaRPr lang="en-US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1189" y="2503543"/>
              <a:ext cx="799164" cy="90634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737237" y="3463919"/>
              <a:ext cx="1259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IDS</a:t>
              </a:r>
              <a:endParaRPr lang="en-US" b="1" dirty="0"/>
            </a:p>
          </p:txBody>
        </p:sp>
        <p:pic>
          <p:nvPicPr>
            <p:cNvPr id="8" name="Picture 7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34352" y="2629928"/>
              <a:ext cx="940916" cy="6492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9" name="文本框 8"/>
            <p:cNvSpPr txBox="1"/>
            <p:nvPr/>
          </p:nvSpPr>
          <p:spPr>
            <a:xfrm>
              <a:off x="6282923" y="3407737"/>
              <a:ext cx="1784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Proxy</a:t>
              </a:r>
              <a:endParaRPr lang="en-US" b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350495" y="2956111"/>
              <a:ext cx="793416" cy="6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6" idx="1"/>
            </p:cNvCxnSpPr>
            <p:nvPr/>
          </p:nvCxnSpPr>
          <p:spPr>
            <a:xfrm>
              <a:off x="3774262" y="2954563"/>
              <a:ext cx="916927" cy="21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5455319" y="2952409"/>
              <a:ext cx="779033" cy="21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460045" y="2690799"/>
              <a:ext cx="1176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ttp</a:t>
              </a:r>
              <a:endParaRPr lang="en-US" sz="28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57855" y="4243447"/>
            <a:ext cx="5628290" cy="2274835"/>
            <a:chOff x="2572752" y="3057565"/>
            <a:chExt cx="6833208" cy="3421675"/>
          </a:xfrm>
        </p:grpSpPr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94375" y="4621256"/>
              <a:ext cx="667375" cy="42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94332" y="4944432"/>
              <a:ext cx="667375" cy="42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04967" y="5007257"/>
              <a:ext cx="667375" cy="42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Straight Connector 15"/>
            <p:cNvCxnSpPr>
              <a:stCxn id="17" idx="3"/>
              <a:endCxn id="15" idx="1"/>
            </p:cNvCxnSpPr>
            <p:nvPr/>
          </p:nvCxnSpPr>
          <p:spPr>
            <a:xfrm flipV="1">
              <a:off x="3972342" y="4831698"/>
              <a:ext cx="1722033" cy="38600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6"/>
            <p:cNvCxnSpPr>
              <a:stCxn id="15" idx="3"/>
              <a:endCxn id="16" idx="1"/>
            </p:cNvCxnSpPr>
            <p:nvPr/>
          </p:nvCxnSpPr>
          <p:spPr>
            <a:xfrm>
              <a:off x="6361749" y="4831697"/>
              <a:ext cx="1632582" cy="32317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7"/>
            <p:cNvCxnSpPr>
              <a:stCxn id="29" idx="3"/>
              <a:endCxn id="16" idx="1"/>
            </p:cNvCxnSpPr>
            <p:nvPr/>
          </p:nvCxnSpPr>
          <p:spPr>
            <a:xfrm flipV="1">
              <a:off x="6389619" y="5154873"/>
              <a:ext cx="1604712" cy="52979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8"/>
            <p:cNvSpPr txBox="1"/>
            <p:nvPr/>
          </p:nvSpPr>
          <p:spPr>
            <a:xfrm flipH="1">
              <a:off x="3372701" y="5417925"/>
              <a:ext cx="599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S1</a:t>
              </a:r>
              <a:endParaRPr lang="en-US" sz="2000" baseline="-25000" dirty="0"/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6317827" y="4230224"/>
              <a:ext cx="43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S2</a:t>
              </a:r>
              <a:endParaRPr lang="en-US" sz="2000" baseline="-25000" dirty="0"/>
            </a:p>
          </p:txBody>
        </p:sp>
        <p:sp>
          <p:nvSpPr>
            <p:cNvPr id="23" name="TextBox 20"/>
            <p:cNvSpPr txBox="1"/>
            <p:nvPr/>
          </p:nvSpPr>
          <p:spPr>
            <a:xfrm>
              <a:off x="8064718" y="4474773"/>
              <a:ext cx="43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S4</a:t>
              </a:r>
              <a:endParaRPr lang="en-US" sz="2000" baseline="-25000" dirty="0"/>
            </a:p>
          </p:txBody>
        </p:sp>
        <p:pic>
          <p:nvPicPr>
            <p:cNvPr id="24" name="Picture 57" descr="icon_colo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09250" y="5978419"/>
              <a:ext cx="437542" cy="500821"/>
            </a:xfrm>
            <a:prstGeom prst="rect">
              <a:avLst/>
            </a:prstGeom>
            <a:noFill/>
          </p:spPr>
        </p:pic>
        <p:pic>
          <p:nvPicPr>
            <p:cNvPr id="25" name="Picture 11" descr="IOSfirewal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25863" y="3551726"/>
              <a:ext cx="324630" cy="602783"/>
            </a:xfrm>
            <a:prstGeom prst="rect">
              <a:avLst/>
            </a:prstGeom>
            <a:noFill/>
          </p:spPr>
        </p:pic>
        <p:cxnSp>
          <p:nvCxnSpPr>
            <p:cNvPr id="26" name="Straight Connector 23"/>
            <p:cNvCxnSpPr>
              <a:stCxn id="25" idx="2"/>
              <a:endCxn id="15" idx="0"/>
            </p:cNvCxnSpPr>
            <p:nvPr/>
          </p:nvCxnSpPr>
          <p:spPr>
            <a:xfrm>
              <a:off x="5588178" y="4154509"/>
              <a:ext cx="439884" cy="46674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4"/>
            <p:cNvCxnSpPr>
              <a:stCxn id="16" idx="2"/>
              <a:endCxn id="24" idx="0"/>
            </p:cNvCxnSpPr>
            <p:nvPr/>
          </p:nvCxnSpPr>
          <p:spPr>
            <a:xfrm>
              <a:off x="8328019" y="5365315"/>
              <a:ext cx="2" cy="61310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5"/>
            <p:cNvCxnSpPr>
              <a:stCxn id="33" idx="2"/>
              <a:endCxn id="15" idx="0"/>
            </p:cNvCxnSpPr>
            <p:nvPr/>
          </p:nvCxnSpPr>
          <p:spPr>
            <a:xfrm flipH="1">
              <a:off x="6028063" y="3955848"/>
              <a:ext cx="427973" cy="665409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7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22245" y="5474224"/>
              <a:ext cx="667375" cy="42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0" name="Straight Connector 28"/>
            <p:cNvCxnSpPr>
              <a:stCxn id="17" idx="3"/>
              <a:endCxn id="29" idx="1"/>
            </p:cNvCxnSpPr>
            <p:nvPr/>
          </p:nvCxnSpPr>
          <p:spPr>
            <a:xfrm>
              <a:off x="3972342" y="5217699"/>
              <a:ext cx="1749903" cy="46696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9"/>
            <p:cNvSpPr txBox="1"/>
            <p:nvPr/>
          </p:nvSpPr>
          <p:spPr>
            <a:xfrm>
              <a:off x="6456036" y="5568595"/>
              <a:ext cx="43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S3</a:t>
              </a:r>
              <a:endParaRPr lang="en-US" sz="2000" baseline="-25000" dirty="0"/>
            </a:p>
          </p:txBody>
        </p:sp>
        <p:cxnSp>
          <p:nvCxnSpPr>
            <p:cNvPr id="32" name="Straight Arrow Connector 30"/>
            <p:cNvCxnSpPr/>
            <p:nvPr/>
          </p:nvCxnSpPr>
          <p:spPr>
            <a:xfrm>
              <a:off x="2572752" y="5194891"/>
              <a:ext cx="7322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501" y="3586378"/>
              <a:ext cx="541067" cy="3694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2"/>
            <p:cNvSpPr txBox="1"/>
            <p:nvPr/>
          </p:nvSpPr>
          <p:spPr>
            <a:xfrm>
              <a:off x="6148583" y="3079167"/>
              <a:ext cx="824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 smtClean="0"/>
                <a:t>Proxy</a:t>
              </a:r>
            </a:p>
          </p:txBody>
        </p:sp>
        <p:cxnSp>
          <p:nvCxnSpPr>
            <p:cNvPr id="35" name="Straight Arrow Connector 35"/>
            <p:cNvCxnSpPr>
              <a:stCxn id="16" idx="3"/>
            </p:cNvCxnSpPr>
            <p:nvPr/>
          </p:nvCxnSpPr>
          <p:spPr>
            <a:xfrm>
              <a:off x="8661704" y="5154873"/>
              <a:ext cx="74425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6"/>
            <p:cNvSpPr txBox="1"/>
            <p:nvPr/>
          </p:nvSpPr>
          <p:spPr>
            <a:xfrm>
              <a:off x="4684175" y="3057565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 smtClean="0"/>
                <a:t>Firewall</a:t>
              </a: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330748" y="4677693"/>
            <a:ext cx="8592175" cy="13053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b="1" dirty="0">
                <a:solidFill>
                  <a:schemeClr val="tx1"/>
                </a:solidFill>
              </a:rPr>
              <a:t>Considerations: bandwidth, latency, cost, etc. </a:t>
            </a:r>
          </a:p>
        </p:txBody>
      </p:sp>
    </p:spTree>
    <p:extLst>
      <p:ext uri="{BB962C8B-B14F-4D97-AF65-F5344CB8AC3E}">
        <p14:creationId xmlns:p14="http://schemas.microsoft.com/office/powerpoint/2010/main" val="9111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Functions </a:t>
            </a:r>
            <a:r>
              <a:rPr lang="en-US" dirty="0" err="1"/>
              <a:t>Virtualizaiton</a:t>
            </a:r>
            <a:endParaRPr lang="en-US" dirty="0"/>
          </a:p>
        </p:txBody>
      </p:sp>
      <p:grpSp>
        <p:nvGrpSpPr>
          <p:cNvPr id="1127" name="组合 1126"/>
          <p:cNvGrpSpPr/>
          <p:nvPr/>
        </p:nvGrpSpPr>
        <p:grpSpPr>
          <a:xfrm>
            <a:off x="819073" y="5429411"/>
            <a:ext cx="1876880" cy="1070990"/>
            <a:chOff x="6330834" y="4972133"/>
            <a:chExt cx="1876880" cy="1070990"/>
          </a:xfrm>
        </p:grpSpPr>
        <p:pic>
          <p:nvPicPr>
            <p:cNvPr id="19" name="Picture 7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30834" y="4972133"/>
              <a:ext cx="940916" cy="6492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20" name="文本框 19"/>
            <p:cNvSpPr txBox="1"/>
            <p:nvPr/>
          </p:nvSpPr>
          <p:spPr>
            <a:xfrm>
              <a:off x="6423025" y="5643013"/>
              <a:ext cx="1784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Proxy</a:t>
              </a:r>
              <a:endParaRPr lang="en-US" b="1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836070" y="2029481"/>
            <a:ext cx="1453317" cy="1340740"/>
            <a:chOff x="3778250" y="2636838"/>
            <a:chExt cx="1296389" cy="1242315"/>
          </a:xfrm>
        </p:grpSpPr>
        <p:sp>
          <p:nvSpPr>
            <p:cNvPr id="11" name="文本框 10"/>
            <p:cNvSpPr txBox="1"/>
            <p:nvPr/>
          </p:nvSpPr>
          <p:spPr>
            <a:xfrm>
              <a:off x="3815465" y="3479043"/>
              <a:ext cx="1259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IDS</a:t>
              </a:r>
              <a:endParaRPr lang="en-US" b="1" dirty="0"/>
            </a:p>
          </p:txBody>
        </p:sp>
        <p:grpSp>
          <p:nvGrpSpPr>
            <p:cNvPr id="87" name="Group 74"/>
            <p:cNvGrpSpPr>
              <a:grpSpLocks noChangeAspect="1"/>
            </p:cNvGrpSpPr>
            <p:nvPr/>
          </p:nvGrpSpPr>
          <p:grpSpPr bwMode="auto">
            <a:xfrm>
              <a:off x="3778250" y="2636838"/>
              <a:ext cx="708025" cy="811212"/>
              <a:chOff x="2380" y="1661"/>
              <a:chExt cx="446" cy="511"/>
            </a:xfrm>
          </p:grpSpPr>
          <p:sp>
            <p:nvSpPr>
              <p:cNvPr id="88" name="AutoShape 73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661"/>
                <a:ext cx="446" cy="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5"/>
              <p:cNvSpPr>
                <a:spLocks/>
              </p:cNvSpPr>
              <p:nvPr/>
            </p:nvSpPr>
            <p:spPr bwMode="auto">
              <a:xfrm>
                <a:off x="2383" y="1989"/>
                <a:ext cx="440" cy="60"/>
              </a:xfrm>
              <a:custGeom>
                <a:avLst/>
                <a:gdLst>
                  <a:gd name="T0" fmla="*/ 440 w 440"/>
                  <a:gd name="T1" fmla="*/ 0 h 60"/>
                  <a:gd name="T2" fmla="*/ 333 w 440"/>
                  <a:gd name="T3" fmla="*/ 60 h 60"/>
                  <a:gd name="T4" fmla="*/ 0 w 440"/>
                  <a:gd name="T5" fmla="*/ 60 h 60"/>
                  <a:gd name="T6" fmla="*/ 119 w 440"/>
                  <a:gd name="T7" fmla="*/ 0 h 60"/>
                  <a:gd name="T8" fmla="*/ 440 w 4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" h="60">
                    <a:moveTo>
                      <a:pt x="440" y="0"/>
                    </a:moveTo>
                    <a:lnTo>
                      <a:pt x="333" y="60"/>
                    </a:lnTo>
                    <a:lnTo>
                      <a:pt x="0" y="60"/>
                    </a:lnTo>
                    <a:lnTo>
                      <a:pt x="119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57F86"/>
              </a:solidFill>
              <a:ln w="4763">
                <a:solidFill>
                  <a:srgbClr val="E3E3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6"/>
              <p:cNvSpPr>
                <a:spLocks/>
              </p:cNvSpPr>
              <p:nvPr/>
            </p:nvSpPr>
            <p:spPr bwMode="auto">
              <a:xfrm>
                <a:off x="2716" y="1989"/>
                <a:ext cx="107" cy="180"/>
              </a:xfrm>
              <a:custGeom>
                <a:avLst/>
                <a:gdLst>
                  <a:gd name="T0" fmla="*/ 107 w 107"/>
                  <a:gd name="T1" fmla="*/ 120 h 180"/>
                  <a:gd name="T2" fmla="*/ 107 w 107"/>
                  <a:gd name="T3" fmla="*/ 0 h 180"/>
                  <a:gd name="T4" fmla="*/ 0 w 107"/>
                  <a:gd name="T5" fmla="*/ 60 h 180"/>
                  <a:gd name="T6" fmla="*/ 0 w 107"/>
                  <a:gd name="T7" fmla="*/ 180 h 180"/>
                  <a:gd name="T8" fmla="*/ 107 w 107"/>
                  <a:gd name="T9" fmla="*/ 12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80">
                    <a:moveTo>
                      <a:pt x="107" y="120"/>
                    </a:moveTo>
                    <a:lnTo>
                      <a:pt x="107" y="0"/>
                    </a:lnTo>
                    <a:lnTo>
                      <a:pt x="0" y="60"/>
                    </a:lnTo>
                    <a:lnTo>
                      <a:pt x="0" y="180"/>
                    </a:lnTo>
                    <a:lnTo>
                      <a:pt x="107" y="120"/>
                    </a:lnTo>
                    <a:close/>
                  </a:path>
                </a:pathLst>
              </a:custGeom>
              <a:solidFill>
                <a:srgbClr val="F62735"/>
              </a:solidFill>
              <a:ln w="7938">
                <a:solidFill>
                  <a:srgbClr val="E3E3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77"/>
              <p:cNvSpPr>
                <a:spLocks noChangeArrowheads="1"/>
              </p:cNvSpPr>
              <p:nvPr/>
            </p:nvSpPr>
            <p:spPr bwMode="auto">
              <a:xfrm>
                <a:off x="2383" y="2049"/>
                <a:ext cx="333" cy="120"/>
              </a:xfrm>
              <a:prstGeom prst="rect">
                <a:avLst/>
              </a:prstGeom>
              <a:solidFill>
                <a:srgbClr val="F6545D"/>
              </a:solidFill>
              <a:ln w="7938">
                <a:solidFill>
                  <a:srgbClr val="E3E3E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8"/>
              <p:cNvSpPr>
                <a:spLocks/>
              </p:cNvSpPr>
              <p:nvPr/>
            </p:nvSpPr>
            <p:spPr bwMode="auto">
              <a:xfrm>
                <a:off x="2383" y="2049"/>
                <a:ext cx="333" cy="0"/>
              </a:xfrm>
              <a:custGeom>
                <a:avLst/>
                <a:gdLst>
                  <a:gd name="T0" fmla="*/ 333 w 333"/>
                  <a:gd name="T1" fmla="*/ 0 w 333"/>
                  <a:gd name="T2" fmla="*/ 333 w 3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33">
                    <a:moveTo>
                      <a:pt x="333" y="0"/>
                    </a:moveTo>
                    <a:lnTo>
                      <a:pt x="0" y="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F654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79"/>
              <p:cNvSpPr>
                <a:spLocks noChangeShapeType="1"/>
              </p:cNvSpPr>
              <p:nvPr/>
            </p:nvSpPr>
            <p:spPr bwMode="auto">
              <a:xfrm flipH="1">
                <a:off x="2383" y="2049"/>
                <a:ext cx="333" cy="0"/>
              </a:xfrm>
              <a:prstGeom prst="line">
                <a:avLst/>
              </a:prstGeom>
              <a:noFill/>
              <a:ln w="4763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80"/>
              <p:cNvSpPr>
                <a:spLocks noChangeShapeType="1"/>
              </p:cNvSpPr>
              <p:nvPr/>
            </p:nvSpPr>
            <p:spPr bwMode="auto">
              <a:xfrm>
                <a:off x="2493" y="205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81"/>
              <p:cNvSpPr>
                <a:spLocks noChangeShapeType="1"/>
              </p:cNvSpPr>
              <p:nvPr/>
            </p:nvSpPr>
            <p:spPr bwMode="auto">
              <a:xfrm>
                <a:off x="2602" y="205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82"/>
              <p:cNvSpPr>
                <a:spLocks noChangeShapeType="1"/>
              </p:cNvSpPr>
              <p:nvPr/>
            </p:nvSpPr>
            <p:spPr bwMode="auto">
              <a:xfrm flipH="1">
                <a:off x="2383" y="2109"/>
                <a:ext cx="333" cy="0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83"/>
              <p:cNvSpPr>
                <a:spLocks noChangeShapeType="1"/>
              </p:cNvSpPr>
              <p:nvPr/>
            </p:nvSpPr>
            <p:spPr bwMode="auto">
              <a:xfrm flipV="1">
                <a:off x="2716" y="2045"/>
                <a:ext cx="107" cy="64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84"/>
              <p:cNvSpPr>
                <a:spLocks noChangeShapeType="1"/>
              </p:cNvSpPr>
              <p:nvPr/>
            </p:nvSpPr>
            <p:spPr bwMode="auto">
              <a:xfrm flipV="1">
                <a:off x="2438" y="211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85"/>
              <p:cNvSpPr>
                <a:spLocks noChangeShapeType="1"/>
              </p:cNvSpPr>
              <p:nvPr/>
            </p:nvSpPr>
            <p:spPr bwMode="auto">
              <a:xfrm>
                <a:off x="2548" y="211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86"/>
              <p:cNvSpPr>
                <a:spLocks noChangeShapeType="1"/>
              </p:cNvSpPr>
              <p:nvPr/>
            </p:nvSpPr>
            <p:spPr bwMode="auto">
              <a:xfrm>
                <a:off x="2658" y="211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87"/>
              <p:cNvSpPr>
                <a:spLocks noChangeShapeType="1"/>
              </p:cNvSpPr>
              <p:nvPr/>
            </p:nvSpPr>
            <p:spPr bwMode="auto">
              <a:xfrm>
                <a:off x="2773" y="2078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88"/>
              <p:cNvSpPr>
                <a:spLocks noChangeShapeType="1"/>
              </p:cNvSpPr>
              <p:nvPr/>
            </p:nvSpPr>
            <p:spPr bwMode="auto">
              <a:xfrm>
                <a:off x="2747" y="2028"/>
                <a:ext cx="0" cy="61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89"/>
              <p:cNvSpPr>
                <a:spLocks noChangeShapeType="1"/>
              </p:cNvSpPr>
              <p:nvPr/>
            </p:nvSpPr>
            <p:spPr bwMode="auto">
              <a:xfrm>
                <a:off x="2796" y="200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90"/>
              <p:cNvSpPr>
                <a:spLocks noChangeArrowheads="1"/>
              </p:cNvSpPr>
              <p:nvPr/>
            </p:nvSpPr>
            <p:spPr bwMode="auto">
              <a:xfrm>
                <a:off x="2383" y="1726"/>
                <a:ext cx="333" cy="323"/>
              </a:xfrm>
              <a:prstGeom prst="rect">
                <a:avLst/>
              </a:prstGeom>
              <a:solidFill>
                <a:srgbClr val="2595C3"/>
              </a:solidFill>
              <a:ln w="7938">
                <a:solidFill>
                  <a:srgbClr val="ACD4D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91"/>
              <p:cNvSpPr>
                <a:spLocks noChangeArrowheads="1"/>
              </p:cNvSpPr>
              <p:nvPr/>
            </p:nvSpPr>
            <p:spPr bwMode="auto">
              <a:xfrm>
                <a:off x="2411" y="1849"/>
                <a:ext cx="48" cy="15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2410" y="1848"/>
                <a:ext cx="47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93"/>
              <p:cNvSpPr>
                <a:spLocks noChangeArrowheads="1"/>
              </p:cNvSpPr>
              <p:nvPr/>
            </p:nvSpPr>
            <p:spPr bwMode="auto">
              <a:xfrm>
                <a:off x="2635" y="1888"/>
                <a:ext cx="50" cy="15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2634" y="1885"/>
                <a:ext cx="50" cy="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95"/>
              <p:cNvSpPr>
                <a:spLocks/>
              </p:cNvSpPr>
              <p:nvPr/>
            </p:nvSpPr>
            <p:spPr bwMode="auto">
              <a:xfrm>
                <a:off x="2383" y="1664"/>
                <a:ext cx="440" cy="62"/>
              </a:xfrm>
              <a:custGeom>
                <a:avLst/>
                <a:gdLst>
                  <a:gd name="T0" fmla="*/ 440 w 440"/>
                  <a:gd name="T1" fmla="*/ 0 h 62"/>
                  <a:gd name="T2" fmla="*/ 333 w 440"/>
                  <a:gd name="T3" fmla="*/ 62 h 62"/>
                  <a:gd name="T4" fmla="*/ 0 w 440"/>
                  <a:gd name="T5" fmla="*/ 62 h 62"/>
                  <a:gd name="T6" fmla="*/ 119 w 440"/>
                  <a:gd name="T7" fmla="*/ 0 h 62"/>
                  <a:gd name="T8" fmla="*/ 440 w 440"/>
                  <a:gd name="T9" fmla="*/ 0 h 62"/>
                  <a:gd name="T10" fmla="*/ 440 w 440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0" h="62">
                    <a:moveTo>
                      <a:pt x="440" y="0"/>
                    </a:moveTo>
                    <a:lnTo>
                      <a:pt x="333" y="62"/>
                    </a:lnTo>
                    <a:lnTo>
                      <a:pt x="0" y="62"/>
                    </a:lnTo>
                    <a:lnTo>
                      <a:pt x="119" y="0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2595C3"/>
              </a:solidFill>
              <a:ln w="7938">
                <a:solidFill>
                  <a:srgbClr val="ACD4D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96"/>
              <p:cNvSpPr>
                <a:spLocks/>
              </p:cNvSpPr>
              <p:nvPr/>
            </p:nvSpPr>
            <p:spPr bwMode="auto">
              <a:xfrm>
                <a:off x="2716" y="1664"/>
                <a:ext cx="107" cy="385"/>
              </a:xfrm>
              <a:custGeom>
                <a:avLst/>
                <a:gdLst>
                  <a:gd name="T0" fmla="*/ 107 w 107"/>
                  <a:gd name="T1" fmla="*/ 325 h 385"/>
                  <a:gd name="T2" fmla="*/ 107 w 107"/>
                  <a:gd name="T3" fmla="*/ 0 h 385"/>
                  <a:gd name="T4" fmla="*/ 0 w 107"/>
                  <a:gd name="T5" fmla="*/ 62 h 385"/>
                  <a:gd name="T6" fmla="*/ 0 w 107"/>
                  <a:gd name="T7" fmla="*/ 385 h 385"/>
                  <a:gd name="T8" fmla="*/ 107 w 107"/>
                  <a:gd name="T9" fmla="*/ 32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85">
                    <a:moveTo>
                      <a:pt x="107" y="325"/>
                    </a:moveTo>
                    <a:lnTo>
                      <a:pt x="107" y="0"/>
                    </a:lnTo>
                    <a:lnTo>
                      <a:pt x="0" y="62"/>
                    </a:lnTo>
                    <a:lnTo>
                      <a:pt x="0" y="385"/>
                    </a:lnTo>
                    <a:lnTo>
                      <a:pt x="107" y="325"/>
                    </a:lnTo>
                    <a:close/>
                  </a:path>
                </a:pathLst>
              </a:custGeom>
              <a:solidFill>
                <a:srgbClr val="12698F"/>
              </a:solidFill>
              <a:ln w="7938">
                <a:solidFill>
                  <a:srgbClr val="ACD4D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97"/>
              <p:cNvSpPr>
                <a:spLocks/>
              </p:cNvSpPr>
              <p:nvPr/>
            </p:nvSpPr>
            <p:spPr bwMode="auto">
              <a:xfrm>
                <a:off x="2593" y="1955"/>
                <a:ext cx="76" cy="86"/>
              </a:xfrm>
              <a:custGeom>
                <a:avLst/>
                <a:gdLst>
                  <a:gd name="T0" fmla="*/ 65 w 76"/>
                  <a:gd name="T1" fmla="*/ 86 h 86"/>
                  <a:gd name="T2" fmla="*/ 76 w 76"/>
                  <a:gd name="T3" fmla="*/ 71 h 86"/>
                  <a:gd name="T4" fmla="*/ 11 w 76"/>
                  <a:gd name="T5" fmla="*/ 0 h 86"/>
                  <a:gd name="T6" fmla="*/ 0 w 76"/>
                  <a:gd name="T7" fmla="*/ 14 h 86"/>
                  <a:gd name="T8" fmla="*/ 65 w 7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6">
                    <a:moveTo>
                      <a:pt x="65" y="86"/>
                    </a:moveTo>
                    <a:lnTo>
                      <a:pt x="76" y="71"/>
                    </a:lnTo>
                    <a:lnTo>
                      <a:pt x="11" y="0"/>
                    </a:lnTo>
                    <a:lnTo>
                      <a:pt x="0" y="14"/>
                    </a:lnTo>
                    <a:lnTo>
                      <a:pt x="65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98"/>
              <p:cNvSpPr>
                <a:spLocks noChangeArrowheads="1"/>
              </p:cNvSpPr>
              <p:nvPr/>
            </p:nvSpPr>
            <p:spPr bwMode="auto">
              <a:xfrm>
                <a:off x="2456" y="1836"/>
                <a:ext cx="114" cy="21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2562" y="1820"/>
                <a:ext cx="53" cy="54"/>
              </a:xfrm>
              <a:custGeom>
                <a:avLst/>
                <a:gdLst>
                  <a:gd name="T0" fmla="*/ 0 w 53"/>
                  <a:gd name="T1" fmla="*/ 54 h 54"/>
                  <a:gd name="T2" fmla="*/ 53 w 53"/>
                  <a:gd name="T3" fmla="*/ 26 h 54"/>
                  <a:gd name="T4" fmla="*/ 0 w 53"/>
                  <a:gd name="T5" fmla="*/ 0 h 54"/>
                  <a:gd name="T6" fmla="*/ 0 w 53"/>
                  <a:gd name="T7" fmla="*/ 54 h 54"/>
                  <a:gd name="T8" fmla="*/ 0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0" y="54"/>
                    </a:moveTo>
                    <a:lnTo>
                      <a:pt x="53" y="26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100"/>
              <p:cNvSpPr>
                <a:spLocks noChangeArrowheads="1"/>
              </p:cNvSpPr>
              <p:nvPr/>
            </p:nvSpPr>
            <p:spPr bwMode="auto">
              <a:xfrm>
                <a:off x="2453" y="1833"/>
                <a:ext cx="114" cy="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2560" y="1817"/>
                <a:ext cx="52" cy="55"/>
              </a:xfrm>
              <a:custGeom>
                <a:avLst/>
                <a:gdLst>
                  <a:gd name="T0" fmla="*/ 0 w 52"/>
                  <a:gd name="T1" fmla="*/ 55 h 55"/>
                  <a:gd name="T2" fmla="*/ 52 w 52"/>
                  <a:gd name="T3" fmla="*/ 27 h 55"/>
                  <a:gd name="T4" fmla="*/ 0 w 52"/>
                  <a:gd name="T5" fmla="*/ 0 h 55"/>
                  <a:gd name="T6" fmla="*/ 0 w 52"/>
                  <a:gd name="T7" fmla="*/ 55 h 55"/>
                  <a:gd name="T8" fmla="*/ 0 w 52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0" y="55"/>
                    </a:moveTo>
                    <a:lnTo>
                      <a:pt x="52" y="27"/>
                    </a:lnTo>
                    <a:lnTo>
                      <a:pt x="0" y="0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2480" y="1880"/>
                <a:ext cx="52" cy="54"/>
              </a:xfrm>
              <a:custGeom>
                <a:avLst/>
                <a:gdLst>
                  <a:gd name="T0" fmla="*/ 52 w 52"/>
                  <a:gd name="T1" fmla="*/ 0 h 54"/>
                  <a:gd name="T2" fmla="*/ 0 w 52"/>
                  <a:gd name="T3" fmla="*/ 28 h 54"/>
                  <a:gd name="T4" fmla="*/ 52 w 52"/>
                  <a:gd name="T5" fmla="*/ 54 h 54"/>
                  <a:gd name="T6" fmla="*/ 52 w 52"/>
                  <a:gd name="T7" fmla="*/ 0 h 54"/>
                  <a:gd name="T8" fmla="*/ 52 w 52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52" y="0"/>
                    </a:moveTo>
                    <a:lnTo>
                      <a:pt x="0" y="28"/>
                    </a:lnTo>
                    <a:lnTo>
                      <a:pt x="52" y="54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103"/>
              <p:cNvSpPr>
                <a:spLocks noChangeArrowheads="1"/>
              </p:cNvSpPr>
              <p:nvPr/>
            </p:nvSpPr>
            <p:spPr bwMode="auto">
              <a:xfrm>
                <a:off x="2526" y="1896"/>
                <a:ext cx="103" cy="21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104"/>
              <p:cNvSpPr>
                <a:spLocks noChangeArrowheads="1"/>
              </p:cNvSpPr>
              <p:nvPr/>
            </p:nvSpPr>
            <p:spPr bwMode="auto">
              <a:xfrm>
                <a:off x="2524" y="1893"/>
                <a:ext cx="103" cy="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05"/>
              <p:cNvSpPr>
                <a:spLocks/>
              </p:cNvSpPr>
              <p:nvPr/>
            </p:nvSpPr>
            <p:spPr bwMode="auto">
              <a:xfrm>
                <a:off x="2478" y="1877"/>
                <a:ext cx="52" cy="53"/>
              </a:xfrm>
              <a:custGeom>
                <a:avLst/>
                <a:gdLst>
                  <a:gd name="T0" fmla="*/ 52 w 52"/>
                  <a:gd name="T1" fmla="*/ 0 h 53"/>
                  <a:gd name="T2" fmla="*/ 0 w 52"/>
                  <a:gd name="T3" fmla="*/ 27 h 53"/>
                  <a:gd name="T4" fmla="*/ 52 w 52"/>
                  <a:gd name="T5" fmla="*/ 53 h 53"/>
                  <a:gd name="T6" fmla="*/ 52 w 52"/>
                  <a:gd name="T7" fmla="*/ 0 h 53"/>
                  <a:gd name="T8" fmla="*/ 52 w 52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3">
                    <a:moveTo>
                      <a:pt x="52" y="0"/>
                    </a:moveTo>
                    <a:lnTo>
                      <a:pt x="0" y="27"/>
                    </a:lnTo>
                    <a:lnTo>
                      <a:pt x="52" y="5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6"/>
              <p:cNvSpPr>
                <a:spLocks/>
              </p:cNvSpPr>
              <p:nvPr/>
            </p:nvSpPr>
            <p:spPr bwMode="auto">
              <a:xfrm>
                <a:off x="2449" y="1771"/>
                <a:ext cx="183" cy="219"/>
              </a:xfrm>
              <a:custGeom>
                <a:avLst/>
                <a:gdLst>
                  <a:gd name="T0" fmla="*/ 183 w 183"/>
                  <a:gd name="T1" fmla="*/ 111 h 219"/>
                  <a:gd name="T2" fmla="*/ 182 w 183"/>
                  <a:gd name="T3" fmla="*/ 132 h 219"/>
                  <a:gd name="T4" fmla="*/ 176 w 183"/>
                  <a:gd name="T5" fmla="*/ 153 h 219"/>
                  <a:gd name="T6" fmla="*/ 168 w 183"/>
                  <a:gd name="T7" fmla="*/ 172 h 219"/>
                  <a:gd name="T8" fmla="*/ 156 w 183"/>
                  <a:gd name="T9" fmla="*/ 188 h 219"/>
                  <a:gd name="T10" fmla="*/ 142 w 183"/>
                  <a:gd name="T11" fmla="*/ 201 h 219"/>
                  <a:gd name="T12" fmla="*/ 128 w 183"/>
                  <a:gd name="T13" fmla="*/ 211 h 219"/>
                  <a:gd name="T14" fmla="*/ 110 w 183"/>
                  <a:gd name="T15" fmla="*/ 218 h 219"/>
                  <a:gd name="T16" fmla="*/ 92 w 183"/>
                  <a:gd name="T17" fmla="*/ 219 h 219"/>
                  <a:gd name="T18" fmla="*/ 83 w 183"/>
                  <a:gd name="T19" fmla="*/ 219 h 219"/>
                  <a:gd name="T20" fmla="*/ 65 w 183"/>
                  <a:gd name="T21" fmla="*/ 214 h 219"/>
                  <a:gd name="T22" fmla="*/ 48 w 183"/>
                  <a:gd name="T23" fmla="*/ 206 h 219"/>
                  <a:gd name="T24" fmla="*/ 34 w 183"/>
                  <a:gd name="T25" fmla="*/ 195 h 219"/>
                  <a:gd name="T26" fmla="*/ 22 w 183"/>
                  <a:gd name="T27" fmla="*/ 180 h 219"/>
                  <a:gd name="T28" fmla="*/ 11 w 183"/>
                  <a:gd name="T29" fmla="*/ 163 h 219"/>
                  <a:gd name="T30" fmla="*/ 4 w 183"/>
                  <a:gd name="T31" fmla="*/ 143 h 219"/>
                  <a:gd name="T32" fmla="*/ 1 w 183"/>
                  <a:gd name="T33" fmla="*/ 122 h 219"/>
                  <a:gd name="T34" fmla="*/ 0 w 183"/>
                  <a:gd name="T35" fmla="*/ 111 h 219"/>
                  <a:gd name="T36" fmla="*/ 3 w 183"/>
                  <a:gd name="T37" fmla="*/ 88 h 219"/>
                  <a:gd name="T38" fmla="*/ 7 w 183"/>
                  <a:gd name="T39" fmla="*/ 68 h 219"/>
                  <a:gd name="T40" fmla="*/ 16 w 183"/>
                  <a:gd name="T41" fmla="*/ 49 h 219"/>
                  <a:gd name="T42" fmla="*/ 27 w 183"/>
                  <a:gd name="T43" fmla="*/ 33 h 219"/>
                  <a:gd name="T44" fmla="*/ 41 w 183"/>
                  <a:gd name="T45" fmla="*/ 20 h 219"/>
                  <a:gd name="T46" fmla="*/ 56 w 183"/>
                  <a:gd name="T47" fmla="*/ 10 h 219"/>
                  <a:gd name="T48" fmla="*/ 73 w 183"/>
                  <a:gd name="T49" fmla="*/ 4 h 219"/>
                  <a:gd name="T50" fmla="*/ 92 w 183"/>
                  <a:gd name="T51" fmla="*/ 0 h 219"/>
                  <a:gd name="T52" fmla="*/ 102 w 183"/>
                  <a:gd name="T53" fmla="*/ 2 h 219"/>
                  <a:gd name="T54" fmla="*/ 119 w 183"/>
                  <a:gd name="T55" fmla="*/ 5 h 219"/>
                  <a:gd name="T56" fmla="*/ 136 w 183"/>
                  <a:gd name="T57" fmla="*/ 15 h 219"/>
                  <a:gd name="T58" fmla="*/ 151 w 183"/>
                  <a:gd name="T59" fmla="*/ 26 h 219"/>
                  <a:gd name="T60" fmla="*/ 163 w 183"/>
                  <a:gd name="T61" fmla="*/ 41 h 219"/>
                  <a:gd name="T62" fmla="*/ 172 w 183"/>
                  <a:gd name="T63" fmla="*/ 59 h 219"/>
                  <a:gd name="T64" fmla="*/ 179 w 183"/>
                  <a:gd name="T65" fmla="*/ 78 h 219"/>
                  <a:gd name="T66" fmla="*/ 183 w 183"/>
                  <a:gd name="T67" fmla="*/ 99 h 219"/>
                  <a:gd name="T68" fmla="*/ 183 w 183"/>
                  <a:gd name="T69" fmla="*/ 11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19">
                    <a:moveTo>
                      <a:pt x="183" y="111"/>
                    </a:moveTo>
                    <a:lnTo>
                      <a:pt x="183" y="111"/>
                    </a:lnTo>
                    <a:lnTo>
                      <a:pt x="183" y="122"/>
                    </a:lnTo>
                    <a:lnTo>
                      <a:pt x="182" y="132"/>
                    </a:lnTo>
                    <a:lnTo>
                      <a:pt x="179" y="143"/>
                    </a:lnTo>
                    <a:lnTo>
                      <a:pt x="176" y="153"/>
                    </a:lnTo>
                    <a:lnTo>
                      <a:pt x="172" y="163"/>
                    </a:lnTo>
                    <a:lnTo>
                      <a:pt x="168" y="172"/>
                    </a:lnTo>
                    <a:lnTo>
                      <a:pt x="163" y="180"/>
                    </a:lnTo>
                    <a:lnTo>
                      <a:pt x="156" y="188"/>
                    </a:lnTo>
                    <a:lnTo>
                      <a:pt x="151" y="195"/>
                    </a:lnTo>
                    <a:lnTo>
                      <a:pt x="142" y="201"/>
                    </a:lnTo>
                    <a:lnTo>
                      <a:pt x="136" y="206"/>
                    </a:lnTo>
                    <a:lnTo>
                      <a:pt x="128" y="211"/>
                    </a:lnTo>
                    <a:lnTo>
                      <a:pt x="119" y="214"/>
                    </a:lnTo>
                    <a:lnTo>
                      <a:pt x="110" y="218"/>
                    </a:lnTo>
                    <a:lnTo>
                      <a:pt x="102" y="219"/>
                    </a:lnTo>
                    <a:lnTo>
                      <a:pt x="92" y="219"/>
                    </a:lnTo>
                    <a:lnTo>
                      <a:pt x="92" y="219"/>
                    </a:lnTo>
                    <a:lnTo>
                      <a:pt x="83" y="219"/>
                    </a:lnTo>
                    <a:lnTo>
                      <a:pt x="73" y="218"/>
                    </a:lnTo>
                    <a:lnTo>
                      <a:pt x="65" y="214"/>
                    </a:lnTo>
                    <a:lnTo>
                      <a:pt x="56" y="211"/>
                    </a:lnTo>
                    <a:lnTo>
                      <a:pt x="48" y="206"/>
                    </a:lnTo>
                    <a:lnTo>
                      <a:pt x="41" y="201"/>
                    </a:lnTo>
                    <a:lnTo>
                      <a:pt x="34" y="195"/>
                    </a:lnTo>
                    <a:lnTo>
                      <a:pt x="27" y="188"/>
                    </a:lnTo>
                    <a:lnTo>
                      <a:pt x="22" y="180"/>
                    </a:lnTo>
                    <a:lnTo>
                      <a:pt x="16" y="172"/>
                    </a:lnTo>
                    <a:lnTo>
                      <a:pt x="11" y="163"/>
                    </a:lnTo>
                    <a:lnTo>
                      <a:pt x="7" y="153"/>
                    </a:lnTo>
                    <a:lnTo>
                      <a:pt x="4" y="143"/>
                    </a:lnTo>
                    <a:lnTo>
                      <a:pt x="3" y="132"/>
                    </a:lnTo>
                    <a:lnTo>
                      <a:pt x="1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1" y="99"/>
                    </a:lnTo>
                    <a:lnTo>
                      <a:pt x="3" y="88"/>
                    </a:lnTo>
                    <a:lnTo>
                      <a:pt x="4" y="78"/>
                    </a:lnTo>
                    <a:lnTo>
                      <a:pt x="7" y="68"/>
                    </a:lnTo>
                    <a:lnTo>
                      <a:pt x="11" y="59"/>
                    </a:lnTo>
                    <a:lnTo>
                      <a:pt x="16" y="49"/>
                    </a:lnTo>
                    <a:lnTo>
                      <a:pt x="22" y="41"/>
                    </a:lnTo>
                    <a:lnTo>
                      <a:pt x="27" y="33"/>
                    </a:lnTo>
                    <a:lnTo>
                      <a:pt x="34" y="26"/>
                    </a:lnTo>
                    <a:lnTo>
                      <a:pt x="41" y="20"/>
                    </a:lnTo>
                    <a:lnTo>
                      <a:pt x="48" y="15"/>
                    </a:lnTo>
                    <a:lnTo>
                      <a:pt x="56" y="10"/>
                    </a:lnTo>
                    <a:lnTo>
                      <a:pt x="65" y="5"/>
                    </a:lnTo>
                    <a:lnTo>
                      <a:pt x="73" y="4"/>
                    </a:lnTo>
                    <a:lnTo>
                      <a:pt x="83" y="2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0" y="4"/>
                    </a:lnTo>
                    <a:lnTo>
                      <a:pt x="119" y="5"/>
                    </a:lnTo>
                    <a:lnTo>
                      <a:pt x="128" y="10"/>
                    </a:lnTo>
                    <a:lnTo>
                      <a:pt x="136" y="15"/>
                    </a:lnTo>
                    <a:lnTo>
                      <a:pt x="142" y="20"/>
                    </a:lnTo>
                    <a:lnTo>
                      <a:pt x="151" y="26"/>
                    </a:lnTo>
                    <a:lnTo>
                      <a:pt x="156" y="33"/>
                    </a:lnTo>
                    <a:lnTo>
                      <a:pt x="163" y="41"/>
                    </a:lnTo>
                    <a:lnTo>
                      <a:pt x="168" y="49"/>
                    </a:lnTo>
                    <a:lnTo>
                      <a:pt x="172" y="59"/>
                    </a:lnTo>
                    <a:lnTo>
                      <a:pt x="176" y="68"/>
                    </a:lnTo>
                    <a:lnTo>
                      <a:pt x="179" y="78"/>
                    </a:lnTo>
                    <a:lnTo>
                      <a:pt x="182" y="88"/>
                    </a:lnTo>
                    <a:lnTo>
                      <a:pt x="183" y="99"/>
                    </a:lnTo>
                    <a:lnTo>
                      <a:pt x="183" y="111"/>
                    </a:lnTo>
                    <a:lnTo>
                      <a:pt x="183" y="111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7"/>
              <p:cNvSpPr>
                <a:spLocks/>
              </p:cNvSpPr>
              <p:nvPr/>
            </p:nvSpPr>
            <p:spPr bwMode="auto">
              <a:xfrm>
                <a:off x="2455" y="1763"/>
                <a:ext cx="183" cy="218"/>
              </a:xfrm>
              <a:custGeom>
                <a:avLst/>
                <a:gdLst>
                  <a:gd name="T0" fmla="*/ 183 w 183"/>
                  <a:gd name="T1" fmla="*/ 109 h 218"/>
                  <a:gd name="T2" fmla="*/ 181 w 183"/>
                  <a:gd name="T3" fmla="*/ 132 h 218"/>
                  <a:gd name="T4" fmla="*/ 176 w 183"/>
                  <a:gd name="T5" fmla="*/ 151 h 218"/>
                  <a:gd name="T6" fmla="*/ 168 w 183"/>
                  <a:gd name="T7" fmla="*/ 171 h 218"/>
                  <a:gd name="T8" fmla="*/ 157 w 183"/>
                  <a:gd name="T9" fmla="*/ 187 h 218"/>
                  <a:gd name="T10" fmla="*/ 143 w 183"/>
                  <a:gd name="T11" fmla="*/ 200 h 218"/>
                  <a:gd name="T12" fmla="*/ 127 w 183"/>
                  <a:gd name="T13" fmla="*/ 209 h 218"/>
                  <a:gd name="T14" fmla="*/ 109 w 183"/>
                  <a:gd name="T15" fmla="*/ 216 h 218"/>
                  <a:gd name="T16" fmla="*/ 92 w 183"/>
                  <a:gd name="T17" fmla="*/ 218 h 218"/>
                  <a:gd name="T18" fmla="*/ 82 w 183"/>
                  <a:gd name="T19" fmla="*/ 218 h 218"/>
                  <a:gd name="T20" fmla="*/ 65 w 183"/>
                  <a:gd name="T21" fmla="*/ 213 h 218"/>
                  <a:gd name="T22" fmla="*/ 48 w 183"/>
                  <a:gd name="T23" fmla="*/ 205 h 218"/>
                  <a:gd name="T24" fmla="*/ 33 w 183"/>
                  <a:gd name="T25" fmla="*/ 193 h 218"/>
                  <a:gd name="T26" fmla="*/ 21 w 183"/>
                  <a:gd name="T27" fmla="*/ 179 h 218"/>
                  <a:gd name="T28" fmla="*/ 12 w 183"/>
                  <a:gd name="T29" fmla="*/ 161 h 218"/>
                  <a:gd name="T30" fmla="*/ 4 w 183"/>
                  <a:gd name="T31" fmla="*/ 141 h 218"/>
                  <a:gd name="T32" fmla="*/ 1 w 183"/>
                  <a:gd name="T33" fmla="*/ 120 h 218"/>
                  <a:gd name="T34" fmla="*/ 0 w 183"/>
                  <a:gd name="T35" fmla="*/ 109 h 218"/>
                  <a:gd name="T36" fmla="*/ 2 w 183"/>
                  <a:gd name="T37" fmla="*/ 86 h 218"/>
                  <a:gd name="T38" fmla="*/ 8 w 183"/>
                  <a:gd name="T39" fmla="*/ 67 h 218"/>
                  <a:gd name="T40" fmla="*/ 16 w 183"/>
                  <a:gd name="T41" fmla="*/ 47 h 218"/>
                  <a:gd name="T42" fmla="*/ 27 w 183"/>
                  <a:gd name="T43" fmla="*/ 31 h 218"/>
                  <a:gd name="T44" fmla="*/ 40 w 183"/>
                  <a:gd name="T45" fmla="*/ 18 h 218"/>
                  <a:gd name="T46" fmla="*/ 56 w 183"/>
                  <a:gd name="T47" fmla="*/ 8 h 218"/>
                  <a:gd name="T48" fmla="*/ 73 w 183"/>
                  <a:gd name="T49" fmla="*/ 2 h 218"/>
                  <a:gd name="T50" fmla="*/ 92 w 183"/>
                  <a:gd name="T51" fmla="*/ 0 h 218"/>
                  <a:gd name="T52" fmla="*/ 101 w 183"/>
                  <a:gd name="T53" fmla="*/ 0 h 218"/>
                  <a:gd name="T54" fmla="*/ 119 w 183"/>
                  <a:gd name="T55" fmla="*/ 5 h 218"/>
                  <a:gd name="T56" fmla="*/ 135 w 183"/>
                  <a:gd name="T57" fmla="*/ 13 h 218"/>
                  <a:gd name="T58" fmla="*/ 150 w 183"/>
                  <a:gd name="T59" fmla="*/ 25 h 218"/>
                  <a:gd name="T60" fmla="*/ 162 w 183"/>
                  <a:gd name="T61" fmla="*/ 39 h 218"/>
                  <a:gd name="T62" fmla="*/ 172 w 183"/>
                  <a:gd name="T63" fmla="*/ 57 h 218"/>
                  <a:gd name="T64" fmla="*/ 179 w 183"/>
                  <a:gd name="T65" fmla="*/ 76 h 218"/>
                  <a:gd name="T66" fmla="*/ 183 w 183"/>
                  <a:gd name="T67" fmla="*/ 98 h 218"/>
                  <a:gd name="T68" fmla="*/ 183 w 183"/>
                  <a:gd name="T69" fmla="*/ 109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18">
                    <a:moveTo>
                      <a:pt x="183" y="109"/>
                    </a:moveTo>
                    <a:lnTo>
                      <a:pt x="183" y="109"/>
                    </a:lnTo>
                    <a:lnTo>
                      <a:pt x="183" y="120"/>
                    </a:lnTo>
                    <a:lnTo>
                      <a:pt x="181" y="132"/>
                    </a:lnTo>
                    <a:lnTo>
                      <a:pt x="179" y="141"/>
                    </a:lnTo>
                    <a:lnTo>
                      <a:pt x="176" y="151"/>
                    </a:lnTo>
                    <a:lnTo>
                      <a:pt x="172" y="161"/>
                    </a:lnTo>
                    <a:lnTo>
                      <a:pt x="168" y="171"/>
                    </a:lnTo>
                    <a:lnTo>
                      <a:pt x="162" y="179"/>
                    </a:lnTo>
                    <a:lnTo>
                      <a:pt x="157" y="187"/>
                    </a:lnTo>
                    <a:lnTo>
                      <a:pt x="150" y="193"/>
                    </a:lnTo>
                    <a:lnTo>
                      <a:pt x="143" y="200"/>
                    </a:lnTo>
                    <a:lnTo>
                      <a:pt x="135" y="205"/>
                    </a:lnTo>
                    <a:lnTo>
                      <a:pt x="127" y="209"/>
                    </a:lnTo>
                    <a:lnTo>
                      <a:pt x="119" y="213"/>
                    </a:lnTo>
                    <a:lnTo>
                      <a:pt x="109" y="216"/>
                    </a:lnTo>
                    <a:lnTo>
                      <a:pt x="101" y="218"/>
                    </a:lnTo>
                    <a:lnTo>
                      <a:pt x="92" y="218"/>
                    </a:lnTo>
                    <a:lnTo>
                      <a:pt x="92" y="218"/>
                    </a:lnTo>
                    <a:lnTo>
                      <a:pt x="82" y="218"/>
                    </a:lnTo>
                    <a:lnTo>
                      <a:pt x="73" y="216"/>
                    </a:lnTo>
                    <a:lnTo>
                      <a:pt x="65" y="213"/>
                    </a:lnTo>
                    <a:lnTo>
                      <a:pt x="56" y="209"/>
                    </a:lnTo>
                    <a:lnTo>
                      <a:pt x="48" y="205"/>
                    </a:lnTo>
                    <a:lnTo>
                      <a:pt x="40" y="200"/>
                    </a:lnTo>
                    <a:lnTo>
                      <a:pt x="33" y="193"/>
                    </a:lnTo>
                    <a:lnTo>
                      <a:pt x="27" y="187"/>
                    </a:lnTo>
                    <a:lnTo>
                      <a:pt x="21" y="179"/>
                    </a:lnTo>
                    <a:lnTo>
                      <a:pt x="16" y="171"/>
                    </a:lnTo>
                    <a:lnTo>
                      <a:pt x="12" y="161"/>
                    </a:lnTo>
                    <a:lnTo>
                      <a:pt x="8" y="151"/>
                    </a:lnTo>
                    <a:lnTo>
                      <a:pt x="4" y="141"/>
                    </a:lnTo>
                    <a:lnTo>
                      <a:pt x="2" y="132"/>
                    </a:lnTo>
                    <a:lnTo>
                      <a:pt x="1" y="120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1" y="98"/>
                    </a:lnTo>
                    <a:lnTo>
                      <a:pt x="2" y="86"/>
                    </a:lnTo>
                    <a:lnTo>
                      <a:pt x="4" y="76"/>
                    </a:lnTo>
                    <a:lnTo>
                      <a:pt x="8" y="67"/>
                    </a:lnTo>
                    <a:lnTo>
                      <a:pt x="12" y="57"/>
                    </a:lnTo>
                    <a:lnTo>
                      <a:pt x="16" y="47"/>
                    </a:lnTo>
                    <a:lnTo>
                      <a:pt x="21" y="39"/>
                    </a:lnTo>
                    <a:lnTo>
                      <a:pt x="27" y="31"/>
                    </a:lnTo>
                    <a:lnTo>
                      <a:pt x="33" y="25"/>
                    </a:lnTo>
                    <a:lnTo>
                      <a:pt x="40" y="18"/>
                    </a:lnTo>
                    <a:lnTo>
                      <a:pt x="48" y="13"/>
                    </a:lnTo>
                    <a:lnTo>
                      <a:pt x="56" y="8"/>
                    </a:lnTo>
                    <a:lnTo>
                      <a:pt x="65" y="5"/>
                    </a:lnTo>
                    <a:lnTo>
                      <a:pt x="73" y="2"/>
                    </a:lnTo>
                    <a:lnTo>
                      <a:pt x="8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101" y="0"/>
                    </a:lnTo>
                    <a:lnTo>
                      <a:pt x="109" y="2"/>
                    </a:lnTo>
                    <a:lnTo>
                      <a:pt x="119" y="5"/>
                    </a:lnTo>
                    <a:lnTo>
                      <a:pt x="127" y="8"/>
                    </a:lnTo>
                    <a:lnTo>
                      <a:pt x="135" y="13"/>
                    </a:lnTo>
                    <a:lnTo>
                      <a:pt x="143" y="18"/>
                    </a:lnTo>
                    <a:lnTo>
                      <a:pt x="150" y="25"/>
                    </a:lnTo>
                    <a:lnTo>
                      <a:pt x="157" y="31"/>
                    </a:lnTo>
                    <a:lnTo>
                      <a:pt x="162" y="39"/>
                    </a:lnTo>
                    <a:lnTo>
                      <a:pt x="168" y="47"/>
                    </a:lnTo>
                    <a:lnTo>
                      <a:pt x="172" y="57"/>
                    </a:lnTo>
                    <a:lnTo>
                      <a:pt x="176" y="67"/>
                    </a:lnTo>
                    <a:lnTo>
                      <a:pt x="179" y="76"/>
                    </a:lnTo>
                    <a:lnTo>
                      <a:pt x="181" y="86"/>
                    </a:lnTo>
                    <a:lnTo>
                      <a:pt x="183" y="98"/>
                    </a:lnTo>
                    <a:lnTo>
                      <a:pt x="183" y="109"/>
                    </a:lnTo>
                    <a:lnTo>
                      <a:pt x="183" y="109"/>
                    </a:lnTo>
                    <a:close/>
                  </a:path>
                </a:pathLst>
              </a:custGeom>
              <a:noFill/>
              <a:ln w="254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8"/>
              <p:cNvSpPr>
                <a:spLocks/>
              </p:cNvSpPr>
              <p:nvPr/>
            </p:nvSpPr>
            <p:spPr bwMode="auto">
              <a:xfrm>
                <a:off x="2598" y="1948"/>
                <a:ext cx="76" cy="86"/>
              </a:xfrm>
              <a:custGeom>
                <a:avLst/>
                <a:gdLst>
                  <a:gd name="T0" fmla="*/ 65 w 76"/>
                  <a:gd name="T1" fmla="*/ 86 h 86"/>
                  <a:gd name="T2" fmla="*/ 76 w 76"/>
                  <a:gd name="T3" fmla="*/ 72 h 86"/>
                  <a:gd name="T4" fmla="*/ 11 w 76"/>
                  <a:gd name="T5" fmla="*/ 0 h 86"/>
                  <a:gd name="T6" fmla="*/ 0 w 76"/>
                  <a:gd name="T7" fmla="*/ 15 h 86"/>
                  <a:gd name="T8" fmla="*/ 65 w 7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6">
                    <a:moveTo>
                      <a:pt x="65" y="86"/>
                    </a:moveTo>
                    <a:lnTo>
                      <a:pt x="76" y="72"/>
                    </a:lnTo>
                    <a:lnTo>
                      <a:pt x="11" y="0"/>
                    </a:lnTo>
                    <a:lnTo>
                      <a:pt x="0" y="15"/>
                    </a:lnTo>
                    <a:lnTo>
                      <a:pt x="65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84" name="Picture 23" descr="steelhead_applian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148" y="5336581"/>
            <a:ext cx="3473518" cy="912958"/>
          </a:xfrm>
          <a:prstGeom prst="rect">
            <a:avLst/>
          </a:prstGeom>
        </p:spPr>
      </p:pic>
      <p:pic>
        <p:nvPicPr>
          <p:cNvPr id="189" name="Picture 22" descr="f5_appliance.jpg"/>
          <p:cNvPicPr>
            <a:picLocks noChangeAspect="1"/>
          </p:cNvPicPr>
          <p:nvPr/>
        </p:nvPicPr>
        <p:blipFill>
          <a:blip r:embed="rId5" cstate="print"/>
          <a:srcRect b="15529"/>
          <a:stretch>
            <a:fillRect/>
          </a:stretch>
        </p:blipFill>
        <p:spPr>
          <a:xfrm>
            <a:off x="2528568" y="1712636"/>
            <a:ext cx="3581400" cy="1415143"/>
          </a:xfrm>
          <a:prstGeom prst="rect">
            <a:avLst/>
          </a:prstGeom>
        </p:spPr>
      </p:pic>
      <p:pic>
        <p:nvPicPr>
          <p:cNvPr id="196" name="Picture 39" descr="bluecoat_prox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8407" y="3708396"/>
            <a:ext cx="3429000" cy="1001338"/>
          </a:xfrm>
          <a:prstGeom prst="rect">
            <a:avLst/>
          </a:prstGeom>
        </p:spPr>
      </p:pic>
      <p:grpSp>
        <p:nvGrpSpPr>
          <p:cNvPr id="198" name="Group 33"/>
          <p:cNvGrpSpPr/>
          <p:nvPr/>
        </p:nvGrpSpPr>
        <p:grpSpPr>
          <a:xfrm>
            <a:off x="4030923" y="3858856"/>
            <a:ext cx="685800" cy="685800"/>
            <a:chOff x="6155875" y="2950761"/>
            <a:chExt cx="762000" cy="762000"/>
          </a:xfrm>
        </p:grpSpPr>
        <p:sp>
          <p:nvSpPr>
            <p:cNvPr id="199" name="Rounded Rectangle 61"/>
            <p:cNvSpPr/>
            <p:nvPr/>
          </p:nvSpPr>
          <p:spPr>
            <a:xfrm>
              <a:off x="6155875" y="2950761"/>
              <a:ext cx="762000" cy="762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1003">
              <a:schemeClr val="dk1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85067" y="2981165"/>
              <a:ext cx="706860" cy="706860"/>
            </a:xfrm>
            <a:prstGeom prst="rect">
              <a:avLst/>
            </a:prstGeom>
            <a:noFill/>
          </p:spPr>
        </p:pic>
      </p:grpSp>
      <p:grpSp>
        <p:nvGrpSpPr>
          <p:cNvPr id="201" name="Group 28"/>
          <p:cNvGrpSpPr/>
          <p:nvPr/>
        </p:nvGrpSpPr>
        <p:grpSpPr>
          <a:xfrm>
            <a:off x="3969521" y="5444005"/>
            <a:ext cx="698109" cy="698109"/>
            <a:chOff x="1371600" y="3657600"/>
            <a:chExt cx="762000" cy="762000"/>
          </a:xfrm>
        </p:grpSpPr>
        <p:sp>
          <p:nvSpPr>
            <p:cNvPr id="202" name="Rounded Rectangle 64"/>
            <p:cNvSpPr/>
            <p:nvPr/>
          </p:nvSpPr>
          <p:spPr>
            <a:xfrm>
              <a:off x="1371600" y="3657600"/>
              <a:ext cx="762000" cy="76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1003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3" name="Picture 65" descr="globe_gea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7800" y="3733800"/>
              <a:ext cx="609600" cy="609600"/>
            </a:xfrm>
            <a:prstGeom prst="rect">
              <a:avLst/>
            </a:prstGeom>
          </p:spPr>
        </p:pic>
      </p:grpSp>
      <p:grpSp>
        <p:nvGrpSpPr>
          <p:cNvPr id="204" name="Group 75"/>
          <p:cNvGrpSpPr/>
          <p:nvPr/>
        </p:nvGrpSpPr>
        <p:grpSpPr>
          <a:xfrm>
            <a:off x="4030923" y="2090893"/>
            <a:ext cx="662452" cy="692776"/>
            <a:chOff x="4846320" y="2209800"/>
            <a:chExt cx="609600" cy="609600"/>
          </a:xfrm>
        </p:grpSpPr>
        <p:sp>
          <p:nvSpPr>
            <p:cNvPr id="205" name="Rounded Rectangle 56"/>
            <p:cNvSpPr/>
            <p:nvPr/>
          </p:nvSpPr>
          <p:spPr>
            <a:xfrm>
              <a:off x="4846320" y="2209800"/>
              <a:ext cx="609600" cy="609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oup 23"/>
            <p:cNvGrpSpPr/>
            <p:nvPr/>
          </p:nvGrpSpPr>
          <p:grpSpPr>
            <a:xfrm>
              <a:off x="4876798" y="2270760"/>
              <a:ext cx="518164" cy="487680"/>
              <a:chOff x="609600" y="1652131"/>
              <a:chExt cx="359837" cy="338667"/>
            </a:xfrm>
          </p:grpSpPr>
          <p:pic>
            <p:nvPicPr>
              <p:cNvPr id="207" name="Picture 58" descr="magnifying_glas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0769" y="1652131"/>
                <a:ext cx="338668" cy="33866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8" name="Picture 2" descr="C:\Users\agember\AppData\Local\Microsoft\Windows\Temporary Internet Files\Content.IE5\2DGPU1UI\MC900431599[1]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09600" y="1752600"/>
                <a:ext cx="238125" cy="2381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28" name="圆角矩形 1127"/>
          <p:cNvSpPr/>
          <p:nvPr/>
        </p:nvSpPr>
        <p:spPr>
          <a:xfrm>
            <a:off x="7120328" y="2810370"/>
            <a:ext cx="1693889" cy="584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Hardware</a:t>
            </a:r>
            <a:endParaRPr lang="en-US" sz="2400" b="1" dirty="0"/>
          </a:p>
        </p:txBody>
      </p:sp>
      <p:sp>
        <p:nvSpPr>
          <p:cNvPr id="210" name="圆角矩形 209"/>
          <p:cNvSpPr/>
          <p:nvPr/>
        </p:nvSpPr>
        <p:spPr>
          <a:xfrm>
            <a:off x="7120328" y="4180841"/>
            <a:ext cx="1693889" cy="584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Software</a:t>
            </a:r>
            <a:endParaRPr lang="en-US" sz="2400" b="1" dirty="0"/>
          </a:p>
        </p:txBody>
      </p:sp>
      <p:sp>
        <p:nvSpPr>
          <p:cNvPr id="1129" name="下箭头 1128"/>
          <p:cNvSpPr/>
          <p:nvPr/>
        </p:nvSpPr>
        <p:spPr>
          <a:xfrm>
            <a:off x="7839856" y="3394631"/>
            <a:ext cx="239842" cy="81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2223" y="3711337"/>
            <a:ext cx="940916" cy="63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文本框 66"/>
          <p:cNvSpPr txBox="1"/>
          <p:nvPr/>
        </p:nvSpPr>
        <p:spPr>
          <a:xfrm>
            <a:off x="405568" y="4356340"/>
            <a:ext cx="1943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WAN Optimizer</a:t>
            </a:r>
            <a:endParaRPr lang="en-US" b="1" dirty="0"/>
          </a:p>
        </p:txBody>
      </p:sp>
      <p:sp>
        <p:nvSpPr>
          <p:cNvPr id="63" name="圆角矩形 62"/>
          <p:cNvSpPr/>
          <p:nvPr/>
        </p:nvSpPr>
        <p:spPr>
          <a:xfrm>
            <a:off x="330748" y="4677693"/>
            <a:ext cx="8592175" cy="13053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b="1" dirty="0" smtClean="0">
                <a:solidFill>
                  <a:schemeClr val="tx1"/>
                </a:solidFill>
              </a:rPr>
              <a:t>More flexible and cheaper</a:t>
            </a:r>
          </a:p>
        </p:txBody>
      </p:sp>
    </p:spTree>
    <p:extLst>
      <p:ext uri="{BB962C8B-B14F-4D97-AF65-F5344CB8AC3E}">
        <p14:creationId xmlns:p14="http://schemas.microsoft.com/office/powerpoint/2010/main" val="22043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" grpId="1" animBg="1"/>
      <p:bldP spid="210" grpId="0" animBg="1"/>
      <p:bldP spid="1129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Survey of Network Function Placement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Network Function</a:t>
            </a:r>
          </a:p>
          <a:p>
            <a:r>
              <a:rPr lang="en-US" dirty="0" smtClean="0"/>
              <a:t>Virtual Network Function (VNF)</a:t>
            </a:r>
          </a:p>
          <a:p>
            <a:pPr lvl="1"/>
            <a:r>
              <a:rPr lang="en-US" dirty="0" smtClean="0"/>
              <a:t>Thread based</a:t>
            </a:r>
          </a:p>
          <a:p>
            <a:pPr lvl="1"/>
            <a:r>
              <a:rPr lang="en-US" dirty="0" smtClean="0"/>
              <a:t>VM based</a:t>
            </a:r>
          </a:p>
          <a:p>
            <a:r>
              <a:rPr lang="en-US" dirty="0" smtClean="0"/>
              <a:t>Other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Survey of Network Function Placement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Network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Virtual Network Function (VNF)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Thread based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VM based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Other Forms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Placement:</a:t>
            </a:r>
            <a:br>
              <a:rPr lang="en-US" dirty="0" smtClean="0"/>
            </a:br>
            <a:r>
              <a:rPr lang="en-US" dirty="0" smtClean="0"/>
              <a:t>Hardware Network Functions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Stand-alone network </a:t>
            </a:r>
            <a:r>
              <a:rPr lang="en-US" sz="2400" dirty="0" smtClean="0"/>
              <a:t>functions</a:t>
            </a:r>
            <a:r>
              <a:rPr lang="en-US" sz="2400" dirty="0"/>
              <a:t> </a:t>
            </a:r>
            <a:r>
              <a:rPr lang="en-US" sz="2400" dirty="0" smtClean="0"/>
              <a:t>(e.g. passive monitor)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3E3EFF"/>
                </a:solidFill>
              </a:rPr>
              <a:t>Locating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[Infocom’05] 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589728" y="2417847"/>
            <a:ext cx="5917372" cy="3346450"/>
            <a:chOff x="3060700" y="3429000"/>
            <a:chExt cx="2959100" cy="152400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060700" y="3429000"/>
              <a:ext cx="2959100" cy="1524000"/>
            </a:xfrm>
            <a:custGeom>
              <a:avLst/>
              <a:gdLst>
                <a:gd name="T0" fmla="*/ 2147483646 w 1794"/>
                <a:gd name="T1" fmla="*/ 2147483646 h 933"/>
                <a:gd name="T2" fmla="*/ 2147483646 w 1794"/>
                <a:gd name="T3" fmla="*/ 2147483646 h 933"/>
                <a:gd name="T4" fmla="*/ 2147483646 w 1794"/>
                <a:gd name="T5" fmla="*/ 2147483646 h 933"/>
                <a:gd name="T6" fmla="*/ 2147483646 w 1794"/>
                <a:gd name="T7" fmla="*/ 2147483646 h 933"/>
                <a:gd name="T8" fmla="*/ 2147483646 w 1794"/>
                <a:gd name="T9" fmla="*/ 2147483646 h 933"/>
                <a:gd name="T10" fmla="*/ 2147483646 w 1794"/>
                <a:gd name="T11" fmla="*/ 2147483646 h 933"/>
                <a:gd name="T12" fmla="*/ 2147483646 w 1794"/>
                <a:gd name="T13" fmla="*/ 2147483646 h 933"/>
                <a:gd name="T14" fmla="*/ 2147483646 w 1794"/>
                <a:gd name="T15" fmla="*/ 2147483646 h 933"/>
                <a:gd name="T16" fmla="*/ 2147483646 w 1794"/>
                <a:gd name="T17" fmla="*/ 2147483646 h 933"/>
                <a:gd name="T18" fmla="*/ 2147483646 w 1794"/>
                <a:gd name="T19" fmla="*/ 2147483646 h 933"/>
                <a:gd name="T20" fmla="*/ 2147483646 w 1794"/>
                <a:gd name="T21" fmla="*/ 2147483646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409854" y="4049713"/>
              <a:ext cx="501650" cy="233363"/>
              <a:chOff x="3600" y="219"/>
              <a:chExt cx="360" cy="175"/>
            </a:xfrm>
          </p:grpSpPr>
          <p:sp>
            <p:nvSpPr>
              <p:cNvPr id="58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24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63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5029200" y="4115609"/>
              <a:ext cx="501650" cy="233363"/>
              <a:chOff x="3600" y="219"/>
              <a:chExt cx="360" cy="175"/>
            </a:xfrm>
          </p:grpSpPr>
          <p:sp>
            <p:nvSpPr>
              <p:cNvPr id="45" name="Oval 2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Oval 2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24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50" name="Group 2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3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4233862" y="3722729"/>
              <a:ext cx="501650" cy="233363"/>
              <a:chOff x="3600" y="219"/>
              <a:chExt cx="360" cy="175"/>
            </a:xfrm>
          </p:grpSpPr>
          <p:sp>
            <p:nvSpPr>
              <p:cNvPr id="32" name="Oval 3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4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Oval 4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24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37" name="Group 4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4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4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5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4190964" y="4484699"/>
              <a:ext cx="501650" cy="233363"/>
              <a:chOff x="3600" y="219"/>
              <a:chExt cx="360" cy="175"/>
            </a:xfrm>
          </p:grpSpPr>
          <p:sp>
            <p:nvSpPr>
              <p:cNvPr id="19" name="Oval 6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0" name="Line 6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6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6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Oval 7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Geneva" pitchFamily="48" charset="0"/>
                    <a:cs typeface="Geneva" pitchFamily="4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24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4" name="Group 7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6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0" name="直接连接符 247"/>
            <p:cNvCxnSpPr>
              <a:cxnSpLocks noChangeShapeType="1"/>
              <a:stCxn id="58" idx="5"/>
              <a:endCxn id="23" idx="2"/>
            </p:cNvCxnSpPr>
            <p:nvPr/>
          </p:nvCxnSpPr>
          <p:spPr bwMode="auto">
            <a:xfrm>
              <a:off x="3838651" y="4264133"/>
              <a:ext cx="352313" cy="29590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249"/>
            <p:cNvCxnSpPr>
              <a:cxnSpLocks noChangeShapeType="1"/>
              <a:stCxn id="62" idx="7"/>
            </p:cNvCxnSpPr>
            <p:nvPr/>
          </p:nvCxnSpPr>
          <p:spPr bwMode="auto">
            <a:xfrm flipV="1">
              <a:off x="3834471" y="3891417"/>
              <a:ext cx="399391" cy="1803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251"/>
            <p:cNvCxnSpPr>
              <a:cxnSpLocks noChangeShapeType="1"/>
              <a:stCxn id="32" idx="6"/>
              <a:endCxn id="49" idx="1"/>
            </p:cNvCxnSpPr>
            <p:nvPr/>
          </p:nvCxnSpPr>
          <p:spPr bwMode="auto">
            <a:xfrm>
              <a:off x="4735512" y="3891417"/>
              <a:ext cx="366541" cy="2462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253"/>
            <p:cNvCxnSpPr>
              <a:cxnSpLocks noChangeShapeType="1"/>
              <a:stCxn id="21" idx="0"/>
              <a:endCxn id="45" idx="3"/>
            </p:cNvCxnSpPr>
            <p:nvPr/>
          </p:nvCxnSpPr>
          <p:spPr bwMode="auto">
            <a:xfrm flipV="1">
              <a:off x="4692614" y="4330029"/>
              <a:ext cx="413619" cy="24801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38911"/>
            <p:cNvCxnSpPr>
              <a:cxnSpLocks noChangeShapeType="1"/>
              <a:stCxn id="59" idx="0"/>
            </p:cNvCxnSpPr>
            <p:nvPr/>
          </p:nvCxnSpPr>
          <p:spPr bwMode="auto">
            <a:xfrm flipH="1">
              <a:off x="3276600" y="4143058"/>
              <a:ext cx="137434" cy="45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38913"/>
            <p:cNvCxnSpPr>
              <a:cxnSpLocks noChangeShapeType="1"/>
            </p:cNvCxnSpPr>
            <p:nvPr/>
          </p:nvCxnSpPr>
          <p:spPr bwMode="auto">
            <a:xfrm flipV="1">
              <a:off x="5548119" y="4229443"/>
              <a:ext cx="153800" cy="87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38917"/>
            <p:cNvCxnSpPr>
              <a:cxnSpLocks noChangeShapeType="1"/>
              <a:stCxn id="32" idx="4"/>
              <a:endCxn id="27" idx="0"/>
            </p:cNvCxnSpPr>
            <p:nvPr/>
          </p:nvCxnSpPr>
          <p:spPr bwMode="auto">
            <a:xfrm flipH="1">
              <a:off x="4479931" y="3956092"/>
              <a:ext cx="6846" cy="5606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38920"/>
            <p:cNvCxnSpPr>
              <a:cxnSpLocks noChangeShapeType="1"/>
            </p:cNvCxnSpPr>
            <p:nvPr/>
          </p:nvCxnSpPr>
          <p:spPr bwMode="auto">
            <a:xfrm flipV="1">
              <a:off x="4476406" y="3612907"/>
              <a:ext cx="3524" cy="13088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38927"/>
            <p:cNvCxnSpPr>
              <a:cxnSpLocks noChangeShapeType="1"/>
              <a:stCxn id="19" idx="4"/>
            </p:cNvCxnSpPr>
            <p:nvPr/>
          </p:nvCxnSpPr>
          <p:spPr bwMode="auto">
            <a:xfrm flipH="1">
              <a:off x="4441789" y="4718062"/>
              <a:ext cx="2090" cy="13788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Freeform 61"/>
          <p:cNvSpPr>
            <a:spLocks/>
          </p:cNvSpPr>
          <p:nvPr/>
        </p:nvSpPr>
        <p:spPr bwMode="auto">
          <a:xfrm flipV="1">
            <a:off x="1826266" y="4137110"/>
            <a:ext cx="2380451" cy="1471612"/>
          </a:xfrm>
          <a:custGeom>
            <a:avLst/>
            <a:gdLst>
              <a:gd name="T0" fmla="*/ 0 w 1763"/>
              <a:gd name="T1" fmla="*/ 2147483646 h 322"/>
              <a:gd name="T2" fmla="*/ 2147483646 w 1763"/>
              <a:gd name="T3" fmla="*/ 2147483646 h 322"/>
              <a:gd name="T4" fmla="*/ 2147483646 w 1763"/>
              <a:gd name="T5" fmla="*/ 2147483646 h 322"/>
              <a:gd name="T6" fmla="*/ 2147483646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322"/>
              <a:gd name="T14" fmla="*/ 1763 w 1763"/>
              <a:gd name="T15" fmla="*/ 322 h 3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Freeform 61"/>
          <p:cNvSpPr>
            <a:spLocks/>
          </p:cNvSpPr>
          <p:nvPr/>
        </p:nvSpPr>
        <p:spPr bwMode="auto">
          <a:xfrm rot="10800000" flipV="1">
            <a:off x="4810765" y="2592472"/>
            <a:ext cx="2380451" cy="1473200"/>
          </a:xfrm>
          <a:custGeom>
            <a:avLst/>
            <a:gdLst>
              <a:gd name="T0" fmla="*/ 0 w 1763"/>
              <a:gd name="T1" fmla="*/ 2147483646 h 322"/>
              <a:gd name="T2" fmla="*/ 2147483646 w 1763"/>
              <a:gd name="T3" fmla="*/ 2147483646 h 322"/>
              <a:gd name="T4" fmla="*/ 2147483646 w 1763"/>
              <a:gd name="T5" fmla="*/ 2147483646 h 322"/>
              <a:gd name="T6" fmla="*/ 2147483646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322"/>
              <a:gd name="T14" fmla="*/ 1763 w 1763"/>
              <a:gd name="T15" fmla="*/ 322 h 3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" name="Freeform 62"/>
          <p:cNvSpPr>
            <a:spLocks/>
          </p:cNvSpPr>
          <p:nvPr/>
        </p:nvSpPr>
        <p:spPr bwMode="auto">
          <a:xfrm>
            <a:off x="1997716" y="3470360"/>
            <a:ext cx="4884180" cy="584200"/>
          </a:xfrm>
          <a:custGeom>
            <a:avLst/>
            <a:gdLst>
              <a:gd name="T0" fmla="*/ 0 w 227"/>
              <a:gd name="T1" fmla="*/ 2147483646 h 265"/>
              <a:gd name="T2" fmla="*/ 2147483646 w 227"/>
              <a:gd name="T3" fmla="*/ 2147483646 h 265"/>
              <a:gd name="T4" fmla="*/ 2147483646 w 227"/>
              <a:gd name="T5" fmla="*/ 2147483646 h 265"/>
              <a:gd name="T6" fmla="*/ 0 60000 65536"/>
              <a:gd name="T7" fmla="*/ 0 60000 65536"/>
              <a:gd name="T8" fmla="*/ 0 60000 65536"/>
              <a:gd name="T9" fmla="*/ 0 w 227"/>
              <a:gd name="T10" fmla="*/ 0 h 265"/>
              <a:gd name="T11" fmla="*/ 227 w 227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65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4" name="Picture 5" descr="http://www.qweas.com/icon/paessler-wmi-tes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29" y="3240172"/>
            <a:ext cx="443216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直接箭头连接符 74"/>
          <p:cNvCxnSpPr>
            <a:cxnSpLocks noChangeShapeType="1"/>
          </p:cNvCxnSpPr>
          <p:nvPr/>
        </p:nvCxnSpPr>
        <p:spPr bwMode="auto">
          <a:xfrm flipH="1">
            <a:off x="4482154" y="2821072"/>
            <a:ext cx="79375" cy="2787650"/>
          </a:xfrm>
          <a:prstGeom prst="straightConnector1">
            <a:avLst/>
          </a:prstGeom>
          <a:noFill/>
          <a:ln w="50800" algn="ctr">
            <a:solidFill>
              <a:srgbClr val="7030A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6" name="Picture 5" descr="http://www.qweas.com/icon/paessler-wmi-tes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03" y="2573422"/>
            <a:ext cx="441749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5" descr="http://www.qweas.com/icon/paessler-wmi-tes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67" y="4256172"/>
            <a:ext cx="44174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5" descr="http://www.qweas.com/icon/paessler-wmi-tes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44" y="3267797"/>
            <a:ext cx="441749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圆角矩形 78"/>
          <p:cNvSpPr/>
          <p:nvPr/>
        </p:nvSpPr>
        <p:spPr>
          <a:xfrm>
            <a:off x="189218" y="3345330"/>
            <a:ext cx="8592175" cy="13053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Minimize cost -&gt; Set Cover Problem (NP Hard)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14125</TotalTime>
  <Words>498</Words>
  <Application>Microsoft Office PowerPoint</Application>
  <PresentationFormat>全屏显示(4:3)</PresentationFormat>
  <Paragraphs>203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Geneva</vt:lpstr>
      <vt:lpstr>微软雅黑</vt:lpstr>
      <vt:lpstr>宋体</vt:lpstr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A Survey of  Network Function Placement</vt:lpstr>
      <vt:lpstr>Network Function</vt:lpstr>
      <vt:lpstr>Network Function</vt:lpstr>
      <vt:lpstr>Policy Chain</vt:lpstr>
      <vt:lpstr>Network Functions Placement</vt:lpstr>
      <vt:lpstr>Network Functions Virtualizaiton</vt:lpstr>
      <vt:lpstr>Survey of Network Function Placement</vt:lpstr>
      <vt:lpstr>Survey of Network Function Placement</vt:lpstr>
      <vt:lpstr>Placement: Hardware Network Functions</vt:lpstr>
      <vt:lpstr>Placement: Hardware Network Functions</vt:lpstr>
      <vt:lpstr>Placement: Hardware Network Functions</vt:lpstr>
      <vt:lpstr>Survey of Network Function Placement</vt:lpstr>
      <vt:lpstr>Placement: Virtual Network Functions</vt:lpstr>
      <vt:lpstr>Placement: Virtual Network Functions</vt:lpstr>
      <vt:lpstr>Placement: Virtual Network Functions</vt:lpstr>
      <vt:lpstr>Placement: Virtual Network Functions</vt:lpstr>
      <vt:lpstr>Placement: Virtual Network Functions</vt:lpstr>
      <vt:lpstr>Placement: Virtual Network Functions</vt:lpstr>
      <vt:lpstr>Mangling Network Functions</vt:lpstr>
      <vt:lpstr>Survey of Network Function Placement</vt:lpstr>
      <vt:lpstr>Placement: Other forms</vt:lpstr>
      <vt:lpstr>Challenges and Future work</vt:lpstr>
      <vt:lpstr>Thanks!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nothing</dc:creator>
  <cp:lastModifiedBy>Xin Li</cp:lastModifiedBy>
  <cp:revision>335</cp:revision>
  <dcterms:created xsi:type="dcterms:W3CDTF">2014-10-03T15:11:57Z</dcterms:created>
  <dcterms:modified xsi:type="dcterms:W3CDTF">2016-01-02T16:59:55Z</dcterms:modified>
</cp:coreProperties>
</file>