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3" d="100"/>
          <a:sy n="123" d="100"/>
        </p:scale>
        <p:origin x="11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xin Dou" userId="e85ffe857b75b7f6" providerId="LiveId" clId="{795AAC3A-E670-4BF4-842A-C242E3C85EF9}"/>
    <pc:docChg chg="undo custSel addSld modSld sldOrd">
      <pc:chgData name="Lixin Dou" userId="e85ffe857b75b7f6" providerId="LiveId" clId="{795AAC3A-E670-4BF4-842A-C242E3C85EF9}" dt="2019-04-12T00:14:33.905" v="323"/>
      <pc:docMkLst>
        <pc:docMk/>
      </pc:docMkLst>
      <pc:sldChg chg="delSp modSp">
        <pc:chgData name="Lixin Dou" userId="e85ffe857b75b7f6" providerId="LiveId" clId="{795AAC3A-E670-4BF4-842A-C242E3C85EF9}" dt="2019-03-27T23:03:40.039" v="220" actId="1076"/>
        <pc:sldMkLst>
          <pc:docMk/>
          <pc:sldMk cId="3321570064" sldId="256"/>
        </pc:sldMkLst>
        <pc:spChg chg="mod">
          <ac:chgData name="Lixin Dou" userId="e85ffe857b75b7f6" providerId="LiveId" clId="{795AAC3A-E670-4BF4-842A-C242E3C85EF9}" dt="2019-03-27T23:03:40.039" v="220" actId="1076"/>
          <ac:spMkLst>
            <pc:docMk/>
            <pc:sldMk cId="3321570064" sldId="256"/>
            <ac:spMk id="2" creationId="{0006C3B3-C861-494B-BBDA-92AA82B4A029}"/>
          </ac:spMkLst>
        </pc:spChg>
        <pc:spChg chg="del mod">
          <ac:chgData name="Lixin Dou" userId="e85ffe857b75b7f6" providerId="LiveId" clId="{795AAC3A-E670-4BF4-842A-C242E3C85EF9}" dt="2019-03-27T23:03:29.062" v="219" actId="478"/>
          <ac:spMkLst>
            <pc:docMk/>
            <pc:sldMk cId="3321570064" sldId="256"/>
            <ac:spMk id="3" creationId="{E7B5EB13-5173-416D-8807-4C704943094F}"/>
          </ac:spMkLst>
        </pc:spChg>
      </pc:sldChg>
      <pc:sldChg chg="addSp modSp">
        <pc:chgData name="Lixin Dou" userId="e85ffe857b75b7f6" providerId="LiveId" clId="{795AAC3A-E670-4BF4-842A-C242E3C85EF9}" dt="2019-03-29T00:38:06.075" v="247" actId="1076"/>
        <pc:sldMkLst>
          <pc:docMk/>
          <pc:sldMk cId="3528516212" sldId="257"/>
        </pc:sldMkLst>
        <pc:spChg chg="mod">
          <ac:chgData name="Lixin Dou" userId="e85ffe857b75b7f6" providerId="LiveId" clId="{795AAC3A-E670-4BF4-842A-C242E3C85EF9}" dt="2019-03-16T16:22:18.933" v="71" actId="14100"/>
          <ac:spMkLst>
            <pc:docMk/>
            <pc:sldMk cId="3528516212" sldId="257"/>
            <ac:spMk id="2" creationId="{BE446848-CC2E-43FE-818E-FBD1955C0A93}"/>
          </ac:spMkLst>
        </pc:spChg>
        <pc:spChg chg="mod">
          <ac:chgData name="Lixin Dou" userId="e85ffe857b75b7f6" providerId="LiveId" clId="{795AAC3A-E670-4BF4-842A-C242E3C85EF9}" dt="2019-03-16T16:25:17.228" v="97" actId="255"/>
          <ac:spMkLst>
            <pc:docMk/>
            <pc:sldMk cId="3528516212" sldId="257"/>
            <ac:spMk id="3" creationId="{DDE8EDC7-A15E-49A2-B9FA-14DB5C32AD85}"/>
          </ac:spMkLst>
        </pc:spChg>
        <pc:picChg chg="add mod">
          <ac:chgData name="Lixin Dou" userId="e85ffe857b75b7f6" providerId="LiveId" clId="{795AAC3A-E670-4BF4-842A-C242E3C85EF9}" dt="2019-03-29T00:38:06.075" v="247" actId="1076"/>
          <ac:picMkLst>
            <pc:docMk/>
            <pc:sldMk cId="3528516212" sldId="257"/>
            <ac:picMk id="4" creationId="{BB8479A0-D099-4CB3-8B24-3FB4E2802B0A}"/>
          </ac:picMkLst>
        </pc:picChg>
      </pc:sldChg>
      <pc:sldChg chg="modSp add modTransition">
        <pc:chgData name="Lixin Dou" userId="e85ffe857b75b7f6" providerId="LiveId" clId="{795AAC3A-E670-4BF4-842A-C242E3C85EF9}" dt="2019-03-29T00:29:49.476" v="238"/>
        <pc:sldMkLst>
          <pc:docMk/>
          <pc:sldMk cId="2898924278" sldId="258"/>
        </pc:sldMkLst>
        <pc:spChg chg="mod">
          <ac:chgData name="Lixin Dou" userId="e85ffe857b75b7f6" providerId="LiveId" clId="{795AAC3A-E670-4BF4-842A-C242E3C85EF9}" dt="2019-03-15T01:15:15.221" v="7" actId="20577"/>
          <ac:spMkLst>
            <pc:docMk/>
            <pc:sldMk cId="2898924278" sldId="258"/>
            <ac:spMk id="2" creationId="{8423D619-FD89-46F3-BA55-AFCB51D5C375}"/>
          </ac:spMkLst>
        </pc:spChg>
        <pc:spChg chg="mod">
          <ac:chgData name="Lixin Dou" userId="e85ffe857b75b7f6" providerId="LiveId" clId="{795AAC3A-E670-4BF4-842A-C242E3C85EF9}" dt="2019-03-16T16:21:57.708" v="70" actId="2711"/>
          <ac:spMkLst>
            <pc:docMk/>
            <pc:sldMk cId="2898924278" sldId="258"/>
            <ac:spMk id="3" creationId="{05B49D3A-78C7-4B4A-B5DF-B24AB318BB03}"/>
          </ac:spMkLst>
        </pc:spChg>
      </pc:sldChg>
      <pc:sldChg chg="modSp add ord modTransition">
        <pc:chgData name="Lixin Dou" userId="e85ffe857b75b7f6" providerId="LiveId" clId="{795AAC3A-E670-4BF4-842A-C242E3C85EF9}" dt="2019-04-12T00:14:22.971" v="322" actId="255"/>
        <pc:sldMkLst>
          <pc:docMk/>
          <pc:sldMk cId="799728196" sldId="259"/>
        </pc:sldMkLst>
        <pc:spChg chg="mod">
          <ac:chgData name="Lixin Dou" userId="e85ffe857b75b7f6" providerId="LiveId" clId="{795AAC3A-E670-4BF4-842A-C242E3C85EF9}" dt="2019-04-11T01:05:45.372" v="289" actId="1076"/>
          <ac:spMkLst>
            <pc:docMk/>
            <pc:sldMk cId="799728196" sldId="259"/>
            <ac:spMk id="2" creationId="{367F0B16-3DEE-4A74-ADEC-431C7A378EBE}"/>
          </ac:spMkLst>
        </pc:spChg>
        <pc:spChg chg="mod">
          <ac:chgData name="Lixin Dou" userId="e85ffe857b75b7f6" providerId="LiveId" clId="{795AAC3A-E670-4BF4-842A-C242E3C85EF9}" dt="2019-04-12T00:14:22.971" v="322" actId="255"/>
          <ac:spMkLst>
            <pc:docMk/>
            <pc:sldMk cId="799728196" sldId="259"/>
            <ac:spMk id="3" creationId="{AF4AD735-71B8-4B8D-878C-7B74608094D8}"/>
          </ac:spMkLst>
        </pc:spChg>
      </pc:sldChg>
      <pc:sldChg chg="modSp add modTransition">
        <pc:chgData name="Lixin Dou" userId="e85ffe857b75b7f6" providerId="LiveId" clId="{795AAC3A-E670-4BF4-842A-C242E3C85EF9}" dt="2019-04-12T00:14:33.905" v="323"/>
        <pc:sldMkLst>
          <pc:docMk/>
          <pc:sldMk cId="468151824" sldId="260"/>
        </pc:sldMkLst>
        <pc:spChg chg="mod">
          <ac:chgData name="Lixin Dou" userId="e85ffe857b75b7f6" providerId="LiveId" clId="{795AAC3A-E670-4BF4-842A-C242E3C85EF9}" dt="2019-03-27T23:01:00.246" v="126" actId="20577"/>
          <ac:spMkLst>
            <pc:docMk/>
            <pc:sldMk cId="468151824" sldId="260"/>
            <ac:spMk id="2" creationId="{BE446848-CC2E-43FE-818E-FBD1955C0A93}"/>
          </ac:spMkLst>
        </pc:spChg>
        <pc:spChg chg="mod">
          <ac:chgData name="Lixin Dou" userId="e85ffe857b75b7f6" providerId="LiveId" clId="{795AAC3A-E670-4BF4-842A-C242E3C85EF9}" dt="2019-03-29T00:30:48.926" v="243" actId="255"/>
          <ac:spMkLst>
            <pc:docMk/>
            <pc:sldMk cId="468151824" sldId="260"/>
            <ac:spMk id="3" creationId="{DDE8EDC7-A15E-49A2-B9FA-14DB5C32AD8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C3B3-C861-494B-BBDA-92AA82B4A029}"/>
              </a:ext>
            </a:extLst>
          </p:cNvPr>
          <p:cNvSpPr>
            <a:spLocks noGrp="1"/>
          </p:cNvSpPr>
          <p:nvPr>
            <p:ph type="ctrTitle"/>
          </p:nvPr>
        </p:nvSpPr>
        <p:spPr>
          <a:xfrm>
            <a:off x="1907661" y="2117685"/>
            <a:ext cx="7766936" cy="2622630"/>
          </a:xfrm>
        </p:spPr>
        <p:txBody>
          <a:bodyPr/>
          <a:lstStyle/>
          <a:p>
            <a:pPr algn="ctr"/>
            <a:r>
              <a:rPr lang="en-US" dirty="0"/>
              <a:t>Design Patterns</a:t>
            </a:r>
            <a:br>
              <a:rPr lang="en-US" dirty="0"/>
            </a:br>
            <a:r>
              <a:rPr lang="en-US" dirty="0"/>
              <a:t>and </a:t>
            </a:r>
            <a:br>
              <a:rPr lang="en-US" dirty="0"/>
            </a:br>
            <a:r>
              <a:rPr lang="en-US" dirty="0"/>
              <a:t>SOLID Principles</a:t>
            </a:r>
          </a:p>
        </p:txBody>
      </p:sp>
    </p:spTree>
    <p:extLst>
      <p:ext uri="{BB962C8B-B14F-4D97-AF65-F5344CB8AC3E}">
        <p14:creationId xmlns:p14="http://schemas.microsoft.com/office/powerpoint/2010/main" val="3321570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6848-CC2E-43FE-818E-FBD1955C0A93}"/>
              </a:ext>
            </a:extLst>
          </p:cNvPr>
          <p:cNvSpPr>
            <a:spLocks noGrp="1"/>
          </p:cNvSpPr>
          <p:nvPr>
            <p:ph type="title"/>
          </p:nvPr>
        </p:nvSpPr>
        <p:spPr>
          <a:xfrm>
            <a:off x="677334" y="609600"/>
            <a:ext cx="8596668" cy="790513"/>
          </a:xfrm>
        </p:spPr>
        <p:txBody>
          <a:bodyPr/>
          <a:lstStyle/>
          <a:p>
            <a:r>
              <a:rPr lang="en-US" dirty="0"/>
              <a:t>Chain of Responsibility</a:t>
            </a:r>
          </a:p>
        </p:txBody>
      </p:sp>
      <p:sp>
        <p:nvSpPr>
          <p:cNvPr id="3" name="Content Placeholder 2">
            <a:extLst>
              <a:ext uri="{FF2B5EF4-FFF2-40B4-BE49-F238E27FC236}">
                <a16:creationId xmlns:a16="http://schemas.microsoft.com/office/drawing/2014/main" id="{DDE8EDC7-A15E-49A2-B9FA-14DB5C32AD85}"/>
              </a:ext>
            </a:extLst>
          </p:cNvPr>
          <p:cNvSpPr>
            <a:spLocks noGrp="1"/>
          </p:cNvSpPr>
          <p:nvPr>
            <p:ph idx="1"/>
          </p:nvPr>
        </p:nvSpPr>
        <p:spPr>
          <a:xfrm>
            <a:off x="738294" y="1577114"/>
            <a:ext cx="8596668" cy="4518886"/>
          </a:xfrm>
        </p:spPr>
        <p:txBody>
          <a:bodyPr>
            <a:normAutofit fontScale="32500" lnSpcReduction="20000"/>
          </a:bodyPr>
          <a:lstStyle/>
          <a:p>
            <a:pPr marL="0" indent="0" algn="just">
              <a:buNone/>
            </a:pPr>
            <a:r>
              <a:rPr lang="en-US" sz="4300" b="1" dirty="0">
                <a:latin typeface="Calibri" panose="020F0502020204030204" pitchFamily="34" charset="0"/>
                <a:cs typeface="Calibri" panose="020F0502020204030204" pitchFamily="34" charset="0"/>
              </a:rPr>
              <a:t>Definition</a:t>
            </a:r>
          </a:p>
          <a:p>
            <a:pPr marL="0" indent="0" algn="just">
              <a:buNone/>
            </a:pPr>
            <a:r>
              <a:rPr lang="en-US" sz="3100" dirty="0">
                <a:latin typeface="Calibri" panose="020F0502020204030204" pitchFamily="34" charset="0"/>
                <a:cs typeface="Calibri" panose="020F0502020204030204" pitchFamily="34" charset="0"/>
              </a:rPr>
              <a:t>A behavioral design pattern that lets you pass requests along a chain of handlers. Upon receiving a request, each handler decides either to process the request or to pass it to the next handler in the chain</a:t>
            </a:r>
            <a:r>
              <a:rPr lang="en-US" sz="2500" dirty="0">
                <a:latin typeface="Calibri" panose="020F0502020204030204" pitchFamily="34" charset="0"/>
                <a:cs typeface="Calibri" panose="020F0502020204030204" pitchFamily="34" charset="0"/>
              </a:rPr>
              <a:t>.</a:t>
            </a:r>
          </a:p>
          <a:p>
            <a:pPr marL="0" indent="0">
              <a:buNone/>
            </a:pPr>
            <a:r>
              <a:rPr lang="en-US" sz="4300" b="1" dirty="0">
                <a:latin typeface="Calibri" panose="020F0502020204030204" pitchFamily="34" charset="0"/>
                <a:cs typeface="Calibri" panose="020F0502020204030204" pitchFamily="34" charset="0"/>
              </a:rPr>
              <a:t>Participants</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t>
            </a:r>
          </a:p>
          <a:p>
            <a:pPr marL="0" indent="0">
              <a:buNone/>
            </a:pPr>
            <a:r>
              <a:rPr lang="en-US" sz="3100" dirty="0">
                <a:latin typeface="Calibri" panose="020F0502020204030204" pitchFamily="34" charset="0"/>
                <a:cs typeface="Calibri" panose="020F0502020204030204" pitchFamily="34" charset="0"/>
              </a:rPr>
              <a:t>The classes and objects participating in this pattern are:</a:t>
            </a:r>
          </a:p>
          <a:p>
            <a:r>
              <a:rPr lang="en-US" sz="3100" b="1" dirty="0">
                <a:latin typeface="Calibri" panose="020F0502020204030204" pitchFamily="34" charset="0"/>
                <a:cs typeface="Calibri" panose="020F0502020204030204" pitchFamily="34" charset="0"/>
              </a:rPr>
              <a:t>Abstract Handler </a:t>
            </a:r>
            <a:r>
              <a:rPr lang="en-US" sz="3100" dirty="0">
                <a:latin typeface="Calibri" panose="020F0502020204030204" pitchFamily="34" charset="0"/>
                <a:cs typeface="Calibri" panose="020F0502020204030204" pitchFamily="34" charset="0"/>
              </a:rPr>
              <a:t>  </a:t>
            </a:r>
          </a:p>
          <a:p>
            <a:pPr lvl="1"/>
            <a:r>
              <a:rPr lang="en-US" sz="3100" dirty="0">
                <a:latin typeface="Calibri" panose="020F0502020204030204" pitchFamily="34" charset="0"/>
                <a:cs typeface="Calibri" panose="020F0502020204030204" pitchFamily="34" charset="0"/>
              </a:rPr>
              <a:t>defines an interface for handling the requests</a:t>
            </a:r>
          </a:p>
          <a:p>
            <a:r>
              <a:rPr lang="en-US" sz="3100" b="1" dirty="0">
                <a:latin typeface="Calibri" panose="020F0502020204030204" pitchFamily="34" charset="0"/>
                <a:cs typeface="Calibri" panose="020F0502020204030204" pitchFamily="34" charset="0"/>
              </a:rPr>
              <a:t>Concrete Handler </a:t>
            </a:r>
            <a:r>
              <a:rPr lang="en-US" sz="3100" dirty="0">
                <a:latin typeface="Calibri" panose="020F0502020204030204" pitchFamily="34" charset="0"/>
                <a:cs typeface="Calibri" panose="020F0502020204030204" pitchFamily="34" charset="0"/>
              </a:rPr>
              <a:t> </a:t>
            </a:r>
          </a:p>
          <a:p>
            <a:pPr lvl="1"/>
            <a:r>
              <a:rPr lang="en-US" sz="3100" dirty="0">
                <a:latin typeface="Calibri" panose="020F0502020204030204" pitchFamily="34" charset="0"/>
                <a:cs typeface="Calibri" panose="020F0502020204030204" pitchFamily="34" charset="0"/>
              </a:rPr>
              <a:t>handles requests it is responsible for</a:t>
            </a:r>
          </a:p>
          <a:p>
            <a:pPr lvl="1"/>
            <a:r>
              <a:rPr lang="en-US" sz="3100" dirty="0">
                <a:latin typeface="Calibri" panose="020F0502020204030204" pitchFamily="34" charset="0"/>
                <a:cs typeface="Calibri" panose="020F0502020204030204" pitchFamily="34" charset="0"/>
              </a:rPr>
              <a:t>can access its successor</a:t>
            </a:r>
          </a:p>
          <a:p>
            <a:pPr lvl="1"/>
            <a:r>
              <a:rPr lang="en-US" sz="3100" dirty="0">
                <a:latin typeface="Calibri" panose="020F0502020204030204" pitchFamily="34" charset="0"/>
                <a:cs typeface="Calibri" panose="020F0502020204030204" pitchFamily="34" charset="0"/>
              </a:rPr>
              <a:t>if the Concrete Handler can handle the request, it does so; otherwise it forwards the request to its successor</a:t>
            </a:r>
          </a:p>
          <a:p>
            <a:r>
              <a:rPr lang="en-US" sz="3100" b="1" dirty="0">
                <a:latin typeface="Calibri" panose="020F0502020204030204" pitchFamily="34" charset="0"/>
                <a:cs typeface="Calibri" panose="020F0502020204030204" pitchFamily="34" charset="0"/>
              </a:rPr>
              <a:t>Client </a:t>
            </a:r>
            <a:r>
              <a:rPr lang="en-US" sz="3100" dirty="0">
                <a:latin typeface="Calibri" panose="020F0502020204030204" pitchFamily="34" charset="0"/>
                <a:cs typeface="Calibri" panose="020F0502020204030204" pitchFamily="34" charset="0"/>
              </a:rPr>
              <a:t>  </a:t>
            </a:r>
          </a:p>
          <a:p>
            <a:pPr lvl="1"/>
            <a:r>
              <a:rPr lang="en-US" sz="3100" dirty="0">
                <a:latin typeface="Calibri" panose="020F0502020204030204" pitchFamily="34" charset="0"/>
                <a:cs typeface="Calibri" panose="020F0502020204030204" pitchFamily="34" charset="0"/>
              </a:rPr>
              <a:t>initiates the request to a Concrete Handler object on the chain</a:t>
            </a:r>
          </a:p>
          <a:p>
            <a:pPr marL="0" indent="0">
              <a:buNone/>
            </a:pPr>
            <a:r>
              <a:rPr lang="en-US" sz="4300" b="1" dirty="0">
                <a:latin typeface="Calibri" panose="020F0502020204030204" pitchFamily="34" charset="0"/>
                <a:cs typeface="Calibri" panose="020F0502020204030204" pitchFamily="34" charset="0"/>
              </a:rPr>
              <a:t>Applicability</a:t>
            </a:r>
          </a:p>
          <a:p>
            <a:pPr lvl="1"/>
            <a:r>
              <a:rPr lang="en-US" sz="3100" dirty="0">
                <a:latin typeface="Calibri" panose="020F0502020204030204" pitchFamily="34" charset="0"/>
                <a:cs typeface="Calibri" panose="020F0502020204030204" pitchFamily="34" charset="0"/>
              </a:rPr>
              <a:t>Use the Chain of Responsibility pattern when your program is expected to process different kinds of requests in various ways, but the exact types of requests and their sequences are unknown beforehand.</a:t>
            </a:r>
          </a:p>
          <a:p>
            <a:pPr marL="0" indent="0">
              <a:buNone/>
            </a:pPr>
            <a:br>
              <a:rPr lang="en-US" sz="3100" dirty="0">
                <a:latin typeface="Calibri" panose="020F0502020204030204" pitchFamily="34" charset="0"/>
                <a:cs typeface="Calibri" panose="020F0502020204030204" pitchFamily="34" charset="0"/>
              </a:rPr>
            </a:br>
            <a:endParaRPr lang="en-US" sz="31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B8479A0-D099-4CB3-8B24-3FB4E2802B0A}"/>
              </a:ext>
            </a:extLst>
          </p:cNvPr>
          <p:cNvPicPr>
            <a:picLocks noChangeAspect="1"/>
          </p:cNvPicPr>
          <p:nvPr/>
        </p:nvPicPr>
        <p:blipFill>
          <a:blip r:embed="rId2"/>
          <a:stretch>
            <a:fillRect/>
          </a:stretch>
        </p:blipFill>
        <p:spPr>
          <a:xfrm>
            <a:off x="7522762" y="2134007"/>
            <a:ext cx="3502479" cy="2448767"/>
          </a:xfrm>
          <a:prstGeom prst="rect">
            <a:avLst/>
          </a:prstGeom>
        </p:spPr>
      </p:pic>
    </p:spTree>
    <p:extLst>
      <p:ext uri="{BB962C8B-B14F-4D97-AF65-F5344CB8AC3E}">
        <p14:creationId xmlns:p14="http://schemas.microsoft.com/office/powerpoint/2010/main" val="3528516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0B16-3DEE-4A74-ADEC-431C7A378EBE}"/>
              </a:ext>
            </a:extLst>
          </p:cNvPr>
          <p:cNvSpPr>
            <a:spLocks noGrp="1"/>
          </p:cNvSpPr>
          <p:nvPr>
            <p:ph type="title"/>
          </p:nvPr>
        </p:nvSpPr>
        <p:spPr>
          <a:xfrm>
            <a:off x="677334" y="816638"/>
            <a:ext cx="8596668" cy="754380"/>
          </a:xfrm>
        </p:spPr>
        <p:txBody>
          <a:bodyPr/>
          <a:lstStyle/>
          <a:p>
            <a:r>
              <a:rPr lang="en-US" dirty="0"/>
              <a:t>Decorator</a:t>
            </a:r>
          </a:p>
        </p:txBody>
      </p:sp>
      <p:sp>
        <p:nvSpPr>
          <p:cNvPr id="3" name="Content Placeholder 2">
            <a:extLst>
              <a:ext uri="{FF2B5EF4-FFF2-40B4-BE49-F238E27FC236}">
                <a16:creationId xmlns:a16="http://schemas.microsoft.com/office/drawing/2014/main" id="{AF4AD735-71B8-4B8D-878C-7B74608094D8}"/>
              </a:ext>
            </a:extLst>
          </p:cNvPr>
          <p:cNvSpPr>
            <a:spLocks noGrp="1"/>
          </p:cNvSpPr>
          <p:nvPr>
            <p:ph idx="1"/>
          </p:nvPr>
        </p:nvSpPr>
        <p:spPr>
          <a:xfrm>
            <a:off x="677334" y="1725160"/>
            <a:ext cx="8596668" cy="4316202"/>
          </a:xfrm>
        </p:spPr>
        <p:txBody>
          <a:bodyPr>
            <a:normAutofit fontScale="25000" lnSpcReduction="20000"/>
          </a:bodyPr>
          <a:lstStyle/>
          <a:p>
            <a:pPr marL="0" indent="0" algn="just">
              <a:buNone/>
            </a:pPr>
            <a:r>
              <a:rPr lang="en-US" sz="5600" b="1" dirty="0">
                <a:latin typeface="Calibri" panose="020F0502020204030204" pitchFamily="34" charset="0"/>
                <a:cs typeface="Calibri" panose="020F0502020204030204" pitchFamily="34" charset="0"/>
              </a:rPr>
              <a:t>Definition</a:t>
            </a:r>
          </a:p>
          <a:p>
            <a:pPr marL="0" indent="0" algn="just">
              <a:buNone/>
            </a:pPr>
            <a:r>
              <a:rPr lang="en-US" sz="4000" dirty="0">
                <a:latin typeface="Calibri" panose="020F0502020204030204" pitchFamily="34" charset="0"/>
                <a:cs typeface="Calibri" panose="020F0502020204030204" pitchFamily="34" charset="0"/>
              </a:rPr>
              <a:t>A structural design pattern that lets you attach new behaviors to objects by placing these objects inside special wrapper objects that contain the behaviors.</a:t>
            </a:r>
          </a:p>
          <a:p>
            <a:pPr marL="0" indent="0">
              <a:buNone/>
            </a:pPr>
            <a:r>
              <a:rPr lang="en-US" sz="5600" b="1" dirty="0">
                <a:latin typeface="Calibri" panose="020F0502020204030204" pitchFamily="34" charset="0"/>
                <a:cs typeface="Calibri" panose="020F0502020204030204" pitchFamily="34" charset="0"/>
              </a:rPr>
              <a:t>Participants</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t>
            </a:r>
          </a:p>
          <a:p>
            <a:pPr marL="0" indent="0">
              <a:buNone/>
            </a:pPr>
            <a:r>
              <a:rPr lang="en-US" sz="4000" dirty="0">
                <a:latin typeface="Calibri" panose="020F0502020204030204" pitchFamily="34" charset="0"/>
                <a:cs typeface="Calibri" panose="020F0502020204030204" pitchFamily="34" charset="0"/>
              </a:rPr>
              <a:t>The classes and objects participating in this pattern are:</a:t>
            </a:r>
          </a:p>
          <a:p>
            <a:r>
              <a:rPr lang="en-US" sz="4000" b="1" dirty="0">
                <a:latin typeface="Calibri" panose="020F0502020204030204" pitchFamily="34" charset="0"/>
                <a:cs typeface="Calibri" panose="020F0502020204030204" pitchFamily="34" charset="0"/>
              </a:rPr>
              <a:t>Component</a:t>
            </a:r>
            <a:r>
              <a:rPr lang="en-US" b="1" dirty="0"/>
              <a:t> </a:t>
            </a:r>
            <a:r>
              <a:rPr lang="en-US" dirty="0"/>
              <a:t>  </a:t>
            </a:r>
          </a:p>
          <a:p>
            <a:pPr lvl="1"/>
            <a:r>
              <a:rPr lang="en-US" sz="4000" dirty="0">
                <a:latin typeface="Calibri" panose="020F0502020204030204" pitchFamily="34" charset="0"/>
                <a:cs typeface="Calibri" panose="020F0502020204030204" pitchFamily="34" charset="0"/>
              </a:rPr>
              <a:t>defines the interface for objects that can have responsibilities added to them dynamically.</a:t>
            </a:r>
          </a:p>
          <a:p>
            <a:r>
              <a:rPr lang="en-US" sz="4000" b="1" dirty="0">
                <a:latin typeface="Calibri" panose="020F0502020204030204" pitchFamily="34" charset="0"/>
                <a:cs typeface="Calibri" panose="020F0502020204030204" pitchFamily="34" charset="0"/>
              </a:rPr>
              <a:t>Concrete Component</a:t>
            </a:r>
            <a:endParaRPr lang="en-US" sz="4000" dirty="0">
              <a:latin typeface="Calibri" panose="020F0502020204030204" pitchFamily="34" charset="0"/>
              <a:cs typeface="Calibri" panose="020F0502020204030204" pitchFamily="34" charset="0"/>
            </a:endParaRPr>
          </a:p>
          <a:p>
            <a:pPr lvl="1"/>
            <a:r>
              <a:rPr lang="en-US" sz="4000" dirty="0">
                <a:latin typeface="Calibri" panose="020F0502020204030204" pitchFamily="34" charset="0"/>
                <a:cs typeface="Calibri" panose="020F0502020204030204" pitchFamily="34" charset="0"/>
              </a:rPr>
              <a:t>defines an object to which additional responsibilities can be attached</a:t>
            </a:r>
            <a:r>
              <a:rPr lang="en-US" dirty="0"/>
              <a:t>.</a:t>
            </a:r>
          </a:p>
          <a:p>
            <a:r>
              <a:rPr lang="en-US" sz="4000" b="1" dirty="0">
                <a:latin typeface="Calibri" panose="020F0502020204030204" pitchFamily="34" charset="0"/>
                <a:cs typeface="Calibri" panose="020F0502020204030204" pitchFamily="34" charset="0"/>
              </a:rPr>
              <a:t>Decorator</a:t>
            </a:r>
            <a:r>
              <a:rPr lang="en-US" b="1" dirty="0"/>
              <a:t> </a:t>
            </a:r>
            <a:endParaRPr lang="en-US" dirty="0"/>
          </a:p>
          <a:p>
            <a:pPr lvl="1"/>
            <a:r>
              <a:rPr lang="en-US" sz="4000" dirty="0">
                <a:latin typeface="Calibri" panose="020F0502020204030204" pitchFamily="34" charset="0"/>
                <a:cs typeface="Calibri" panose="020F0502020204030204" pitchFamily="34" charset="0"/>
              </a:rPr>
              <a:t>maintains a reference to a Component object and defines an interface that conforms to Component's interface</a:t>
            </a:r>
            <a:r>
              <a:rPr lang="en-US" dirty="0"/>
              <a:t>.</a:t>
            </a:r>
          </a:p>
          <a:p>
            <a:r>
              <a:rPr lang="en-US" sz="4000" b="1" dirty="0">
                <a:latin typeface="Calibri" panose="020F0502020204030204" pitchFamily="34" charset="0"/>
                <a:cs typeface="Calibri" panose="020F0502020204030204" pitchFamily="34" charset="0"/>
              </a:rPr>
              <a:t>Concrete Decorator</a:t>
            </a:r>
            <a:r>
              <a:rPr lang="en-US" b="1" dirty="0"/>
              <a:t> </a:t>
            </a:r>
            <a:r>
              <a:rPr lang="en-US" dirty="0"/>
              <a:t> </a:t>
            </a:r>
          </a:p>
          <a:p>
            <a:pPr lvl="1"/>
            <a:r>
              <a:rPr lang="en-US" sz="4000" dirty="0">
                <a:latin typeface="Calibri" panose="020F0502020204030204" pitchFamily="34" charset="0"/>
                <a:cs typeface="Calibri" panose="020F0502020204030204" pitchFamily="34" charset="0"/>
              </a:rPr>
              <a:t>adds responsibilities to the component.</a:t>
            </a:r>
          </a:p>
          <a:p>
            <a:pPr marL="0" indent="0">
              <a:buNone/>
            </a:pPr>
            <a:r>
              <a:rPr lang="en-US" sz="4300" b="1" dirty="0">
                <a:latin typeface="Calibri" panose="020F0502020204030204" pitchFamily="34" charset="0"/>
                <a:cs typeface="Calibri" panose="020F0502020204030204" pitchFamily="34" charset="0"/>
              </a:rPr>
              <a:t>Applicability</a:t>
            </a:r>
          </a:p>
          <a:p>
            <a:pPr lvl="1"/>
            <a:r>
              <a:rPr lang="en-US" sz="4000" dirty="0">
                <a:latin typeface="Calibri" panose="020F0502020204030204" pitchFamily="34" charset="0"/>
                <a:cs typeface="Calibri" panose="020F0502020204030204" pitchFamily="34" charset="0"/>
              </a:rPr>
              <a:t>Use the Decorator pattern when you need to be able to assign extra behaviors to objects at runtime without breaking the code that uses these objects. </a:t>
            </a:r>
          </a:p>
          <a:p>
            <a:pPr lvl="1"/>
            <a:r>
              <a:rPr lang="en-US" sz="4000" dirty="0">
                <a:latin typeface="Calibri" panose="020F0502020204030204" pitchFamily="34" charset="0"/>
                <a:cs typeface="Calibri" panose="020F0502020204030204" pitchFamily="34" charset="0"/>
              </a:rPr>
              <a:t>Use the pattern when it’s awkward or not possible to extend an object’s behavior using inheritance.</a:t>
            </a:r>
            <a:br>
              <a:rPr lang="en-US" sz="4000" dirty="0">
                <a:latin typeface="Calibri" panose="020F0502020204030204" pitchFamily="34" charset="0"/>
                <a:cs typeface="Calibri" panose="020F0502020204030204" pitchFamily="34" charset="0"/>
              </a:rPr>
            </a:br>
            <a:endParaRPr lang="en-US" sz="4000" dirty="0">
              <a:latin typeface="Calibri" panose="020F0502020204030204" pitchFamily="34" charset="0"/>
              <a:cs typeface="Calibri" panose="020F0502020204030204" pitchFamily="34" charset="0"/>
            </a:endParaRPr>
          </a:p>
          <a:p>
            <a:pPr lvl="1"/>
            <a:endParaRPr lang="en-US" sz="40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799728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6848-CC2E-43FE-818E-FBD1955C0A93}"/>
              </a:ext>
            </a:extLst>
          </p:cNvPr>
          <p:cNvSpPr>
            <a:spLocks noGrp="1"/>
          </p:cNvSpPr>
          <p:nvPr>
            <p:ph type="title"/>
          </p:nvPr>
        </p:nvSpPr>
        <p:spPr>
          <a:xfrm>
            <a:off x="677334" y="609600"/>
            <a:ext cx="8596668" cy="790513"/>
          </a:xfrm>
        </p:spPr>
        <p:txBody>
          <a:bodyPr/>
          <a:lstStyle/>
          <a:p>
            <a:r>
              <a:rPr lang="en-US" dirty="0"/>
              <a:t>Open and Close</a:t>
            </a:r>
          </a:p>
        </p:txBody>
      </p:sp>
      <p:sp>
        <p:nvSpPr>
          <p:cNvPr id="3" name="Content Placeholder 2">
            <a:extLst>
              <a:ext uri="{FF2B5EF4-FFF2-40B4-BE49-F238E27FC236}">
                <a16:creationId xmlns:a16="http://schemas.microsoft.com/office/drawing/2014/main" id="{DDE8EDC7-A15E-49A2-B9FA-14DB5C32AD85}"/>
              </a:ext>
            </a:extLst>
          </p:cNvPr>
          <p:cNvSpPr>
            <a:spLocks noGrp="1"/>
          </p:cNvSpPr>
          <p:nvPr>
            <p:ph idx="1"/>
          </p:nvPr>
        </p:nvSpPr>
        <p:spPr>
          <a:xfrm>
            <a:off x="738294" y="1577114"/>
            <a:ext cx="8596668" cy="4518886"/>
          </a:xfrm>
        </p:spPr>
        <p:txBody>
          <a:bodyPr>
            <a:normAutofit/>
          </a:bodyPr>
          <a:lstStyle/>
          <a:p>
            <a:pPr marL="0" indent="0" algn="just">
              <a:buNone/>
            </a:pPr>
            <a:r>
              <a:rPr lang="en-US" sz="2800" b="1" dirty="0">
                <a:latin typeface="Calibri" panose="020F0502020204030204" pitchFamily="34" charset="0"/>
                <a:cs typeface="Calibri" panose="020F0502020204030204" pitchFamily="34" charset="0"/>
              </a:rPr>
              <a:t>Definition</a:t>
            </a:r>
          </a:p>
          <a:p>
            <a:pPr marL="0" indent="0">
              <a:buNone/>
            </a:pPr>
            <a:r>
              <a:rPr lang="en-US" sz="2000" dirty="0">
                <a:latin typeface="Calibri" panose="020F0502020204030204" pitchFamily="34" charset="0"/>
                <a:cs typeface="Calibri" panose="020F0502020204030204" pitchFamily="34" charset="0"/>
              </a:rPr>
              <a:t>Software entities like classes, modules and functions should be </a:t>
            </a:r>
            <a:r>
              <a:rPr lang="en-US" sz="2000" b="1" dirty="0">
                <a:latin typeface="Calibri" panose="020F0502020204030204" pitchFamily="34" charset="0"/>
                <a:cs typeface="Calibri" panose="020F0502020204030204" pitchFamily="34" charset="0"/>
              </a:rPr>
              <a:t>open for extension</a:t>
            </a:r>
            <a:r>
              <a:rPr lang="en-US" sz="2000" dirty="0">
                <a:latin typeface="Calibri" panose="020F0502020204030204" pitchFamily="34" charset="0"/>
                <a:cs typeface="Calibri" panose="020F0502020204030204" pitchFamily="34" charset="0"/>
              </a:rPr>
              <a:t> but </a:t>
            </a:r>
            <a:r>
              <a:rPr lang="en-US" sz="2000" b="1" dirty="0">
                <a:latin typeface="Calibri" panose="020F0502020204030204" pitchFamily="34" charset="0"/>
                <a:cs typeface="Calibri" panose="020F0502020204030204" pitchFamily="34" charset="0"/>
              </a:rPr>
              <a:t>closed for modifications</a:t>
            </a:r>
            <a:r>
              <a:rPr lang="en-US" sz="2000" dirty="0">
                <a:latin typeface="Calibri" panose="020F0502020204030204" pitchFamily="34" charset="0"/>
                <a:cs typeface="Calibri" panose="020F0502020204030204" pitchFamily="34" charset="0"/>
              </a:rPr>
              <a:t>.</a:t>
            </a:r>
          </a:p>
          <a:p>
            <a:pPr marL="0" indent="0">
              <a:buNone/>
            </a:pPr>
            <a:br>
              <a:rPr lang="en-US" sz="3100" dirty="0">
                <a:latin typeface="Calibri" panose="020F0502020204030204" pitchFamily="34" charset="0"/>
                <a:cs typeface="Calibri" panose="020F0502020204030204" pitchFamily="34" charset="0"/>
              </a:rPr>
            </a:br>
            <a:endParaRPr lang="en-US" sz="3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8151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D619-FD89-46F3-BA55-AFCB51D5C375}"/>
              </a:ext>
            </a:extLst>
          </p:cNvPr>
          <p:cNvSpPr>
            <a:spLocks noGrp="1"/>
          </p:cNvSpPr>
          <p:nvPr>
            <p:ph type="title"/>
          </p:nvPr>
        </p:nvSpPr>
        <p:spPr/>
        <p:txBody>
          <a:bodyPr/>
          <a:lstStyle/>
          <a:p>
            <a:r>
              <a:rPr lang="en-US" dirty="0"/>
              <a:t>Adapter</a:t>
            </a:r>
          </a:p>
        </p:txBody>
      </p:sp>
      <p:sp>
        <p:nvSpPr>
          <p:cNvPr id="3" name="Content Placeholder 2">
            <a:extLst>
              <a:ext uri="{FF2B5EF4-FFF2-40B4-BE49-F238E27FC236}">
                <a16:creationId xmlns:a16="http://schemas.microsoft.com/office/drawing/2014/main" id="{05B49D3A-78C7-4B4A-B5DF-B24AB318BB03}"/>
              </a:ext>
            </a:extLst>
          </p:cNvPr>
          <p:cNvSpPr>
            <a:spLocks noGrp="1"/>
          </p:cNvSpPr>
          <p:nvPr>
            <p:ph idx="1"/>
          </p:nvPr>
        </p:nvSpPr>
        <p:spPr>
          <a:xfrm>
            <a:off x="677334" y="1550989"/>
            <a:ext cx="8596668" cy="3880773"/>
          </a:xfrm>
        </p:spPr>
        <p:txBody>
          <a:bodyPr>
            <a:normAutofit fontScale="55000" lnSpcReduction="20000"/>
          </a:bodyPr>
          <a:lstStyle/>
          <a:p>
            <a:pPr marL="0" indent="0" algn="just">
              <a:buNone/>
            </a:pPr>
            <a:r>
              <a:rPr lang="en-US" sz="2500" b="1" dirty="0">
                <a:latin typeface="Calibri" panose="020F0502020204030204" pitchFamily="34" charset="0"/>
                <a:cs typeface="Calibri" panose="020F0502020204030204" pitchFamily="34" charset="0"/>
              </a:rPr>
              <a:t>Definition</a:t>
            </a:r>
          </a:p>
          <a:p>
            <a:pPr marL="0" indent="0">
              <a:buNone/>
            </a:pPr>
            <a:r>
              <a:rPr lang="en-US" dirty="0">
                <a:latin typeface="Calibri" panose="020F0502020204030204" pitchFamily="34" charset="0"/>
                <a:cs typeface="Calibri" panose="020F0502020204030204" pitchFamily="34" charset="0"/>
              </a:rPr>
              <a:t>Adapter is a structural design pattern that allows objects with incompatible interfaces to collaborate. </a:t>
            </a:r>
          </a:p>
          <a:p>
            <a:pPr marL="0" indent="0">
              <a:buNone/>
            </a:pPr>
            <a:br>
              <a:rPr lang="en-US" sz="2000" dirty="0">
                <a:latin typeface="Calibri" panose="020F0502020204030204" pitchFamily="34" charset="0"/>
                <a:cs typeface="Calibri" panose="020F0502020204030204" pitchFamily="34" charset="0"/>
              </a:rPr>
            </a:br>
            <a:r>
              <a:rPr lang="en-US" sz="2500" b="1" dirty="0">
                <a:latin typeface="Calibri" panose="020F0502020204030204" pitchFamily="34" charset="0"/>
                <a:cs typeface="Calibri" panose="020F0502020204030204" pitchFamily="34" charset="0"/>
              </a:rPr>
              <a:t>Participants</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t>
            </a:r>
          </a:p>
          <a:p>
            <a:pPr marL="0" indent="0">
              <a:buNone/>
            </a:pPr>
            <a:r>
              <a:rPr lang="en-US" sz="2200" dirty="0">
                <a:latin typeface="Calibri" panose="020F0502020204030204" pitchFamily="34" charset="0"/>
                <a:cs typeface="Calibri" panose="020F0502020204030204" pitchFamily="34" charset="0"/>
              </a:rPr>
              <a:t>The classes and objects participating in this pattern are:</a:t>
            </a:r>
          </a:p>
          <a:p>
            <a:r>
              <a:rPr lang="en-US" b="1" dirty="0">
                <a:latin typeface="Calibri" panose="020F0502020204030204" pitchFamily="34" charset="0"/>
                <a:cs typeface="Calibri" panose="020F0502020204030204" pitchFamily="34" charset="0"/>
              </a:rPr>
              <a:t>Target </a:t>
            </a:r>
            <a:r>
              <a:rPr lang="en-US" dirty="0">
                <a:latin typeface="Calibri" panose="020F0502020204030204" pitchFamily="34" charset="0"/>
                <a:cs typeface="Calibri" panose="020F0502020204030204" pitchFamily="34" charset="0"/>
              </a:rPr>
              <a:t>  </a:t>
            </a:r>
          </a:p>
          <a:p>
            <a:pPr lvl="1"/>
            <a:r>
              <a:rPr lang="en-US" dirty="0">
                <a:latin typeface="Calibri" panose="020F0502020204030204" pitchFamily="34" charset="0"/>
                <a:cs typeface="Calibri" panose="020F0502020204030204" pitchFamily="34" charset="0"/>
              </a:rPr>
              <a:t>defines the domain-specific interface that Client uses.</a:t>
            </a:r>
          </a:p>
          <a:p>
            <a:r>
              <a:rPr lang="en-US" b="1" dirty="0">
                <a:latin typeface="Calibri" panose="020F0502020204030204" pitchFamily="34" charset="0"/>
                <a:cs typeface="Calibri" panose="020F0502020204030204" pitchFamily="34" charset="0"/>
              </a:rPr>
              <a:t>Adapter </a:t>
            </a:r>
            <a:r>
              <a:rPr lang="en-US" dirty="0">
                <a:latin typeface="Calibri" panose="020F0502020204030204" pitchFamily="34" charset="0"/>
                <a:cs typeface="Calibri" panose="020F0502020204030204" pitchFamily="34" charset="0"/>
              </a:rPr>
              <a:t>  </a:t>
            </a:r>
          </a:p>
          <a:p>
            <a:pPr lvl="1"/>
            <a:r>
              <a:rPr lang="en-US" dirty="0">
                <a:latin typeface="Calibri" panose="020F0502020204030204" pitchFamily="34" charset="0"/>
                <a:cs typeface="Calibri" panose="020F0502020204030204" pitchFamily="34" charset="0"/>
              </a:rPr>
              <a:t>adapts the interface </a:t>
            </a:r>
            <a:r>
              <a:rPr lang="en-US" dirty="0" err="1">
                <a:latin typeface="Calibri" panose="020F0502020204030204" pitchFamily="34" charset="0"/>
                <a:cs typeface="Calibri" panose="020F0502020204030204" pitchFamily="34" charset="0"/>
              </a:rPr>
              <a:t>Adaptee</a:t>
            </a:r>
            <a:r>
              <a:rPr lang="en-US" dirty="0">
                <a:latin typeface="Calibri" panose="020F0502020204030204" pitchFamily="34" charset="0"/>
                <a:cs typeface="Calibri" panose="020F0502020204030204" pitchFamily="34" charset="0"/>
              </a:rPr>
              <a:t> to the Target interface.</a:t>
            </a:r>
          </a:p>
          <a:p>
            <a:r>
              <a:rPr lang="en-US" b="1" dirty="0" err="1">
                <a:latin typeface="Calibri" panose="020F0502020204030204" pitchFamily="34" charset="0"/>
                <a:cs typeface="Calibri" panose="020F0502020204030204" pitchFamily="34" charset="0"/>
              </a:rPr>
              <a:t>Adaptee</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a:t>
            </a:r>
          </a:p>
          <a:p>
            <a:pPr lvl="1"/>
            <a:r>
              <a:rPr lang="en-US" dirty="0">
                <a:latin typeface="Calibri" panose="020F0502020204030204" pitchFamily="34" charset="0"/>
                <a:cs typeface="Calibri" panose="020F0502020204030204" pitchFamily="34" charset="0"/>
              </a:rPr>
              <a:t>defines an existing interface that needs adapting.</a:t>
            </a:r>
          </a:p>
          <a:p>
            <a:r>
              <a:rPr lang="en-US" b="1" dirty="0">
                <a:latin typeface="Calibri" panose="020F0502020204030204" pitchFamily="34" charset="0"/>
                <a:cs typeface="Calibri" panose="020F0502020204030204" pitchFamily="34" charset="0"/>
              </a:rPr>
              <a:t>Client </a:t>
            </a:r>
            <a:r>
              <a:rPr lang="en-US" dirty="0">
                <a:latin typeface="Calibri" panose="020F0502020204030204" pitchFamily="34" charset="0"/>
                <a:cs typeface="Calibri" panose="020F0502020204030204" pitchFamily="34" charset="0"/>
              </a:rPr>
              <a:t>  </a:t>
            </a:r>
          </a:p>
          <a:p>
            <a:pPr lvl="1"/>
            <a:r>
              <a:rPr lang="en-US" dirty="0">
                <a:latin typeface="Calibri" panose="020F0502020204030204" pitchFamily="34" charset="0"/>
                <a:cs typeface="Calibri" panose="020F0502020204030204" pitchFamily="34" charset="0"/>
              </a:rPr>
              <a:t>collaborates with objects conforming to the Target interface.</a:t>
            </a:r>
          </a:p>
          <a:p>
            <a:pPr marL="0" indent="0">
              <a:buNone/>
            </a:pPr>
            <a:br>
              <a:rPr lang="en-US" dirty="0"/>
            </a:br>
            <a:br>
              <a:rPr lang="en-US" dirty="0"/>
            </a:br>
            <a:endParaRPr lang="en-US" dirty="0"/>
          </a:p>
        </p:txBody>
      </p:sp>
    </p:spTree>
    <p:extLst>
      <p:ext uri="{BB962C8B-B14F-4D97-AF65-F5344CB8AC3E}">
        <p14:creationId xmlns:p14="http://schemas.microsoft.com/office/powerpoint/2010/main" val="28989242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24327</TotalTime>
  <Words>92</Words>
  <Application>Microsoft Office PowerPoint</Application>
  <PresentationFormat>Widescreen</PresentationFormat>
  <Paragraphs>51</Paragraphs>
  <Slides>5</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Trebuchet MS</vt:lpstr>
      <vt:lpstr>Wingdings 3</vt:lpstr>
      <vt:lpstr>Facet</vt:lpstr>
      <vt:lpstr>Design Patterns and  SOLID Principles</vt:lpstr>
      <vt:lpstr>Chain of Responsibility</vt:lpstr>
      <vt:lpstr>Decorator</vt:lpstr>
      <vt:lpstr>Open and Close</vt:lpstr>
      <vt:lpstr>Adapter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Lixin Dou</dc:creator>
  <cp:lastModifiedBy>Lixin Dou</cp:lastModifiedBy>
  <cp:revision>13</cp:revision>
  <dcterms:created xsi:type="dcterms:W3CDTF">2019-03-15T00:36:12Z</dcterms:created>
  <dcterms:modified xsi:type="dcterms:W3CDTF">2019-06-27T18:59:05Z</dcterms:modified>
</cp:coreProperties>
</file>