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30B-465B-55F6-B659-AFDF803D7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20435-B4CC-A07B-EFAE-A7EADFA32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FF81-06FE-E999-EFCB-203198A0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FC35-EC49-8454-F7D0-72DB625A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7690-D190-48D0-6B9E-6670AA1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3180-7232-F22C-543D-CA6C8112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CAEE-69AB-EC9F-9828-5F65B4A3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CC6C-CE44-428C-AFAB-FCC3CAA7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F07F-DFB7-4577-217C-0B167C73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878-C8FF-0C0B-24F3-D03D8A42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7BF45-A093-D762-A741-828D24AB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825C-97CA-C5F9-2712-174EA216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5A0D-C241-40B2-7A21-08BE665D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C5B2-DD9D-79D4-6E77-E3194F80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600-A5F2-53AF-3088-62205ED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24E2-A491-228B-CE34-D997686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0510-F9FE-B35A-9920-90FA053D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66C2-95CA-3424-EBEB-DEA0359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1C36-0192-7F0A-A19A-595F3014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1A0B-C6BB-DD1B-61EC-FF4234B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DC6B-344A-DF35-C4C6-3E3DAE03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B54F-924E-7DD0-30EF-D6E58F72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6EBA-D6EF-7BA2-9639-6ED7D1C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CC20-E4A6-4203-E03C-8D70122E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23DD-A166-1BDB-9A1B-5BCB8682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3086-DB51-6019-ACC5-840258AA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38B0-289D-CA92-D9AD-BCE807E0B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1506E-CF7D-94EE-92F0-DCB45D5C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461E-87AA-7BAC-B860-1708C9E7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76D80-7A97-4E01-87C1-1C58589B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1437-E606-F7B5-B3DB-C1406592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D1DA-58A5-BB42-9800-B4BC461B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8524-C351-A81D-6BE7-0184D61E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E4F3B-FED6-72CC-ADC3-70FEADC4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432F2-877F-8D17-5028-FC64C2067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28C5-C530-AB8A-60AB-AD0F1B2CA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39044-C0F7-CC56-F171-12B38FE0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44D30-CFDC-E96F-CF79-32AB6E85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6D801-D247-4B86-E809-2413EC1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ACFF-CBB5-3538-52F5-348451B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67A34-3EDA-E1E3-6CDD-40DB23B0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DE3A7-607B-8842-A1FA-8B843F7D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AF2D8-4E31-040D-CF23-52E78764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7D2DC-D69D-D5BE-5BAF-A4639F5B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9B7A3-9AD3-A7BA-2C03-AE8A5A3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B6D9-0FB8-CE30-8CD5-68F72E51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4039-BBC9-948A-5C18-B5615A25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86AA-94DE-15CD-6F0B-D8EDF96A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02BA8-B954-7BB9-5E69-C1A693B0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B8F3D-202C-5D26-06F0-662061BF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541B-F10E-86E3-0E66-00F16FD8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094B-5CC5-92BA-9752-CC74B3F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158D-256F-0A0E-F46E-AB3A6B06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8B484-E9C0-F02E-C37B-027ED08E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0A5B-87D6-C59F-D87F-70513685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D27C-5D2E-F65B-F23E-92FA0DFC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E7CF-DE5D-F6F5-5E99-38B7C4B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7DED2-5A02-BFB6-438D-D2598566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AB0D1-450B-F36C-3D1B-A5A1917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6DCAC-9DCA-1A26-1F64-4324FA2D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D0B8-DB74-2C9B-32B8-0DD959993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01F67-69F6-4BB3-966A-260D0646A8B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CB5D-9E49-5C8B-2421-7431FCFCE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9BB5-380B-3337-2C57-0A8764FE9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F72A-E200-4D32-A9FA-0AB80AF1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2.png"/><Relationship Id="rId7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4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4B43-0553-CF79-0730-BA7001E0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 </a:t>
            </a:r>
            <a:r>
              <a:rPr lang="en-US" altLang="zh-CN" dirty="0"/>
              <a:t>detection with IMU</a:t>
            </a:r>
            <a:endParaRPr lang="en-US" dirty="0"/>
          </a:p>
        </p:txBody>
      </p:sp>
      <p:pic>
        <p:nvPicPr>
          <p:cNvPr id="5" name="Content Placeholder 4" descr="A group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FE4E150-40F8-FABC-060F-F450957F2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4269"/>
            <a:ext cx="6808207" cy="5106155"/>
          </a:xfrm>
        </p:spPr>
      </p:pic>
    </p:spTree>
    <p:extLst>
      <p:ext uri="{BB962C8B-B14F-4D97-AF65-F5344CB8AC3E}">
        <p14:creationId xmlns:p14="http://schemas.microsoft.com/office/powerpoint/2010/main" val="31926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43EFEDE-2E4D-E349-AE89-CA644D50405C}"/>
              </a:ext>
            </a:extLst>
          </p:cNvPr>
          <p:cNvSpPr/>
          <p:nvPr/>
        </p:nvSpPr>
        <p:spPr>
          <a:xfrm>
            <a:off x="1877940" y="5041016"/>
            <a:ext cx="809136" cy="459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7124F-15F4-8B7C-F9C7-FBA32F7763FC}"/>
              </a:ext>
            </a:extLst>
          </p:cNvPr>
          <p:cNvSpPr/>
          <p:nvPr/>
        </p:nvSpPr>
        <p:spPr>
          <a:xfrm>
            <a:off x="1877940" y="3657919"/>
            <a:ext cx="809135" cy="928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AF7AF-21F8-57B0-628E-8660392F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as Stethoscope</a:t>
            </a:r>
          </a:p>
        </p:txBody>
      </p:sp>
      <p:pic>
        <p:nvPicPr>
          <p:cNvPr id="1026" name="Picture 2" descr="Smartphone icon">
            <a:extLst>
              <a:ext uri="{FF2B5EF4-FFF2-40B4-BE49-F238E27FC236}">
                <a16:creationId xmlns:a16="http://schemas.microsoft.com/office/drawing/2014/main" id="{D7A956D7-0BAB-D2BF-0FC4-D713C128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5" y="3739629"/>
            <a:ext cx="1459908" cy="145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9D5DD624-8F89-0835-9489-398EFF70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40" y="1932588"/>
            <a:ext cx="1238750" cy="1306275"/>
          </a:xfrm>
          <a:prstGeom prst="rect">
            <a:avLst/>
          </a:prstGeom>
        </p:spPr>
      </p:pic>
      <p:pic>
        <p:nvPicPr>
          <p:cNvPr id="1028" name="Picture 4" descr="Digital Stethoscope AI">
            <a:extLst>
              <a:ext uri="{FF2B5EF4-FFF2-40B4-BE49-F238E27FC236}">
                <a16:creationId xmlns:a16="http://schemas.microsoft.com/office/drawing/2014/main" id="{8606F30D-6814-32C4-AFDF-03A3D4A4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14" y="1937781"/>
            <a:ext cx="1734776" cy="13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E389BF-CB4D-A9BA-7796-710564A34D2D}"/>
              </a:ext>
            </a:extLst>
          </p:cNvPr>
          <p:cNvSpPr txBox="1"/>
          <p:nvPr/>
        </p:nvSpPr>
        <p:spPr>
          <a:xfrm>
            <a:off x="3825234" y="3713686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4081D-198B-5C6A-EAAA-76D8DBEB1544}"/>
              </a:ext>
            </a:extLst>
          </p:cNvPr>
          <p:cNvSpPr txBox="1"/>
          <p:nvPr/>
        </p:nvSpPr>
        <p:spPr>
          <a:xfrm>
            <a:off x="1914189" y="4173641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B7A25-8325-FFFB-D408-E49F994D6EB0}"/>
              </a:ext>
            </a:extLst>
          </p:cNvPr>
          <p:cNvSpPr txBox="1"/>
          <p:nvPr/>
        </p:nvSpPr>
        <p:spPr>
          <a:xfrm>
            <a:off x="1914189" y="5090460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3C7EF-48BD-D36D-FAC7-90EBA781D0F6}"/>
              </a:ext>
            </a:extLst>
          </p:cNvPr>
          <p:cNvSpPr txBox="1"/>
          <p:nvPr/>
        </p:nvSpPr>
        <p:spPr>
          <a:xfrm>
            <a:off x="1914189" y="3718524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167671-380A-F0C9-83FB-9638B7D5B58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2687075" y="3898352"/>
            <a:ext cx="1138159" cy="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B241A38-F5D9-EFAB-5653-9C2B32603199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2687075" y="3898352"/>
            <a:ext cx="1138159" cy="4599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0F91509-7802-C3D3-53D6-D8C3860C6039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2687075" y="4083018"/>
            <a:ext cx="1524602" cy="11921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505209-A645-E816-32EB-7943FE454E28}"/>
              </a:ext>
            </a:extLst>
          </p:cNvPr>
          <p:cNvSpPr txBox="1"/>
          <p:nvPr/>
        </p:nvSpPr>
        <p:spPr>
          <a:xfrm>
            <a:off x="6082652" y="3244056"/>
            <a:ext cx="117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Low-end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73879-902D-2F6B-7647-15711B0E29C3}"/>
              </a:ext>
            </a:extLst>
          </p:cNvPr>
          <p:cNvSpPr txBox="1"/>
          <p:nvPr/>
        </p:nvSpPr>
        <p:spPr>
          <a:xfrm>
            <a:off x="8268495" y="3244056"/>
            <a:ext cx="117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739BE-25FC-DB84-FC02-9C9D82AA67B8}"/>
              </a:ext>
            </a:extLst>
          </p:cNvPr>
          <p:cNvSpPr txBox="1"/>
          <p:nvPr/>
        </p:nvSpPr>
        <p:spPr>
          <a:xfrm>
            <a:off x="4857446" y="4052837"/>
            <a:ext cx="6004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to improve PCG recording?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Measurement: drawbacks of mobile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Extra information from IMU, PPG.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Data scarcity if deep learning.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1E08F5-6731-09BF-41AD-B80D0A655DF5}"/>
              </a:ext>
            </a:extLst>
          </p:cNvPr>
          <p:cNvCxnSpPr>
            <a:cxnSpLocks/>
          </p:cNvCxnSpPr>
          <p:nvPr/>
        </p:nvCxnSpPr>
        <p:spPr>
          <a:xfrm>
            <a:off x="3921994" y="3735325"/>
            <a:ext cx="721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martphone icon">
            <a:extLst>
              <a:ext uri="{FF2B5EF4-FFF2-40B4-BE49-F238E27FC236}">
                <a16:creationId xmlns:a16="http://schemas.microsoft.com/office/drawing/2014/main" id="{E51DF208-A7CE-4E88-6154-A22F611E7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61" y="2041911"/>
            <a:ext cx="1087627" cy="10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E3902-15B7-7328-8225-1A505AC4A8C3}"/>
              </a:ext>
            </a:extLst>
          </p:cNvPr>
          <p:cNvSpPr txBox="1"/>
          <p:nvPr/>
        </p:nvSpPr>
        <p:spPr>
          <a:xfrm>
            <a:off x="3679331" y="3238863"/>
            <a:ext cx="117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altLang="zh-CN" dirty="0"/>
              <a:t>obile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0689A0-2567-6CF7-88D8-0360FB42DE6F}"/>
              </a:ext>
            </a:extLst>
          </p:cNvPr>
          <p:cNvSpPr txBox="1"/>
          <p:nvPr/>
        </p:nvSpPr>
        <p:spPr>
          <a:xfrm>
            <a:off x="10900774" y="3365993"/>
            <a:ext cx="87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Better</a:t>
            </a:r>
          </a:p>
        </p:txBody>
      </p:sp>
      <p:pic>
        <p:nvPicPr>
          <p:cNvPr id="28" name="Picture 2" descr="Ecg - Free electronics icons">
            <a:extLst>
              <a:ext uri="{FF2B5EF4-FFF2-40B4-BE49-F238E27FC236}">
                <a16:creationId xmlns:a16="http://schemas.microsoft.com/office/drawing/2014/main" id="{134F9A36-5687-38B0-6C04-3003937A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169" y="2037968"/>
            <a:ext cx="1095511" cy="10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FD03DE-A46B-38C8-3F6E-C3BF66E9DA23}"/>
              </a:ext>
            </a:extLst>
          </p:cNvPr>
          <p:cNvSpPr txBox="1"/>
          <p:nvPr/>
        </p:nvSpPr>
        <p:spPr>
          <a:xfrm>
            <a:off x="9802169" y="3243761"/>
            <a:ext cx="117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ECG</a:t>
            </a:r>
          </a:p>
        </p:txBody>
      </p:sp>
      <p:pic>
        <p:nvPicPr>
          <p:cNvPr id="30" name="Picture 4" descr="The Gold Standard | Wiki | Medieval Fantasy (RP) Amino">
            <a:extLst>
              <a:ext uri="{FF2B5EF4-FFF2-40B4-BE49-F238E27FC236}">
                <a16:creationId xmlns:a16="http://schemas.microsoft.com/office/drawing/2014/main" id="{ED967DE5-A0E0-01D4-AFA6-701515B5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557" y="1526313"/>
            <a:ext cx="573334" cy="5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C499DE-8E8C-82C6-BAA5-9E59F39AE2FB}"/>
              </a:ext>
            </a:extLst>
          </p:cNvPr>
          <p:cNvSpPr txBox="1"/>
          <p:nvPr/>
        </p:nvSpPr>
        <p:spPr>
          <a:xfrm>
            <a:off x="6225859" y="1428084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72ECE3-3D6F-D8A7-ED93-EDD614917367}"/>
              </a:ext>
            </a:extLst>
          </p:cNvPr>
          <p:cNvSpPr/>
          <p:nvPr/>
        </p:nvSpPr>
        <p:spPr>
          <a:xfrm>
            <a:off x="3507624" y="1800012"/>
            <a:ext cx="6149214" cy="1808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DC47-FE4B-8260-E5B1-58B4D35F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pic>
        <p:nvPicPr>
          <p:cNvPr id="6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5A6B19-30A6-2F6E-D4AE-D3C7E1BCB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71" y="1690688"/>
            <a:ext cx="2778363" cy="99760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74D5D5-5630-E55E-A820-ECE20666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40" y="2949288"/>
            <a:ext cx="2780694" cy="995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F57E48-E541-A5E8-43A2-AE5C678BF4B8}"/>
              </a:ext>
            </a:extLst>
          </p:cNvPr>
          <p:cNvSpPr txBox="1"/>
          <p:nvPr/>
        </p:nvSpPr>
        <p:spPr>
          <a:xfrm>
            <a:off x="7304316" y="1027906"/>
            <a:ext cx="2540000" cy="36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Heart sound sample</a:t>
            </a:r>
          </a:p>
        </p:txBody>
      </p:sp>
      <p:pic>
        <p:nvPicPr>
          <p:cNvPr id="10" name="Picture 9" descr="A graph with purple and white lines&#10;&#10;Description automatically generated">
            <a:extLst>
              <a:ext uri="{FF2B5EF4-FFF2-40B4-BE49-F238E27FC236}">
                <a16:creationId xmlns:a16="http://schemas.microsoft.com/office/drawing/2014/main" id="{E5045321-0EBF-9FF4-6758-095815A7B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41" y="1513974"/>
            <a:ext cx="3148766" cy="2639407"/>
          </a:xfrm>
          <a:prstGeom prst="rect">
            <a:avLst/>
          </a:prstGeom>
        </p:spPr>
      </p:pic>
      <p:pic>
        <p:nvPicPr>
          <p:cNvPr id="25" name="Picture 24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2BA3DDA-D043-9303-0A0C-8099D3B54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402"/>
            <a:ext cx="2743206" cy="54864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B30D29-B647-55CD-90EC-1D71DF30DCED}"/>
              </a:ext>
            </a:extLst>
          </p:cNvPr>
          <p:cNvSpPr txBox="1"/>
          <p:nvPr/>
        </p:nvSpPr>
        <p:spPr>
          <a:xfrm>
            <a:off x="5321905" y="4503385"/>
            <a:ext cx="623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Stethoscope has higher gain</a:t>
            </a:r>
          </a:p>
          <a:p>
            <a:pPr marL="342900" indent="-342900">
              <a:buAutoNum type="arabicPeriod"/>
            </a:pPr>
            <a:r>
              <a:rPr lang="en-US" dirty="0"/>
              <a:t>The advantage is more obvious in low-frequency band, which is also the main components of heart sound.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EDFEE-6459-F82F-8874-58EEF2838883}"/>
              </a:ext>
            </a:extLst>
          </p:cNvPr>
          <p:cNvSpPr txBox="1"/>
          <p:nvPr/>
        </p:nvSpPr>
        <p:spPr>
          <a:xfrm>
            <a:off x="5321905" y="5704114"/>
            <a:ext cx="557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IMU (low-pass filter) may help!</a:t>
            </a:r>
          </a:p>
        </p:txBody>
      </p:sp>
    </p:spTree>
    <p:extLst>
      <p:ext uri="{BB962C8B-B14F-4D97-AF65-F5344CB8AC3E}">
        <p14:creationId xmlns:p14="http://schemas.microsoft.com/office/powerpoint/2010/main" val="198122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DB25-F2F4-2F4B-588E-077AD72F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sound playback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480BA-D90A-0134-354F-943F44A31808}"/>
              </a:ext>
            </a:extLst>
          </p:cNvPr>
          <p:cNvSpPr/>
          <p:nvPr/>
        </p:nvSpPr>
        <p:spPr>
          <a:xfrm>
            <a:off x="1823962" y="2333513"/>
            <a:ext cx="1112762" cy="62411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  <p:pic>
        <p:nvPicPr>
          <p:cNvPr id="18" name="Picture 17" descr="A plastic object with a speaker and stethoscope&#10;&#10;Description automatically generated">
            <a:extLst>
              <a:ext uri="{FF2B5EF4-FFF2-40B4-BE49-F238E27FC236}">
                <a16:creationId xmlns:a16="http://schemas.microsoft.com/office/drawing/2014/main" id="{17229E7D-A4FC-3A00-ACD6-C82F6BE77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12" y="1398807"/>
            <a:ext cx="1612959" cy="1554659"/>
          </a:xfrm>
          <a:prstGeom prst="rect">
            <a:avLst/>
          </a:prstGeom>
        </p:spPr>
      </p:pic>
      <p:pic>
        <p:nvPicPr>
          <p:cNvPr id="19" name="Picture 2" descr="Smartphone icon">
            <a:extLst>
              <a:ext uri="{FF2B5EF4-FFF2-40B4-BE49-F238E27FC236}">
                <a16:creationId xmlns:a16="http://schemas.microsoft.com/office/drawing/2014/main" id="{9C1A7949-2DD8-5360-7E0A-19649EB5D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43" y="1355279"/>
            <a:ext cx="852829" cy="85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829938-3326-E11A-9A4E-D666A4EF477B}"/>
              </a:ext>
            </a:extLst>
          </p:cNvPr>
          <p:cNvSpPr txBox="1"/>
          <p:nvPr/>
        </p:nvSpPr>
        <p:spPr>
          <a:xfrm>
            <a:off x="2071971" y="1690688"/>
            <a:ext cx="6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pic>
        <p:nvPicPr>
          <p:cNvPr id="21" name="Picture 4" descr="Digital Stethoscope AI">
            <a:extLst>
              <a:ext uri="{FF2B5EF4-FFF2-40B4-BE49-F238E27FC236}">
                <a16:creationId xmlns:a16="http://schemas.microsoft.com/office/drawing/2014/main" id="{527CDA14-B404-1D86-BB02-E0BBFBC4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14" y="1398807"/>
            <a:ext cx="1112762" cy="8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2D7DA1-EBD6-C020-3508-450DBEE88B17}"/>
              </a:ext>
            </a:extLst>
          </p:cNvPr>
          <p:cNvSpPr txBox="1"/>
          <p:nvPr/>
        </p:nvSpPr>
        <p:spPr>
          <a:xfrm>
            <a:off x="1302655" y="3013596"/>
            <a:ext cx="215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A86FD2-8448-DB89-7A2F-F4BAA54CFE47}"/>
              </a:ext>
            </a:extLst>
          </p:cNvPr>
          <p:cNvSpPr txBox="1"/>
          <p:nvPr/>
        </p:nvSpPr>
        <p:spPr>
          <a:xfrm>
            <a:off x="4883204" y="2981625"/>
            <a:ext cx="215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ARSteth</a:t>
            </a:r>
            <a:r>
              <a:rPr lang="en-US" dirty="0"/>
              <a:t> @IPSN’23</a:t>
            </a:r>
          </a:p>
        </p:txBody>
      </p:sp>
      <p:pic>
        <p:nvPicPr>
          <p:cNvPr id="25" name="Picture 24" descr="A screen shot of a sound wave&#10;&#10;Description automatically generated">
            <a:extLst>
              <a:ext uri="{FF2B5EF4-FFF2-40B4-BE49-F238E27FC236}">
                <a16:creationId xmlns:a16="http://schemas.microsoft.com/office/drawing/2014/main" id="{CF034365-E5EC-FD7E-A647-6DA23FF4B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4" y="3425728"/>
            <a:ext cx="4553345" cy="1611770"/>
          </a:xfrm>
          <a:prstGeom prst="rect">
            <a:avLst/>
          </a:prstGeom>
        </p:spPr>
      </p:pic>
      <p:pic>
        <p:nvPicPr>
          <p:cNvPr id="27" name="Picture 26" descr="A screen shot of a sound wave&#10;&#10;Description automatically generated">
            <a:extLst>
              <a:ext uri="{FF2B5EF4-FFF2-40B4-BE49-F238E27FC236}">
                <a16:creationId xmlns:a16="http://schemas.microsoft.com/office/drawing/2014/main" id="{4F82D46C-5F3B-E59A-DBC4-7C0DADB5E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" y="5091730"/>
            <a:ext cx="4553345" cy="1600339"/>
          </a:xfrm>
          <a:prstGeom prst="rect">
            <a:avLst/>
          </a:prstGeom>
        </p:spPr>
      </p:pic>
      <p:pic>
        <p:nvPicPr>
          <p:cNvPr id="29" name="Picture 28" descr="A close-up of a screen&#10;&#10;Description automatically generated">
            <a:extLst>
              <a:ext uri="{FF2B5EF4-FFF2-40B4-BE49-F238E27FC236}">
                <a16:creationId xmlns:a16="http://schemas.microsoft.com/office/drawing/2014/main" id="{7681D141-30FB-F924-360C-1828BFDCC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77" y="3425728"/>
            <a:ext cx="4518591" cy="1615580"/>
          </a:xfrm>
          <a:prstGeom prst="rect">
            <a:avLst/>
          </a:prstGeom>
        </p:spPr>
      </p:pic>
      <p:pic>
        <p:nvPicPr>
          <p:cNvPr id="31" name="Picture 30" descr="A close-up of a screen&#10;&#10;Description automatically generated">
            <a:extLst>
              <a:ext uri="{FF2B5EF4-FFF2-40B4-BE49-F238E27FC236}">
                <a16:creationId xmlns:a16="http://schemas.microsoft.com/office/drawing/2014/main" id="{CD581351-2FC7-F18A-1925-BE0BBDF17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13" y="5068868"/>
            <a:ext cx="4557155" cy="1623201"/>
          </a:xfrm>
          <a:prstGeom prst="rect">
            <a:avLst/>
          </a:prstGeom>
        </p:spPr>
      </p:pic>
      <p:pic>
        <p:nvPicPr>
          <p:cNvPr id="1026" name="Picture 2" descr="帮助问号- 用户界面和手势图标">
            <a:extLst>
              <a:ext uri="{FF2B5EF4-FFF2-40B4-BE49-F238E27FC236}">
                <a16:creationId xmlns:a16="http://schemas.microsoft.com/office/drawing/2014/main" id="{88834C08-00F3-FA9B-141A-187EDA6BC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53" y="1649694"/>
            <a:ext cx="1052884" cy="105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34EEB2-0F0C-EDA2-D5C1-B6EC89B45C1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005943" y="2176137"/>
            <a:ext cx="1148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672678-7FA0-8450-0914-7A10522B97C6}"/>
              </a:ext>
            </a:extLst>
          </p:cNvPr>
          <p:cNvCxnSpPr>
            <a:cxnSpLocks/>
            <a:stCxn id="18" idx="3"/>
            <a:endCxn id="1026" idx="1"/>
          </p:cNvCxnSpPr>
          <p:nvPr/>
        </p:nvCxnSpPr>
        <p:spPr>
          <a:xfrm flipV="1">
            <a:off x="6767371" y="2176136"/>
            <a:ext cx="10728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5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Heartbeat detection with IMU</vt:lpstr>
      <vt:lpstr>Smartphone as Stethoscope</vt:lpstr>
      <vt:lpstr>Measurement</vt:lpstr>
      <vt:lpstr>Heart sound playback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data</dc:title>
  <dc:creator>Lixing He (FESCO Adecco Human Resources)</dc:creator>
  <cp:lastModifiedBy>Lixing He (FESCO Adecco Human Resources)</cp:lastModifiedBy>
  <cp:revision>19</cp:revision>
  <dcterms:created xsi:type="dcterms:W3CDTF">2023-10-18T02:30:33Z</dcterms:created>
  <dcterms:modified xsi:type="dcterms:W3CDTF">2023-11-08T08:33:00Z</dcterms:modified>
</cp:coreProperties>
</file>