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308" r:id="rId4"/>
    <p:sldId id="268" r:id="rId5"/>
    <p:sldId id="329" r:id="rId6"/>
    <p:sldId id="332" r:id="rId7"/>
    <p:sldId id="331" r:id="rId8"/>
    <p:sldId id="327" r:id="rId9"/>
    <p:sldId id="33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4" autoAdjust="0"/>
    <p:restoredTop sz="86301" autoAdjust="0"/>
  </p:normalViewPr>
  <p:slideViewPr>
    <p:cSldViewPr snapToGrid="0">
      <p:cViewPr varScale="1">
        <p:scale>
          <a:sx n="79" d="100"/>
          <a:sy n="79"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1" i="0" kern="1200" dirty="0" smtClean="0">
                <a:solidFill>
                  <a:schemeClr val="tx1"/>
                </a:solidFill>
                <a:effectLst/>
                <a:latin typeface="+mn-lt"/>
                <a:ea typeface="+mn-ea"/>
                <a:cs typeface="+mn-cs"/>
              </a:rPr>
              <a:t>本质：</a:t>
            </a:r>
            <a:r>
              <a:rPr lang="zh-CN" altLang="en-US" sz="1200" b="0" i="0" kern="1200" dirty="0" smtClean="0">
                <a:solidFill>
                  <a:schemeClr val="tx1"/>
                </a:solidFill>
                <a:effectLst/>
                <a:latin typeface="+mn-lt"/>
                <a:ea typeface="+mn-ea"/>
                <a:cs typeface="+mn-cs"/>
              </a:rPr>
              <a:t> 通过一个原始对象为模版，克隆出更多一模一样的对象；</a:t>
            </a:r>
          </a:p>
          <a:p>
            <a:pPr latinLnBrk="1"/>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中就是</a:t>
            </a:r>
            <a:r>
              <a:rPr lang="en-US" altLang="zh-CN" sz="1200" b="0" i="0" kern="1200" dirty="0" smtClean="0">
                <a:solidFill>
                  <a:schemeClr val="tx1"/>
                </a:solidFill>
                <a:effectLst/>
                <a:latin typeface="+mn-lt"/>
                <a:ea typeface="+mn-ea"/>
                <a:cs typeface="+mn-cs"/>
              </a:rPr>
              <a:t>clone</a:t>
            </a:r>
            <a:r>
              <a:rPr lang="zh-CN" altLang="en-US" sz="1200" b="0" i="0" kern="1200" dirty="0" smtClean="0">
                <a:solidFill>
                  <a:schemeClr val="tx1"/>
                </a:solidFill>
                <a:effectLst/>
                <a:latin typeface="+mn-lt"/>
                <a:ea typeface="+mn-ea"/>
                <a:cs typeface="+mn-cs"/>
              </a:rPr>
              <a:t>方法；</a:t>
            </a:r>
            <a:endParaRPr lang="en-US" altLang="zh-CN" sz="1200" b="0" i="0" kern="1200" dirty="0" smtClean="0">
              <a:solidFill>
                <a:schemeClr val="tx1"/>
              </a:solidFill>
              <a:effectLst/>
              <a:latin typeface="+mn-lt"/>
              <a:ea typeface="+mn-ea"/>
              <a:cs typeface="+mn-cs"/>
            </a:endParaRPr>
          </a:p>
          <a:p>
            <a:pPr latinLnBrk="1"/>
            <a:r>
              <a:rPr lang="zh-CN" altLang="en-US" sz="1200" b="1" i="0" kern="1200" dirty="0" smtClean="0">
                <a:solidFill>
                  <a:schemeClr val="tx1"/>
                </a:solidFill>
                <a:effectLst/>
                <a:latin typeface="+mn-lt"/>
                <a:ea typeface="+mn-ea"/>
                <a:cs typeface="+mn-cs"/>
              </a:rPr>
              <a:t>目的：提高效率、绕过构造方法、使用方便</a:t>
            </a:r>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smtClean="0">
                <a:solidFill>
                  <a:schemeClr val="tx1"/>
                </a:solidFill>
                <a:effectLst/>
                <a:latin typeface="+mn-lt"/>
                <a:ea typeface="+mn-ea"/>
                <a:cs typeface="+mn-cs"/>
              </a:rPr>
              <a:t>优点</a:t>
            </a: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、如果创建新的对象比较复杂时，可以利用原型模式简化对象的创建过程，同时也能够提高效率。</a:t>
            </a: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、可以使用深克隆保持对象的状态。</a:t>
            </a: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、原型模式提供了简化的创建结构。</a:t>
            </a: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、扩展性好，由于原型模式提供了抽象原型类，在客户端针对抽象原型类进行编程，而将具体原型类写到配置文件中，增减或减少产品对原有系统都没有影响。</a:t>
            </a: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原型模式提供了简化的创建结构，工厂方法模式常常需要有一个与产品类等级结构相同的工厂等级结构，而原型模式不需要这样，圆形模式中产品的复制是通过封装在类中的克隆方法实现的，无需专门的工厂类来创建产品。</a:t>
            </a:r>
          </a:p>
          <a:p>
            <a:pPr latinLnBrk="1"/>
            <a:r>
              <a:rPr lang="zh-CN" altLang="en-US" sz="1200" b="1" i="0" kern="1200" dirty="0" smtClean="0">
                <a:solidFill>
                  <a:schemeClr val="tx1"/>
                </a:solidFill>
                <a:effectLst/>
                <a:latin typeface="+mn-lt"/>
                <a:ea typeface="+mn-ea"/>
                <a:cs typeface="+mn-cs"/>
              </a:rPr>
              <a:t>缺点</a:t>
            </a:r>
            <a:endParaRPr lang="zh-CN" altLang="en-US" sz="1200" b="0" i="0" kern="1200" dirty="0" smtClean="0">
              <a:solidFill>
                <a:schemeClr val="tx1"/>
              </a:solidFill>
              <a:effectLst/>
              <a:latin typeface="+mn-lt"/>
              <a:ea typeface="+mn-ea"/>
              <a:cs typeface="+mn-cs"/>
            </a:endParaRP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、在实现深克隆的时候可能需要比较复杂的代码。</a:t>
            </a:r>
          </a:p>
          <a:p>
            <a:pPr latinLnBrk="1"/>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、需要为每一个类配备一个克隆方法，而且这个克隆方法需要对类的功能进行通盘考虑，这对全新的类来说不是很难，但对已有的类进行改造时，不一定是件容易的事，必须修改其源代码，违背了“开闭原则”。</a:t>
            </a:r>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Prototype </a:t>
            </a:r>
            <a:r>
              <a:rPr lang="zh-CN" altLang="en-US" dirty="0" smtClean="0"/>
              <a:t>实现</a:t>
            </a:r>
            <a:r>
              <a:rPr lang="en-US" altLang="zh-CN" dirty="0" err="1" smtClean="0"/>
              <a:t>Cloneable</a:t>
            </a:r>
            <a:r>
              <a:rPr lang="zh-CN" altLang="en-US" dirty="0" smtClean="0"/>
              <a:t>。使用</a:t>
            </a:r>
            <a:r>
              <a:rPr lang="en-US" altLang="zh-CN" dirty="0" smtClean="0"/>
              <a:t>clone</a:t>
            </a:r>
            <a:r>
              <a:rPr lang="zh-CN" altLang="en-US" dirty="0" smtClean="0"/>
              <a:t>方法。接口是标记接口，</a:t>
            </a:r>
            <a:endParaRPr lang="en-US" altLang="zh-CN" dirty="0" smtClean="0"/>
          </a:p>
          <a:p>
            <a:r>
              <a:rPr lang="zh-CN" altLang="en-US" dirty="0" smtClean="0"/>
              <a:t>实现了此接口才可以使用</a:t>
            </a:r>
            <a:r>
              <a:rPr lang="en-US" altLang="zh-CN" dirty="0" smtClean="0"/>
              <a:t>clone</a:t>
            </a:r>
            <a:r>
              <a:rPr lang="zh-CN" altLang="en-US" dirty="0" smtClean="0"/>
              <a:t>方法，否则抛出异常，</a:t>
            </a:r>
            <a:r>
              <a:rPr lang="en-US" altLang="zh-CN" dirty="0" err="1" smtClean="0"/>
              <a:t>CloneNotSupportedException</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175064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基于内存中存在的对象实例以二进制流的方式进行</a:t>
            </a:r>
            <a:r>
              <a:rPr lang="en-US" altLang="zh-CN" dirty="0" smtClean="0"/>
              <a:t>copy</a:t>
            </a:r>
            <a:r>
              <a:rPr lang="zh-CN" altLang="en-US" dirty="0" smtClean="0"/>
              <a:t>实例。</a:t>
            </a:r>
            <a:endParaRPr lang="en-US" altLang="zh-CN" dirty="0" smtClean="0"/>
          </a:p>
          <a:p>
            <a:r>
              <a:rPr lang="zh-CN" altLang="en-US" dirty="0" smtClean="0"/>
              <a:t>浅拷贝：还是指向同一份引用</a:t>
            </a:r>
            <a:r>
              <a:rPr lang="en-US" altLang="zh-CN" dirty="0" smtClean="0"/>
              <a:t/>
            </a:r>
            <a:br>
              <a:rPr lang="en-US" altLang="zh-CN" dirty="0" smtClean="0"/>
            </a:br>
            <a:r>
              <a:rPr lang="zh-CN" altLang="en-US" dirty="0" smtClean="0"/>
              <a:t>深拷贝：新生成一个实例由拷贝的对象引用。</a:t>
            </a:r>
            <a:endParaRPr lang="en-US" altLang="zh-CN" dirty="0" smtClean="0"/>
          </a:p>
          <a:p>
            <a:r>
              <a:rPr lang="zh-CN" altLang="en-US" dirty="0" smtClean="0"/>
              <a:t>直接使用</a:t>
            </a:r>
            <a:r>
              <a:rPr lang="en-US" altLang="zh-CN" dirty="0" smtClean="0"/>
              <a:t>clone</a:t>
            </a:r>
            <a:r>
              <a:rPr lang="zh-CN" altLang="en-US" dirty="0" smtClean="0"/>
              <a:t>方法调用的是浅复制，会把一个对象的值赋值到另外一个对象中，如果对象中是一个数组，那么它存储的值只是数组对象的一个引用。 </a:t>
            </a:r>
            <a:endParaRPr lang="en-US" altLang="zh-CN" dirty="0" smtClean="0"/>
          </a:p>
          <a:p>
            <a:r>
              <a:rPr lang="en-US" altLang="zh-CN" dirty="0" smtClean="0"/>
              <a:t>Clone </a:t>
            </a:r>
            <a:r>
              <a:rPr lang="zh-CN" altLang="en-US" dirty="0" smtClean="0"/>
              <a:t>只会复制，不会调用被赋值函数的构造函数。还有一些对于生成时需要特殊初始化处理的类，需要自己去实现</a:t>
            </a:r>
            <a:r>
              <a:rPr lang="en-US" altLang="zh-CN" dirty="0" smtClean="0"/>
              <a:t>clone</a:t>
            </a:r>
            <a:r>
              <a:rPr lang="zh-CN" altLang="en-US" dirty="0" smtClean="0"/>
              <a:t>方法处理</a:t>
            </a:r>
            <a:endParaRPr lang="en-US" altLang="zh-CN" dirty="0" smtClean="0"/>
          </a:p>
          <a:p>
            <a:r>
              <a:rPr lang="zh-CN" altLang="en-US" dirty="0" smtClean="0"/>
              <a:t>如果想使用深复制，需要在</a:t>
            </a:r>
            <a:r>
              <a:rPr lang="en-US" altLang="zh-CN" dirty="0" smtClean="0"/>
              <a:t>Prototype</a:t>
            </a:r>
            <a:r>
              <a:rPr lang="zh-CN" altLang="en-US" dirty="0" smtClean="0"/>
              <a:t>中重写</a:t>
            </a:r>
            <a:r>
              <a:rPr lang="en-US" altLang="zh-CN" dirty="0" smtClean="0"/>
              <a:t>clone</a:t>
            </a:r>
            <a:r>
              <a:rPr lang="zh-CN" altLang="en-US" dirty="0" smtClean="0"/>
              <a:t>方法，子类进行</a:t>
            </a:r>
            <a:r>
              <a:rPr lang="en-US" altLang="zh-CN" dirty="0" err="1" smtClean="0"/>
              <a:t>super.clone</a:t>
            </a:r>
            <a:r>
              <a:rPr lang="en-US" altLang="zh-CN" dirty="0" smtClean="0"/>
              <a:t>()</a:t>
            </a:r>
            <a:r>
              <a:rPr lang="zh-CN" altLang="en-US" dirty="0" smtClean="0"/>
              <a:t>调用。</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732405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4168609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Flyweight</a:t>
            </a:r>
            <a:r>
              <a:rPr lang="zh-CN" altLang="en-US" dirty="0" smtClean="0"/>
              <a:t>：可以在不同的地方使用同一个实例</a:t>
            </a:r>
            <a:endParaRPr lang="en-US" altLang="zh-CN" dirty="0" smtClean="0"/>
          </a:p>
          <a:p>
            <a:r>
              <a:rPr lang="en-US" altLang="zh-CN" dirty="0" smtClean="0"/>
              <a:t>Memento</a:t>
            </a:r>
            <a:r>
              <a:rPr lang="zh-CN" altLang="en-US" dirty="0" smtClean="0"/>
              <a:t>：保存当前实例的状态以实现快照和撤销功能 </a:t>
            </a:r>
            <a:endParaRPr lang="en-US" altLang="zh-CN" dirty="0" smtClean="0"/>
          </a:p>
          <a:p>
            <a:r>
              <a:rPr lang="en-US" altLang="zh-CN" dirty="0" smtClean="0"/>
              <a:t>Composite</a:t>
            </a:r>
            <a:r>
              <a:rPr lang="zh-CN" altLang="en-US" dirty="0" smtClean="0"/>
              <a:t>：能够动态的创建复杂结构的实例，结合</a:t>
            </a:r>
            <a:r>
              <a:rPr lang="en-US" altLang="zh-CN" dirty="0" smtClean="0"/>
              <a:t>prototype</a:t>
            </a:r>
            <a:r>
              <a:rPr lang="zh-CN" altLang="en-US" dirty="0" smtClean="0"/>
              <a:t>创建实例</a:t>
            </a:r>
            <a:endParaRPr lang="en-US" altLang="zh-CN" dirty="0" smtClean="0"/>
          </a:p>
          <a:p>
            <a:r>
              <a:rPr lang="en-US" altLang="zh-CN" dirty="0" smtClean="0"/>
              <a:t>Command</a:t>
            </a:r>
            <a:r>
              <a:rPr lang="zh-CN" altLang="en-US" dirty="0" smtClean="0"/>
              <a:t>：可以使用</a:t>
            </a:r>
            <a:r>
              <a:rPr lang="en-US" altLang="zh-CN" dirty="0" smtClean="0"/>
              <a:t>prototype</a:t>
            </a:r>
            <a:r>
              <a:rPr lang="zh-CN" altLang="en-US" dirty="0" smtClean="0"/>
              <a:t>复制</a:t>
            </a:r>
            <a:r>
              <a:rPr lang="en-US" altLang="zh-CN" dirty="0" smtClean="0"/>
              <a:t>command</a:t>
            </a:r>
            <a:r>
              <a:rPr lang="zh-CN" altLang="en-US" dirty="0" smtClean="0"/>
              <a:t>模式中出现的命令</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870879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9</a:t>
            </a:fld>
            <a:endParaRPr lang="zh-CN" altLang="en-US"/>
          </a:p>
        </p:txBody>
      </p:sp>
    </p:spTree>
    <p:extLst>
      <p:ext uri="{BB962C8B-B14F-4D97-AF65-F5344CB8AC3E}">
        <p14:creationId xmlns:p14="http://schemas.microsoft.com/office/powerpoint/2010/main" val="419546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Prototype</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简介</a:t>
            </a:r>
            <a:endParaRPr lang="en-US" altLang="zh-CN" dirty="0" smtClean="0"/>
          </a:p>
          <a:p>
            <a:pPr marL="0" indent="0">
              <a:buNone/>
            </a:pPr>
            <a:endParaRPr lang="en-US" altLang="zh-CN" dirty="0" smtClean="0"/>
          </a:p>
          <a:p>
            <a:r>
              <a:rPr lang="zh-CN" altLang="en-US" dirty="0" smtClean="0"/>
              <a:t>使用场景与角色划分</a:t>
            </a:r>
            <a:endParaRPr lang="en-US" altLang="zh-CN" dirty="0" smtClean="0"/>
          </a:p>
          <a:p>
            <a:endParaRPr lang="en-US" altLang="zh-CN" dirty="0" smtClean="0"/>
          </a:p>
          <a:p>
            <a:r>
              <a:rPr lang="zh-CN" altLang="en-US" dirty="0" smtClean="0"/>
              <a:t>实现方式</a:t>
            </a:r>
            <a:endParaRPr lang="en-US" altLang="zh-CN" dirty="0" smtClean="0"/>
          </a:p>
          <a:p>
            <a:endParaRPr lang="en-US" altLang="zh-CN" dirty="0"/>
          </a:p>
          <a:p>
            <a:r>
              <a:rPr lang="zh-CN" altLang="en-US" dirty="0" smtClean="0"/>
              <a:t>源码赏析与讨论</a:t>
            </a:r>
            <a:endParaRPr lang="en-US" altLang="zh-CN" dirty="0" smtClean="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原型模式</a:t>
            </a:r>
            <a:endParaRPr lang="zh-CN" altLang="en-US" dirty="0"/>
          </a:p>
        </p:txBody>
      </p:sp>
      <p:sp>
        <p:nvSpPr>
          <p:cNvPr id="3" name="内容占位符 2"/>
          <p:cNvSpPr>
            <a:spLocks noGrp="1"/>
          </p:cNvSpPr>
          <p:nvPr>
            <p:ph idx="1"/>
          </p:nvPr>
        </p:nvSpPr>
        <p:spPr/>
        <p:txBody>
          <a:bodyPr/>
          <a:lstStyle/>
          <a:p>
            <a:r>
              <a:rPr lang="zh-CN" altLang="en-US" dirty="0" smtClean="0"/>
              <a:t>创建型设计模式</a:t>
            </a:r>
            <a:endParaRPr lang="en-US" altLang="zh-CN" dirty="0" smtClean="0"/>
          </a:p>
          <a:p>
            <a:endParaRPr lang="en-US" altLang="zh-CN" dirty="0" smtClean="0"/>
          </a:p>
          <a:p>
            <a:endParaRPr lang="en-US" altLang="zh-CN" dirty="0"/>
          </a:p>
          <a:p>
            <a:r>
              <a:rPr lang="zh-CN" altLang="en-US" dirty="0" smtClean="0"/>
              <a:t>使用原型实例指定待创建对象的类型，并且通过复制这个原型来创建新的对象</a:t>
            </a:r>
            <a:endParaRPr lang="en-US" altLang="zh-CN" dirty="0" smtClean="0"/>
          </a:p>
          <a:p>
            <a:pPr marL="0" indent="0">
              <a:buNone/>
            </a:pPr>
            <a:endParaRPr lang="en-US" altLang="zh-CN" dirty="0"/>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smtClean="0"/>
              <a:t>重复创建相似的对象，对象的配置基本不变</a:t>
            </a:r>
            <a:endParaRPr lang="en-US" altLang="zh-CN" dirty="0" smtClean="0"/>
          </a:p>
          <a:p>
            <a:endParaRPr lang="en-US" altLang="zh-CN" dirty="0" smtClean="0"/>
          </a:p>
          <a:p>
            <a:endParaRPr lang="en-US" altLang="zh-CN" dirty="0" smtClean="0"/>
          </a:p>
          <a:p>
            <a:r>
              <a:rPr lang="zh-CN" altLang="en-US" dirty="0" smtClean="0"/>
              <a:t>对象的构造方法非常消耗资源</a:t>
            </a:r>
            <a:endParaRPr lang="en-US" altLang="zh-CN" dirty="0"/>
          </a:p>
          <a:p>
            <a:endParaRPr lang="en-US" altLang="zh-CN" dirty="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角色划分</a:t>
            </a:r>
            <a:endParaRPr lang="zh-CN" altLang="en-US" dirty="0"/>
          </a:p>
        </p:txBody>
      </p:sp>
      <p:sp>
        <p:nvSpPr>
          <p:cNvPr id="3" name="内容占位符 2"/>
          <p:cNvSpPr>
            <a:spLocks noGrp="1"/>
          </p:cNvSpPr>
          <p:nvPr>
            <p:ph idx="1"/>
          </p:nvPr>
        </p:nvSpPr>
        <p:spPr/>
        <p:txBody>
          <a:bodyPr>
            <a:normAutofit/>
          </a:bodyPr>
          <a:lstStyle/>
          <a:p>
            <a:r>
              <a:rPr lang="en-US" altLang="zh-CN" dirty="0" smtClean="0"/>
              <a:t>Prototype</a:t>
            </a:r>
          </a:p>
          <a:p>
            <a:endParaRPr lang="en-US" altLang="zh-CN" dirty="0"/>
          </a:p>
          <a:p>
            <a:r>
              <a:rPr lang="en-US" altLang="zh-CN" dirty="0" smtClean="0"/>
              <a:t>Concrete Prototype</a:t>
            </a:r>
          </a:p>
          <a:p>
            <a:endParaRPr lang="en-US" altLang="zh-CN" dirty="0"/>
          </a:p>
          <a:p>
            <a:r>
              <a:rPr lang="en-US" altLang="zh-CN" dirty="0" smtClean="0"/>
              <a:t>Prototype Manager</a:t>
            </a:r>
          </a:p>
          <a:p>
            <a:endParaRPr lang="en-US" altLang="zh-CN" dirty="0"/>
          </a:p>
          <a:p>
            <a:r>
              <a:rPr lang="en-US" altLang="zh-CN" dirty="0" smtClean="0"/>
              <a:t>client</a:t>
            </a:r>
          </a:p>
          <a:p>
            <a:endParaRPr lang="en-US" altLang="zh-CN" dirty="0"/>
          </a:p>
        </p:txBody>
      </p:sp>
    </p:spTree>
    <p:extLst>
      <p:ext uri="{BB962C8B-B14F-4D97-AF65-F5344CB8AC3E}">
        <p14:creationId xmlns:p14="http://schemas.microsoft.com/office/powerpoint/2010/main" val="819973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浅拷贝与深拷贝</a:t>
            </a:r>
            <a:endParaRPr lang="zh-CN" altLang="en-US" dirty="0"/>
          </a:p>
        </p:txBody>
      </p:sp>
      <p:sp>
        <p:nvSpPr>
          <p:cNvPr id="3" name="内容占位符 2"/>
          <p:cNvSpPr>
            <a:spLocks noGrp="1"/>
          </p:cNvSpPr>
          <p:nvPr>
            <p:ph idx="1"/>
          </p:nvPr>
        </p:nvSpPr>
        <p:spPr/>
        <p:txBody>
          <a:bodyPr>
            <a:normAutofit/>
          </a:bodyPr>
          <a:lstStyle/>
          <a:p>
            <a:endParaRPr lang="en-US" altLang="zh-CN" dirty="0"/>
          </a:p>
        </p:txBody>
      </p:sp>
      <p:pic>
        <p:nvPicPr>
          <p:cNvPr id="4" name="图片 3"/>
          <p:cNvPicPr>
            <a:picLocks noChangeAspect="1"/>
          </p:cNvPicPr>
          <p:nvPr/>
        </p:nvPicPr>
        <p:blipFill>
          <a:blip r:embed="rId3"/>
          <a:stretch>
            <a:fillRect/>
          </a:stretch>
        </p:blipFill>
        <p:spPr>
          <a:xfrm>
            <a:off x="1419224" y="1352550"/>
            <a:ext cx="8181975" cy="4953000"/>
          </a:xfrm>
          <a:prstGeom prst="rect">
            <a:avLst/>
          </a:prstGeom>
        </p:spPr>
      </p:pic>
    </p:spTree>
    <p:extLst>
      <p:ext uri="{BB962C8B-B14F-4D97-AF65-F5344CB8AC3E}">
        <p14:creationId xmlns:p14="http://schemas.microsoft.com/office/powerpoint/2010/main" val="233881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smtClean="0"/>
          </a:p>
          <a:p>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021" y="1553027"/>
            <a:ext cx="9373908" cy="4896533"/>
          </a:xfrm>
          <a:prstGeom prst="rect">
            <a:avLst/>
          </a:prstGeom>
        </p:spPr>
      </p:pic>
    </p:spTree>
    <p:extLst>
      <p:ext uri="{BB962C8B-B14F-4D97-AF65-F5344CB8AC3E}">
        <p14:creationId xmlns:p14="http://schemas.microsoft.com/office/powerpoint/2010/main" val="3097541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lstStyle/>
          <a:p>
            <a:r>
              <a:rPr lang="en-US" altLang="zh-CN" dirty="0" smtClean="0"/>
              <a:t>Flyweight</a:t>
            </a:r>
          </a:p>
          <a:p>
            <a:endParaRPr lang="en-US" altLang="zh-CN" dirty="0"/>
          </a:p>
          <a:p>
            <a:r>
              <a:rPr lang="en-US" altLang="zh-CN" dirty="0" smtClean="0"/>
              <a:t>Memento</a:t>
            </a:r>
          </a:p>
          <a:p>
            <a:endParaRPr lang="en-US" altLang="zh-CN" dirty="0"/>
          </a:p>
          <a:p>
            <a:r>
              <a:rPr lang="en-US" altLang="zh-CN" dirty="0" smtClean="0"/>
              <a:t>Composite</a:t>
            </a:r>
            <a:endParaRPr lang="en-US" altLang="zh-CN" dirty="0"/>
          </a:p>
          <a:p>
            <a:endParaRPr lang="en-US" altLang="zh-CN" dirty="0" smtClean="0"/>
          </a:p>
          <a:p>
            <a:r>
              <a:rPr lang="en-US" altLang="zh-CN" dirty="0" smtClean="0"/>
              <a:t>Command</a:t>
            </a:r>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6205"/>
            <a:ext cx="10515600" cy="1325563"/>
          </a:xfrm>
        </p:spPr>
        <p:txBody>
          <a:bodyPr/>
          <a:lstStyle/>
          <a:p>
            <a:r>
              <a:rPr lang="zh-CN" altLang="en-US" dirty="0" smtClean="0"/>
              <a:t>创建型设计模式对比</a:t>
            </a:r>
            <a:endParaRPr lang="zh-CN" altLang="en-US" dirty="0"/>
          </a:p>
        </p:txBody>
      </p:sp>
      <p:sp>
        <p:nvSpPr>
          <p:cNvPr id="3" name="内容占位符 2"/>
          <p:cNvSpPr>
            <a:spLocks noGrp="1"/>
          </p:cNvSpPr>
          <p:nvPr>
            <p:ph idx="1"/>
          </p:nvPr>
        </p:nvSpPr>
        <p:spPr/>
        <p:txBody>
          <a:bodyPr/>
          <a:lstStyle/>
          <a:p>
            <a:r>
              <a:rPr lang="en-US" altLang="zh-CN" dirty="0" smtClean="0"/>
              <a:t>Abstract Factory</a:t>
            </a:r>
            <a:r>
              <a:rPr lang="zh-CN" altLang="en-US" dirty="0" smtClean="0"/>
              <a:t>把</a:t>
            </a:r>
            <a:r>
              <a:rPr lang="zh-CN" altLang="en-US" dirty="0"/>
              <a:t>对象的创建和使用</a:t>
            </a:r>
            <a:r>
              <a:rPr lang="zh-CN" altLang="en-US" dirty="0" smtClean="0"/>
              <a:t>分离</a:t>
            </a:r>
            <a:endParaRPr lang="en-US" altLang="zh-CN" dirty="0" smtClean="0"/>
          </a:p>
          <a:p>
            <a:endParaRPr lang="en-US" altLang="zh-CN" dirty="0"/>
          </a:p>
          <a:p>
            <a:r>
              <a:rPr lang="en-US" altLang="zh-CN" dirty="0"/>
              <a:t>Builder </a:t>
            </a:r>
            <a:r>
              <a:rPr lang="zh-CN" altLang="en-US" dirty="0"/>
              <a:t>把对象的创建和展示形式</a:t>
            </a:r>
            <a:r>
              <a:rPr lang="zh-CN" altLang="en-US" dirty="0" smtClean="0"/>
              <a:t>分离</a:t>
            </a:r>
            <a:endParaRPr lang="en-US" altLang="zh-CN" dirty="0" smtClean="0"/>
          </a:p>
          <a:p>
            <a:endParaRPr lang="en-US" altLang="zh-CN" dirty="0"/>
          </a:p>
          <a:p>
            <a:r>
              <a:rPr lang="en-US" altLang="zh-CN" dirty="0"/>
              <a:t>Singleton </a:t>
            </a:r>
            <a:r>
              <a:rPr lang="zh-CN" altLang="en-US" dirty="0"/>
              <a:t>保证内存中只存在唯一的一个</a:t>
            </a:r>
            <a:r>
              <a:rPr lang="zh-CN" altLang="en-US" dirty="0" smtClean="0"/>
              <a:t>对象</a:t>
            </a:r>
            <a:endParaRPr lang="en-US" altLang="zh-CN" dirty="0" smtClean="0"/>
          </a:p>
          <a:p>
            <a:endParaRPr lang="en-US" altLang="zh-CN" dirty="0"/>
          </a:p>
          <a:p>
            <a:r>
              <a:rPr lang="en-US" altLang="zh-CN" dirty="0"/>
              <a:t>Prototype </a:t>
            </a:r>
            <a:r>
              <a:rPr lang="zh-CN" altLang="en-US" dirty="0"/>
              <a:t>通过内存中的存在的实例进行复制对象</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809409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TotalTime>
  <Words>245</Words>
  <Application>Microsoft Office PowerPoint</Application>
  <PresentationFormat>宽屏</PresentationFormat>
  <Paragraphs>80</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Prototype</vt:lpstr>
      <vt:lpstr>目录</vt:lpstr>
      <vt:lpstr>原型模式</vt:lpstr>
      <vt:lpstr>使用场景</vt:lpstr>
      <vt:lpstr>角色划分</vt:lpstr>
      <vt:lpstr>浅拷贝与深拷贝</vt:lpstr>
      <vt:lpstr>UML</vt:lpstr>
      <vt:lpstr>相关的设计模式</vt:lpstr>
      <vt:lpstr>创建型设计模式对比</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493</cp:revision>
  <dcterms:created xsi:type="dcterms:W3CDTF">2018-06-07T14:26:49Z</dcterms:created>
  <dcterms:modified xsi:type="dcterms:W3CDTF">2018-11-06T08:39:16Z</dcterms:modified>
</cp:coreProperties>
</file>