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308" r:id="rId4"/>
    <p:sldId id="268" r:id="rId5"/>
    <p:sldId id="311" r:id="rId6"/>
    <p:sldId id="320" r:id="rId7"/>
    <p:sldId id="321" r:id="rId8"/>
    <p:sldId id="322" r:id="rId9"/>
    <p:sldId id="328" r:id="rId10"/>
    <p:sldId id="323" r:id="rId11"/>
    <p:sldId id="324" r:id="rId12"/>
    <p:sldId id="325" r:id="rId13"/>
    <p:sldId id="327" r:id="rId14"/>
    <p:sldId id="307"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86301" autoAdjust="0"/>
  </p:normalViewPr>
  <p:slideViewPr>
    <p:cSldViewPr snapToGrid="0">
      <p:cViewPr varScale="1">
        <p:scale>
          <a:sx n="100" d="100"/>
          <a:sy n="100" d="100"/>
        </p:scale>
        <p:origin x="7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可以有效的防止创建多个单例</a:t>
            </a:r>
            <a:r>
              <a:rPr lang="en-US" altLang="zh-CN" dirty="0" smtClean="0"/>
              <a:t>----</a:t>
            </a:r>
            <a:r>
              <a:rPr lang="zh-CN" altLang="en-US" dirty="0" smtClean="0"/>
              <a:t>参考类加载机制</a:t>
            </a:r>
            <a:endParaRPr lang="en-US" altLang="zh-CN" dirty="0" smtClean="0"/>
          </a:p>
          <a:p>
            <a:r>
              <a:rPr lang="zh-CN" altLang="en-US" dirty="0" smtClean="0"/>
              <a:t>坏处：饿汉式在类加载的时候就会实例化类的对象，如果类的对象很复杂的情况下会给系统造成很大的开销</a:t>
            </a:r>
            <a:endParaRPr lang="en-US" altLang="zh-CN" dirty="0" smtClean="0"/>
          </a:p>
          <a:p>
            <a:r>
              <a:rPr lang="zh-CN" altLang="en-US" dirty="0" smtClean="0"/>
              <a:t>更气的是创建的类最后还未使用。占用系统资源</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10</a:t>
            </a:fld>
            <a:endParaRPr lang="zh-CN" altLang="en-US"/>
          </a:p>
        </p:txBody>
      </p:sp>
    </p:spTree>
    <p:extLst>
      <p:ext uri="{BB962C8B-B14F-4D97-AF65-F5344CB8AC3E}">
        <p14:creationId xmlns:p14="http://schemas.microsoft.com/office/powerpoint/2010/main" val="3978628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可以防止反射调用单例，使用全局静态变量计数的方式。可以参考</a:t>
            </a:r>
            <a:r>
              <a:rPr lang="en-US" altLang="zh-CN" dirty="0" smtClean="0"/>
              <a:t>open.thunisoft.com/design-patterns</a:t>
            </a:r>
          </a:p>
        </p:txBody>
      </p:sp>
      <p:sp>
        <p:nvSpPr>
          <p:cNvPr id="4" name="灯片编号占位符 3"/>
          <p:cNvSpPr>
            <a:spLocks noGrp="1"/>
          </p:cNvSpPr>
          <p:nvPr>
            <p:ph type="sldNum" sz="quarter" idx="10"/>
          </p:nvPr>
        </p:nvSpPr>
        <p:spPr/>
        <p:txBody>
          <a:bodyPr/>
          <a:lstStyle/>
          <a:p>
            <a:fld id="{F688E8D7-563C-45F8-B2D1-2FA41D2DB060}" type="slidenum">
              <a:rPr lang="zh-CN" altLang="en-US" smtClean="0"/>
              <a:t>11</a:t>
            </a:fld>
            <a:endParaRPr lang="zh-CN" altLang="en-US"/>
          </a:p>
        </p:txBody>
      </p:sp>
    </p:spTree>
    <p:extLst>
      <p:ext uri="{BB962C8B-B14F-4D97-AF65-F5344CB8AC3E}">
        <p14:creationId xmlns:p14="http://schemas.microsoft.com/office/powerpoint/2010/main" val="77827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@since</a:t>
            </a:r>
            <a:r>
              <a:rPr lang="en-US" altLang="zh-CN" baseline="0" dirty="0" smtClean="0"/>
              <a:t> 1.5</a:t>
            </a:r>
          </a:p>
          <a:p>
            <a:r>
              <a:rPr lang="zh-CN" altLang="en-US" baseline="0" dirty="0" smtClean="0"/>
              <a:t>很少人使用，但是很推荐。</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12</a:t>
            </a:fld>
            <a:endParaRPr lang="zh-CN" altLang="en-US"/>
          </a:p>
        </p:txBody>
      </p:sp>
    </p:spTree>
    <p:extLst>
      <p:ext uri="{BB962C8B-B14F-4D97-AF65-F5344CB8AC3E}">
        <p14:creationId xmlns:p14="http://schemas.microsoft.com/office/powerpoint/2010/main" val="351738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13</a:t>
            </a:fld>
            <a:endParaRPr lang="zh-CN" altLang="en-US"/>
          </a:p>
        </p:txBody>
      </p:sp>
    </p:spTree>
    <p:extLst>
      <p:ext uri="{BB962C8B-B14F-4D97-AF65-F5344CB8AC3E}">
        <p14:creationId xmlns:p14="http://schemas.microsoft.com/office/powerpoint/2010/main" val="87087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Spring</a:t>
            </a:r>
          </a:p>
          <a:p>
            <a:r>
              <a:rPr lang="zh-CN" altLang="en-US" dirty="0" smtClean="0"/>
              <a:t>网站计数器</a:t>
            </a:r>
            <a:r>
              <a:rPr lang="en-US" altLang="zh-CN" dirty="0" smtClean="0"/>
              <a:t>,</a:t>
            </a:r>
            <a:r>
              <a:rPr lang="zh-CN" altLang="en-US" dirty="0" smtClean="0"/>
              <a:t>一般是采用单例模式实现</a:t>
            </a:r>
            <a:r>
              <a:rPr lang="en-US" altLang="zh-CN" dirty="0" smtClean="0"/>
              <a:t>,</a:t>
            </a:r>
            <a:r>
              <a:rPr lang="zh-CN" altLang="en-US" dirty="0" smtClean="0"/>
              <a:t>否则难以同步。</a:t>
            </a:r>
            <a:endParaRPr lang="en-US" altLang="zh-CN" dirty="0" smtClean="0"/>
          </a:p>
          <a:p>
            <a:r>
              <a:rPr lang="zh-CN" altLang="en-US" dirty="0" smtClean="0"/>
              <a:t>多线程的线程池的设计与数据库连接池设计</a:t>
            </a:r>
            <a:endParaRPr lang="en-US" altLang="zh-CN" dirty="0" smtClean="0"/>
          </a:p>
          <a:p>
            <a:r>
              <a:rPr lang="zh-CN" altLang="en-US" dirty="0" smtClean="0"/>
              <a:t>相关的设计模式</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14</a:t>
            </a:fld>
            <a:endParaRPr lang="zh-CN" altLang="en-US"/>
          </a:p>
        </p:txBody>
      </p:sp>
    </p:spTree>
    <p:extLst>
      <p:ext uri="{BB962C8B-B14F-4D97-AF65-F5344CB8AC3E}">
        <p14:creationId xmlns:p14="http://schemas.microsoft.com/office/powerpoint/2010/main" val="233994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控制资源的情况下</a:t>
            </a:r>
            <a:r>
              <a:rPr lang="en-US" altLang="zh-CN" dirty="0" smtClean="0"/>
              <a:t>,</a:t>
            </a:r>
            <a:r>
              <a:rPr lang="zh-CN" altLang="en-US" dirty="0" smtClean="0"/>
              <a:t>方便资源之间的互相通信、</a:t>
            </a:r>
            <a:endParaRPr lang="en-US" altLang="zh-CN" dirty="0" smtClean="0"/>
          </a:p>
          <a:p>
            <a:r>
              <a:rPr lang="zh-CN" altLang="en-US" dirty="0" smtClean="0"/>
              <a:t>数据库连接池的设计也是采用单例模式的。</a:t>
            </a:r>
            <a:endParaRPr lang="en-US" altLang="zh-CN" dirty="0" smtClean="0"/>
          </a:p>
          <a:p>
            <a:r>
              <a:rPr lang="zh-CN" altLang="en-US" dirty="0" smtClean="0"/>
              <a:t>内存中只有一个实例，在内存中占用资源比较少，避免了频繁的创建销毁对象，提高了性能。但在开发中不能使用</a:t>
            </a:r>
            <a:r>
              <a:rPr lang="en-US" altLang="zh-CN" dirty="0" smtClean="0"/>
              <a:t>java</a:t>
            </a:r>
            <a:r>
              <a:rPr lang="zh-CN" altLang="en-US" dirty="0" smtClean="0"/>
              <a:t>反射创建的单例，会破坏单例。</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现用现加载的懒汉式</a:t>
            </a:r>
            <a:endParaRPr lang="en-US" altLang="zh-CN" dirty="0" smtClean="0"/>
          </a:p>
          <a:p>
            <a:r>
              <a:rPr lang="zh-CN" altLang="en-US" dirty="0" smtClean="0"/>
              <a:t>优点：使用时初始化，不浪费资源</a:t>
            </a:r>
            <a:endParaRPr lang="en-US" altLang="zh-CN" dirty="0" smtClean="0"/>
          </a:p>
          <a:p>
            <a:r>
              <a:rPr lang="zh-CN" altLang="en-US" dirty="0" smtClean="0"/>
              <a:t>缺点是：多线程的情况下有几率产生多个实例</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349170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类加载机制讲（可能会重排序）</a:t>
            </a:r>
            <a:endParaRPr lang="en-US" altLang="zh-CN" dirty="0" smtClean="0"/>
          </a:p>
          <a:p>
            <a:r>
              <a:rPr lang="zh-CN" altLang="en-US" dirty="0" smtClean="0"/>
              <a:t>缺点呢？</a:t>
            </a:r>
            <a:endParaRPr lang="en-US" altLang="zh-CN" dirty="0" smtClean="0"/>
          </a:p>
          <a:p>
            <a:r>
              <a:rPr lang="zh-CN" altLang="en-US" dirty="0" smtClean="0"/>
              <a:t>性能问题，我们只需要在类加载的时候防止加载了两个对象，但是在获取的时候也是同步的就很难受。</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699751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这个即提高了性能，也保证了单例，还有缺点吗？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New</a:t>
            </a:r>
            <a:r>
              <a:rPr lang="en-US" altLang="zh-CN" baseline="0" dirty="0" smtClean="0"/>
              <a:t> </a:t>
            </a:r>
            <a:r>
              <a:rPr lang="zh-CN" altLang="en-US" baseline="0" dirty="0" smtClean="0"/>
              <a:t>一个对象会有三步</a:t>
            </a:r>
            <a:r>
              <a:rPr lang="en-US" altLang="zh-CN" baseline="0" dirty="0" smtClean="0"/>
              <a:t>1</a:t>
            </a:r>
            <a:r>
              <a:rPr lang="zh-CN" altLang="en-US" baseline="0" dirty="0" smtClean="0"/>
              <a:t>、开辟一段内存空间</a:t>
            </a:r>
            <a:r>
              <a:rPr lang="en-US" altLang="zh-CN" baseline="0" dirty="0" smtClean="0"/>
              <a:t>2</a:t>
            </a:r>
            <a:r>
              <a:rPr lang="zh-CN" altLang="en-US" baseline="0" dirty="0" smtClean="0"/>
              <a:t>、实例化一个对象，</a:t>
            </a:r>
            <a:r>
              <a:rPr lang="en-US" altLang="zh-CN" baseline="0" dirty="0" smtClean="0"/>
              <a:t>3</a:t>
            </a:r>
            <a:r>
              <a:rPr lang="zh-CN" altLang="en-US" baseline="0" dirty="0" smtClean="0"/>
              <a:t>、将对象的引用指向内存空间。在进行重排序</a:t>
            </a:r>
            <a:r>
              <a:rPr lang="en-US" altLang="zh-CN" baseline="0" dirty="0" smtClean="0"/>
              <a:t>23</a:t>
            </a:r>
            <a:r>
              <a:rPr lang="zh-CN" altLang="en-US" baseline="0" dirty="0" smtClean="0"/>
              <a:t>顺序颠倒了就会出现问题。</a:t>
            </a:r>
            <a:endParaRPr lang="en-US" altLang="zh-CN" dirty="0" smtClean="0"/>
          </a:p>
          <a:p>
            <a:r>
              <a:rPr lang="zh-CN" altLang="en-US" dirty="0" smtClean="0"/>
              <a:t>序列化可以破坏单例。代码的内部实现是因为序列化会调用无参数的构造方法创建一个新的对象</a:t>
            </a:r>
            <a:endParaRPr lang="en-US" altLang="zh-CN" dirty="0" smtClean="0"/>
          </a:p>
          <a:p>
            <a:r>
              <a:rPr lang="en-US" altLang="zh-CN" dirty="0" smtClean="0"/>
              <a:t>@since 1.5</a:t>
            </a:r>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351861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这个即提高了性能，也保证了单例，还有缺点吗？</a:t>
            </a:r>
            <a:endParaRPr lang="en-US" altLang="zh-CN" dirty="0" smtClean="0"/>
          </a:p>
          <a:p>
            <a:r>
              <a:rPr lang="zh-CN" altLang="en-US" dirty="0" smtClean="0"/>
              <a:t>序列化可以破坏单例。代码的内部实现是因为序列化会调用无参数的构造方法创建一个新的对象</a:t>
            </a:r>
            <a:endParaRPr lang="en-US" altLang="zh-CN" dirty="0" smtClean="0"/>
          </a:p>
          <a:p>
            <a:endParaRPr lang="en-US" altLang="zh-CN" dirty="0" smtClean="0"/>
          </a:p>
          <a:p>
            <a:r>
              <a:rPr lang="en-US" altLang="zh-CN" dirty="0" smtClean="0"/>
              <a:t>@since 1.5</a:t>
            </a:r>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82955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@since</a:t>
            </a:r>
            <a:r>
              <a:rPr lang="en-US" altLang="zh-CN" baseline="0" dirty="0" smtClean="0"/>
              <a:t> 1.5</a:t>
            </a:r>
          </a:p>
          <a:p>
            <a:r>
              <a:rPr lang="zh-CN" altLang="en-US" baseline="0" dirty="0" smtClean="0"/>
              <a:t>很少人使用，但是很推荐。</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175477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Singleton</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饿汉式</a:t>
            </a:r>
            <a:endParaRPr lang="en-US" altLang="zh-CN" dirty="0" smtClean="0"/>
          </a:p>
          <a:p>
            <a:endParaRPr lang="en-US" altLang="zh-CN" dirty="0"/>
          </a:p>
          <a:p>
            <a:endParaRPr lang="en-US" altLang="zh-CN" dirty="0" smtClean="0"/>
          </a:p>
          <a:p>
            <a:endParaRPr lang="en-US" altLang="zh-CN" dirty="0"/>
          </a:p>
          <a:p>
            <a:endParaRPr lang="en-US" altLang="zh-CN" dirty="0"/>
          </a:p>
          <a:p>
            <a:pPr marL="0" indent="0">
              <a:buNone/>
            </a:pPr>
            <a:endParaRPr lang="en-US" altLang="zh-CN" dirty="0" smtClean="0"/>
          </a:p>
        </p:txBody>
      </p:sp>
      <p:pic>
        <p:nvPicPr>
          <p:cNvPr id="7" name="图片 6"/>
          <p:cNvPicPr>
            <a:picLocks noChangeAspect="1"/>
          </p:cNvPicPr>
          <p:nvPr/>
        </p:nvPicPr>
        <p:blipFill>
          <a:blip r:embed="rId3"/>
          <a:stretch>
            <a:fillRect/>
          </a:stretch>
        </p:blipFill>
        <p:spPr>
          <a:xfrm>
            <a:off x="1846719" y="2512003"/>
            <a:ext cx="6925321" cy="2462953"/>
          </a:xfrm>
          <a:prstGeom prst="rect">
            <a:avLst/>
          </a:prstGeom>
        </p:spPr>
      </p:pic>
    </p:spTree>
    <p:extLst>
      <p:ext uri="{BB962C8B-B14F-4D97-AF65-F5344CB8AC3E}">
        <p14:creationId xmlns:p14="http://schemas.microsoft.com/office/powerpoint/2010/main" val="2058398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饿汉式</a:t>
            </a:r>
            <a:r>
              <a:rPr lang="en-US" altLang="zh-CN" dirty="0" smtClean="0"/>
              <a:t>-</a:t>
            </a:r>
            <a:r>
              <a:rPr lang="zh-CN" altLang="en-US" dirty="0" smtClean="0"/>
              <a:t>反射破坏单例</a:t>
            </a:r>
            <a:endParaRPr lang="en-US" altLang="zh-CN" dirty="0" smtClean="0"/>
          </a:p>
          <a:p>
            <a:endParaRPr lang="en-US" altLang="zh-CN" dirty="0"/>
          </a:p>
          <a:p>
            <a:endParaRPr lang="en-US" altLang="zh-CN" dirty="0" smtClean="0"/>
          </a:p>
          <a:p>
            <a:endParaRPr lang="en-US" altLang="zh-CN" dirty="0"/>
          </a:p>
          <a:p>
            <a:endParaRPr lang="en-US" altLang="zh-CN" dirty="0"/>
          </a:p>
          <a:p>
            <a:pPr marL="0" indent="0">
              <a:buNone/>
            </a:pPr>
            <a:endParaRPr lang="en-US" altLang="zh-CN" dirty="0" smtClean="0"/>
          </a:p>
        </p:txBody>
      </p:sp>
      <p:pic>
        <p:nvPicPr>
          <p:cNvPr id="4" name="图片 3"/>
          <p:cNvPicPr>
            <a:picLocks noChangeAspect="1"/>
          </p:cNvPicPr>
          <p:nvPr/>
        </p:nvPicPr>
        <p:blipFill>
          <a:blip r:embed="rId3"/>
          <a:stretch>
            <a:fillRect/>
          </a:stretch>
        </p:blipFill>
        <p:spPr>
          <a:xfrm>
            <a:off x="1890712" y="2716717"/>
            <a:ext cx="8410575" cy="2569154"/>
          </a:xfrm>
          <a:prstGeom prst="rect">
            <a:avLst/>
          </a:prstGeom>
        </p:spPr>
      </p:pic>
    </p:spTree>
    <p:extLst>
      <p:ext uri="{BB962C8B-B14F-4D97-AF65-F5344CB8AC3E}">
        <p14:creationId xmlns:p14="http://schemas.microsoft.com/office/powerpoint/2010/main" val="1439313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枚举实现单例</a:t>
            </a:r>
            <a:endParaRPr lang="en-US" altLang="zh-CN" dirty="0" smtClean="0"/>
          </a:p>
          <a:p>
            <a:endParaRPr lang="en-US" altLang="zh-CN" dirty="0" smtClean="0"/>
          </a:p>
          <a:p>
            <a:endParaRPr lang="en-US" altLang="zh-CN" dirty="0" smtClean="0"/>
          </a:p>
          <a:p>
            <a:endParaRPr lang="en-US" altLang="zh-CN" dirty="0"/>
          </a:p>
          <a:p>
            <a:endParaRPr lang="en-US" altLang="zh-CN" dirty="0"/>
          </a:p>
          <a:p>
            <a:pPr marL="0" indent="0">
              <a:buNone/>
            </a:pPr>
            <a:endParaRPr lang="en-US" altLang="zh-CN" dirty="0" smtClean="0"/>
          </a:p>
        </p:txBody>
      </p:sp>
      <p:pic>
        <p:nvPicPr>
          <p:cNvPr id="6" name="图片 5"/>
          <p:cNvPicPr>
            <a:picLocks noChangeAspect="1"/>
          </p:cNvPicPr>
          <p:nvPr/>
        </p:nvPicPr>
        <p:blipFill>
          <a:blip r:embed="rId3"/>
          <a:stretch>
            <a:fillRect/>
          </a:stretch>
        </p:blipFill>
        <p:spPr>
          <a:xfrm>
            <a:off x="1657107" y="2452688"/>
            <a:ext cx="8877785" cy="3724275"/>
          </a:xfrm>
          <a:prstGeom prst="rect">
            <a:avLst/>
          </a:prstGeom>
        </p:spPr>
      </p:pic>
    </p:spTree>
    <p:extLst>
      <p:ext uri="{BB962C8B-B14F-4D97-AF65-F5344CB8AC3E}">
        <p14:creationId xmlns:p14="http://schemas.microsoft.com/office/powerpoint/2010/main" val="2708222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lstStyle/>
          <a:p>
            <a:r>
              <a:rPr lang="en-US" altLang="zh-CN" dirty="0" smtClean="0"/>
              <a:t>Abstract Factory</a:t>
            </a:r>
          </a:p>
          <a:p>
            <a:endParaRPr lang="en-US" altLang="zh-CN" dirty="0"/>
          </a:p>
          <a:p>
            <a:r>
              <a:rPr lang="en-US" altLang="zh-CN" dirty="0" smtClean="0"/>
              <a:t>Build</a:t>
            </a:r>
          </a:p>
          <a:p>
            <a:endParaRPr lang="en-US" altLang="zh-CN" dirty="0"/>
          </a:p>
          <a:p>
            <a:r>
              <a:rPr lang="en-US" altLang="zh-CN" dirty="0" smtClean="0"/>
              <a:t>Façade</a:t>
            </a:r>
          </a:p>
          <a:p>
            <a:endParaRPr lang="en-US" altLang="zh-CN" dirty="0"/>
          </a:p>
          <a:p>
            <a:r>
              <a:rPr lang="en-US" altLang="zh-CN" dirty="0" smtClean="0"/>
              <a:t>Prototype</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6205"/>
            <a:ext cx="10515600" cy="1325563"/>
          </a:xfrm>
        </p:spPr>
        <p:txBody>
          <a:bodyPr/>
          <a:lstStyle/>
          <a:p>
            <a:r>
              <a:rPr lang="zh-CN" altLang="en-US" dirty="0" smtClean="0"/>
              <a:t>源码</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04" y="586576"/>
            <a:ext cx="9259592" cy="5725324"/>
          </a:xfrm>
          <a:prstGeom prst="rect">
            <a:avLst/>
          </a:prstGeom>
        </p:spPr>
      </p:pic>
    </p:spTree>
    <p:extLst>
      <p:ext uri="{BB962C8B-B14F-4D97-AF65-F5344CB8AC3E}">
        <p14:creationId xmlns:p14="http://schemas.microsoft.com/office/powerpoint/2010/main" val="1045445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简介</a:t>
            </a:r>
            <a:endParaRPr lang="en-US" altLang="zh-CN" dirty="0" smtClean="0"/>
          </a:p>
          <a:p>
            <a:pPr marL="0" indent="0">
              <a:buNone/>
            </a:pPr>
            <a:endParaRPr lang="en-US" altLang="zh-CN" dirty="0" smtClean="0"/>
          </a:p>
          <a:p>
            <a:r>
              <a:rPr lang="zh-CN" altLang="en-US" dirty="0" smtClean="0"/>
              <a:t>使用场景</a:t>
            </a:r>
            <a:endParaRPr lang="en-US" altLang="zh-CN" dirty="0" smtClean="0"/>
          </a:p>
          <a:p>
            <a:endParaRPr lang="en-US" altLang="zh-CN" dirty="0" smtClean="0"/>
          </a:p>
          <a:p>
            <a:r>
              <a:rPr lang="zh-CN" altLang="en-US" dirty="0" smtClean="0"/>
              <a:t>实现方式</a:t>
            </a:r>
            <a:endParaRPr lang="en-US" altLang="zh-CN" dirty="0" smtClean="0"/>
          </a:p>
          <a:p>
            <a:endParaRPr lang="en-US" altLang="zh-CN" dirty="0"/>
          </a:p>
          <a:p>
            <a:r>
              <a:rPr lang="zh-CN" altLang="en-US" dirty="0" smtClean="0"/>
              <a:t>源码赏析与讨论</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单例模式</a:t>
            </a:r>
            <a:endParaRPr lang="zh-CN" altLang="en-US" dirty="0"/>
          </a:p>
        </p:txBody>
      </p:sp>
      <p:sp>
        <p:nvSpPr>
          <p:cNvPr id="3" name="内容占位符 2"/>
          <p:cNvSpPr>
            <a:spLocks noGrp="1"/>
          </p:cNvSpPr>
          <p:nvPr>
            <p:ph idx="1"/>
          </p:nvPr>
        </p:nvSpPr>
        <p:spPr/>
        <p:txBody>
          <a:bodyPr/>
          <a:lstStyle/>
          <a:p>
            <a:r>
              <a:rPr lang="zh-CN" altLang="en-US" dirty="0" smtClean="0"/>
              <a:t>创建型设计模式</a:t>
            </a:r>
            <a:endParaRPr lang="en-US" altLang="zh-CN" dirty="0" smtClean="0"/>
          </a:p>
          <a:p>
            <a:endParaRPr lang="en-US" altLang="zh-CN" dirty="0" smtClean="0"/>
          </a:p>
          <a:p>
            <a:endParaRPr lang="en-US" altLang="zh-CN" dirty="0"/>
          </a:p>
          <a:p>
            <a:r>
              <a:rPr lang="zh-CN" altLang="en-US" dirty="0" smtClean="0"/>
              <a:t>保证一个类只有一个实例，并提供一个访问它的全局访问点</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需要</a:t>
            </a:r>
            <a:r>
              <a:rPr lang="zh-CN" altLang="en-US" dirty="0"/>
              <a:t>频繁实例化然后销毁的</a:t>
            </a:r>
            <a:r>
              <a:rPr lang="zh-CN" altLang="en-US" dirty="0" smtClean="0"/>
              <a:t>对象</a:t>
            </a:r>
            <a:endParaRPr lang="en-US" altLang="zh-CN" dirty="0" smtClean="0"/>
          </a:p>
          <a:p>
            <a:endParaRPr lang="en-US" altLang="zh-CN" dirty="0" smtClean="0"/>
          </a:p>
          <a:p>
            <a:r>
              <a:rPr lang="zh-CN" altLang="en-US" dirty="0"/>
              <a:t>创建对象时耗时过多或者耗资源过多</a:t>
            </a:r>
            <a:r>
              <a:rPr lang="en-US" altLang="zh-CN" dirty="0"/>
              <a:t>,</a:t>
            </a:r>
            <a:r>
              <a:rPr lang="zh-CN" altLang="en-US" dirty="0"/>
              <a:t>但又经常用到的</a:t>
            </a:r>
            <a:r>
              <a:rPr lang="zh-CN" altLang="en-US" dirty="0" smtClean="0"/>
              <a:t>对象</a:t>
            </a:r>
            <a:endParaRPr lang="en-US" altLang="zh-CN" dirty="0" smtClean="0"/>
          </a:p>
          <a:p>
            <a:endParaRPr lang="en-US" altLang="zh-CN" dirty="0" smtClean="0"/>
          </a:p>
          <a:p>
            <a:r>
              <a:rPr lang="zh-CN" altLang="en-US" dirty="0" smtClean="0"/>
              <a:t>工具</a:t>
            </a:r>
            <a:r>
              <a:rPr lang="zh-CN" altLang="en-US" dirty="0"/>
              <a:t>类</a:t>
            </a:r>
            <a:r>
              <a:rPr lang="zh-CN" altLang="en-US" dirty="0" smtClean="0"/>
              <a:t>对象</a:t>
            </a:r>
            <a:endParaRPr lang="en-US" altLang="zh-CN" dirty="0" smtClean="0"/>
          </a:p>
          <a:p>
            <a:endParaRPr lang="en-US" altLang="zh-CN" dirty="0" smtClean="0"/>
          </a:p>
          <a:p>
            <a:r>
              <a:rPr lang="zh-CN" altLang="en-US" dirty="0"/>
              <a:t>频繁访问数据库或文件的</a:t>
            </a:r>
            <a:r>
              <a:rPr lang="zh-CN" altLang="en-US" dirty="0" smtClean="0"/>
              <a:t>对象</a:t>
            </a:r>
            <a:endParaRPr lang="en-US" altLang="zh-CN" dirty="0" smtClean="0"/>
          </a:p>
          <a:p>
            <a:endParaRPr lang="en-US" altLang="zh-CN" dirty="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懒汉式</a:t>
            </a:r>
            <a:endParaRPr lang="en-US" altLang="zh-CN" dirty="0"/>
          </a:p>
          <a:p>
            <a:pPr marL="0" indent="0">
              <a:buNone/>
            </a:pPr>
            <a:endParaRPr lang="en-US" altLang="zh-CN" dirty="0" smtClean="0"/>
          </a:p>
        </p:txBody>
      </p:sp>
      <p:pic>
        <p:nvPicPr>
          <p:cNvPr id="4" name="图片 3"/>
          <p:cNvPicPr>
            <a:picLocks noChangeAspect="1"/>
          </p:cNvPicPr>
          <p:nvPr/>
        </p:nvPicPr>
        <p:blipFill>
          <a:blip r:embed="rId3"/>
          <a:stretch>
            <a:fillRect/>
          </a:stretch>
        </p:blipFill>
        <p:spPr>
          <a:xfrm>
            <a:off x="1965700" y="2411628"/>
            <a:ext cx="8043621" cy="3396307"/>
          </a:xfrm>
          <a:prstGeom prst="rect">
            <a:avLst/>
          </a:prstGeom>
        </p:spPr>
      </p:pic>
    </p:spTree>
    <p:extLst>
      <p:ext uri="{BB962C8B-B14F-4D97-AF65-F5344CB8AC3E}">
        <p14:creationId xmlns:p14="http://schemas.microsoft.com/office/powerpoint/2010/main" val="36017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增加方法级的同步锁</a:t>
            </a:r>
            <a:endParaRPr lang="en-US" altLang="zh-CN" dirty="0" smtClean="0"/>
          </a:p>
          <a:p>
            <a:endParaRPr lang="en-US" altLang="zh-CN" dirty="0" smtClean="0"/>
          </a:p>
          <a:p>
            <a:endParaRPr lang="en-US" altLang="zh-CN" dirty="0"/>
          </a:p>
          <a:p>
            <a:pPr marL="0" indent="0">
              <a:buNone/>
            </a:pPr>
            <a:endParaRPr lang="en-US" altLang="zh-CN" dirty="0" smtClean="0"/>
          </a:p>
        </p:txBody>
      </p:sp>
      <p:pic>
        <p:nvPicPr>
          <p:cNvPr id="6" name="图片 5"/>
          <p:cNvPicPr>
            <a:picLocks noChangeAspect="1"/>
          </p:cNvPicPr>
          <p:nvPr/>
        </p:nvPicPr>
        <p:blipFill>
          <a:blip r:embed="rId3"/>
          <a:stretch>
            <a:fillRect/>
          </a:stretch>
        </p:blipFill>
        <p:spPr>
          <a:xfrm>
            <a:off x="1897896" y="2479001"/>
            <a:ext cx="7990023" cy="3363860"/>
          </a:xfrm>
          <a:prstGeom prst="rect">
            <a:avLst/>
          </a:prstGeom>
        </p:spPr>
      </p:pic>
    </p:spTree>
    <p:extLst>
      <p:ext uri="{BB962C8B-B14F-4D97-AF65-F5344CB8AC3E}">
        <p14:creationId xmlns:p14="http://schemas.microsoft.com/office/powerpoint/2010/main" val="50623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双重保证</a:t>
            </a:r>
            <a:endParaRPr lang="en-US" altLang="zh-CN" dirty="0" smtClean="0"/>
          </a:p>
          <a:p>
            <a:endParaRPr lang="en-US" altLang="zh-CN" dirty="0"/>
          </a:p>
          <a:p>
            <a:pPr marL="0" indent="0">
              <a:buNone/>
            </a:pP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79" y="2404537"/>
            <a:ext cx="8059275" cy="3772426"/>
          </a:xfrm>
          <a:prstGeom prst="rect">
            <a:avLst/>
          </a:prstGeom>
        </p:spPr>
      </p:pic>
    </p:spTree>
    <p:extLst>
      <p:ext uri="{BB962C8B-B14F-4D97-AF65-F5344CB8AC3E}">
        <p14:creationId xmlns:p14="http://schemas.microsoft.com/office/powerpoint/2010/main" val="2185127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双重保证</a:t>
            </a:r>
            <a:r>
              <a:rPr lang="en-US" altLang="zh-CN" dirty="0" smtClean="0"/>
              <a:t>-</a:t>
            </a:r>
            <a:r>
              <a:rPr lang="zh-CN" altLang="en-US" dirty="0" smtClean="0"/>
              <a:t>破坏单例</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解决方案</a:t>
            </a:r>
            <a:endParaRPr lang="en-US" altLang="zh-CN" dirty="0" smtClean="0"/>
          </a:p>
        </p:txBody>
      </p:sp>
      <p:pic>
        <p:nvPicPr>
          <p:cNvPr id="5" name="图片 4"/>
          <p:cNvPicPr>
            <a:picLocks noChangeAspect="1"/>
          </p:cNvPicPr>
          <p:nvPr/>
        </p:nvPicPr>
        <p:blipFill>
          <a:blip r:embed="rId3"/>
          <a:stretch>
            <a:fillRect/>
          </a:stretch>
        </p:blipFill>
        <p:spPr>
          <a:xfrm>
            <a:off x="1774474" y="2392066"/>
            <a:ext cx="9324975" cy="22288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548" y="5078868"/>
            <a:ext cx="5572903" cy="943107"/>
          </a:xfrm>
          <a:prstGeom prst="rect">
            <a:avLst/>
          </a:prstGeom>
        </p:spPr>
      </p:pic>
    </p:spTree>
    <p:extLst>
      <p:ext uri="{BB962C8B-B14F-4D97-AF65-F5344CB8AC3E}">
        <p14:creationId xmlns:p14="http://schemas.microsoft.com/office/powerpoint/2010/main" val="3411692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实现方式</a:t>
            </a:r>
            <a:endParaRPr lang="zh-CN" altLang="en-US" dirty="0"/>
          </a:p>
        </p:txBody>
      </p:sp>
      <p:sp>
        <p:nvSpPr>
          <p:cNvPr id="3" name="内容占位符 2"/>
          <p:cNvSpPr>
            <a:spLocks noGrp="1"/>
          </p:cNvSpPr>
          <p:nvPr>
            <p:ph idx="1"/>
          </p:nvPr>
        </p:nvSpPr>
        <p:spPr/>
        <p:txBody>
          <a:bodyPr/>
          <a:lstStyle/>
          <a:p>
            <a:r>
              <a:rPr lang="zh-CN" altLang="en-US" dirty="0" smtClean="0"/>
              <a:t>静态内部类实现完美单例</a:t>
            </a:r>
            <a:endParaRPr lang="en-US" altLang="zh-CN" dirty="0" smtClean="0"/>
          </a:p>
          <a:p>
            <a:endParaRPr lang="en-US" altLang="zh-CN" dirty="0" smtClean="0"/>
          </a:p>
          <a:p>
            <a:endParaRPr lang="en-US" altLang="zh-CN" dirty="0"/>
          </a:p>
          <a:p>
            <a:endParaRPr lang="en-US" altLang="zh-CN" dirty="0"/>
          </a:p>
          <a:p>
            <a:pPr marL="0" indent="0">
              <a:buNone/>
            </a:pP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108" y="2590899"/>
            <a:ext cx="7201905" cy="2048161"/>
          </a:xfrm>
          <a:prstGeom prst="rect">
            <a:avLst/>
          </a:prstGeom>
        </p:spPr>
      </p:pic>
    </p:spTree>
    <p:extLst>
      <p:ext uri="{BB962C8B-B14F-4D97-AF65-F5344CB8AC3E}">
        <p14:creationId xmlns:p14="http://schemas.microsoft.com/office/powerpoint/2010/main" val="94654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564</Words>
  <Application>Microsoft Office PowerPoint</Application>
  <PresentationFormat>宽屏</PresentationFormat>
  <Paragraphs>119</Paragraphs>
  <Slides>15</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Office 主题</vt:lpstr>
      <vt:lpstr>Singleton</vt:lpstr>
      <vt:lpstr>目录</vt:lpstr>
      <vt:lpstr>单例模式</vt:lpstr>
      <vt:lpstr>使用场景</vt:lpstr>
      <vt:lpstr>实现方式</vt:lpstr>
      <vt:lpstr>实现方式</vt:lpstr>
      <vt:lpstr>实现方式</vt:lpstr>
      <vt:lpstr>实现方式</vt:lpstr>
      <vt:lpstr>实现方式</vt:lpstr>
      <vt:lpstr>实现方式</vt:lpstr>
      <vt:lpstr>实现方式</vt:lpstr>
      <vt:lpstr>实现方式</vt:lpstr>
      <vt:lpstr>相关的设计模式</vt:lpstr>
      <vt:lpstr>源码</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414</cp:revision>
  <dcterms:created xsi:type="dcterms:W3CDTF">2018-06-07T14:26:49Z</dcterms:created>
  <dcterms:modified xsi:type="dcterms:W3CDTF">2018-07-27T08:55:34Z</dcterms:modified>
</cp:coreProperties>
</file>