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333" r:id="rId4"/>
    <p:sldId id="308" r:id="rId5"/>
    <p:sldId id="334" r:id="rId6"/>
    <p:sldId id="268" r:id="rId7"/>
    <p:sldId id="328" r:id="rId8"/>
    <p:sldId id="330" r:id="rId9"/>
    <p:sldId id="331" r:id="rId10"/>
    <p:sldId id="327" r:id="rId11"/>
    <p:sldId id="26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75894" autoAdjust="0"/>
  </p:normalViewPr>
  <p:slideViewPr>
    <p:cSldViewPr snapToGrid="0">
      <p:cViewPr varScale="1">
        <p:scale>
          <a:sx n="65" d="100"/>
          <a:sy n="65" d="100"/>
        </p:scale>
        <p:origin x="3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10</a:t>
            </a:fld>
            <a:endParaRPr lang="zh-CN" altLang="en-US"/>
          </a:p>
        </p:txBody>
      </p:sp>
    </p:spTree>
    <p:extLst>
      <p:ext uri="{BB962C8B-B14F-4D97-AF65-F5344CB8AC3E}">
        <p14:creationId xmlns:p14="http://schemas.microsoft.com/office/powerpoint/2010/main" val="87087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装饰者模式（又称装饰模式、包装</a:t>
            </a:r>
            <a:r>
              <a:rPr lang="en-US" altLang="zh-CN" sz="1200" b="0" i="0" kern="1200" dirty="0" smtClean="0">
                <a:solidFill>
                  <a:schemeClr val="tx1"/>
                </a:solidFill>
                <a:effectLst/>
                <a:latin typeface="+mn-lt"/>
                <a:ea typeface="+mn-ea"/>
                <a:cs typeface="+mn-cs"/>
              </a:rPr>
              <a:t>(Wrapper)</a:t>
            </a:r>
            <a:r>
              <a:rPr lang="zh-CN" altLang="en-US" sz="1200" b="0" i="0" kern="1200" dirty="0" smtClean="0">
                <a:solidFill>
                  <a:schemeClr val="tx1"/>
                </a:solidFill>
                <a:effectLst/>
                <a:latin typeface="+mn-lt"/>
                <a:ea typeface="+mn-ea"/>
                <a:cs typeface="+mn-cs"/>
              </a:rPr>
              <a:t>模式</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很像代理模式，本质区别其实是代理可以控制对对象的访问。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但是和代理的区别是考虑使用的场景不同</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59369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每个客人都有自己的要求，要根据咖啡添加自己的调料，那么收费就不同，类的职责不同，、根据场景设计类会有无限多的类，因为场景多的可能超乎想象，造成类爆炸</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那么思考，是不是可以动态的给一个类增加职责</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344919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71291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413684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a:t>
            </a:r>
            <a:endParaRPr lang="en-US" altLang="zh-CN" dirty="0" smtClean="0"/>
          </a:p>
          <a:p>
            <a:r>
              <a:rPr lang="en-US" altLang="zh-CN" dirty="0" smtClean="0"/>
              <a:t>1</a:t>
            </a:r>
            <a:r>
              <a:rPr lang="zh-CN" altLang="en-US" dirty="0" smtClean="0"/>
              <a:t>、运行时扩展行为更灵活</a:t>
            </a:r>
            <a:endParaRPr lang="en-US" altLang="zh-CN" dirty="0" smtClean="0"/>
          </a:p>
          <a:p>
            <a:r>
              <a:rPr lang="en-US" altLang="zh-CN" dirty="0" smtClean="0"/>
              <a:t>2</a:t>
            </a:r>
            <a:r>
              <a:rPr lang="zh-CN" altLang="en-US" dirty="0" smtClean="0"/>
              <a:t>、任意扩展</a:t>
            </a:r>
            <a:r>
              <a:rPr lang="en-US" altLang="zh-CN" dirty="0" smtClean="0"/>
              <a:t>decorator</a:t>
            </a:r>
          </a:p>
          <a:p>
            <a:r>
              <a:rPr lang="en-US" altLang="zh-CN" dirty="0" smtClean="0"/>
              <a:t>3</a:t>
            </a:r>
            <a:r>
              <a:rPr lang="zh-CN" altLang="en-US" dirty="0" smtClean="0"/>
              <a:t>、扩展不影响现有对象</a:t>
            </a:r>
            <a:endParaRPr lang="en-US" altLang="zh-CN" dirty="0" smtClean="0"/>
          </a:p>
          <a:p>
            <a:r>
              <a:rPr lang="zh-CN" altLang="en-US" dirty="0" smtClean="0"/>
              <a:t>缺点：</a:t>
            </a:r>
            <a:endParaRPr lang="en-US" altLang="zh-CN" dirty="0" smtClean="0"/>
          </a:p>
          <a:p>
            <a:r>
              <a:rPr lang="en-US" altLang="zh-CN" dirty="0" smtClean="0"/>
              <a:t>1</a:t>
            </a:r>
            <a:r>
              <a:rPr lang="zh-CN" altLang="en-US" dirty="0" smtClean="0"/>
              <a:t>、会产生大量类似</a:t>
            </a:r>
            <a:r>
              <a:rPr lang="en-US" altLang="zh-CN" dirty="0" smtClean="0"/>
              <a:t>decorator</a:t>
            </a:r>
            <a:r>
              <a:rPr lang="zh-CN" altLang="en-US" dirty="0" smtClean="0"/>
              <a:t>的对象</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9</a:t>
            </a:fld>
            <a:endParaRPr lang="zh-CN" altLang="en-US"/>
          </a:p>
        </p:txBody>
      </p:sp>
    </p:spTree>
    <p:extLst>
      <p:ext uri="{BB962C8B-B14F-4D97-AF65-F5344CB8AC3E}">
        <p14:creationId xmlns:p14="http://schemas.microsoft.com/office/powerpoint/2010/main" val="58184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Decorator</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Adapter</a:t>
            </a:r>
          </a:p>
          <a:p>
            <a:endParaRPr lang="en-US" altLang="zh-CN" dirty="0"/>
          </a:p>
          <a:p>
            <a:r>
              <a:rPr lang="en-US" altLang="zh-CN" dirty="0" smtClean="0"/>
              <a:t>Strategy</a:t>
            </a:r>
            <a:endParaRPr lang="en-US" altLang="zh-CN" dirty="0" smtClean="0"/>
          </a:p>
          <a:p>
            <a:endParaRPr lang="en-US" altLang="zh-CN" dirty="0"/>
          </a:p>
          <a:p>
            <a:r>
              <a:rPr lang="zh-CN" altLang="en-US" b="1" dirty="0" smtClean="0"/>
              <a:t>思考：装饰者模式和子类继承的差异？</a:t>
            </a:r>
            <a:endParaRPr lang="en-US" altLang="zh-CN" b="1" dirty="0" smtClean="0"/>
          </a:p>
          <a:p>
            <a:pPr marL="0" indent="0">
              <a:buNone/>
            </a:pP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简介</a:t>
            </a:r>
            <a:endParaRPr lang="en-US" altLang="zh-CN" dirty="0" smtClean="0"/>
          </a:p>
          <a:p>
            <a:pPr marL="0" indent="0">
              <a:buNone/>
            </a:pPr>
            <a:endParaRPr lang="en-US" altLang="zh-CN" dirty="0" smtClean="0"/>
          </a:p>
          <a:p>
            <a:r>
              <a:rPr lang="zh-CN" altLang="en-US" dirty="0" smtClean="0"/>
              <a:t>场景与角色</a:t>
            </a:r>
            <a:endParaRPr lang="en-US" altLang="zh-CN" dirty="0" smtClean="0"/>
          </a:p>
          <a:p>
            <a:pPr marL="0" indent="0">
              <a:buNone/>
            </a:pPr>
            <a:endParaRPr lang="en-US" altLang="zh-CN" dirty="0"/>
          </a:p>
          <a:p>
            <a:r>
              <a:rPr lang="zh-CN" altLang="en-US" dirty="0" smtClean="0"/>
              <a:t>总结扩展</a:t>
            </a:r>
            <a:endParaRPr lang="en-US" altLang="zh-CN" dirty="0" smtClean="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装饰者模式</a:t>
            </a:r>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为对象动态的给添加额外的职责</a:t>
            </a:r>
            <a:endParaRPr lang="en-US" altLang="zh-CN" dirty="0" smtClean="0"/>
          </a:p>
          <a:p>
            <a:endParaRPr lang="en-US" altLang="zh-CN" dirty="0"/>
          </a:p>
          <a:p>
            <a:r>
              <a:rPr lang="zh-CN" altLang="en-US" dirty="0" smtClean="0"/>
              <a:t>在子类继承之外，提供一种新的扩展功能的方式</a:t>
            </a:r>
            <a:endParaRPr lang="en-US" altLang="zh-CN" dirty="0" smtClean="0"/>
          </a:p>
          <a:p>
            <a:pPr marL="0" indent="0">
              <a:buNone/>
            </a:pP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131624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咖啡店的故事</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smtClean="0"/>
          </a:p>
          <a:p>
            <a:endParaRPr lang="zh-CN" altLang="en-US" dirty="0"/>
          </a:p>
        </p:txBody>
      </p:sp>
      <p:sp>
        <p:nvSpPr>
          <p:cNvPr id="4" name="矩形 3"/>
          <p:cNvSpPr/>
          <p:nvPr/>
        </p:nvSpPr>
        <p:spPr>
          <a:xfrm>
            <a:off x="6248014" y="2169571"/>
            <a:ext cx="3741339" cy="1061829"/>
          </a:xfrm>
          <a:prstGeom prst="rect">
            <a:avLst/>
          </a:prstGeom>
        </p:spPr>
        <p:txBody>
          <a:bodyPr wrap="square">
            <a:spAutoFit/>
          </a:bodyPr>
          <a:lstStyle/>
          <a:p>
            <a:pPr>
              <a:lnSpc>
                <a:spcPct val="150000"/>
              </a:lnSpc>
            </a:pPr>
            <a:r>
              <a:rPr lang="en-US" altLang="zh-CN" sz="1400" b="1" dirty="0" smtClean="0">
                <a:solidFill>
                  <a:schemeClr val="tx1">
                    <a:lumMod val="65000"/>
                    <a:lumOff val="35000"/>
                  </a:schemeClr>
                </a:solidFill>
                <a:latin typeface="微软雅黑" panose="020B0503020204020204" charset="-122"/>
                <a:ea typeface="微软雅黑" panose="020B0503020204020204" charset="-122"/>
                <a:sym typeface="+mn-ea"/>
              </a:rPr>
              <a:t>Coffee</a:t>
            </a:r>
            <a:r>
              <a:rPr lang="zh-CN" altLang="en-US" sz="1400" b="1" dirty="0" smtClean="0">
                <a:solidFill>
                  <a:schemeClr val="tx1">
                    <a:lumMod val="65000"/>
                    <a:lumOff val="35000"/>
                  </a:schemeClr>
                </a:solidFill>
                <a:latin typeface="微软雅黑" panose="020B0503020204020204" charset="-122"/>
                <a:ea typeface="微软雅黑" panose="020B0503020204020204" charset="-122"/>
                <a:sym typeface="+mn-ea"/>
              </a:rPr>
              <a:t>店里面有两中品种：拿铁和摩卡。拿铁</a:t>
            </a:r>
            <a:r>
              <a:rPr lang="en-US" altLang="zh-CN" sz="1400" b="1" dirty="0" smtClean="0">
                <a:solidFill>
                  <a:schemeClr val="tx1">
                    <a:lumMod val="65000"/>
                    <a:lumOff val="35000"/>
                  </a:schemeClr>
                </a:solidFill>
                <a:latin typeface="微软雅黑" panose="020B0503020204020204" charset="-122"/>
                <a:ea typeface="微软雅黑" panose="020B0503020204020204" charset="-122"/>
                <a:sym typeface="+mn-ea"/>
              </a:rPr>
              <a:t>10</a:t>
            </a:r>
            <a:r>
              <a:rPr lang="zh-CN" altLang="en-US" sz="1400" b="1" dirty="0" smtClean="0">
                <a:solidFill>
                  <a:schemeClr val="tx1">
                    <a:lumMod val="65000"/>
                    <a:lumOff val="35000"/>
                  </a:schemeClr>
                </a:solidFill>
                <a:latin typeface="微软雅黑" panose="020B0503020204020204" charset="-122"/>
                <a:ea typeface="微软雅黑" panose="020B0503020204020204" charset="-122"/>
                <a:sym typeface="+mn-ea"/>
              </a:rPr>
              <a:t>元。他们准备设计一个订单系统，满足他们的去寻求。</a:t>
            </a:r>
            <a:endParaRPr lang="zh-CN" altLang="en-US" sz="14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13" name="图片 12"/>
          <p:cNvPicPr>
            <a:picLocks noChangeAspect="1"/>
          </p:cNvPicPr>
          <p:nvPr/>
        </p:nvPicPr>
        <p:blipFill>
          <a:blip r:embed="rId3"/>
          <a:stretch>
            <a:fillRect/>
          </a:stretch>
        </p:blipFill>
        <p:spPr>
          <a:xfrm>
            <a:off x="1236980" y="1450102"/>
            <a:ext cx="3874135" cy="2514600"/>
          </a:xfrm>
          <a:prstGeom prst="rect">
            <a:avLst/>
          </a:prstGeom>
        </p:spPr>
      </p:pic>
      <p:pic>
        <p:nvPicPr>
          <p:cNvPr id="14" name="图片 13"/>
          <p:cNvPicPr>
            <a:picLocks noChangeAspect="1"/>
          </p:cNvPicPr>
          <p:nvPr/>
        </p:nvPicPr>
        <p:blipFill>
          <a:blip r:embed="rId4"/>
          <a:stretch>
            <a:fillRect/>
          </a:stretch>
        </p:blipFill>
        <p:spPr>
          <a:xfrm>
            <a:off x="1236980" y="4191823"/>
            <a:ext cx="3874135" cy="2548731"/>
          </a:xfrm>
          <a:prstGeom prst="rect">
            <a:avLst/>
          </a:prstGeom>
        </p:spPr>
      </p:pic>
      <p:sp>
        <p:nvSpPr>
          <p:cNvPr id="15" name="矩形 14"/>
          <p:cNvSpPr/>
          <p:nvPr/>
        </p:nvSpPr>
        <p:spPr>
          <a:xfrm>
            <a:off x="6392025" y="3555153"/>
            <a:ext cx="4706610" cy="923330"/>
          </a:xfrm>
          <a:prstGeom prst="rect">
            <a:avLst/>
          </a:prstGeom>
        </p:spPr>
        <p:txBody>
          <a:bodyPr wrap="square">
            <a:spAutoFit/>
          </a:bodyPr>
          <a:lstStyle/>
          <a:p>
            <a:pPr>
              <a:lnSpc>
                <a:spcPct val="150000"/>
              </a:lnSpc>
            </a:pPr>
            <a:r>
              <a:rPr lang="zh-CN" altLang="en-US" b="1" dirty="0" smtClean="0">
                <a:solidFill>
                  <a:schemeClr val="tx1">
                    <a:lumMod val="65000"/>
                    <a:lumOff val="35000"/>
                  </a:schemeClr>
                </a:solidFill>
                <a:latin typeface="微软雅黑" panose="020B0503020204020204" charset="-122"/>
                <a:ea typeface="微软雅黑" panose="020B0503020204020204" charset="-122"/>
              </a:rPr>
              <a:t>拿铁 ：</a:t>
            </a:r>
            <a:r>
              <a:rPr lang="en-US" altLang="zh-CN" b="1" dirty="0" smtClean="0">
                <a:solidFill>
                  <a:schemeClr val="tx1">
                    <a:lumMod val="65000"/>
                    <a:lumOff val="35000"/>
                  </a:schemeClr>
                </a:solidFill>
                <a:latin typeface="微软雅黑" panose="020B0503020204020204" charset="-122"/>
                <a:ea typeface="微软雅黑" panose="020B0503020204020204" charset="-122"/>
              </a:rPr>
              <a:t>10</a:t>
            </a:r>
            <a:r>
              <a:rPr lang="zh-CN" altLang="en-US" b="1" dirty="0" smtClean="0">
                <a:solidFill>
                  <a:schemeClr val="tx1">
                    <a:lumMod val="65000"/>
                    <a:lumOff val="35000"/>
                  </a:schemeClr>
                </a:solidFill>
                <a:latin typeface="微软雅黑" panose="020B0503020204020204" charset="-122"/>
                <a:ea typeface="微软雅黑" panose="020B0503020204020204" charset="-122"/>
              </a:rPr>
              <a:t>元</a:t>
            </a:r>
            <a:endParaRPr lang="en-US" altLang="zh-CN" b="1"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b="1" dirty="0" smtClean="0">
                <a:solidFill>
                  <a:schemeClr val="tx1">
                    <a:lumMod val="65000"/>
                    <a:lumOff val="35000"/>
                  </a:schemeClr>
                </a:solidFill>
                <a:latin typeface="微软雅黑" panose="020B0503020204020204" charset="-122"/>
                <a:ea typeface="微软雅黑" panose="020B0503020204020204" charset="-122"/>
              </a:rPr>
              <a:t>摩卡：</a:t>
            </a:r>
            <a:r>
              <a:rPr lang="en-US" altLang="zh-CN" b="1" dirty="0" smtClean="0">
                <a:solidFill>
                  <a:schemeClr val="tx1">
                    <a:lumMod val="65000"/>
                    <a:lumOff val="35000"/>
                  </a:schemeClr>
                </a:solidFill>
                <a:latin typeface="微软雅黑" panose="020B0503020204020204" charset="-122"/>
                <a:ea typeface="微软雅黑" panose="020B0503020204020204" charset="-122"/>
              </a:rPr>
              <a:t>9</a:t>
            </a:r>
            <a:r>
              <a:rPr lang="zh-CN" altLang="en-US" b="1" dirty="0" smtClean="0">
                <a:solidFill>
                  <a:schemeClr val="tx1">
                    <a:lumMod val="65000"/>
                    <a:lumOff val="35000"/>
                  </a:schemeClr>
                </a:solidFill>
                <a:latin typeface="微软雅黑" panose="020B0503020204020204" charset="-122"/>
                <a:ea typeface="微软雅黑" panose="020B0503020204020204" charset="-122"/>
              </a:rPr>
              <a:t>元</a:t>
            </a:r>
            <a:endParaRPr lang="en-US" altLang="zh-CN" b="1"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16" name="矩形 15"/>
          <p:cNvSpPr/>
          <p:nvPr/>
        </p:nvSpPr>
        <p:spPr>
          <a:xfrm>
            <a:off x="6392025" y="4769999"/>
            <a:ext cx="4706610" cy="1754326"/>
          </a:xfrm>
          <a:prstGeom prst="rect">
            <a:avLst/>
          </a:prstGeom>
        </p:spPr>
        <p:txBody>
          <a:bodyPr wrap="square">
            <a:spAutoFit/>
          </a:bodyPr>
          <a:lstStyle/>
          <a:p>
            <a:pPr>
              <a:lnSpc>
                <a:spcPct val="150000"/>
              </a:lnSpc>
            </a:pPr>
            <a:r>
              <a:rPr lang="zh-CN" altLang="en-US" b="1" dirty="0" smtClean="0">
                <a:solidFill>
                  <a:schemeClr val="tx1">
                    <a:lumMod val="65000"/>
                    <a:lumOff val="35000"/>
                  </a:schemeClr>
                </a:solidFill>
                <a:latin typeface="微软雅黑" panose="020B0503020204020204" charset="-122"/>
                <a:ea typeface="微软雅黑" panose="020B0503020204020204" charset="-122"/>
              </a:rPr>
              <a:t>加糖： </a:t>
            </a:r>
            <a:r>
              <a:rPr lang="en-US" altLang="zh-CN" b="1" dirty="0" smtClean="0">
                <a:solidFill>
                  <a:schemeClr val="tx1">
                    <a:lumMod val="65000"/>
                    <a:lumOff val="35000"/>
                  </a:schemeClr>
                </a:solidFill>
                <a:latin typeface="微软雅黑" panose="020B0503020204020204" charset="-122"/>
                <a:ea typeface="微软雅黑" panose="020B0503020204020204" charset="-122"/>
              </a:rPr>
              <a:t>2</a:t>
            </a:r>
            <a:r>
              <a:rPr lang="zh-CN" altLang="en-US" b="1" dirty="0" smtClean="0">
                <a:solidFill>
                  <a:schemeClr val="tx1">
                    <a:lumMod val="65000"/>
                    <a:lumOff val="35000"/>
                  </a:schemeClr>
                </a:solidFill>
                <a:latin typeface="微软雅黑" panose="020B0503020204020204" charset="-122"/>
                <a:ea typeface="微软雅黑" panose="020B0503020204020204" charset="-122"/>
              </a:rPr>
              <a:t>元</a:t>
            </a:r>
            <a:endParaRPr lang="en-US" altLang="zh-CN" b="1"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b="1" dirty="0">
                <a:solidFill>
                  <a:schemeClr val="tx1">
                    <a:lumMod val="65000"/>
                    <a:lumOff val="35000"/>
                  </a:schemeClr>
                </a:solidFill>
                <a:latin typeface="微软雅黑" panose="020B0503020204020204" charset="-122"/>
                <a:ea typeface="微软雅黑" panose="020B0503020204020204" charset="-122"/>
              </a:rPr>
              <a:t>加</a:t>
            </a:r>
            <a:r>
              <a:rPr lang="zh-CN" altLang="en-US" b="1" dirty="0" smtClean="0">
                <a:solidFill>
                  <a:schemeClr val="tx1">
                    <a:lumMod val="65000"/>
                    <a:lumOff val="35000"/>
                  </a:schemeClr>
                </a:solidFill>
                <a:latin typeface="微软雅黑" panose="020B0503020204020204" charset="-122"/>
                <a:ea typeface="微软雅黑" panose="020B0503020204020204" charset="-122"/>
              </a:rPr>
              <a:t>牛奶：</a:t>
            </a:r>
            <a:r>
              <a:rPr lang="en-US" altLang="zh-CN" b="1" dirty="0" smtClean="0">
                <a:solidFill>
                  <a:schemeClr val="tx1">
                    <a:lumMod val="65000"/>
                    <a:lumOff val="35000"/>
                  </a:schemeClr>
                </a:solidFill>
                <a:latin typeface="微软雅黑" panose="020B0503020204020204" charset="-122"/>
                <a:ea typeface="微软雅黑" panose="020B0503020204020204" charset="-122"/>
              </a:rPr>
              <a:t>5</a:t>
            </a:r>
            <a:r>
              <a:rPr lang="zh-CN" altLang="en-US" b="1" dirty="0" smtClean="0">
                <a:solidFill>
                  <a:schemeClr val="tx1">
                    <a:lumMod val="65000"/>
                    <a:lumOff val="35000"/>
                  </a:schemeClr>
                </a:solidFill>
                <a:latin typeface="微软雅黑" panose="020B0503020204020204" charset="-122"/>
                <a:ea typeface="微软雅黑" panose="020B0503020204020204" charset="-122"/>
              </a:rPr>
              <a:t>元</a:t>
            </a:r>
            <a:endParaRPr lang="en-US" altLang="zh-CN" b="1"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b="1" dirty="0" smtClean="0">
                <a:solidFill>
                  <a:schemeClr val="tx1">
                    <a:lumMod val="65000"/>
                    <a:lumOff val="35000"/>
                  </a:schemeClr>
                </a:solidFill>
                <a:latin typeface="微软雅黑" panose="020B0503020204020204" charset="-122"/>
                <a:ea typeface="微软雅黑" panose="020B0503020204020204" charset="-122"/>
              </a:rPr>
              <a:t>加椰奶：</a:t>
            </a:r>
            <a:r>
              <a:rPr lang="en-US" altLang="zh-CN" b="1" dirty="0" smtClean="0">
                <a:solidFill>
                  <a:schemeClr val="tx1">
                    <a:lumMod val="65000"/>
                    <a:lumOff val="35000"/>
                  </a:schemeClr>
                </a:solidFill>
                <a:latin typeface="微软雅黑" panose="020B0503020204020204" charset="-122"/>
                <a:ea typeface="微软雅黑" panose="020B0503020204020204" charset="-122"/>
              </a:rPr>
              <a:t>7</a:t>
            </a:r>
            <a:r>
              <a:rPr lang="zh-CN" altLang="en-US" b="1" dirty="0" smtClean="0">
                <a:solidFill>
                  <a:schemeClr val="tx1">
                    <a:lumMod val="65000"/>
                    <a:lumOff val="35000"/>
                  </a:schemeClr>
                </a:solidFill>
                <a:latin typeface="微软雅黑" panose="020B0503020204020204" charset="-122"/>
                <a:ea typeface="微软雅黑" panose="020B0503020204020204" charset="-122"/>
              </a:rPr>
              <a:t>元</a:t>
            </a:r>
            <a:endParaRPr lang="en-US" altLang="zh-CN" b="1"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b="1" dirty="0">
                <a:solidFill>
                  <a:schemeClr val="tx1">
                    <a:lumMod val="65000"/>
                    <a:lumOff val="35000"/>
                  </a:schemeClr>
                </a:solidFill>
                <a:latin typeface="微软雅黑" panose="020B0503020204020204" charset="-122"/>
                <a:ea typeface="微软雅黑" panose="020B0503020204020204" charset="-122"/>
              </a:rPr>
              <a:t>加</a:t>
            </a:r>
            <a:r>
              <a:rPr lang="zh-CN" altLang="en-US" b="1" dirty="0" smtClean="0">
                <a:solidFill>
                  <a:schemeClr val="tx1">
                    <a:lumMod val="65000"/>
                    <a:lumOff val="35000"/>
                  </a:schemeClr>
                </a:solidFill>
                <a:latin typeface="微软雅黑" panose="020B0503020204020204" charset="-122"/>
                <a:ea typeface="微软雅黑" panose="020B0503020204020204" charset="-122"/>
              </a:rPr>
              <a:t>豆浆：</a:t>
            </a:r>
            <a:r>
              <a:rPr lang="en-US" altLang="zh-CN" b="1" dirty="0" smtClean="0">
                <a:solidFill>
                  <a:schemeClr val="tx1">
                    <a:lumMod val="65000"/>
                    <a:lumOff val="35000"/>
                  </a:schemeClr>
                </a:solidFill>
                <a:latin typeface="微软雅黑" panose="020B0503020204020204" charset="-122"/>
                <a:ea typeface="微软雅黑" panose="020B0503020204020204" charset="-122"/>
              </a:rPr>
              <a:t>3</a:t>
            </a:r>
            <a:r>
              <a:rPr lang="zh-CN" altLang="en-US" b="1" dirty="0" smtClean="0">
                <a:solidFill>
                  <a:schemeClr val="tx1">
                    <a:lumMod val="65000"/>
                    <a:lumOff val="35000"/>
                  </a:schemeClr>
                </a:solidFill>
                <a:latin typeface="微软雅黑" panose="020B0503020204020204" charset="-122"/>
                <a:ea typeface="微软雅黑" panose="020B0503020204020204" charset="-122"/>
              </a:rPr>
              <a:t>元</a:t>
            </a:r>
            <a:endParaRPr lang="en-US" altLang="zh-CN" b="1" dirty="0" smtClean="0">
              <a:solidFill>
                <a:schemeClr val="tx1">
                  <a:lumMod val="65000"/>
                  <a:lumOff val="3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ppt_x</p:attrName>
                                        </p:attrNameLst>
                                      </p:cBhvr>
                                      <p:tavLst>
                                        <p:tav tm="0">
                                          <p:val>
                                            <p:strVal val="#ppt_x-.2"/>
                                          </p:val>
                                        </p:tav>
                                        <p:tav tm="100000">
                                          <p:val>
                                            <p:strVal val="#ppt_x"/>
                                          </p:val>
                                        </p:tav>
                                      </p:tavLst>
                                    </p:anim>
                                    <p:anim calcmode="lin" valueType="num">
                                      <p:cBhvr>
                                        <p:cTn id="1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5"/>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ppt_x</p:attrName>
                                        </p:attrNameLst>
                                      </p:cBhvr>
                                      <p:tavLst>
                                        <p:tav tm="0">
                                          <p:val>
                                            <p:strVal val="#ppt_x-.2"/>
                                          </p:val>
                                        </p:tav>
                                        <p:tav tm="100000">
                                          <p:val>
                                            <p:strVal val="#ppt_x"/>
                                          </p:val>
                                        </p:tav>
                                      </p:tavLst>
                                    </p:anim>
                                    <p:anim calcmode="lin" valueType="num">
                                      <p:cBhvr>
                                        <p:cTn id="20"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t>Coding</a:t>
            </a:r>
            <a:endParaRPr lang="zh-CN" altLang="en-US" sz="5400" dirty="0"/>
          </a:p>
        </p:txBody>
      </p:sp>
      <p:sp>
        <p:nvSpPr>
          <p:cNvPr id="3" name="内容占位符 2"/>
          <p:cNvSpPr>
            <a:spLocks noGrp="1"/>
          </p:cNvSpPr>
          <p:nvPr>
            <p:ph idx="1"/>
          </p:nvPr>
        </p:nvSpPr>
        <p:spPr/>
        <p:txBody>
          <a:bodyPr/>
          <a:lstStyle/>
          <a:p>
            <a:endParaRPr lang="en-US" altLang="zh-CN" dirty="0" smtClean="0"/>
          </a:p>
        </p:txBody>
      </p:sp>
    </p:spTree>
    <p:extLst>
      <p:ext uri="{BB962C8B-B14F-4D97-AF65-F5344CB8AC3E}">
        <p14:creationId xmlns:p14="http://schemas.microsoft.com/office/powerpoint/2010/main" val="1646256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在</a:t>
            </a:r>
            <a:r>
              <a:rPr lang="zh-CN" altLang="en-US" dirty="0"/>
              <a:t>不影响其他对象的情况下，以动态、透明的方式给单个对象添加职责。</a:t>
            </a:r>
          </a:p>
          <a:p>
            <a:pPr>
              <a:lnSpc>
                <a:spcPct val="150000"/>
              </a:lnSpc>
            </a:pPr>
            <a:r>
              <a:rPr lang="zh-CN" altLang="en-US" dirty="0" smtClean="0"/>
              <a:t>需要</a:t>
            </a:r>
            <a:r>
              <a:rPr lang="zh-CN" altLang="en-US" dirty="0"/>
              <a:t>动态地给一个对象增加功能，这些功能也可以动态地被撤销。  当不能采用继承的方式对系统进行扩充或者采用继承不利于系统扩展和维护时</a:t>
            </a:r>
          </a:p>
          <a:p>
            <a:endParaRPr lang="en-US" altLang="zh-CN" dirty="0" smtClean="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Component</a:t>
            </a:r>
          </a:p>
          <a:p>
            <a:pPr lvl="1"/>
            <a:r>
              <a:rPr lang="zh-CN" altLang="en-US" dirty="0" smtClean="0"/>
              <a:t>定义待装饰对象的公共接口</a:t>
            </a:r>
            <a:endParaRPr lang="en-US" altLang="zh-CN" dirty="0"/>
          </a:p>
          <a:p>
            <a:pPr marL="0" indent="0">
              <a:buNone/>
            </a:pPr>
            <a:endParaRPr lang="en-US" altLang="zh-CN" dirty="0"/>
          </a:p>
          <a:p>
            <a:r>
              <a:rPr lang="en-US" altLang="zh-CN" dirty="0" err="1" smtClean="0"/>
              <a:t>ConcreteComponent</a:t>
            </a:r>
            <a:endParaRPr lang="en-US" altLang="zh-CN" dirty="0" smtClean="0"/>
          </a:p>
          <a:p>
            <a:pPr lvl="1"/>
            <a:r>
              <a:rPr lang="zh-CN" altLang="en-US" dirty="0" smtClean="0"/>
              <a:t>待装饰的实际对象</a:t>
            </a:r>
            <a:endParaRPr lang="en-US" altLang="zh-CN" dirty="0" smtClean="0"/>
          </a:p>
          <a:p>
            <a:pPr marL="0" indent="0">
              <a:buNone/>
            </a:pPr>
            <a:endParaRPr lang="en-US" altLang="zh-CN" dirty="0"/>
          </a:p>
          <a:p>
            <a:r>
              <a:rPr lang="en-US" altLang="zh-CN" dirty="0" smtClean="0"/>
              <a:t>Decorator</a:t>
            </a:r>
          </a:p>
          <a:p>
            <a:pPr lvl="1"/>
            <a:r>
              <a:rPr lang="zh-CN" altLang="en-US" dirty="0" smtClean="0"/>
              <a:t>定义所有可动态添加功能的公共接口，引用</a:t>
            </a:r>
            <a:r>
              <a:rPr lang="en-US" altLang="zh-CN" dirty="0" smtClean="0"/>
              <a:t>Component</a:t>
            </a:r>
            <a:r>
              <a:rPr lang="zh-CN" altLang="en-US" dirty="0" smtClean="0"/>
              <a:t>对象</a:t>
            </a:r>
            <a:endParaRPr lang="en-US" altLang="zh-CN" dirty="0"/>
          </a:p>
          <a:p>
            <a:endParaRPr lang="en-US" altLang="zh-CN" dirty="0" smtClean="0"/>
          </a:p>
          <a:p>
            <a:r>
              <a:rPr lang="en-US" altLang="zh-CN" dirty="0" err="1" smtClean="0"/>
              <a:t>ConcreteDecorator</a:t>
            </a:r>
            <a:endParaRPr lang="en-US" altLang="zh-CN" dirty="0" smtClean="0"/>
          </a:p>
          <a:p>
            <a:pPr lvl="1"/>
            <a:r>
              <a:rPr lang="zh-CN" altLang="en-US" dirty="0" smtClean="0"/>
              <a:t>所有可以添加额外功能到</a:t>
            </a:r>
            <a:r>
              <a:rPr lang="en-US" altLang="zh-CN" dirty="0" err="1" smtClean="0"/>
              <a:t>ConcreteComponent</a:t>
            </a:r>
            <a:r>
              <a:rPr lang="zh-CN" altLang="en-US" dirty="0" smtClean="0"/>
              <a:t>上的功能类</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751488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UML</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62" y="1690688"/>
            <a:ext cx="9790476" cy="4557359"/>
          </a:xfrm>
          <a:prstGeom prst="rect">
            <a:avLst/>
          </a:prstGeom>
        </p:spPr>
      </p:pic>
    </p:spTree>
    <p:extLst>
      <p:ext uri="{BB962C8B-B14F-4D97-AF65-F5344CB8AC3E}">
        <p14:creationId xmlns:p14="http://schemas.microsoft.com/office/powerpoint/2010/main" val="955019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优缺点</a:t>
            </a:r>
            <a:endParaRPr lang="en-US" altLang="zh-CN" dirty="0" smtClean="0"/>
          </a:p>
          <a:p>
            <a:pPr marL="0" indent="0">
              <a:buNone/>
            </a:pPr>
            <a:endParaRPr lang="en-US" altLang="zh-CN" dirty="0"/>
          </a:p>
          <a:p>
            <a:r>
              <a:rPr lang="zh-CN" altLang="en-US" dirty="0" smtClean="0"/>
              <a:t>真实</a:t>
            </a:r>
            <a:r>
              <a:rPr lang="zh-CN" altLang="en-US" dirty="0" smtClean="0"/>
              <a:t>场景（</a:t>
            </a:r>
            <a:r>
              <a:rPr lang="en-US" altLang="zh-CN" dirty="0" err="1" smtClean="0"/>
              <a:t>AOP</a:t>
            </a:r>
            <a:r>
              <a:rPr lang="zh-CN" altLang="en-US" dirty="0" smtClean="0"/>
              <a:t>）</a:t>
            </a:r>
            <a:endParaRPr lang="en-US" altLang="zh-CN" dirty="0" smtClean="0"/>
          </a:p>
          <a:p>
            <a:pPr lvl="1"/>
            <a:r>
              <a:rPr lang="zh-CN" altLang="en-US" dirty="0" smtClean="0"/>
              <a:t>安全认证授权</a:t>
            </a:r>
            <a:endParaRPr lang="en-US" altLang="zh-CN" dirty="0" smtClean="0"/>
          </a:p>
          <a:p>
            <a:pPr lvl="1"/>
            <a:r>
              <a:rPr lang="zh-CN" altLang="en-US" dirty="0" smtClean="0"/>
              <a:t>日志</a:t>
            </a:r>
            <a:endParaRPr lang="en-US" altLang="zh-CN" dirty="0" smtClean="0"/>
          </a:p>
          <a:p>
            <a:pPr lvl="1"/>
            <a:r>
              <a:rPr lang="zh-CN" altLang="en-US" dirty="0" smtClean="0"/>
              <a:t>缓存</a:t>
            </a:r>
            <a:endParaRPr lang="en-US" altLang="zh-CN" dirty="0" smtClean="0"/>
          </a:p>
          <a:p>
            <a:pPr lvl="1"/>
            <a:r>
              <a:rPr lang="zh-CN" altLang="en-US" dirty="0" smtClean="0"/>
              <a:t>校验</a:t>
            </a:r>
            <a:endParaRPr lang="en-US" altLang="zh-CN" dirty="0" smtClean="0"/>
          </a:p>
          <a:p>
            <a:pPr lvl="1"/>
            <a:r>
              <a:rPr lang="zh-CN" altLang="en-US" dirty="0" smtClean="0"/>
              <a:t>异常处理</a:t>
            </a: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80245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6441</TotalTime>
  <Words>369</Words>
  <Application>Microsoft Office PowerPoint</Application>
  <PresentationFormat>宽屏</PresentationFormat>
  <Paragraphs>86</Paragraphs>
  <Slides>11</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Calibri Light</vt:lpstr>
      <vt:lpstr>Office 主题</vt:lpstr>
      <vt:lpstr>Decorator</vt:lpstr>
      <vt:lpstr>目录</vt:lpstr>
      <vt:lpstr>装饰者模式</vt:lpstr>
      <vt:lpstr>咖啡店的故事</vt:lpstr>
      <vt:lpstr>Coding</vt:lpstr>
      <vt:lpstr>使用场景</vt:lpstr>
      <vt:lpstr>角色</vt:lpstr>
      <vt:lpstr>UML</vt:lpstr>
      <vt:lpstr>总结</vt:lpstr>
      <vt:lpstr>相关的设计模式</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620</cp:revision>
  <dcterms:created xsi:type="dcterms:W3CDTF">2018-06-07T14:26:49Z</dcterms:created>
  <dcterms:modified xsi:type="dcterms:W3CDTF">2018-11-06T11:35:30Z</dcterms:modified>
</cp:coreProperties>
</file>