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5" r:id="rId3"/>
    <p:sldId id="268" r:id="rId4"/>
    <p:sldId id="274" r:id="rId5"/>
    <p:sldId id="282" r:id="rId6"/>
    <p:sldId id="281" r:id="rId7"/>
    <p:sldId id="287" r:id="rId8"/>
    <p:sldId id="267" r:id="rId9"/>
    <p:sldId id="269" r:id="rId10"/>
    <p:sldId id="283" r:id="rId11"/>
    <p:sldId id="272" r:id="rId12"/>
    <p:sldId id="285" r:id="rId13"/>
    <p:sldId id="271" r:id="rId14"/>
    <p:sldId id="286" r:id="rId15"/>
    <p:sldId id="270" r:id="rId16"/>
    <p:sldId id="284" r:id="rId17"/>
    <p:sldId id="275" r:id="rId18"/>
    <p:sldId id="288" r:id="rId19"/>
    <p:sldId id="289" r:id="rId20"/>
    <p:sldId id="290" r:id="rId21"/>
    <p:sldId id="291" r:id="rId22"/>
    <p:sldId id="292" r:id="rId23"/>
    <p:sldId id="293" r:id="rId24"/>
    <p:sldId id="302" r:id="rId25"/>
    <p:sldId id="303" r:id="rId26"/>
    <p:sldId id="279" r:id="rId27"/>
    <p:sldId id="304" r:id="rId28"/>
    <p:sldId id="295" r:id="rId29"/>
    <p:sldId id="296" r:id="rId30"/>
    <p:sldId id="294" r:id="rId31"/>
    <p:sldId id="297" r:id="rId32"/>
    <p:sldId id="298" r:id="rId33"/>
    <p:sldId id="300" r:id="rId34"/>
    <p:sldId id="301" r:id="rId35"/>
    <p:sldId id="299" r:id="rId36"/>
    <p:sldId id="264" r:id="rId37"/>
    <p:sldId id="276" r:id="rId38"/>
    <p:sldId id="277" r:id="rId39"/>
    <p:sldId id="266" r:id="rId40"/>
    <p:sldId id="26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86301" autoAdjust="0"/>
  </p:normalViewPr>
  <p:slideViewPr>
    <p:cSldViewPr snapToGrid="0">
      <p:cViewPr varScale="1">
        <p:scale>
          <a:sx n="100" d="100"/>
          <a:sy n="100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C6318-13F6-4F81-8AF0-3FAA8116688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279393-2270-45CB-ACCA-834DF023766A}">
      <dgm:prSet/>
      <dgm:spPr/>
      <dgm:t>
        <a:bodyPr/>
        <a:lstStyle/>
        <a:p>
          <a:pPr rtl="0"/>
          <a:r>
            <a:rPr lang="zh-CN" baseline="0" smtClean="0"/>
            <a:t>单一职责原则</a:t>
          </a:r>
          <a:endParaRPr lang="zh-CN"/>
        </a:p>
      </dgm:t>
    </dgm:pt>
    <dgm:pt modelId="{A49BF69F-B394-40FC-B215-DA31BB3D9053}" type="parTrans" cxnId="{E16C477E-1B5F-4D11-A04C-61FFE819F498}">
      <dgm:prSet/>
      <dgm:spPr/>
      <dgm:t>
        <a:bodyPr/>
        <a:lstStyle/>
        <a:p>
          <a:endParaRPr lang="zh-CN" altLang="en-US"/>
        </a:p>
      </dgm:t>
    </dgm:pt>
    <dgm:pt modelId="{5C65038B-3E3F-40EB-B5AA-354423705A7F}" type="sibTrans" cxnId="{E16C477E-1B5F-4D11-A04C-61FFE819F498}">
      <dgm:prSet/>
      <dgm:spPr/>
      <dgm:t>
        <a:bodyPr/>
        <a:lstStyle/>
        <a:p>
          <a:endParaRPr lang="zh-CN" altLang="en-US"/>
        </a:p>
      </dgm:t>
    </dgm:pt>
    <dgm:pt modelId="{A1371646-26D5-4C88-BD33-131E1EA0458D}">
      <dgm:prSet/>
      <dgm:spPr/>
      <dgm:t>
        <a:bodyPr/>
        <a:lstStyle/>
        <a:p>
          <a:pPr rtl="0"/>
          <a:r>
            <a:rPr lang="zh-CN" baseline="0" dirty="0" smtClean="0"/>
            <a:t>开闭</a:t>
          </a:r>
          <a:endParaRPr lang="en-US" altLang="zh-CN" baseline="0" dirty="0" smtClean="0"/>
        </a:p>
        <a:p>
          <a:pPr rtl="0"/>
          <a:r>
            <a:rPr lang="zh-CN" baseline="0" dirty="0" smtClean="0"/>
            <a:t>原则</a:t>
          </a:r>
          <a:endParaRPr lang="zh-CN" dirty="0"/>
        </a:p>
      </dgm:t>
    </dgm:pt>
    <dgm:pt modelId="{F9FAC35E-4829-48BF-A7F0-71823904FF30}" type="parTrans" cxnId="{400860BE-8A66-41FC-B2E9-29791C16702C}">
      <dgm:prSet/>
      <dgm:spPr/>
      <dgm:t>
        <a:bodyPr/>
        <a:lstStyle/>
        <a:p>
          <a:endParaRPr lang="zh-CN" altLang="en-US"/>
        </a:p>
      </dgm:t>
    </dgm:pt>
    <dgm:pt modelId="{FA662B3D-8560-44B4-A651-8D9B8C1270AC}" type="sibTrans" cxnId="{400860BE-8A66-41FC-B2E9-29791C16702C}">
      <dgm:prSet/>
      <dgm:spPr/>
      <dgm:t>
        <a:bodyPr/>
        <a:lstStyle/>
        <a:p>
          <a:endParaRPr lang="zh-CN" altLang="en-US"/>
        </a:p>
      </dgm:t>
    </dgm:pt>
    <dgm:pt modelId="{50CB772B-369B-4185-866D-50BBDABCEF5A}">
      <dgm:prSet/>
      <dgm:spPr/>
      <dgm:t>
        <a:bodyPr/>
        <a:lstStyle/>
        <a:p>
          <a:pPr rtl="0"/>
          <a:r>
            <a:rPr lang="zh-CN" baseline="0" smtClean="0"/>
            <a:t>里氏替换原则</a:t>
          </a:r>
          <a:endParaRPr lang="zh-CN"/>
        </a:p>
      </dgm:t>
    </dgm:pt>
    <dgm:pt modelId="{CF84DBC2-F202-4850-9DE0-AF37699CB201}" type="parTrans" cxnId="{14C697C7-E13D-4C55-9D9F-275CCA12379E}">
      <dgm:prSet/>
      <dgm:spPr/>
      <dgm:t>
        <a:bodyPr/>
        <a:lstStyle/>
        <a:p>
          <a:endParaRPr lang="zh-CN" altLang="en-US"/>
        </a:p>
      </dgm:t>
    </dgm:pt>
    <dgm:pt modelId="{63A35424-434E-4EBD-A703-35529469DE6F}" type="sibTrans" cxnId="{14C697C7-E13D-4C55-9D9F-275CCA12379E}">
      <dgm:prSet/>
      <dgm:spPr/>
      <dgm:t>
        <a:bodyPr/>
        <a:lstStyle/>
        <a:p>
          <a:endParaRPr lang="zh-CN" altLang="en-US"/>
        </a:p>
      </dgm:t>
    </dgm:pt>
    <dgm:pt modelId="{5D016EEB-2968-469E-B7CA-D95DDAECF6C2}">
      <dgm:prSet/>
      <dgm:spPr/>
      <dgm:t>
        <a:bodyPr/>
        <a:lstStyle/>
        <a:p>
          <a:pPr rtl="0"/>
          <a:r>
            <a:rPr lang="zh-CN" baseline="0" dirty="0" smtClean="0"/>
            <a:t>依赖倒</a:t>
          </a:r>
          <a:r>
            <a:rPr lang="zh-CN" altLang="en-US" baseline="0" dirty="0" smtClean="0"/>
            <a:t>置</a:t>
          </a:r>
          <a:r>
            <a:rPr lang="zh-CN" baseline="0" dirty="0" smtClean="0"/>
            <a:t>原则</a:t>
          </a:r>
          <a:endParaRPr lang="zh-CN" dirty="0"/>
        </a:p>
      </dgm:t>
    </dgm:pt>
    <dgm:pt modelId="{A365D932-0DA0-4DC3-9128-740955784CA6}" type="parTrans" cxnId="{42824DE7-EBF0-4C5F-BA19-B0CCD5B444D2}">
      <dgm:prSet/>
      <dgm:spPr/>
      <dgm:t>
        <a:bodyPr/>
        <a:lstStyle/>
        <a:p>
          <a:endParaRPr lang="zh-CN" altLang="en-US"/>
        </a:p>
      </dgm:t>
    </dgm:pt>
    <dgm:pt modelId="{6D15ADE0-2E55-4D10-A681-053D5610FADA}" type="sibTrans" cxnId="{42824DE7-EBF0-4C5F-BA19-B0CCD5B444D2}">
      <dgm:prSet/>
      <dgm:spPr/>
      <dgm:t>
        <a:bodyPr/>
        <a:lstStyle/>
        <a:p>
          <a:endParaRPr lang="zh-CN" altLang="en-US"/>
        </a:p>
      </dgm:t>
    </dgm:pt>
    <dgm:pt modelId="{79B196A9-5005-4520-AB14-13C8A02A5A87}">
      <dgm:prSet/>
      <dgm:spPr/>
      <dgm:t>
        <a:bodyPr/>
        <a:lstStyle/>
        <a:p>
          <a:pPr rtl="0"/>
          <a:r>
            <a:rPr lang="zh-CN" baseline="0" smtClean="0"/>
            <a:t>接口分离原则</a:t>
          </a:r>
          <a:endParaRPr lang="zh-CN"/>
        </a:p>
      </dgm:t>
    </dgm:pt>
    <dgm:pt modelId="{CD2A6DFD-E784-47DE-AE45-BF84136A1718}" type="parTrans" cxnId="{4B34929A-C6E2-47F6-B97F-0DA21857293C}">
      <dgm:prSet/>
      <dgm:spPr/>
      <dgm:t>
        <a:bodyPr/>
        <a:lstStyle/>
        <a:p>
          <a:endParaRPr lang="zh-CN" altLang="en-US"/>
        </a:p>
      </dgm:t>
    </dgm:pt>
    <dgm:pt modelId="{E3CD58D1-2787-4A21-B9CC-CE305D12198B}" type="sibTrans" cxnId="{4B34929A-C6E2-47F6-B97F-0DA21857293C}">
      <dgm:prSet/>
      <dgm:spPr/>
      <dgm:t>
        <a:bodyPr/>
        <a:lstStyle/>
        <a:p>
          <a:endParaRPr lang="zh-CN" altLang="en-US"/>
        </a:p>
      </dgm:t>
    </dgm:pt>
    <dgm:pt modelId="{522455C6-DC20-4B8C-9BBA-E34806513957}">
      <dgm:prSet/>
      <dgm:spPr/>
      <dgm:t>
        <a:bodyPr/>
        <a:lstStyle/>
        <a:p>
          <a:pPr rtl="0"/>
          <a:r>
            <a:rPr lang="zh-CN" baseline="0" dirty="0" smtClean="0"/>
            <a:t>迪米特</a:t>
          </a:r>
          <a:r>
            <a:rPr lang="zh-CN" altLang="en-US" baseline="0" dirty="0" smtClean="0"/>
            <a:t>法</a:t>
          </a:r>
          <a:r>
            <a:rPr lang="zh-CN" baseline="0" dirty="0" smtClean="0"/>
            <a:t>则</a:t>
          </a:r>
          <a:endParaRPr lang="zh-CN" dirty="0"/>
        </a:p>
      </dgm:t>
    </dgm:pt>
    <dgm:pt modelId="{7E01DF04-3D92-4B65-923E-556014FCDED7}" type="parTrans" cxnId="{F7B76825-9668-4163-B6A9-7F41B8CC98C7}">
      <dgm:prSet/>
      <dgm:spPr/>
      <dgm:t>
        <a:bodyPr/>
        <a:lstStyle/>
        <a:p>
          <a:endParaRPr lang="zh-CN" altLang="en-US"/>
        </a:p>
      </dgm:t>
    </dgm:pt>
    <dgm:pt modelId="{B9D83024-3174-4FA3-AA61-EFFCE86EB011}" type="sibTrans" cxnId="{F7B76825-9668-4163-B6A9-7F41B8CC98C7}">
      <dgm:prSet/>
      <dgm:spPr/>
      <dgm:t>
        <a:bodyPr/>
        <a:lstStyle/>
        <a:p>
          <a:endParaRPr lang="zh-CN" altLang="en-US"/>
        </a:p>
      </dgm:t>
    </dgm:pt>
    <dgm:pt modelId="{8D6069CE-3043-4B92-A3FB-A78920AC6AB4}">
      <dgm:prSet/>
      <dgm:spPr/>
      <dgm:t>
        <a:bodyPr/>
        <a:lstStyle/>
        <a:p>
          <a:r>
            <a:rPr lang="zh-CN" altLang="en-US" dirty="0" smtClean="0"/>
            <a:t>合成复用原则</a:t>
          </a:r>
          <a:endParaRPr lang="zh-CN" altLang="en-US" dirty="0"/>
        </a:p>
      </dgm:t>
    </dgm:pt>
    <dgm:pt modelId="{AFC9DC94-D5A6-41BB-B65D-CF503197ED96}" type="parTrans" cxnId="{8CB676F8-C25B-4D1B-B352-BCF2570AA038}">
      <dgm:prSet/>
      <dgm:spPr/>
      <dgm:t>
        <a:bodyPr/>
        <a:lstStyle/>
        <a:p>
          <a:endParaRPr lang="zh-CN" altLang="en-US"/>
        </a:p>
      </dgm:t>
    </dgm:pt>
    <dgm:pt modelId="{E458996C-DDCA-478D-8308-22EC84E0326D}" type="sibTrans" cxnId="{8CB676F8-C25B-4D1B-B352-BCF2570AA038}">
      <dgm:prSet/>
      <dgm:spPr/>
      <dgm:t>
        <a:bodyPr/>
        <a:lstStyle/>
        <a:p>
          <a:endParaRPr lang="zh-CN" altLang="en-US"/>
        </a:p>
      </dgm:t>
    </dgm:pt>
    <dgm:pt modelId="{8547924C-6B48-4112-AF47-713F077CEBD4}" type="pres">
      <dgm:prSet presAssocID="{C87C6318-13F6-4F81-8AF0-3FAA8116688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D6F2ED-302F-416C-8894-31C955AE7E5E}" type="pres">
      <dgm:prSet presAssocID="{C87C6318-13F6-4F81-8AF0-3FAA8116688C}" presName="arrow" presStyleLbl="bgShp" presStyleIdx="0" presStyleCnt="1"/>
      <dgm:spPr/>
    </dgm:pt>
    <dgm:pt modelId="{372A7546-A7A3-4A41-9B6F-8AA31EE48B67}" type="pres">
      <dgm:prSet presAssocID="{C87C6318-13F6-4F81-8AF0-3FAA8116688C}" presName="linearProcess" presStyleCnt="0"/>
      <dgm:spPr/>
    </dgm:pt>
    <dgm:pt modelId="{EEBD622B-DD69-41EC-8CDE-3BC7B9EF9A97}" type="pres">
      <dgm:prSet presAssocID="{14279393-2270-45CB-ACCA-834DF023766A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C1D13-1171-4039-BB92-C8C740F5B3CC}" type="pres">
      <dgm:prSet presAssocID="{5C65038B-3E3F-40EB-B5AA-354423705A7F}" presName="sibTrans" presStyleCnt="0"/>
      <dgm:spPr/>
    </dgm:pt>
    <dgm:pt modelId="{E06CFE31-9CBB-4F8C-A2DA-82BDBFB4DA23}" type="pres">
      <dgm:prSet presAssocID="{A1371646-26D5-4C88-BD33-131E1EA0458D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4B3E4-3251-4B14-9642-1517236BD261}" type="pres">
      <dgm:prSet presAssocID="{FA662B3D-8560-44B4-A651-8D9B8C1270AC}" presName="sibTrans" presStyleCnt="0"/>
      <dgm:spPr/>
    </dgm:pt>
    <dgm:pt modelId="{CFF198B2-C017-4C4E-8F3A-B246BEA03BFB}" type="pres">
      <dgm:prSet presAssocID="{50CB772B-369B-4185-866D-50BBDABCEF5A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73B3-8C86-4B29-8118-34CBF1FBE50B}" type="pres">
      <dgm:prSet presAssocID="{63A35424-434E-4EBD-A703-35529469DE6F}" presName="sibTrans" presStyleCnt="0"/>
      <dgm:spPr/>
    </dgm:pt>
    <dgm:pt modelId="{742BDE79-85F0-4D12-8267-A7BC41FF9E3C}" type="pres">
      <dgm:prSet presAssocID="{5D016EEB-2968-469E-B7CA-D95DDAECF6C2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FDD17-F231-4552-9D78-0035D808041E}" type="pres">
      <dgm:prSet presAssocID="{6D15ADE0-2E55-4D10-A681-053D5610FADA}" presName="sibTrans" presStyleCnt="0"/>
      <dgm:spPr/>
    </dgm:pt>
    <dgm:pt modelId="{BE9913E7-B702-405E-9879-8333C532E0C6}" type="pres">
      <dgm:prSet presAssocID="{79B196A9-5005-4520-AB14-13C8A02A5A87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31C4D-288C-4704-B7BD-E0FADA54B7FB}" type="pres">
      <dgm:prSet presAssocID="{E3CD58D1-2787-4A21-B9CC-CE305D12198B}" presName="sibTrans" presStyleCnt="0"/>
      <dgm:spPr/>
    </dgm:pt>
    <dgm:pt modelId="{68B7954B-D397-47BD-A1FD-5A27542663C6}" type="pres">
      <dgm:prSet presAssocID="{522455C6-DC20-4B8C-9BBA-E34806513957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7FB12-FC23-478E-BC5A-3E19E04289E8}" type="pres">
      <dgm:prSet presAssocID="{B9D83024-3174-4FA3-AA61-EFFCE86EB011}" presName="sibTrans" presStyleCnt="0"/>
      <dgm:spPr/>
    </dgm:pt>
    <dgm:pt modelId="{DB0CF86B-2644-47F8-B638-C8F84BA90287}" type="pres">
      <dgm:prSet presAssocID="{8D6069CE-3043-4B92-A3FB-A78920AC6AB4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B76825-9668-4163-B6A9-7F41B8CC98C7}" srcId="{C87C6318-13F6-4F81-8AF0-3FAA8116688C}" destId="{522455C6-DC20-4B8C-9BBA-E34806513957}" srcOrd="5" destOrd="0" parTransId="{7E01DF04-3D92-4B65-923E-556014FCDED7}" sibTransId="{B9D83024-3174-4FA3-AA61-EFFCE86EB011}"/>
    <dgm:cxn modelId="{776D7CFD-63AF-47D0-8B6C-26ADE3B704EC}" type="presOf" srcId="{5D016EEB-2968-469E-B7CA-D95DDAECF6C2}" destId="{742BDE79-85F0-4D12-8267-A7BC41FF9E3C}" srcOrd="0" destOrd="0" presId="urn:microsoft.com/office/officeart/2005/8/layout/hProcess9"/>
    <dgm:cxn modelId="{8CB676F8-C25B-4D1B-B352-BCF2570AA038}" srcId="{C87C6318-13F6-4F81-8AF0-3FAA8116688C}" destId="{8D6069CE-3043-4B92-A3FB-A78920AC6AB4}" srcOrd="6" destOrd="0" parTransId="{AFC9DC94-D5A6-41BB-B65D-CF503197ED96}" sibTransId="{E458996C-DDCA-478D-8308-22EC84E0326D}"/>
    <dgm:cxn modelId="{E516CA30-9E1F-4337-9FC0-D3703A17530F}" type="presOf" srcId="{8D6069CE-3043-4B92-A3FB-A78920AC6AB4}" destId="{DB0CF86B-2644-47F8-B638-C8F84BA90287}" srcOrd="0" destOrd="0" presId="urn:microsoft.com/office/officeart/2005/8/layout/hProcess9"/>
    <dgm:cxn modelId="{14C697C7-E13D-4C55-9D9F-275CCA12379E}" srcId="{C87C6318-13F6-4F81-8AF0-3FAA8116688C}" destId="{50CB772B-369B-4185-866D-50BBDABCEF5A}" srcOrd="2" destOrd="0" parTransId="{CF84DBC2-F202-4850-9DE0-AF37699CB201}" sibTransId="{63A35424-434E-4EBD-A703-35529469DE6F}"/>
    <dgm:cxn modelId="{E4E97DA9-5AEF-43DE-928D-C491B23B105E}" type="presOf" srcId="{50CB772B-369B-4185-866D-50BBDABCEF5A}" destId="{CFF198B2-C017-4C4E-8F3A-B246BEA03BFB}" srcOrd="0" destOrd="0" presId="urn:microsoft.com/office/officeart/2005/8/layout/hProcess9"/>
    <dgm:cxn modelId="{F3D60077-14BB-4877-91C1-DC423A9F22DE}" type="presOf" srcId="{522455C6-DC20-4B8C-9BBA-E34806513957}" destId="{68B7954B-D397-47BD-A1FD-5A27542663C6}" srcOrd="0" destOrd="0" presId="urn:microsoft.com/office/officeart/2005/8/layout/hProcess9"/>
    <dgm:cxn modelId="{7CA1B224-D4F1-4D58-B353-66916263D901}" type="presOf" srcId="{C87C6318-13F6-4F81-8AF0-3FAA8116688C}" destId="{8547924C-6B48-4112-AF47-713F077CEBD4}" srcOrd="0" destOrd="0" presId="urn:microsoft.com/office/officeart/2005/8/layout/hProcess9"/>
    <dgm:cxn modelId="{659D6FA8-AA9B-4084-B603-A71A758C96C8}" type="presOf" srcId="{A1371646-26D5-4C88-BD33-131E1EA0458D}" destId="{E06CFE31-9CBB-4F8C-A2DA-82BDBFB4DA23}" srcOrd="0" destOrd="0" presId="urn:microsoft.com/office/officeart/2005/8/layout/hProcess9"/>
    <dgm:cxn modelId="{42824DE7-EBF0-4C5F-BA19-B0CCD5B444D2}" srcId="{C87C6318-13F6-4F81-8AF0-3FAA8116688C}" destId="{5D016EEB-2968-469E-B7CA-D95DDAECF6C2}" srcOrd="3" destOrd="0" parTransId="{A365D932-0DA0-4DC3-9128-740955784CA6}" sibTransId="{6D15ADE0-2E55-4D10-A681-053D5610FADA}"/>
    <dgm:cxn modelId="{D671BA46-CEBC-4AA3-8EE0-06C43923FF46}" type="presOf" srcId="{79B196A9-5005-4520-AB14-13C8A02A5A87}" destId="{BE9913E7-B702-405E-9879-8333C532E0C6}" srcOrd="0" destOrd="0" presId="urn:microsoft.com/office/officeart/2005/8/layout/hProcess9"/>
    <dgm:cxn modelId="{4B34929A-C6E2-47F6-B97F-0DA21857293C}" srcId="{C87C6318-13F6-4F81-8AF0-3FAA8116688C}" destId="{79B196A9-5005-4520-AB14-13C8A02A5A87}" srcOrd="4" destOrd="0" parTransId="{CD2A6DFD-E784-47DE-AE45-BF84136A1718}" sibTransId="{E3CD58D1-2787-4A21-B9CC-CE305D12198B}"/>
    <dgm:cxn modelId="{B0EA9CD3-B01D-4925-B67A-C7088842E29E}" type="presOf" srcId="{14279393-2270-45CB-ACCA-834DF023766A}" destId="{EEBD622B-DD69-41EC-8CDE-3BC7B9EF9A97}" srcOrd="0" destOrd="0" presId="urn:microsoft.com/office/officeart/2005/8/layout/hProcess9"/>
    <dgm:cxn modelId="{400860BE-8A66-41FC-B2E9-29791C16702C}" srcId="{C87C6318-13F6-4F81-8AF0-3FAA8116688C}" destId="{A1371646-26D5-4C88-BD33-131E1EA0458D}" srcOrd="1" destOrd="0" parTransId="{F9FAC35E-4829-48BF-A7F0-71823904FF30}" sibTransId="{FA662B3D-8560-44B4-A651-8D9B8C1270AC}"/>
    <dgm:cxn modelId="{E16C477E-1B5F-4D11-A04C-61FFE819F498}" srcId="{C87C6318-13F6-4F81-8AF0-3FAA8116688C}" destId="{14279393-2270-45CB-ACCA-834DF023766A}" srcOrd="0" destOrd="0" parTransId="{A49BF69F-B394-40FC-B215-DA31BB3D9053}" sibTransId="{5C65038B-3E3F-40EB-B5AA-354423705A7F}"/>
    <dgm:cxn modelId="{6FD2F7BE-2450-40D8-B373-449EA5213398}" type="presParOf" srcId="{8547924C-6B48-4112-AF47-713F077CEBD4}" destId="{EDD6F2ED-302F-416C-8894-31C955AE7E5E}" srcOrd="0" destOrd="0" presId="urn:microsoft.com/office/officeart/2005/8/layout/hProcess9"/>
    <dgm:cxn modelId="{F2B58C75-96FD-4052-9AEF-DCD5548FD479}" type="presParOf" srcId="{8547924C-6B48-4112-AF47-713F077CEBD4}" destId="{372A7546-A7A3-4A41-9B6F-8AA31EE48B67}" srcOrd="1" destOrd="0" presId="urn:microsoft.com/office/officeart/2005/8/layout/hProcess9"/>
    <dgm:cxn modelId="{A80BA226-9866-4D9E-88F2-0C803A6B4183}" type="presParOf" srcId="{372A7546-A7A3-4A41-9B6F-8AA31EE48B67}" destId="{EEBD622B-DD69-41EC-8CDE-3BC7B9EF9A97}" srcOrd="0" destOrd="0" presId="urn:microsoft.com/office/officeart/2005/8/layout/hProcess9"/>
    <dgm:cxn modelId="{3B575FE7-906D-4090-8BAD-5DFBE5E49347}" type="presParOf" srcId="{372A7546-A7A3-4A41-9B6F-8AA31EE48B67}" destId="{20AC1D13-1171-4039-BB92-C8C740F5B3CC}" srcOrd="1" destOrd="0" presId="urn:microsoft.com/office/officeart/2005/8/layout/hProcess9"/>
    <dgm:cxn modelId="{5FCD9DA1-E075-4FDD-8185-428E859B9D41}" type="presParOf" srcId="{372A7546-A7A3-4A41-9B6F-8AA31EE48B67}" destId="{E06CFE31-9CBB-4F8C-A2DA-82BDBFB4DA23}" srcOrd="2" destOrd="0" presId="urn:microsoft.com/office/officeart/2005/8/layout/hProcess9"/>
    <dgm:cxn modelId="{ABBC182C-CCFD-43F4-8C14-E897E24CA096}" type="presParOf" srcId="{372A7546-A7A3-4A41-9B6F-8AA31EE48B67}" destId="{1944B3E4-3251-4B14-9642-1517236BD261}" srcOrd="3" destOrd="0" presId="urn:microsoft.com/office/officeart/2005/8/layout/hProcess9"/>
    <dgm:cxn modelId="{B8ABE4DE-CB63-4552-818B-1626771D93F3}" type="presParOf" srcId="{372A7546-A7A3-4A41-9B6F-8AA31EE48B67}" destId="{CFF198B2-C017-4C4E-8F3A-B246BEA03BFB}" srcOrd="4" destOrd="0" presId="urn:microsoft.com/office/officeart/2005/8/layout/hProcess9"/>
    <dgm:cxn modelId="{C60A9161-2AD8-4FD5-8D78-097B281910AA}" type="presParOf" srcId="{372A7546-A7A3-4A41-9B6F-8AA31EE48B67}" destId="{998573B3-8C86-4B29-8118-34CBF1FBE50B}" srcOrd="5" destOrd="0" presId="urn:microsoft.com/office/officeart/2005/8/layout/hProcess9"/>
    <dgm:cxn modelId="{D8F76ADF-F4B7-44E0-BFEF-EA790F935668}" type="presParOf" srcId="{372A7546-A7A3-4A41-9B6F-8AA31EE48B67}" destId="{742BDE79-85F0-4D12-8267-A7BC41FF9E3C}" srcOrd="6" destOrd="0" presId="urn:microsoft.com/office/officeart/2005/8/layout/hProcess9"/>
    <dgm:cxn modelId="{31C4B9B5-399C-4C3C-A0A9-FAE491E2A9A3}" type="presParOf" srcId="{372A7546-A7A3-4A41-9B6F-8AA31EE48B67}" destId="{E0AFDD17-F231-4552-9D78-0035D808041E}" srcOrd="7" destOrd="0" presId="urn:microsoft.com/office/officeart/2005/8/layout/hProcess9"/>
    <dgm:cxn modelId="{DFC0DC27-9676-4FE5-B581-0F6EBF11870E}" type="presParOf" srcId="{372A7546-A7A3-4A41-9B6F-8AA31EE48B67}" destId="{BE9913E7-B702-405E-9879-8333C532E0C6}" srcOrd="8" destOrd="0" presId="urn:microsoft.com/office/officeart/2005/8/layout/hProcess9"/>
    <dgm:cxn modelId="{7CAE2B9F-3F61-4EB4-B7FD-309E74E37FBB}" type="presParOf" srcId="{372A7546-A7A3-4A41-9B6F-8AA31EE48B67}" destId="{ECE31C4D-288C-4704-B7BD-E0FADA54B7FB}" srcOrd="9" destOrd="0" presId="urn:microsoft.com/office/officeart/2005/8/layout/hProcess9"/>
    <dgm:cxn modelId="{8884D537-48B9-4295-97D0-1E2D7A98028F}" type="presParOf" srcId="{372A7546-A7A3-4A41-9B6F-8AA31EE48B67}" destId="{68B7954B-D397-47BD-A1FD-5A27542663C6}" srcOrd="10" destOrd="0" presId="urn:microsoft.com/office/officeart/2005/8/layout/hProcess9"/>
    <dgm:cxn modelId="{4394D031-58F5-4211-86EC-6323460B6F1D}" type="presParOf" srcId="{372A7546-A7A3-4A41-9B6F-8AA31EE48B67}" destId="{2507FB12-FC23-478E-BC5A-3E19E04289E8}" srcOrd="11" destOrd="0" presId="urn:microsoft.com/office/officeart/2005/8/layout/hProcess9"/>
    <dgm:cxn modelId="{26EF593F-5D46-4017-8C73-D1E2BFBFB828}" type="presParOf" srcId="{372A7546-A7A3-4A41-9B6F-8AA31EE48B67}" destId="{DB0CF86B-2644-47F8-B638-C8F84BA9028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73C2-EDFA-467D-AFA4-155861E85476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8E8D7-563C-45F8-B2D1-2FA41D2DB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对于中高级人员需要提升的能力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基础能力</a:t>
            </a:r>
            <a:r>
              <a:rPr lang="en-US" altLang="zh-CN" dirty="0" smtClean="0"/>
              <a:t>.</a:t>
            </a:r>
            <a:r>
              <a:rPr lang="zh-CN" altLang="en-US" dirty="0" smtClean="0"/>
              <a:t>设计能力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zh-CN" altLang="en-US" dirty="0" smtClean="0"/>
              <a:t>认知与眼界</a:t>
            </a:r>
            <a:r>
              <a:rPr lang="en-US" altLang="zh-CN" dirty="0" smtClean="0"/>
              <a:t>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18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为什么有继承，继承的场景是什么？为了复用。那么继承和组合的区别呢？</a:t>
            </a:r>
            <a:endParaRPr lang="en-US" altLang="zh-CN" dirty="0" smtClean="0"/>
          </a:p>
          <a:p>
            <a:r>
              <a:rPr lang="zh-CN" altLang="en-US" dirty="0" smtClean="0"/>
              <a:t>继承的同时也有自己的特色，不然直接用父类不就行了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5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没有继承就没有多态，为什么呢？</a:t>
            </a:r>
            <a:endParaRPr lang="en-US" altLang="zh-CN" dirty="0" smtClean="0"/>
          </a:p>
          <a:p>
            <a:r>
              <a:rPr lang="zh-CN" altLang="en-US" dirty="0" smtClean="0"/>
              <a:t>有一个父类和不同行为的子类的实现，子类很多的不同的行为称为多态</a:t>
            </a:r>
            <a:endParaRPr lang="en-US" altLang="zh-CN" dirty="0" smtClean="0"/>
          </a:p>
          <a:p>
            <a:r>
              <a:rPr lang="zh-CN" altLang="en-US" dirty="0" smtClean="0"/>
              <a:t>多态就是很巧妙的利用了继承这个特性实现了另一种机制。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64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子类拥有父类非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的属性，方法。</a:t>
            </a:r>
          </a:p>
          <a:p>
            <a:r>
              <a:rPr lang="zh-CN" altLang="en-US" dirty="0" smtClean="0"/>
              <a:t>子类可以拥有自己的属性和方法，即子类可以对父类进行扩展。</a:t>
            </a:r>
          </a:p>
          <a:p>
            <a:r>
              <a:rPr lang="zh-CN" altLang="en-US" dirty="0" smtClean="0"/>
              <a:t>子类可以用自己的方式实现父类的方法。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的继承是单继承，但是可以多重继承</a:t>
            </a:r>
            <a:endParaRPr lang="en-US" altLang="zh-CN" dirty="0" smtClean="0"/>
          </a:p>
          <a:p>
            <a:r>
              <a:rPr lang="zh-CN" altLang="en-US" dirty="0" smtClean="0"/>
              <a:t>提高了类之间的耦合性（继承的缺点，耦合度高就会造成代码之间的联系）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2E1-3B16-43A0-803A-DFB1AF90FB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08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75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告诉你我一个电脑都有哪些接口，提前约定好，你去对照着接口生产我需要的零件就好了。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6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高内聚低耦合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25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24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8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5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2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面向接口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面向日志</a:t>
            </a:r>
            <a:r>
              <a:rPr lang="en-US" altLang="zh-CN" dirty="0" smtClean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6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：分享方式先由我自己分享，大家有想分享的可以穿插着分享设计模式，一共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多个，机不可失。时间可选大家写代码疲惫的时候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源码加深设计模式的理解是想更熟悉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原理，可以让工作更顺畅</a:t>
            </a:r>
            <a:endParaRPr lang="en-US" altLang="zh-CN" dirty="0" smtClean="0"/>
          </a:p>
          <a:p>
            <a:r>
              <a:rPr lang="en-US" altLang="zh-CN" dirty="0" smtClean="0"/>
              <a:t>3-4</a:t>
            </a:r>
            <a:r>
              <a:rPr lang="zh-CN" altLang="en-US" dirty="0" smtClean="0"/>
              <a:t>：团队的仪式感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1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、大家一定都不陌生，常写的伪代码就像是实现流程图的一种体现。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、通常是一个模块如何实现，从上到下的步步求精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、程序的规模不是很大的时候，面向过程还会是一种优势。起床上学的例子（起床，洗漱，吃饭，上学）</a:t>
            </a:r>
            <a:endParaRPr lang="en-US" altLang="zh-CN" dirty="0" smtClean="0"/>
          </a:p>
          <a:p>
            <a:r>
              <a:rPr lang="zh-CN" altLang="en-US" dirty="0" smtClean="0"/>
              <a:t>对于面向对象而言是怎样的呢 ？抽象一个父类。四种方法，继承调度。如果不吃早餐呢？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在变化的冲击下，面向过程需要大面积的改动，重复的实现因为代码耦合而无法复用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2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2E1-3B16-43A0-803A-DFB1AF90FB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1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注解、反射、代理、内部类、枚举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2E1-3B16-43A0-803A-DFB1AF90FB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代码上看，面向对象就是对面向过程的封装，将面向过程抽象成类，然后封装，方便使用就是面向对象。</a:t>
            </a:r>
            <a:endParaRPr lang="en-US" altLang="zh-CN" dirty="0" smtClean="0"/>
          </a:p>
          <a:p>
            <a:r>
              <a:rPr lang="zh-CN" altLang="en-US" dirty="0" smtClean="0"/>
              <a:t>类的设计主要考虑的也就是，复用和耦合（低耦合高内聚）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06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只是告诉我们要以对象的角度去看待事务（每个对象都是不同的，或许可能有相同点</a:t>
            </a:r>
            <a:r>
              <a:rPr lang="en-US" altLang="zh-CN" dirty="0" smtClean="0"/>
              <a:t>..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：类是对具有共同特征的一类事物的描述，是抽象的。对象是实际存在的该类事务的一个实体，因此也称为实例。</a:t>
            </a:r>
            <a:endParaRPr lang="en-US" altLang="zh-CN" dirty="0" smtClean="0"/>
          </a:p>
          <a:p>
            <a:r>
              <a:rPr lang="zh-CN" altLang="en-US" dirty="0" smtClean="0"/>
              <a:t>能搞定现时，就能搞定你的代码和程序（）</a:t>
            </a:r>
            <a:endParaRPr lang="en-US" altLang="zh-CN" dirty="0" smtClean="0"/>
          </a:p>
          <a:p>
            <a:r>
              <a:rPr lang="zh-CN" altLang="en-US" dirty="0" smtClean="0"/>
              <a:t>面向对象说白了就是在计算机世界去模拟现时世界的一种编程方法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06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主要是可乐，盖子封装起来。不允许随便直接访问，防止弄脏了数据，我们也不需要知道可乐怎么制造的之类的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只管吸。职责就是解渴，对外提供吸的方法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4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7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6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3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C39A-8C35-403D-84E8-E1D6ADA2B48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李星霖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封装</a:t>
            </a: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封装</a:t>
            </a:r>
            <a:r>
              <a:rPr lang="en-US" altLang="zh-CN" dirty="0"/>
              <a:t>(Encapsulation)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封装是</a:t>
            </a:r>
            <a:r>
              <a:rPr lang="zh-CN" altLang="en-US" dirty="0"/>
              <a:t>把对象的属性和方法结合成一个</a:t>
            </a:r>
            <a:r>
              <a:rPr lang="zh-CN" altLang="en-US" dirty="0" smtClean="0"/>
              <a:t>独立的单位</a:t>
            </a:r>
            <a:r>
              <a:rPr lang="zh-CN" altLang="en-US" dirty="0"/>
              <a:t>，并尽可能地隐藏对象的内部细节</a:t>
            </a:r>
            <a:endParaRPr lang="en-US" altLang="zh-CN" dirty="0" smtClean="0"/>
          </a:p>
          <a:p>
            <a:pPr lvl="2"/>
            <a:r>
              <a:rPr lang="zh-CN" altLang="en-US" dirty="0"/>
              <a:t>封装的优点</a:t>
            </a:r>
          </a:p>
          <a:p>
            <a:pPr lvl="3"/>
            <a:r>
              <a:rPr lang="zh-CN" altLang="en-US" dirty="0" smtClean="0"/>
              <a:t>良好</a:t>
            </a:r>
            <a:r>
              <a:rPr lang="zh-CN" altLang="en-US" dirty="0"/>
              <a:t>的封装能够减少耦合。</a:t>
            </a:r>
          </a:p>
          <a:p>
            <a:pPr lvl="3"/>
            <a:r>
              <a:rPr lang="zh-CN" altLang="en-US" dirty="0" smtClean="0"/>
              <a:t>类</a:t>
            </a:r>
            <a:r>
              <a:rPr lang="zh-CN" altLang="en-US" dirty="0"/>
              <a:t>内部的结构可以自由修改。</a:t>
            </a:r>
          </a:p>
          <a:p>
            <a:pPr lvl="3"/>
            <a:r>
              <a:rPr lang="zh-CN" altLang="en-US" dirty="0" smtClean="0"/>
              <a:t>可以</a:t>
            </a:r>
            <a:r>
              <a:rPr lang="zh-CN" altLang="en-US" dirty="0"/>
              <a:t>对成员变量进行更精确的控制。</a:t>
            </a:r>
          </a:p>
          <a:p>
            <a:pPr lvl="3"/>
            <a:r>
              <a:rPr lang="zh-CN" altLang="en-US" dirty="0" smtClean="0"/>
              <a:t>隐藏</a:t>
            </a:r>
            <a:r>
              <a:rPr lang="zh-CN" altLang="en-US" dirty="0"/>
              <a:t>信息，实现细节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2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5" y="1858169"/>
            <a:ext cx="8803758" cy="4286250"/>
          </a:xfrm>
        </p:spPr>
      </p:pic>
    </p:spTree>
    <p:extLst>
      <p:ext uri="{BB962C8B-B14F-4D97-AF65-F5344CB8AC3E}">
        <p14:creationId xmlns:p14="http://schemas.microsoft.com/office/powerpoint/2010/main" val="20885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/>
              <a:t>继承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继承</a:t>
            </a:r>
            <a:r>
              <a:rPr lang="en-US" altLang="zh-CN" dirty="0"/>
              <a:t>(Extends)</a:t>
            </a:r>
          </a:p>
          <a:p>
            <a:pPr lvl="2"/>
            <a:r>
              <a:rPr lang="zh-CN" altLang="en-US" dirty="0"/>
              <a:t>子类继承父类的特征和行为，使得子类对象（实例）具有父类的实例域和方法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(Implements)</a:t>
            </a:r>
          </a:p>
          <a:p>
            <a:pPr lvl="2"/>
            <a:r>
              <a:rPr lang="zh-CN" altLang="en-US" dirty="0"/>
              <a:t>子类对接口中</a:t>
            </a:r>
            <a:r>
              <a:rPr lang="zh-CN" altLang="en-US" dirty="0" smtClean="0"/>
              <a:t>的定义的行为作出</a:t>
            </a:r>
            <a:r>
              <a:rPr lang="zh-CN" altLang="en-US" dirty="0"/>
              <a:t>具体</a:t>
            </a:r>
            <a:r>
              <a:rPr lang="zh-CN" altLang="en-US" dirty="0" smtClean="0"/>
              <a:t>的实现</a:t>
            </a:r>
            <a:endParaRPr lang="en-US" altLang="zh-CN" dirty="0"/>
          </a:p>
        </p:txBody>
      </p:sp>
      <p:pic>
        <p:nvPicPr>
          <p:cNvPr id="1026" name="Picture 2" descr="http://www.runoob.com/wp-content/uploads/2013/12/14B0951E-FC75-47A3-B611-4E18838873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90" y="3579015"/>
            <a:ext cx="5270500" cy="252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14" y="1892595"/>
            <a:ext cx="8782493" cy="4284367"/>
          </a:xfrm>
        </p:spPr>
      </p:pic>
    </p:spTree>
    <p:extLst>
      <p:ext uri="{BB962C8B-B14F-4D97-AF65-F5344CB8AC3E}">
        <p14:creationId xmlns:p14="http://schemas.microsoft.com/office/powerpoint/2010/main" val="5290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多态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多态（</a:t>
            </a:r>
            <a:r>
              <a:rPr lang="en-US" altLang="zh-CN" dirty="0"/>
              <a:t>Override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多态是同一个行为具有多个不同表现形式或形态的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3"/>
            <a:endParaRPr lang="en-US" altLang="zh-CN" dirty="0"/>
          </a:p>
        </p:txBody>
      </p:sp>
      <p:pic>
        <p:nvPicPr>
          <p:cNvPr id="3074" name="Picture 2" descr="http://www.runoob.com/wp-content/uploads/2013/12/dt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2667000"/>
            <a:ext cx="7296811" cy="311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29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/>
              <a:t>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不同层次的抽象</a:t>
            </a:r>
            <a:r>
              <a:rPr lang="en-US" altLang="zh-CN" dirty="0" smtClean="0"/>
              <a:t>…</a:t>
            </a:r>
            <a:r>
              <a:rPr lang="zh-CN" altLang="en-US" dirty="0"/>
              <a:t>代码层次类的抽象</a:t>
            </a:r>
            <a:r>
              <a:rPr lang="en-US" altLang="zh-CN" dirty="0"/>
              <a:t>..</a:t>
            </a:r>
            <a:r>
              <a:rPr lang="zh-CN" altLang="en-US" dirty="0"/>
              <a:t>一个模块的抽象</a:t>
            </a:r>
            <a:r>
              <a:rPr lang="en-US" altLang="zh-CN" dirty="0"/>
              <a:t>..</a:t>
            </a:r>
            <a:r>
              <a:rPr lang="zh-CN" altLang="en-US" dirty="0"/>
              <a:t>一个系统的抽象</a:t>
            </a:r>
            <a:r>
              <a:rPr lang="en-US" altLang="zh-CN" dirty="0"/>
              <a:t>..</a:t>
            </a:r>
            <a:r>
              <a:rPr lang="zh-CN" altLang="en-US" dirty="0"/>
              <a:t>一个框架的抽象</a:t>
            </a:r>
            <a:r>
              <a:rPr lang="en-US" altLang="zh-CN" dirty="0"/>
              <a:t>..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我们的能力的提高一部分也反应我们能抽象的程度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17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抽象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抽象（</a:t>
            </a:r>
            <a:r>
              <a:rPr lang="en-US" altLang="zh-CN" dirty="0" smtClean="0"/>
              <a:t>Abstraction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抽象是指对具体的问题（对象）进行概括，抽出一类对象的公共性质并加以描述的过程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</a:t>
            </a:r>
            <a:r>
              <a:rPr lang="zh-CN" altLang="en-US" dirty="0"/>
              <a:t>一个问题的抽象应该包括两个方面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/>
              <a:t>数据抽象：描述某类对象的属性或状态，也就是此类对象区别于彼类对象的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3"/>
            <a:r>
              <a:rPr lang="zh-CN" altLang="en-US" dirty="0"/>
              <a:t>行为</a:t>
            </a:r>
            <a:r>
              <a:rPr lang="zh-CN" altLang="en-US" dirty="0" smtClean="0"/>
              <a:t>抽象：</a:t>
            </a:r>
            <a:r>
              <a:rPr lang="zh-CN" altLang="en-US" dirty="0"/>
              <a:t>描述的是某类对象的共同行为或功能特征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7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面向接口编程，不面向实现编程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我们把整体的过程拆分为对象拥有的功能去组合会有什么问题呢</a:t>
            </a:r>
            <a:r>
              <a:rPr lang="en-US" altLang="zh-CN" dirty="0" smtClean="0"/>
              <a:t>..</a:t>
            </a:r>
          </a:p>
          <a:p>
            <a:endParaRPr lang="en-US" altLang="zh-CN" dirty="0"/>
          </a:p>
          <a:p>
            <a:r>
              <a:rPr lang="zh-CN" altLang="en-US" dirty="0" smtClean="0"/>
              <a:t>接口标准化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对象之间的关系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聚合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6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依赖（</a:t>
            </a:r>
            <a:r>
              <a:rPr lang="en-US" altLang="zh-CN" dirty="0"/>
              <a:t>Dependency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对象之间最弱的一</a:t>
            </a:r>
            <a:r>
              <a:rPr lang="zh-CN" altLang="en-US" dirty="0" smtClean="0"/>
              <a:t>种关系，</a:t>
            </a:r>
            <a:r>
              <a:rPr lang="zh-CN" altLang="en-US" dirty="0"/>
              <a:t>是临时性的关联。代码中一般指由局部变量、函数参数、返回值建立的对于其他对象的调用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 a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6" y="3531037"/>
            <a:ext cx="5677692" cy="13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面向过程和面向对象</a:t>
            </a: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原则与设计模式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后续计划讨论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74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关联（</a:t>
            </a:r>
            <a:r>
              <a:rPr lang="en-US" altLang="zh-CN" dirty="0"/>
              <a:t>Association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对象间的一种引用关系。代码中指一个对象中长期引用另一个类的对象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has a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22" y="3332990"/>
            <a:ext cx="5995236" cy="13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聚合</a:t>
            </a:r>
            <a:r>
              <a:rPr lang="zh-CN" altLang="en-US" dirty="0" smtClean="0"/>
              <a:t>（</a:t>
            </a:r>
            <a:r>
              <a:rPr lang="en-US" altLang="zh-CN" dirty="0"/>
              <a:t>Aggregation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聚合是关联关系的一种。聚合表述的是整体和个之间的关系。个体可以单独存在</a:t>
            </a:r>
            <a:endParaRPr lang="en-US" altLang="zh-CN" dirty="0" smtClean="0"/>
          </a:p>
          <a:p>
            <a:pPr lvl="2"/>
            <a:r>
              <a:rPr lang="en-US" altLang="zh-CN" dirty="0"/>
              <a:t>owns a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3" y="3332990"/>
            <a:ext cx="542365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组合（</a:t>
            </a:r>
            <a:r>
              <a:rPr lang="en-US" altLang="zh-CN" dirty="0"/>
              <a:t>Composition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组合也是关联关系的一种。</a:t>
            </a:r>
            <a:r>
              <a:rPr lang="zh-CN" altLang="en-US" dirty="0"/>
              <a:t>它是比聚合关系更强的</a:t>
            </a:r>
            <a:r>
              <a:rPr lang="zh-CN" altLang="en-US" dirty="0" smtClean="0"/>
              <a:t>关系，表述个体和局部之间的关系。局部不能单独存在</a:t>
            </a:r>
            <a:endParaRPr lang="en-US" altLang="zh-CN" dirty="0" smtClean="0"/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s a part of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557" y="3429001"/>
            <a:ext cx="5461763" cy="13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 algn="ctr"/>
            <a:r>
              <a:rPr lang="zh-CN" altLang="en-US" sz="3200" dirty="0"/>
              <a:t>依赖 </a:t>
            </a:r>
            <a:r>
              <a:rPr lang="en-US" altLang="zh-CN" sz="3200" dirty="0"/>
              <a:t>&lt; </a:t>
            </a:r>
            <a:r>
              <a:rPr lang="zh-CN" altLang="en-US" sz="3200" dirty="0"/>
              <a:t>关联 </a:t>
            </a:r>
            <a:r>
              <a:rPr lang="en-US" altLang="zh-CN" sz="3200" dirty="0"/>
              <a:t>&lt; </a:t>
            </a:r>
            <a:r>
              <a:rPr lang="zh-CN" altLang="en-US" sz="3200" dirty="0"/>
              <a:t>聚合 </a:t>
            </a:r>
            <a:r>
              <a:rPr lang="en-US" altLang="zh-CN" sz="3200" dirty="0"/>
              <a:t>&lt; </a:t>
            </a:r>
            <a:r>
              <a:rPr lang="zh-CN" altLang="en-US" sz="3200" dirty="0"/>
              <a:t>组合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5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19" y="2180861"/>
            <a:ext cx="2845975" cy="19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61" y="2176474"/>
            <a:ext cx="1778248" cy="26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 单一职责原则（</a:t>
            </a:r>
            <a:r>
              <a:rPr lang="en-US" altLang="zh-CN" dirty="0"/>
              <a:t>Single Responsibility Principle</a:t>
            </a:r>
            <a:r>
              <a:rPr lang="zh-CN" altLang="en-US" dirty="0"/>
              <a:t>，</a:t>
            </a:r>
            <a:r>
              <a:rPr lang="en-US" altLang="zh-CN" dirty="0"/>
              <a:t>SRP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zh-CN" altLang="en-US" dirty="0"/>
              <a:t>里氏替换原则（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  <a:r>
              <a:rPr lang="zh-CN" altLang="en-US" dirty="0"/>
              <a:t>，</a:t>
            </a:r>
            <a:r>
              <a:rPr lang="en-US" altLang="zh-CN" dirty="0"/>
              <a:t>LSP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 依赖倒置原则（</a:t>
            </a:r>
            <a:r>
              <a:rPr lang="en-US" altLang="zh-CN" dirty="0"/>
              <a:t>Dependence Inversion Principle</a:t>
            </a:r>
            <a:r>
              <a:rPr lang="zh-CN" altLang="en-US" dirty="0"/>
              <a:t>，</a:t>
            </a:r>
            <a:r>
              <a:rPr lang="en-US" altLang="zh-CN" dirty="0"/>
              <a:t>DIP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接口</a:t>
            </a:r>
            <a:r>
              <a:rPr lang="zh-CN" altLang="en-US" dirty="0"/>
              <a:t>隔离原则（</a:t>
            </a:r>
            <a:r>
              <a:rPr lang="en-US" altLang="zh-CN" dirty="0"/>
              <a:t>Interface Segregation Principle</a:t>
            </a:r>
            <a:r>
              <a:rPr lang="zh-CN" altLang="en-US" dirty="0"/>
              <a:t>，</a:t>
            </a:r>
            <a:r>
              <a:rPr lang="en-US" altLang="zh-CN" dirty="0"/>
              <a:t>ISP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迪</a:t>
            </a:r>
            <a:r>
              <a:rPr lang="zh-CN" altLang="en-US" dirty="0"/>
              <a:t>米特法则（</a:t>
            </a:r>
            <a:r>
              <a:rPr lang="en-US" altLang="zh-CN" dirty="0"/>
              <a:t>Law Of Demeter</a:t>
            </a:r>
            <a:r>
              <a:rPr lang="zh-CN" altLang="en-US" dirty="0"/>
              <a:t>，</a:t>
            </a:r>
            <a:r>
              <a:rPr lang="en-US" altLang="zh-CN" dirty="0"/>
              <a:t>LOD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开闭</a:t>
            </a:r>
            <a:r>
              <a:rPr lang="zh-CN" altLang="en-US" dirty="0"/>
              <a:t>原则（</a:t>
            </a:r>
            <a:r>
              <a:rPr lang="en-US" altLang="zh-CN" dirty="0"/>
              <a:t>Open Closed Principle</a:t>
            </a:r>
            <a:r>
              <a:rPr lang="zh-CN" altLang="en-US" dirty="0"/>
              <a:t>，</a:t>
            </a:r>
            <a:r>
              <a:rPr lang="en-US" altLang="zh-CN" dirty="0"/>
              <a:t>OCP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2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面向对象的设计原则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1583499" y="1508787"/>
          <a:ext cx="9157019" cy="412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48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单一职责原则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3"/>
            <a:r>
              <a:rPr lang="zh-CN" altLang="en-US" dirty="0"/>
              <a:t>降低类的复杂度</a:t>
            </a:r>
          </a:p>
          <a:p>
            <a:pPr lvl="3"/>
            <a:r>
              <a:rPr lang="zh-CN" altLang="en-US" dirty="0"/>
              <a:t>提高类的可读性，提高系统的可维护性</a:t>
            </a:r>
          </a:p>
          <a:p>
            <a:pPr lvl="3"/>
            <a:r>
              <a:rPr lang="zh-CN" altLang="en-US" dirty="0"/>
              <a:t>降低变更引起的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3"/>
            <a:r>
              <a:rPr lang="zh-CN" altLang="en-US" dirty="0"/>
              <a:t>单一职责最难划分的是</a:t>
            </a:r>
            <a:r>
              <a:rPr lang="zh-CN" altLang="en-US" dirty="0" smtClean="0"/>
              <a:t>职责，因项目、环境而异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设计接口的时候要尽量保证单一职责，设计类要尽量做到只有一个原因引起变化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3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开闭原则</a:t>
            </a:r>
            <a:r>
              <a:rPr lang="zh-CN" altLang="en-US" dirty="0"/>
              <a:t>（</a:t>
            </a:r>
            <a:r>
              <a:rPr lang="en-US" altLang="zh-CN" dirty="0"/>
              <a:t>Open Close </a:t>
            </a:r>
            <a:r>
              <a:rPr lang="en-US" altLang="zh-CN" dirty="0" smtClean="0"/>
              <a:t>Principle</a:t>
            </a:r>
            <a:r>
              <a:rPr lang="zh-CN" altLang="en-US" dirty="0" smtClean="0"/>
              <a:t>）</a:t>
            </a:r>
            <a:endParaRPr lang="en-US" altLang="zh-CN" sz="1867" dirty="0"/>
          </a:p>
          <a:p>
            <a:pPr lvl="2"/>
            <a:r>
              <a:rPr lang="zh-CN" altLang="en-US" dirty="0" smtClean="0"/>
              <a:t>理解</a:t>
            </a:r>
            <a:endParaRPr lang="en-US" altLang="zh-CN" dirty="0"/>
          </a:p>
          <a:p>
            <a:pPr lvl="3"/>
            <a:r>
              <a:rPr lang="zh-CN" altLang="en-US" dirty="0" smtClean="0"/>
              <a:t>对扩展开发，对修改关闭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表现</a:t>
            </a:r>
            <a:endParaRPr lang="en-US" altLang="zh-CN" dirty="0" smtClean="0"/>
          </a:p>
          <a:p>
            <a:pPr lvl="3"/>
            <a:r>
              <a:rPr lang="zh-CN" altLang="en-US" dirty="0"/>
              <a:t>对扩展</a:t>
            </a:r>
            <a:r>
              <a:rPr lang="zh-CN" altLang="en-US" dirty="0" smtClean="0"/>
              <a:t>开放</a:t>
            </a:r>
            <a:r>
              <a:rPr lang="zh-CN" altLang="en-US" dirty="0"/>
              <a:t>指的是</a:t>
            </a:r>
            <a:r>
              <a:rPr lang="zh-CN" altLang="en-US" dirty="0" smtClean="0"/>
              <a:t>有</a:t>
            </a:r>
            <a:r>
              <a:rPr lang="zh-CN" altLang="en-US" dirty="0"/>
              <a:t>新的需求或变化时，可以对现有代码进行扩展，以适应新的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3"/>
            <a:r>
              <a:rPr lang="zh-CN" altLang="en-US" dirty="0"/>
              <a:t>对修改</a:t>
            </a:r>
            <a:r>
              <a:rPr lang="zh-CN" altLang="en-US" dirty="0" smtClean="0"/>
              <a:t>封闭指的是类</a:t>
            </a:r>
            <a:r>
              <a:rPr lang="zh-CN" altLang="en-US" dirty="0"/>
              <a:t>一旦设计完成，就可以独立完成其工作，而不要求对类进行任何</a:t>
            </a:r>
            <a:r>
              <a:rPr lang="zh-CN" altLang="en-US" dirty="0" smtClean="0"/>
              <a:t>修改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24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</a:t>
            </a:r>
            <a:r>
              <a:rPr lang="zh-CN" altLang="en-US" dirty="0" smtClean="0"/>
              <a:t>种面向过程的思想，强调的是行为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模块化的思想，</a:t>
            </a:r>
            <a:r>
              <a:rPr lang="zh-CN" altLang="en-US" dirty="0"/>
              <a:t>从上到下的步步求精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最为实际的一种思考</a:t>
            </a:r>
            <a:r>
              <a:rPr lang="zh-CN" altLang="en-US" dirty="0" smtClean="0"/>
              <a:t>方式。例：如何去上学 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C</a:t>
            </a:r>
            <a:r>
              <a:rPr lang="zh-CN" altLang="en-US" dirty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0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里氏替换原则（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sz="2133" dirty="0"/>
              <a:t>设计要点</a:t>
            </a:r>
            <a:endParaRPr lang="en-US" altLang="zh-CN" sz="2133" dirty="0"/>
          </a:p>
          <a:p>
            <a:pPr lvl="3"/>
            <a:r>
              <a:rPr lang="zh-CN" altLang="en-US" sz="1867" dirty="0"/>
              <a:t>子类可以拓展父类的功能，但不能修改父类已有的功能，如果修改了父类已有的功能，可能导致父类定义的功能在子类覆盖后不适用</a:t>
            </a:r>
            <a:endParaRPr lang="en-US" altLang="zh-CN" sz="1867" dirty="0"/>
          </a:p>
          <a:p>
            <a:pPr lvl="3"/>
            <a:r>
              <a:rPr lang="zh-CN" altLang="en-US" sz="1867" dirty="0"/>
              <a:t>子类的方法的参数应该比父类更宽松，返回值要更严格</a:t>
            </a:r>
            <a:endParaRPr lang="en-US" altLang="zh-CN" sz="1867" dirty="0"/>
          </a:p>
          <a:p>
            <a:pPr lvl="4"/>
            <a:r>
              <a:rPr lang="zh-CN" altLang="en-US" sz="1600" dirty="0"/>
              <a:t>如</a:t>
            </a:r>
            <a:r>
              <a:rPr lang="en-US" altLang="zh-CN" sz="1600" dirty="0"/>
              <a:t>List</a:t>
            </a:r>
            <a:r>
              <a:rPr lang="zh-CN" altLang="en-US" sz="1600" dirty="0"/>
              <a:t>的</a:t>
            </a:r>
            <a:r>
              <a:rPr lang="en-US" altLang="zh-CN" sz="1600" dirty="0"/>
              <a:t>get</a:t>
            </a:r>
            <a:r>
              <a:rPr lang="zh-CN" altLang="en-US" sz="1600" dirty="0"/>
              <a:t>方法的参数从</a:t>
            </a:r>
            <a:r>
              <a:rPr lang="en-US" altLang="zh-CN" sz="1600" dirty="0"/>
              <a:t>0</a:t>
            </a:r>
            <a:r>
              <a:rPr lang="zh-CN" altLang="en-US" sz="1600" dirty="0"/>
              <a:t>开始，假如我们自定义一个</a:t>
            </a:r>
            <a:r>
              <a:rPr lang="en-US" altLang="zh-CN" sz="1600" dirty="0"/>
              <a:t>List</a:t>
            </a:r>
            <a:r>
              <a:rPr lang="zh-CN" altLang="en-US" sz="1600" dirty="0"/>
              <a:t>且</a:t>
            </a:r>
            <a:r>
              <a:rPr lang="en-US" altLang="zh-CN" sz="1600" dirty="0"/>
              <a:t>get</a:t>
            </a:r>
            <a:r>
              <a:rPr lang="zh-CN" altLang="en-US" sz="1600" dirty="0"/>
              <a:t>方法从</a:t>
            </a:r>
            <a:r>
              <a:rPr lang="en-US" altLang="zh-CN" sz="1600" dirty="0"/>
              <a:t>1 </a:t>
            </a:r>
            <a:r>
              <a:rPr lang="zh-CN" altLang="en-US" sz="1600" dirty="0"/>
              <a:t>开始，替换后就可能会报错</a:t>
            </a:r>
            <a:endParaRPr lang="en-US" altLang="zh-CN" sz="1600" dirty="0"/>
          </a:p>
          <a:p>
            <a:pPr lvl="3"/>
            <a:r>
              <a:rPr lang="zh-CN" altLang="en-US" sz="1867" dirty="0"/>
              <a:t>子类可以有自己独特的私有方法</a:t>
            </a:r>
            <a:endParaRPr lang="en-US" altLang="zh-CN" sz="1867" dirty="0"/>
          </a:p>
          <a:p>
            <a:pPr lvl="4"/>
            <a:r>
              <a:rPr lang="zh-CN" altLang="en-US" sz="1600" dirty="0"/>
              <a:t>注意：如果子类不能完全实现父类的方法，或者父类的某一些方法在子类中已经不适用，这种情况则建议断开父子关系，使用组合等方式代替继承出现</a:t>
            </a:r>
          </a:p>
        </p:txBody>
      </p:sp>
    </p:spTree>
    <p:extLst>
      <p:ext uri="{BB962C8B-B14F-4D97-AF65-F5344CB8AC3E}">
        <p14:creationId xmlns:p14="http://schemas.microsoft.com/office/powerpoint/2010/main" val="3299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依赖倒置原则</a:t>
            </a:r>
            <a:r>
              <a:rPr lang="en-US" altLang="zh-CN" dirty="0"/>
              <a:t>(Dependence Inversion Principle ,DIP)</a:t>
            </a:r>
            <a:endParaRPr lang="en-US" altLang="zh-CN" dirty="0" smtClean="0"/>
          </a:p>
          <a:p>
            <a:pPr lvl="1"/>
            <a:r>
              <a:rPr lang="zh-CN" altLang="en-US" sz="2133" dirty="0"/>
              <a:t>理解</a:t>
            </a:r>
            <a:endParaRPr lang="en-US" altLang="zh-CN" sz="2133" dirty="0"/>
          </a:p>
          <a:p>
            <a:pPr lvl="2"/>
            <a:r>
              <a:rPr lang="zh-CN" altLang="en-US" sz="1867" dirty="0"/>
              <a:t>面向接口（抽象）的编程</a:t>
            </a:r>
            <a:endParaRPr lang="en-US" altLang="zh-CN" sz="1867" dirty="0"/>
          </a:p>
          <a:p>
            <a:pPr lvl="1"/>
            <a:r>
              <a:rPr lang="zh-CN" altLang="en-US" sz="2133" dirty="0"/>
              <a:t>表现</a:t>
            </a:r>
            <a:endParaRPr lang="en-US" altLang="zh-CN" sz="2133" dirty="0"/>
          </a:p>
          <a:p>
            <a:pPr lvl="2"/>
            <a:r>
              <a:rPr lang="zh-CN" altLang="en-US" sz="1867" dirty="0"/>
              <a:t>高层模块不应该依赖低层模块，两者都应该依赖抽象</a:t>
            </a:r>
            <a:endParaRPr lang="en-US" altLang="zh-CN" sz="1867" dirty="0"/>
          </a:p>
          <a:p>
            <a:pPr lvl="2"/>
            <a:r>
              <a:rPr lang="zh-CN" altLang="en-US" sz="1867" dirty="0"/>
              <a:t>抽象不应该依赖细节，细节应该依赖抽象</a:t>
            </a:r>
          </a:p>
          <a:p>
            <a:pPr lvl="1"/>
            <a:r>
              <a:rPr lang="zh-CN" altLang="en-US" sz="2133" dirty="0"/>
              <a:t>优点</a:t>
            </a:r>
            <a:endParaRPr lang="en-US" altLang="zh-CN" sz="2133" dirty="0"/>
          </a:p>
          <a:p>
            <a:pPr lvl="2"/>
            <a:r>
              <a:rPr lang="zh-CN" altLang="en-US" sz="1867" dirty="0"/>
              <a:t>依赖倒置原则可以减少类间的耦合性，提高系统的稳定，降低并行开发引起的风险，提高代码的可读性和可维护性</a:t>
            </a:r>
            <a:endParaRPr lang="en-US" altLang="zh-CN" sz="1867" dirty="0"/>
          </a:p>
          <a:p>
            <a:pPr lvl="2"/>
            <a:endParaRPr lang="zh-CN" altLang="en-US" sz="1867" dirty="0"/>
          </a:p>
        </p:txBody>
      </p:sp>
    </p:spTree>
    <p:extLst>
      <p:ext uri="{BB962C8B-B14F-4D97-AF65-F5344CB8AC3E}">
        <p14:creationId xmlns:p14="http://schemas.microsoft.com/office/powerpoint/2010/main" val="27227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接口分离原则</a:t>
            </a:r>
            <a:endParaRPr lang="en-US" altLang="zh-CN" dirty="0" smtClean="0"/>
          </a:p>
          <a:p>
            <a:pPr lvl="1"/>
            <a:r>
              <a:rPr lang="zh-CN" altLang="en-US" sz="2133" dirty="0"/>
              <a:t>理解</a:t>
            </a:r>
            <a:endParaRPr lang="en-US" altLang="zh-CN" dirty="0" smtClean="0"/>
          </a:p>
          <a:p>
            <a:pPr lvl="2"/>
            <a:r>
              <a:rPr lang="zh-CN" altLang="en-US" sz="1867" dirty="0"/>
              <a:t>客户端不应该依赖它不需要的接口</a:t>
            </a:r>
            <a:endParaRPr lang="en-US" altLang="zh-CN" sz="1867" dirty="0"/>
          </a:p>
          <a:p>
            <a:pPr lvl="2"/>
            <a:r>
              <a:rPr lang="zh-CN" altLang="en-US" sz="1867" dirty="0"/>
              <a:t>一个类对另一个类的依赖应该建立在最小的接口上</a:t>
            </a:r>
            <a:endParaRPr lang="en-US" altLang="zh-CN" sz="1867" dirty="0"/>
          </a:p>
          <a:p>
            <a:pPr lvl="1"/>
            <a:r>
              <a:rPr lang="zh-CN" altLang="en-US" sz="2133" dirty="0"/>
              <a:t>表现</a:t>
            </a:r>
            <a:endParaRPr lang="en-US" altLang="zh-CN" sz="2133" dirty="0"/>
          </a:p>
          <a:p>
            <a:pPr lvl="2"/>
            <a:r>
              <a:rPr lang="zh-CN" altLang="en-US" sz="1867" dirty="0"/>
              <a:t>避免定义一个臃肿的接口，接口定义要单一职责</a:t>
            </a:r>
            <a:endParaRPr lang="en-US" altLang="zh-CN" sz="1867" dirty="0"/>
          </a:p>
          <a:p>
            <a:pPr lvl="2"/>
            <a:r>
              <a:rPr lang="zh-CN" altLang="en-US" sz="1867" dirty="0"/>
              <a:t>避免出现一个类引用了一个接口，而这个接口中的大部分方法都未在这个类中使用</a:t>
            </a:r>
          </a:p>
        </p:txBody>
      </p:sp>
    </p:spTree>
    <p:extLst>
      <p:ext uri="{BB962C8B-B14F-4D97-AF65-F5344CB8AC3E}">
        <p14:creationId xmlns:p14="http://schemas.microsoft.com/office/powerpoint/2010/main" val="4223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接口分离原则</a:t>
            </a:r>
            <a:endParaRPr lang="en-US" altLang="zh-CN" dirty="0" smtClean="0"/>
          </a:p>
          <a:p>
            <a:pPr lvl="1"/>
            <a:r>
              <a:rPr lang="zh-CN" altLang="en-US" sz="1867" dirty="0"/>
              <a:t>反例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79" y="1759100"/>
            <a:ext cx="6236571" cy="44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接口分离原则</a:t>
            </a:r>
            <a:endParaRPr lang="en-US" altLang="zh-CN" dirty="0"/>
          </a:p>
          <a:p>
            <a:pPr lvl="1"/>
            <a:r>
              <a:rPr lang="zh-CN" altLang="en-US" sz="2133" dirty="0"/>
              <a:t>改进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81" y="2380127"/>
            <a:ext cx="6300079" cy="359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迪米</a:t>
            </a:r>
            <a:r>
              <a:rPr lang="zh-CN" altLang="en-US" dirty="0" smtClean="0"/>
              <a:t>特法则（</a:t>
            </a:r>
            <a:r>
              <a:rPr lang="en-US" altLang="zh-CN" dirty="0"/>
              <a:t>Least Knowledge Principle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133" dirty="0"/>
              <a:t>理解</a:t>
            </a:r>
            <a:endParaRPr lang="en-US" altLang="zh-CN" sz="2133" dirty="0"/>
          </a:p>
          <a:p>
            <a:pPr lvl="2"/>
            <a:r>
              <a:rPr lang="zh-CN" altLang="en-US" sz="1867" dirty="0"/>
              <a:t>一个对象应该对其他对象有最少的了解</a:t>
            </a:r>
            <a:endParaRPr lang="en-US" altLang="zh-CN" sz="1867" dirty="0"/>
          </a:p>
          <a:p>
            <a:pPr lvl="1"/>
            <a:r>
              <a:rPr lang="zh-CN" altLang="en-US" sz="2133" dirty="0"/>
              <a:t>表现</a:t>
            </a:r>
            <a:endParaRPr lang="en-US" altLang="zh-CN" sz="2133" dirty="0"/>
          </a:p>
          <a:p>
            <a:pPr lvl="2"/>
            <a:r>
              <a:rPr lang="zh-CN" altLang="en-US" sz="1867" dirty="0"/>
              <a:t>设计类的时候要尽量隐藏内部实现细节</a:t>
            </a:r>
            <a:endParaRPr lang="en-US" altLang="zh-CN" sz="1867" dirty="0"/>
          </a:p>
          <a:p>
            <a:pPr lvl="2"/>
            <a:r>
              <a:rPr lang="zh-CN" altLang="en-US" sz="1867" dirty="0"/>
              <a:t>一个类尽量只调用和自己有直接关系的类</a:t>
            </a:r>
            <a:endParaRPr lang="en-US" altLang="zh-CN" sz="1867" dirty="0"/>
          </a:p>
          <a:p>
            <a:pPr lvl="2"/>
            <a:endParaRPr lang="en-US" altLang="zh-CN" sz="1867" dirty="0"/>
          </a:p>
          <a:p>
            <a:pPr lvl="2"/>
            <a:endParaRPr lang="zh-CN" altLang="en-US" sz="1867" dirty="0"/>
          </a:p>
        </p:txBody>
      </p:sp>
    </p:spTree>
    <p:extLst>
      <p:ext uri="{BB962C8B-B14F-4D97-AF65-F5344CB8AC3E}">
        <p14:creationId xmlns:p14="http://schemas.microsoft.com/office/powerpoint/2010/main" val="42889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4000" dirty="0" smtClean="0">
                <a:hlinkClick r:id="rId3"/>
              </a:rPr>
              <a:t>What is Design pattern? </a:t>
            </a:r>
            <a:endParaRPr lang="en-US" altLang="zh-CN" sz="40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7609"/>
            <a:ext cx="10113335" cy="45473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80009"/>
            <a:ext cx="10113335" cy="454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是软件开发人员在软件开发过程中面临的一般问题的解决方案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Gang of </a:t>
            </a:r>
            <a:r>
              <a:rPr lang="en-US" altLang="zh-CN" dirty="0" smtClean="0"/>
              <a:t>Four </a:t>
            </a:r>
            <a:r>
              <a:rPr lang="zh-CN" altLang="en-US" dirty="0"/>
              <a:t>四人</a:t>
            </a:r>
            <a:r>
              <a:rPr lang="zh-CN" altLang="en-US" dirty="0" smtClean="0"/>
              <a:t>组和前人经过很长时间踩坑总结出来的套路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模式分类</a:t>
            </a:r>
            <a:endParaRPr lang="en-US" altLang="zh-CN" dirty="0" smtClean="0"/>
          </a:p>
          <a:p>
            <a:pPr lvl="1"/>
            <a:r>
              <a:rPr lang="zh-CN" altLang="en-US" sz="2000" dirty="0"/>
              <a:t>创建</a:t>
            </a:r>
            <a:r>
              <a:rPr lang="zh-CN" altLang="en-US" sz="2000" dirty="0" smtClean="0"/>
              <a:t>型模式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结构型模式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行为型</a:t>
            </a:r>
            <a:r>
              <a:rPr lang="zh-CN" altLang="en-US" sz="2000" dirty="0"/>
              <a:t>模式</a:t>
            </a:r>
            <a:endParaRPr lang="en-US" altLang="zh-CN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7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不能死套套</a:t>
            </a:r>
            <a:r>
              <a:rPr lang="zh-CN" altLang="en-US" dirty="0" smtClean="0"/>
              <a:t>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没有最完美的套路，只有最适合当下的</a:t>
            </a:r>
            <a:r>
              <a:rPr lang="zh-CN" altLang="en-US" dirty="0" smtClean="0"/>
              <a:t>套路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须知</a:t>
            </a:r>
          </a:p>
        </p:txBody>
      </p:sp>
    </p:spTree>
    <p:extLst>
      <p:ext uri="{BB962C8B-B14F-4D97-AF65-F5344CB8AC3E}">
        <p14:creationId xmlns:p14="http://schemas.microsoft.com/office/powerpoint/2010/main" val="24952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每周至少分享一个设计模式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Spring </a:t>
            </a:r>
            <a:r>
              <a:rPr lang="zh-CN" altLang="en-US" dirty="0" smtClean="0"/>
              <a:t>源码理解设计思想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分享成果物上传团队展示</a:t>
            </a:r>
            <a:r>
              <a:rPr lang="en-US" altLang="zh-CN" dirty="0"/>
              <a:t>UI</a:t>
            </a:r>
            <a:r>
              <a:rPr lang="zh-CN" altLang="en-US" dirty="0" smtClean="0"/>
              <a:t>首页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open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建项目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大家一起完善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67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为什么面向</a:t>
            </a:r>
            <a:r>
              <a:rPr lang="zh-CN" altLang="en-US" dirty="0"/>
              <a:t>过程</a:t>
            </a:r>
            <a:r>
              <a:rPr lang="zh-CN" altLang="en-US" dirty="0" smtClean="0"/>
              <a:t>又不行了呢？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我们始终相信这个行业唯一不变的</a:t>
            </a:r>
            <a:r>
              <a:rPr lang="zh-CN" altLang="en-US" dirty="0"/>
              <a:t>就</a:t>
            </a:r>
            <a:r>
              <a:rPr lang="zh-CN" altLang="en-US" dirty="0" smtClean="0"/>
              <a:t>是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变化</a:t>
            </a:r>
            <a:endParaRPr lang="en-US" altLang="zh-CN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88645" y="2967335"/>
            <a:ext cx="2214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0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什么是面向对象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怎么把大象装冰箱里</a:t>
            </a:r>
            <a:endParaRPr lang="en-US" altLang="zh-CN" dirty="0" smtClean="0"/>
          </a:p>
          <a:p>
            <a:pPr lvl="2"/>
            <a:r>
              <a:rPr lang="zh-CN" altLang="en-US" dirty="0"/>
              <a:t>把冰箱门儿</a:t>
            </a:r>
            <a:r>
              <a:rPr lang="zh-CN" altLang="en-US" dirty="0" smtClean="0"/>
              <a:t>打开</a:t>
            </a:r>
            <a:endParaRPr lang="zh-CN" altLang="en-US" dirty="0"/>
          </a:p>
          <a:p>
            <a:pPr lvl="2"/>
            <a:r>
              <a:rPr lang="zh-CN" altLang="en-US" dirty="0"/>
              <a:t>把大象装进</a:t>
            </a:r>
            <a:r>
              <a:rPr lang="zh-CN" altLang="en-US" dirty="0" smtClean="0"/>
              <a:t>去</a:t>
            </a:r>
            <a:endParaRPr lang="zh-CN" altLang="en-US" dirty="0"/>
          </a:p>
          <a:p>
            <a:pPr lvl="2"/>
            <a:r>
              <a:rPr lang="zh-CN" altLang="en-US" dirty="0"/>
              <a:t>把冰箱门儿</a:t>
            </a:r>
            <a:r>
              <a:rPr lang="zh-CN" altLang="en-US" dirty="0" smtClean="0"/>
              <a:t>关上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75694" y="4293096"/>
            <a:ext cx="3936437" cy="1440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67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altLang="zh-CN" sz="1467" dirty="0"/>
              <a:t> </a:t>
            </a:r>
            <a:r>
              <a:rPr lang="en-US" altLang="zh-CN" sz="1467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altLang="zh-CN" sz="1467" dirty="0"/>
              <a:t> </a:t>
            </a:r>
            <a:r>
              <a:rPr lang="en-US" altLang="zh-CN" sz="1467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zh-CN" sz="1467" dirty="0"/>
              <a:t> main(String </a:t>
            </a:r>
            <a:r>
              <a:rPr lang="en-US" altLang="zh-CN" sz="1467" dirty="0" err="1"/>
              <a:t>args</a:t>
            </a:r>
            <a:r>
              <a:rPr lang="en-US" altLang="zh-CN" sz="1467" dirty="0"/>
              <a:t>[]){ </a:t>
            </a:r>
          </a:p>
          <a:p>
            <a:r>
              <a:rPr lang="en-US" altLang="zh-CN" sz="1467" i="1" dirty="0"/>
              <a:t>        </a:t>
            </a:r>
            <a:r>
              <a:rPr lang="en-US" altLang="zh-CN" sz="1467" i="1" dirty="0" err="1"/>
              <a:t>openTheDoor</a:t>
            </a:r>
            <a:r>
              <a:rPr lang="en-US" altLang="zh-CN" sz="1467" i="1" dirty="0"/>
              <a:t>()</a:t>
            </a:r>
            <a:r>
              <a:rPr lang="zh-CN" altLang="en-US" sz="1467" i="1" dirty="0"/>
              <a:t>；</a:t>
            </a:r>
          </a:p>
          <a:p>
            <a:r>
              <a:rPr lang="en-US" altLang="zh-CN" sz="1467" i="1" dirty="0"/>
              <a:t>        </a:t>
            </a:r>
            <a:r>
              <a:rPr lang="en-US" altLang="zh-CN" sz="1467" i="1" dirty="0" err="1"/>
              <a:t>pushElephant</a:t>
            </a:r>
            <a:r>
              <a:rPr lang="en-US" altLang="zh-CN" sz="1467" i="1" dirty="0"/>
              <a:t>()</a:t>
            </a:r>
            <a:r>
              <a:rPr lang="zh-CN" altLang="en-US" sz="1467" i="1" dirty="0"/>
              <a:t>；</a:t>
            </a:r>
          </a:p>
          <a:p>
            <a:r>
              <a:rPr lang="en-US" altLang="zh-CN" sz="1467" i="1" dirty="0"/>
              <a:t>        </a:t>
            </a:r>
            <a:r>
              <a:rPr lang="en-US" altLang="zh-CN" sz="1467" i="1" dirty="0" err="1"/>
              <a:t>closeTheDoor</a:t>
            </a:r>
            <a:r>
              <a:rPr lang="en-US" altLang="zh-CN" sz="1467" i="1" dirty="0"/>
              <a:t>()</a:t>
            </a:r>
            <a:r>
              <a:rPr lang="zh-CN" altLang="en-US" sz="1467" i="1" dirty="0"/>
              <a:t>；</a:t>
            </a:r>
            <a:endParaRPr lang="en-US" altLang="zh-CN" sz="1467" i="1" dirty="0"/>
          </a:p>
          <a:p>
            <a:r>
              <a:rPr lang="en-US" altLang="zh-CN" sz="1467" dirty="0"/>
              <a:t>}</a:t>
            </a:r>
            <a:endParaRPr lang="zh-CN" altLang="en-US" sz="1467" dirty="0"/>
          </a:p>
        </p:txBody>
      </p:sp>
      <p:pic>
        <p:nvPicPr>
          <p:cNvPr id="7172" name="Picture 4" descr="https://ss1.bdstatic.com/70cFuXSh_Q1YnxGkpoWK1HF6hhy/it/u=227648425,525084706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14" y="1124745"/>
            <a:ext cx="260960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4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什么是面向对象</a:t>
            </a:r>
            <a:r>
              <a:rPr lang="zh-CN" altLang="en-US" sz="2133" dirty="0"/>
              <a:t/>
            </a:r>
            <a:br>
              <a:rPr lang="zh-CN" altLang="en-US" sz="2133" dirty="0"/>
            </a:br>
            <a:endParaRPr lang="zh-CN" altLang="en-US" sz="2133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怎么把大象装冰箱里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但是</a:t>
            </a:r>
            <a:r>
              <a:rPr lang="zh-CN" altLang="en-US" dirty="0"/>
              <a:t>你以为这样就结束</a:t>
            </a:r>
            <a:r>
              <a:rPr lang="zh-CN" altLang="en-US" dirty="0" smtClean="0"/>
              <a:t>了，</a:t>
            </a:r>
            <a:r>
              <a:rPr lang="en-US" altLang="zh-CN" dirty="0" smtClean="0"/>
              <a:t>to young to simple</a:t>
            </a:r>
          </a:p>
          <a:p>
            <a:pPr lvl="2"/>
            <a:r>
              <a:rPr lang="zh-CN" altLang="en-US" dirty="0" smtClean="0"/>
              <a:t>产品经理说这才刚开始呢</a:t>
            </a:r>
            <a:endParaRPr lang="en-US" altLang="zh-CN" dirty="0" smtClean="0"/>
          </a:p>
          <a:p>
            <a:pPr lvl="3"/>
            <a:r>
              <a:rPr lang="zh-CN" altLang="en-US" dirty="0"/>
              <a:t>我要把大象装微波炉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3"/>
            <a:r>
              <a:rPr lang="zh-CN" altLang="en-US" dirty="0"/>
              <a:t>我要把狮子也装冰箱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3"/>
            <a:r>
              <a:rPr lang="zh-CN" altLang="en-US" dirty="0"/>
              <a:t>我要把大象装冰箱，但是门别关，敞着就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WTF?</a:t>
            </a:r>
            <a:endParaRPr lang="zh-CN" altLang="en-US" dirty="0"/>
          </a:p>
        </p:txBody>
      </p:sp>
      <p:pic>
        <p:nvPicPr>
          <p:cNvPr id="4104" name="Picture 8" descr="https://imgsa.baidu.com/forum/w%3D580/sign=215fca8401e9390156028d364bed54f9/d7d621a4462309f7cdd4dfb6720e0cf3d6cad6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91" y="4356285"/>
            <a:ext cx="2729508" cy="17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413241" y="4858748"/>
            <a:ext cx="4963345" cy="768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拿出面向对象这个核武器吧</a:t>
            </a:r>
          </a:p>
        </p:txBody>
      </p:sp>
    </p:spTree>
    <p:extLst>
      <p:ext uri="{BB962C8B-B14F-4D97-AF65-F5344CB8AC3E}">
        <p14:creationId xmlns:p14="http://schemas.microsoft.com/office/powerpoint/2010/main" val="35942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we do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https://images2018.cnblogs.com/blog/1173824/201803/1173824-20180320215222188-11117459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548" y="1536700"/>
            <a:ext cx="7470452" cy="464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强调的是具备功能的对象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利用 封装、继承、多态、抽象等方法 建立模型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万物</a:t>
            </a:r>
            <a:r>
              <a:rPr lang="zh-CN" altLang="en-US" dirty="0"/>
              <a:t>皆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3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67" y="1825624"/>
            <a:ext cx="825086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1983</Words>
  <Application>Microsoft Office PowerPoint</Application>
  <PresentationFormat>宽屏</PresentationFormat>
  <Paragraphs>327</Paragraphs>
  <Slides>40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华文琥珀</vt:lpstr>
      <vt:lpstr>宋体</vt:lpstr>
      <vt:lpstr>Arial</vt:lpstr>
      <vt:lpstr>Calibri</vt:lpstr>
      <vt:lpstr>Calibri Light</vt:lpstr>
      <vt:lpstr>Office 主题</vt:lpstr>
      <vt:lpstr>面向对象设计</vt:lpstr>
      <vt:lpstr>目录</vt:lpstr>
      <vt:lpstr>面向过程</vt:lpstr>
      <vt:lpstr>为什么面向过程又不行了呢？</vt:lpstr>
      <vt:lpstr>什么是面向对象 </vt:lpstr>
      <vt:lpstr>什么是面向对象 </vt:lpstr>
      <vt:lpstr>What should we do ?</vt:lpstr>
      <vt:lpstr>面向对象</vt:lpstr>
      <vt:lpstr>面向对象</vt:lpstr>
      <vt:lpstr>面向对象-封装</vt:lpstr>
      <vt:lpstr>面向对象</vt:lpstr>
      <vt:lpstr>面向对象-继承 </vt:lpstr>
      <vt:lpstr>面向对象</vt:lpstr>
      <vt:lpstr>面向对象-多态 </vt:lpstr>
      <vt:lpstr>面向对象-抽象</vt:lpstr>
      <vt:lpstr>面向对象-抽象 </vt:lpstr>
      <vt:lpstr>面向对象-接口</vt:lpstr>
      <vt:lpstr>对象之间的关系 </vt:lpstr>
      <vt:lpstr>对象之间的关系 </vt:lpstr>
      <vt:lpstr>对象之间的关系 </vt:lpstr>
      <vt:lpstr>对象之间的关系 </vt:lpstr>
      <vt:lpstr>对象之间的关系 </vt:lpstr>
      <vt:lpstr>对象之间的关系 </vt:lpstr>
      <vt:lpstr>对象之间的关系 </vt:lpstr>
      <vt:lpstr>对象之间的关系 </vt:lpstr>
      <vt:lpstr>面向对象的设计原则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设计模式</vt:lpstr>
      <vt:lpstr>设计模式</vt:lpstr>
      <vt:lpstr>须知</vt:lpstr>
      <vt:lpstr>后续计划</vt:lpstr>
      <vt:lpstr>PowerPoint 演示文稿</vt:lpstr>
    </vt:vector>
  </TitlesOfParts>
  <Company>thunisoft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Windows 用户</dc:creator>
  <cp:lastModifiedBy>Windows 用户</cp:lastModifiedBy>
  <cp:revision>181</cp:revision>
  <dcterms:created xsi:type="dcterms:W3CDTF">2018-06-07T14:26:49Z</dcterms:created>
  <dcterms:modified xsi:type="dcterms:W3CDTF">2018-07-29T11:00:56Z</dcterms:modified>
</cp:coreProperties>
</file>