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69dfc9b0206637c8254effe01fb8b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/>
              <a:t>模拟股市系统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27818"/>
            <a:ext cx="9144000" cy="1655762"/>
          </a:xfrm>
        </p:spPr>
        <p:txBody>
          <a:bodyPr/>
          <a:lstStyle/>
          <a:p>
            <a:r>
              <a:rPr lang="zh-CN" altLang="en-US" sz="2000"/>
              <a:t>小组成员：潘廷峰，李兴涛，杨峻博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469dfc9b0206637c8254effe01fb8b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1974524" y="4241554"/>
            <a:ext cx="3603599" cy="17113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8278168" y="1931794"/>
            <a:ext cx="3603600" cy="17113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需求分析</a:t>
            </a:r>
            <a:endParaRPr lang="zh-CN" altLang="en-US" sz="3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27025" y="1829435"/>
            <a:ext cx="3649980" cy="1812925"/>
            <a:chOff x="3060" y="2529"/>
            <a:chExt cx="5748" cy="2855"/>
          </a:xfrm>
        </p:grpSpPr>
        <p:sp>
          <p:nvSpPr>
            <p:cNvPr id="20" name="矩形: 圆角 19"/>
            <p:cNvSpPr/>
            <p:nvPr/>
          </p:nvSpPr>
          <p:spPr>
            <a:xfrm>
              <a:off x="3060" y="2690"/>
              <a:ext cx="5672" cy="269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54" y="2529"/>
              <a:ext cx="5554" cy="2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用户管理需求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用户登录与注册验证</a:t>
              </a:r>
              <a:endParaRPr lang="zh-CN" altLang="en-US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财产状况实时查看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管理员可管理用户、统计数据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27525" y="1898015"/>
            <a:ext cx="3550920" cy="1744345"/>
            <a:chOff x="3140" y="6148"/>
            <a:chExt cx="5592" cy="2747"/>
          </a:xfrm>
        </p:grpSpPr>
        <p:sp>
          <p:nvSpPr>
            <p:cNvPr id="14" name="矩形: 圆角 13"/>
            <p:cNvSpPr/>
            <p:nvPr/>
          </p:nvSpPr>
          <p:spPr>
            <a:xfrm>
              <a:off x="3140" y="6201"/>
              <a:ext cx="5592" cy="269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18" y="6148"/>
              <a:ext cx="4504" cy="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市场数据需求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实时股票行情展示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股票价格走势图表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股票搜索功能</a:t>
              </a:r>
              <a:endParaRPr lang="zh-CN" altLang="en-US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465919" y="1902251"/>
            <a:ext cx="285980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交易需求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股票买入</a:t>
            </a:r>
            <a:r>
              <a:rPr lang="en-US" altLang="zh-CN" dirty="0"/>
              <a:t>/</a:t>
            </a:r>
            <a:r>
              <a:rPr lang="zh-CN" altLang="en-US" dirty="0"/>
              <a:t>卖出操作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交易数量设定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交易记录查询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06749" y="4343598"/>
            <a:ext cx="2859802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信息需求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财经新闻资讯推送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相关链接访问</a:t>
            </a:r>
            <a:endParaRPr lang="zh-CN" altLang="en-US" dirty="0"/>
          </a:p>
        </p:txBody>
      </p:sp>
      <p:sp>
        <p:nvSpPr>
          <p:cNvPr id="3" name="矩形: 圆角 17"/>
          <p:cNvSpPr/>
          <p:nvPr/>
        </p:nvSpPr>
        <p:spPr>
          <a:xfrm>
            <a:off x="6810049" y="4241554"/>
            <a:ext cx="3603599" cy="17113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86905" y="4343400"/>
            <a:ext cx="33140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股票推荐</a:t>
            </a:r>
            <a:r>
              <a:rPr lang="zh-CN" altLang="en-US"/>
              <a:t>需求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实时分析股票的多种</a:t>
            </a:r>
            <a:r>
              <a:rPr lang="zh-CN" altLang="en-US"/>
              <a:t>指标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给出</a:t>
            </a:r>
            <a:r>
              <a:rPr lang="zh-CN" altLang="en-US"/>
              <a:t>算法推算的涨跌</a:t>
            </a:r>
            <a:r>
              <a:rPr lang="zh-CN" altLang="en-US"/>
              <a:t>概率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469dfc9b0206637c8254effe01fb8b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079875" y="5209540"/>
            <a:ext cx="5708650" cy="77343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089400" y="2705735"/>
            <a:ext cx="7733030" cy="211963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079875" y="1585595"/>
            <a:ext cx="5286375" cy="89027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架构</a:t>
            </a:r>
            <a:endParaRPr lang="zh-CN" altLang="en-US" sz="3600" dirty="0"/>
          </a:p>
        </p:txBody>
      </p:sp>
      <p:sp>
        <p:nvSpPr>
          <p:cNvPr id="3" name="流程图: 过程 2"/>
          <p:cNvSpPr/>
          <p:nvPr/>
        </p:nvSpPr>
        <p:spPr>
          <a:xfrm>
            <a:off x="644769" y="1606600"/>
            <a:ext cx="2743200" cy="88094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644769" y="3352203"/>
            <a:ext cx="2743200" cy="88094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644769" y="5097806"/>
            <a:ext cx="2743200" cy="88094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06818" y="1861390"/>
            <a:ext cx="134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表示层（</a:t>
            </a:r>
            <a:r>
              <a:rPr lang="en-US" altLang="zh-CN" dirty="0"/>
              <a:t>UI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9457" y="3607287"/>
            <a:ext cx="157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业务逻辑层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83042" y="5374906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数据层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" idx="3"/>
          </p:cNvCxnSpPr>
          <p:nvPr/>
        </p:nvCxnSpPr>
        <p:spPr>
          <a:xfrm flipV="1">
            <a:off x="3387969" y="2045421"/>
            <a:ext cx="656493" cy="16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44315" y="1693545"/>
            <a:ext cx="562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用户界面交互，主要使用</a:t>
            </a:r>
            <a:r>
              <a:rPr lang="en-US" altLang="zh-CN" dirty="0"/>
              <a:t>ttkbootstrap</a:t>
            </a:r>
            <a:r>
              <a:rPr lang="zh-CN" altLang="en-US" dirty="0"/>
              <a:t>，如</a:t>
            </a:r>
            <a:r>
              <a:rPr lang="en-US" altLang="zh-CN" dirty="0"/>
              <a:t>tb.Frame</a:t>
            </a:r>
            <a:r>
              <a:rPr lang="zh-CN" altLang="en-US" dirty="0"/>
              <a:t>，</a:t>
            </a:r>
            <a:r>
              <a:rPr lang="en-US" altLang="zh-CN" dirty="0"/>
              <a:t>tb.Label,</a:t>
            </a:r>
            <a:r>
              <a:rPr lang="zh-CN" altLang="en-US" dirty="0"/>
              <a:t>也用到</a:t>
            </a:r>
            <a:r>
              <a:rPr lang="en-US" altLang="zh-CN" dirty="0"/>
              <a:t>tkinter</a:t>
            </a:r>
            <a:r>
              <a:rPr lang="zh-CN" altLang="en-US" dirty="0"/>
              <a:t>，如</a:t>
            </a:r>
            <a:r>
              <a:rPr lang="en-US" altLang="zh-CN" dirty="0"/>
              <a:t>tk.BOTH</a:t>
            </a:r>
            <a:r>
              <a:rPr lang="zh-CN" altLang="en-US" dirty="0"/>
              <a:t>，</a:t>
            </a:r>
            <a:r>
              <a:rPr lang="en-US" altLang="zh-CN" dirty="0"/>
              <a:t>tk.LEFT</a:t>
            </a:r>
            <a:endParaRPr lang="en-US" altLang="zh-CN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387969" y="3791537"/>
            <a:ext cx="656493" cy="16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91305" y="2771775"/>
            <a:ext cx="7866380" cy="1315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核心业务</a:t>
            </a:r>
            <a:r>
              <a:rPr lang="zh-CN" altLang="en-US" dirty="0"/>
              <a:t>包括：</a:t>
            </a:r>
            <a:endParaRPr lang="zh-CN" altLang="en-US" dirty="0"/>
          </a:p>
          <a:p>
            <a:r>
              <a:rPr lang="en-US" altLang="zh-CN" dirty="0"/>
              <a:t>1.    </a:t>
            </a:r>
            <a:r>
              <a:rPr lang="zh-CN" altLang="en-US" dirty="0"/>
              <a:t>市场行情数据的获取、处理和可视化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Matplotlib</a:t>
            </a:r>
            <a:r>
              <a:rPr lang="zh-CN" altLang="en-US" dirty="0"/>
              <a:t>动态绘制图</a:t>
            </a:r>
            <a:r>
              <a:rPr lang="zh-CN" altLang="en-US" dirty="0"/>
              <a:t>表</a:t>
            </a:r>
            <a:endParaRPr lang="zh-CN" altLang="en-US" dirty="0"/>
          </a:p>
          <a:p>
            <a:r>
              <a:rPr lang="en-US" altLang="zh-CN" dirty="0"/>
              <a:t>2.    </a:t>
            </a:r>
            <a:r>
              <a:rPr lang="zh-CN" altLang="en-US" dirty="0"/>
              <a:t>交易逻辑的处理与</a:t>
            </a:r>
            <a:r>
              <a:rPr lang="zh-CN" altLang="en-US" dirty="0"/>
              <a:t>执行</a:t>
            </a:r>
            <a:endParaRPr lang="zh-CN" altLang="en-US" dirty="0"/>
          </a:p>
          <a:p>
            <a:r>
              <a:rPr lang="en-US" altLang="zh-CN" dirty="0"/>
              <a:t>3.    </a:t>
            </a:r>
            <a:r>
              <a:rPr lang="zh-CN" altLang="en-US" dirty="0"/>
              <a:t>财经新闻的爬取与展示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Requests</a:t>
            </a:r>
            <a:r>
              <a:rPr lang="zh-CN" altLang="en-US" dirty="0"/>
              <a:t>库获取网页内容，</a:t>
            </a:r>
            <a:r>
              <a:rPr lang="en-US" altLang="zh-CN" dirty="0"/>
              <a:t>BeautifulSoup</a:t>
            </a:r>
            <a:r>
              <a:rPr lang="zh-CN" altLang="en-US" dirty="0"/>
              <a:t>解析</a:t>
            </a:r>
            <a:r>
              <a:rPr lang="en-US" altLang="zh-CN" dirty="0"/>
              <a:t>HTML</a:t>
            </a:r>
            <a:r>
              <a:rPr lang="zh-CN" altLang="en-US" dirty="0"/>
              <a:t>结构</a:t>
            </a:r>
            <a:endParaRPr lang="zh-CN" altLang="en-US" dirty="0"/>
          </a:p>
          <a:p>
            <a:r>
              <a:rPr lang="en-US" altLang="zh-CN" dirty="0"/>
              <a:t>4.    </a:t>
            </a:r>
            <a:r>
              <a:rPr lang="zh-CN" altLang="en-US" dirty="0"/>
              <a:t>股票推荐</a:t>
            </a:r>
            <a:r>
              <a:rPr lang="en-US" altLang="zh-CN" dirty="0"/>
              <a:t>——</a:t>
            </a:r>
            <a:r>
              <a:rPr lang="zh-CN" altLang="en-US" dirty="0"/>
              <a:t>考虑移动平均线、</a:t>
            </a:r>
            <a:r>
              <a:rPr lang="en-US" altLang="zh-CN" dirty="0"/>
              <a:t>RSI</a:t>
            </a:r>
            <a:r>
              <a:rPr lang="zh-CN" altLang="en-US" dirty="0"/>
              <a:t>指标等多项指标综合评估股票并给出</a:t>
            </a:r>
            <a:r>
              <a:rPr lang="zh-CN" altLang="en-US" dirty="0"/>
              <a:t>推荐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387969" y="5550609"/>
            <a:ext cx="656493" cy="16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22420" y="5273675"/>
            <a:ext cx="554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系统采用</a:t>
            </a:r>
            <a:r>
              <a:rPr lang="en-US" altLang="zh-CN"/>
              <a:t>SQLite</a:t>
            </a:r>
            <a:r>
              <a:rPr lang="zh-CN" altLang="en-US"/>
              <a:t>数据库，高效存储股市代码及涨跌信息，为上层应用提供稳定数据</a:t>
            </a:r>
            <a:r>
              <a:rPr lang="zh-CN" altLang="en-US"/>
              <a:t>支撑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69dfc9b0206637c8254effe01fb8b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845" y="22631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功能模块设计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869917" y="2994125"/>
            <a:ext cx="2350438" cy="4786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94565" y="3049409"/>
            <a:ext cx="21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模拟股市系统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3401695" y="444500"/>
            <a:ext cx="337820" cy="5721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16701" y="325945"/>
            <a:ext cx="2350438" cy="4786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921029" y="380594"/>
            <a:ext cx="21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用户认证模块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6298565" y="130810"/>
            <a:ext cx="269875" cy="868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22057" y="-83743"/>
            <a:ext cx="35184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登录界面：</a:t>
            </a:r>
            <a:r>
              <a:rPr lang="zh-CN" altLang="en-US" sz="1600" dirty="0"/>
              <a:t>提供用户名</a:t>
            </a:r>
            <a:r>
              <a:rPr lang="en-US" altLang="zh-CN" sz="1600" dirty="0"/>
              <a:t>/</a:t>
            </a:r>
            <a:r>
              <a:rPr lang="zh-CN" altLang="en-US" sz="1600" dirty="0"/>
              <a:t>密码验证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注册功能：</a:t>
            </a:r>
            <a:r>
              <a:rPr lang="zh-CN" altLang="en-US" sz="1600" dirty="0"/>
              <a:t>新用户账户创建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个人信息维护</a:t>
            </a:r>
            <a:endParaRPr lang="zh-CN" altLang="en-US" sz="1600" b="1" dirty="0"/>
          </a:p>
        </p:txBody>
      </p:sp>
      <p:sp>
        <p:nvSpPr>
          <p:cNvPr id="30" name="矩形 29"/>
          <p:cNvSpPr/>
          <p:nvPr/>
        </p:nvSpPr>
        <p:spPr>
          <a:xfrm>
            <a:off x="3816701" y="1647194"/>
            <a:ext cx="2350438" cy="4786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958128" y="1702503"/>
            <a:ext cx="21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市场行情模块</a:t>
            </a:r>
            <a:endParaRPr lang="zh-CN" altLang="en-US" dirty="0"/>
          </a:p>
        </p:txBody>
      </p:sp>
      <p:sp>
        <p:nvSpPr>
          <p:cNvPr id="32" name="左大括号 31"/>
          <p:cNvSpPr/>
          <p:nvPr/>
        </p:nvSpPr>
        <p:spPr>
          <a:xfrm>
            <a:off x="6311265" y="1306830"/>
            <a:ext cx="269875" cy="1160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544282" y="1068081"/>
            <a:ext cx="528592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股票列表：</a:t>
            </a:r>
            <a:r>
              <a:rPr lang="zh-CN" altLang="en-US" sz="1600" dirty="0"/>
              <a:t>显示所有可交易的股票以及实时价格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涨跌统计：</a:t>
            </a:r>
            <a:r>
              <a:rPr lang="zh-CN" altLang="en-US" sz="1600" dirty="0"/>
              <a:t>显示股票涨跌幅和价格变化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K</a:t>
            </a:r>
            <a:r>
              <a:rPr lang="zh-CN" altLang="en-US" sz="1600" b="1" dirty="0"/>
              <a:t>线图表：</a:t>
            </a:r>
            <a:r>
              <a:rPr lang="zh-CN" altLang="en-US" sz="1600" dirty="0"/>
              <a:t>提供日</a:t>
            </a:r>
            <a:r>
              <a:rPr lang="en-US" altLang="zh-CN" sz="1600" dirty="0"/>
              <a:t>K</a:t>
            </a:r>
            <a:r>
              <a:rPr lang="zh-CN" altLang="en-US" sz="1600" dirty="0"/>
              <a:t>和时</a:t>
            </a:r>
            <a:r>
              <a:rPr lang="en-US" altLang="zh-CN" sz="1600" dirty="0"/>
              <a:t>K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搜索功能：</a:t>
            </a:r>
            <a:r>
              <a:rPr lang="zh-CN" altLang="en-US" sz="1600" dirty="0"/>
              <a:t>支持使用股票代码和股票名称搜索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3816797" y="2870662"/>
            <a:ext cx="2350438" cy="4786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957955" y="2936741"/>
            <a:ext cx="21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交易操作模块</a:t>
            </a:r>
            <a:endParaRPr lang="zh-CN" altLang="en-US" dirty="0"/>
          </a:p>
        </p:txBody>
      </p:sp>
      <p:sp>
        <p:nvSpPr>
          <p:cNvPr id="36" name="左大括号 35"/>
          <p:cNvSpPr/>
          <p:nvPr/>
        </p:nvSpPr>
        <p:spPr>
          <a:xfrm>
            <a:off x="6273267" y="2870773"/>
            <a:ext cx="270024" cy="478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543108" y="2637646"/>
            <a:ext cx="351849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买卖操作：</a:t>
            </a:r>
            <a:r>
              <a:rPr lang="zh-CN" altLang="en-US" sz="1600" dirty="0"/>
              <a:t>支持股票买入和卖出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订单管理：</a:t>
            </a:r>
            <a:r>
              <a:rPr lang="zh-CN" altLang="en-US" sz="1600" dirty="0"/>
              <a:t>保留交易订单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3820597" y="3804779"/>
            <a:ext cx="2350438" cy="4786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957945" y="3859428"/>
            <a:ext cx="21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资产管理模块</a:t>
            </a:r>
            <a:endParaRPr lang="zh-CN" altLang="en-US" dirty="0"/>
          </a:p>
        </p:txBody>
      </p:sp>
      <p:sp>
        <p:nvSpPr>
          <p:cNvPr id="40" name="左大括号 39"/>
          <p:cNvSpPr/>
          <p:nvPr/>
        </p:nvSpPr>
        <p:spPr>
          <a:xfrm>
            <a:off x="6252210" y="3669665"/>
            <a:ext cx="269875" cy="843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497927" y="3467810"/>
            <a:ext cx="490262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账户总览：</a:t>
            </a:r>
            <a:r>
              <a:rPr lang="zh-CN" altLang="en-US" sz="1600" dirty="0"/>
              <a:t>显示总资产、可用资金和持仓市值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持仓详情：</a:t>
            </a:r>
            <a:r>
              <a:rPr lang="zh-CN" altLang="en-US" sz="1600" dirty="0"/>
              <a:t>展示详细的股票持仓信息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收益统计：</a:t>
            </a:r>
            <a:r>
              <a:rPr lang="zh-CN" altLang="en-US" sz="1600" dirty="0"/>
              <a:t>提供盈亏分析</a:t>
            </a:r>
            <a:endParaRPr lang="zh-CN" altLang="en-US" sz="1600" dirty="0"/>
          </a:p>
        </p:txBody>
      </p:sp>
      <p:sp>
        <p:nvSpPr>
          <p:cNvPr id="42" name="矩形 41"/>
          <p:cNvSpPr/>
          <p:nvPr/>
        </p:nvSpPr>
        <p:spPr>
          <a:xfrm>
            <a:off x="3816797" y="5062844"/>
            <a:ext cx="2350438" cy="4786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957955" y="5117493"/>
            <a:ext cx="21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信息资讯模块</a:t>
            </a:r>
            <a:endParaRPr lang="zh-CN" altLang="en-US" dirty="0"/>
          </a:p>
        </p:txBody>
      </p:sp>
      <p:sp>
        <p:nvSpPr>
          <p:cNvPr id="44" name="左大括号 43"/>
          <p:cNvSpPr/>
          <p:nvPr/>
        </p:nvSpPr>
        <p:spPr>
          <a:xfrm>
            <a:off x="6274435" y="4893310"/>
            <a:ext cx="269875" cy="8172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97955" y="4668520"/>
            <a:ext cx="5252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新闻列表：</a:t>
            </a:r>
            <a:r>
              <a:rPr lang="zh-CN" altLang="en-US" sz="1600" dirty="0"/>
              <a:t>提供财经新闻标题和发布时间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实时更新：</a:t>
            </a:r>
            <a:r>
              <a:rPr lang="zh-CN" altLang="en-US" sz="1600" dirty="0"/>
              <a:t>点击爬取新闻以实时更新新闻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双击跳转：</a:t>
            </a:r>
            <a:r>
              <a:rPr lang="zh-CN" altLang="en-US" sz="1600" dirty="0"/>
              <a:t>支持跳转到外部新闻源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816797" y="6015979"/>
            <a:ext cx="2350438" cy="4786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21125" y="6071263"/>
            <a:ext cx="213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股票</a:t>
            </a:r>
            <a:r>
              <a:rPr lang="zh-CN" altLang="en-US" dirty="0"/>
              <a:t>推荐模块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6268085" y="5992495"/>
            <a:ext cx="269875" cy="565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22085" y="5801360"/>
            <a:ext cx="5252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 dirty="0"/>
              <a:t>推荐列表：</a:t>
            </a:r>
            <a:r>
              <a:rPr lang="zh-CN" altLang="en-US" sz="1600" dirty="0"/>
              <a:t>综合多方面指标给出推荐的股票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实时更新：</a:t>
            </a:r>
            <a:r>
              <a:rPr lang="zh-CN" altLang="en-US" sz="1600" dirty="0"/>
              <a:t>点击刷新推荐以实时更新推荐的</a:t>
            </a:r>
            <a:r>
              <a:rPr lang="zh-CN" altLang="en-US" sz="1600" dirty="0"/>
              <a:t>内容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469dfc9b0206637c8254effe01fb8b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140" y="24981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操作流程说明</a:t>
            </a:r>
            <a:endParaRPr lang="zh-CN" altLang="en-US" sz="3600" dirty="0"/>
          </a:p>
        </p:txBody>
      </p:sp>
      <p:sp>
        <p:nvSpPr>
          <p:cNvPr id="3" name="圆角矩形 2"/>
          <p:cNvSpPr/>
          <p:nvPr/>
        </p:nvSpPr>
        <p:spPr>
          <a:xfrm>
            <a:off x="1083945" y="2626995"/>
            <a:ext cx="3133725" cy="16732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7765" y="2677160"/>
            <a:ext cx="3049905" cy="1623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/>
              <a:t>系统启动</a:t>
            </a:r>
            <a:endParaRPr lang="zh-CN" altLang="en-US" sz="1600" b="1"/>
          </a:p>
          <a:p>
            <a:pPr indent="0">
              <a:buNone/>
            </a:pPr>
            <a:r>
              <a:rPr lang="en-US" altLang="zh-CN" sz="1600"/>
              <a:t>1.    </a:t>
            </a:r>
            <a:r>
              <a:rPr lang="zh-CN" altLang="en-US" sz="1600"/>
              <a:t>启动应用程序</a:t>
            </a:r>
            <a:endParaRPr lang="zh-CN" altLang="en-US" sz="1600"/>
          </a:p>
          <a:p>
            <a:pPr indent="0">
              <a:buNone/>
            </a:pPr>
            <a:r>
              <a:rPr lang="en-US" altLang="zh-CN" sz="1600"/>
              <a:t>2.a    </a:t>
            </a:r>
            <a:r>
              <a:rPr lang="zh-CN" altLang="en-US" sz="1600"/>
              <a:t>用户输入用户名、密码</a:t>
            </a:r>
            <a:endParaRPr lang="zh-CN" altLang="en-US" sz="1600"/>
          </a:p>
          <a:p>
            <a:pPr indent="0">
              <a:buNone/>
            </a:pPr>
            <a:r>
              <a:rPr lang="en-US" altLang="zh-CN" sz="1600"/>
              <a:t>2.b    </a:t>
            </a:r>
            <a:r>
              <a:rPr lang="zh-CN" altLang="en-US" sz="1600"/>
              <a:t>进行注册，输入注册的用户名和密码</a:t>
            </a:r>
            <a:endParaRPr lang="zh-CN" altLang="en-US" sz="1600"/>
          </a:p>
          <a:p>
            <a:pPr indent="0">
              <a:buNone/>
            </a:pPr>
            <a:r>
              <a:rPr lang="en-US" altLang="zh-CN" sz="1600"/>
              <a:t>3.     </a:t>
            </a:r>
            <a:r>
              <a:rPr lang="zh-CN" altLang="en-US" sz="1600"/>
              <a:t>验证成功后进入</a:t>
            </a:r>
            <a:r>
              <a:rPr lang="zh-CN" altLang="en-US" sz="1600"/>
              <a:t>主界面</a:t>
            </a:r>
            <a:endParaRPr lang="zh-CN" altLang="en-US" sz="1600"/>
          </a:p>
        </p:txBody>
      </p:sp>
      <p:sp>
        <p:nvSpPr>
          <p:cNvPr id="5" name="圆角矩形 4"/>
          <p:cNvSpPr/>
          <p:nvPr/>
        </p:nvSpPr>
        <p:spPr>
          <a:xfrm>
            <a:off x="4846320" y="354965"/>
            <a:ext cx="6326505" cy="13417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08575" y="374650"/>
            <a:ext cx="46405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查看市场行情</a:t>
            </a:r>
            <a:endParaRPr lang="zh-CN" altLang="en-US" sz="1600" b="1"/>
          </a:p>
          <a:p>
            <a:r>
              <a:rPr lang="en-US" altLang="zh-CN" sz="1600"/>
              <a:t>1.    </a:t>
            </a:r>
            <a:r>
              <a:rPr lang="zh-CN" altLang="en-US" sz="1600"/>
              <a:t>点击</a:t>
            </a:r>
            <a:r>
              <a:rPr lang="en-US" altLang="zh-CN" sz="1600"/>
              <a:t>“</a:t>
            </a:r>
            <a:r>
              <a:rPr lang="zh-CN" altLang="en-US" sz="1600"/>
              <a:t>市场信息</a:t>
            </a:r>
            <a:r>
              <a:rPr lang="en-US" altLang="zh-CN" sz="1600"/>
              <a:t>”</a:t>
            </a:r>
            <a:endParaRPr lang="en-US" altLang="zh-CN" sz="1600"/>
          </a:p>
          <a:p>
            <a:r>
              <a:rPr lang="en-US" altLang="zh-CN" sz="1600"/>
              <a:t>2.    </a:t>
            </a:r>
            <a:r>
              <a:rPr lang="zh-CN" altLang="en-US" sz="1600"/>
              <a:t>系统加载股票列表和实时价格</a:t>
            </a:r>
            <a:endParaRPr lang="zh-CN" altLang="en-US" sz="1600"/>
          </a:p>
          <a:p>
            <a:r>
              <a:rPr lang="en-US" altLang="zh-CN" sz="1600"/>
              <a:t>3.    </a:t>
            </a:r>
            <a:r>
              <a:rPr lang="zh-CN" altLang="en-US" sz="1600"/>
              <a:t>用户可点击具体股票查看</a:t>
            </a:r>
            <a:r>
              <a:rPr lang="en-US" altLang="zh-CN" sz="1600"/>
              <a:t>K</a:t>
            </a:r>
            <a:r>
              <a:rPr lang="zh-CN" altLang="en-US" sz="1600"/>
              <a:t>线图</a:t>
            </a:r>
            <a:endParaRPr lang="zh-CN" altLang="en-US" sz="1600"/>
          </a:p>
          <a:p>
            <a:r>
              <a:rPr lang="en-US" altLang="zh-CN" sz="1600"/>
              <a:t>4.    </a:t>
            </a:r>
            <a:r>
              <a:rPr lang="zh-CN" altLang="en-US" sz="1600"/>
              <a:t>用户可以通过股票代码或股票名称</a:t>
            </a:r>
            <a:r>
              <a:rPr lang="zh-CN" altLang="en-US" sz="1600"/>
              <a:t>检索</a:t>
            </a:r>
            <a:endParaRPr lang="zh-CN" altLang="en-US" sz="1600"/>
          </a:p>
        </p:txBody>
      </p:sp>
      <p:sp>
        <p:nvSpPr>
          <p:cNvPr id="7" name="圆角矩形 6"/>
          <p:cNvSpPr/>
          <p:nvPr/>
        </p:nvSpPr>
        <p:spPr>
          <a:xfrm>
            <a:off x="4846320" y="1778000"/>
            <a:ext cx="6326505" cy="15684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08575" y="1778000"/>
            <a:ext cx="464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股票交易</a:t>
            </a:r>
            <a:endParaRPr lang="zh-CN" altLang="en-US" sz="1600" b="1"/>
          </a:p>
          <a:p>
            <a:r>
              <a:rPr lang="en-US" altLang="zh-CN" sz="1600"/>
              <a:t>1.    </a:t>
            </a:r>
            <a:r>
              <a:rPr lang="zh-CN" altLang="en-US" sz="1600"/>
              <a:t>点击</a:t>
            </a:r>
            <a:r>
              <a:rPr lang="en-US" altLang="zh-CN" sz="1600"/>
              <a:t>“</a:t>
            </a:r>
            <a:r>
              <a:rPr lang="zh-CN" altLang="en-US" sz="1600"/>
              <a:t>交易操作</a:t>
            </a:r>
            <a:r>
              <a:rPr lang="en-US" altLang="zh-CN" sz="1600"/>
              <a:t>”</a:t>
            </a:r>
            <a:endParaRPr lang="en-US" altLang="zh-CN" sz="1600"/>
          </a:p>
          <a:p>
            <a:r>
              <a:rPr lang="en-US" altLang="zh-CN" sz="1600"/>
              <a:t>2.    </a:t>
            </a:r>
            <a:r>
              <a:rPr lang="zh-CN" altLang="en-US" sz="1600"/>
              <a:t>在股票列表中选择目标股票</a:t>
            </a:r>
            <a:endParaRPr lang="zh-CN" altLang="en-US" sz="1600"/>
          </a:p>
          <a:p>
            <a:r>
              <a:rPr lang="en-US" altLang="zh-CN" sz="1600"/>
              <a:t>3.    </a:t>
            </a:r>
            <a:r>
              <a:rPr lang="zh-CN" altLang="en-US" sz="1600"/>
              <a:t>在交易面板中选择买入</a:t>
            </a:r>
            <a:r>
              <a:rPr lang="en-US" altLang="zh-CN" sz="1600"/>
              <a:t> /</a:t>
            </a:r>
            <a:r>
              <a:rPr lang="zh-CN" altLang="en-US" sz="1600"/>
              <a:t>卖出</a:t>
            </a:r>
            <a:endParaRPr lang="zh-CN" altLang="en-US" sz="1600"/>
          </a:p>
          <a:p>
            <a:r>
              <a:rPr lang="en-US" altLang="zh-CN" sz="1600"/>
              <a:t>4.    </a:t>
            </a:r>
            <a:r>
              <a:rPr lang="zh-CN" altLang="en-US" sz="1600"/>
              <a:t>输入交易数量并点击执行交易</a:t>
            </a:r>
            <a:endParaRPr lang="zh-CN" altLang="en-US" sz="1600"/>
          </a:p>
          <a:p>
            <a:r>
              <a:rPr lang="en-US" altLang="zh-CN" sz="1600"/>
              <a:t>5.    </a:t>
            </a:r>
            <a:r>
              <a:rPr lang="zh-CN" altLang="en-US" sz="1600"/>
              <a:t>系统更新持仓和资金状况</a:t>
            </a:r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4846320" y="3427730"/>
            <a:ext cx="6325870" cy="8528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14595" y="3427730"/>
            <a:ext cx="6315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资产查看</a:t>
            </a:r>
            <a:endParaRPr lang="en-US" altLang="zh-CN" sz="1600" b="1"/>
          </a:p>
          <a:p>
            <a:r>
              <a:rPr lang="en-US" altLang="zh-CN" sz="1600"/>
              <a:t>1.    </a:t>
            </a:r>
            <a:r>
              <a:rPr lang="zh-CN" altLang="en-US" sz="1600"/>
              <a:t>点击</a:t>
            </a:r>
            <a:r>
              <a:rPr lang="en-US" altLang="zh-CN" sz="1600"/>
              <a:t>“</a:t>
            </a:r>
            <a:r>
              <a:rPr lang="zh-CN" altLang="en-US" sz="1600"/>
              <a:t>账户信息</a:t>
            </a:r>
            <a:r>
              <a:rPr lang="en-US" altLang="zh-CN" sz="1600"/>
              <a:t>”</a:t>
            </a:r>
            <a:endParaRPr lang="en-US" altLang="zh-CN" sz="1600"/>
          </a:p>
          <a:p>
            <a:r>
              <a:rPr lang="en-US" altLang="zh-CN" sz="1600"/>
              <a:t>2.    </a:t>
            </a:r>
            <a:r>
              <a:rPr lang="zh-CN" altLang="en-US" sz="1600"/>
              <a:t>系统加载账户概览、持仓信息、资产分布以及持仓</a:t>
            </a:r>
            <a:r>
              <a:rPr lang="zh-CN" altLang="en-US" sz="1600"/>
              <a:t>分布</a:t>
            </a:r>
            <a:endParaRPr lang="zh-CN" altLang="en-US" sz="1600"/>
          </a:p>
        </p:txBody>
      </p:sp>
      <p:sp>
        <p:nvSpPr>
          <p:cNvPr id="11" name="圆角矩形 10"/>
          <p:cNvSpPr/>
          <p:nvPr/>
        </p:nvSpPr>
        <p:spPr>
          <a:xfrm>
            <a:off x="4846320" y="4361815"/>
            <a:ext cx="6325870" cy="10674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14595" y="4361815"/>
            <a:ext cx="5137150" cy="1130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/>
              <a:t>获取资讯</a:t>
            </a:r>
            <a:endParaRPr lang="zh-CN" altLang="en-US" sz="1600" b="1"/>
          </a:p>
          <a:p>
            <a:r>
              <a:rPr lang="en-US" altLang="zh-CN" sz="1600"/>
              <a:t>1.    </a:t>
            </a:r>
            <a:r>
              <a:rPr lang="zh-CN" altLang="en-US" sz="1600"/>
              <a:t>点击</a:t>
            </a:r>
            <a:r>
              <a:rPr lang="en-US" altLang="zh-CN" sz="1600"/>
              <a:t>“</a:t>
            </a:r>
            <a:r>
              <a:rPr lang="zh-CN" altLang="en-US" sz="1600"/>
              <a:t>新闻资讯</a:t>
            </a:r>
            <a:r>
              <a:rPr lang="en-US" altLang="zh-CN" sz="1600"/>
              <a:t>”</a:t>
            </a:r>
            <a:r>
              <a:rPr lang="zh-CN" altLang="en-US" sz="1600"/>
              <a:t>，再点击</a:t>
            </a:r>
            <a:r>
              <a:rPr lang="en-US" altLang="zh-CN" sz="1600"/>
              <a:t>“</a:t>
            </a:r>
            <a:r>
              <a:rPr lang="zh-CN" altLang="en-US" sz="1600"/>
              <a:t>爬取新闻</a:t>
            </a:r>
            <a:r>
              <a:rPr lang="en-US" altLang="zh-CN" sz="1600"/>
              <a:t>”</a:t>
            </a:r>
            <a:endParaRPr lang="en-US" altLang="zh-CN" sz="1600"/>
          </a:p>
          <a:p>
            <a:r>
              <a:rPr lang="en-US" altLang="zh-CN" sz="1600"/>
              <a:t>2.    </a:t>
            </a:r>
            <a:r>
              <a:rPr lang="zh-CN" altLang="en-US" sz="1600"/>
              <a:t>系统加载最新财经新闻</a:t>
            </a:r>
            <a:endParaRPr lang="zh-CN" altLang="en-US" sz="1600"/>
          </a:p>
          <a:p>
            <a:r>
              <a:rPr lang="en-US" altLang="zh-CN" sz="1600"/>
              <a:t>3.    </a:t>
            </a:r>
            <a:r>
              <a:rPr lang="zh-CN" altLang="en-US" sz="1600"/>
              <a:t>用户双击新闻标题跳转到外部链接查看</a:t>
            </a:r>
            <a:r>
              <a:rPr lang="zh-CN" altLang="en-US" sz="1600"/>
              <a:t>详情</a:t>
            </a:r>
            <a:endParaRPr lang="zh-CN" altLang="en-US" sz="1600"/>
          </a:p>
        </p:txBody>
      </p:sp>
      <p:sp>
        <p:nvSpPr>
          <p:cNvPr id="13" name="左大括号 12"/>
          <p:cNvSpPr/>
          <p:nvPr/>
        </p:nvSpPr>
        <p:spPr>
          <a:xfrm>
            <a:off x="4303395" y="661035"/>
            <a:ext cx="542925" cy="56045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46320" y="5573395"/>
            <a:ext cx="6325870" cy="9137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14595" y="5596255"/>
            <a:ext cx="5555615" cy="1130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/>
              <a:t>股票</a:t>
            </a:r>
            <a:r>
              <a:rPr lang="zh-CN" altLang="en-US" sz="1600" b="1"/>
              <a:t>推荐</a:t>
            </a:r>
            <a:endParaRPr lang="zh-CN" altLang="en-US" sz="1600" b="1"/>
          </a:p>
          <a:p>
            <a:r>
              <a:rPr lang="en-US" altLang="zh-CN" sz="1600"/>
              <a:t>1.    </a:t>
            </a:r>
            <a:r>
              <a:rPr lang="zh-CN" altLang="en-US" sz="1600"/>
              <a:t>点击</a:t>
            </a:r>
            <a:r>
              <a:rPr lang="en-US" altLang="zh-CN" sz="1600"/>
              <a:t>“</a:t>
            </a:r>
            <a:r>
              <a:rPr lang="zh-CN" altLang="en-US" sz="1600"/>
              <a:t>股票推荐</a:t>
            </a:r>
            <a:r>
              <a:rPr lang="en-US" altLang="zh-CN" sz="1600"/>
              <a:t>”</a:t>
            </a:r>
            <a:r>
              <a:rPr lang="zh-CN" altLang="en-US" sz="1600"/>
              <a:t>，再点击</a:t>
            </a:r>
            <a:r>
              <a:rPr lang="en-US" altLang="zh-CN" sz="1600"/>
              <a:t>“</a:t>
            </a:r>
            <a:r>
              <a:rPr lang="zh-CN" altLang="en-US" sz="1600"/>
              <a:t>刷新推荐</a:t>
            </a:r>
            <a:r>
              <a:rPr lang="en-US" altLang="zh-CN" sz="1600"/>
              <a:t>”</a:t>
            </a:r>
            <a:endParaRPr lang="en-US" altLang="zh-CN" sz="1600"/>
          </a:p>
          <a:p>
            <a:r>
              <a:rPr lang="en-US" altLang="zh-CN" sz="1600"/>
              <a:t>2.    </a:t>
            </a:r>
            <a:r>
              <a:rPr lang="zh-CN" altLang="en-US" sz="1600"/>
              <a:t>系统根据多项指标给出推荐的股票以及对应的涨跌</a:t>
            </a:r>
            <a:r>
              <a:rPr lang="zh-CN" altLang="en-US" sz="1600"/>
              <a:t>概率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469dfc9b0206637c8254effe01fb8b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140" y="24981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核心特色</a:t>
            </a:r>
            <a:r>
              <a:rPr lang="zh-CN" altLang="en-US" sz="3600" dirty="0"/>
              <a:t>阐述</a:t>
            </a:r>
            <a:endParaRPr lang="zh-CN" altLang="en-US" sz="3600" dirty="0"/>
          </a:p>
        </p:txBody>
      </p:sp>
      <p:sp>
        <p:nvSpPr>
          <p:cNvPr id="16" name="同侧圆角矩形 15"/>
          <p:cNvSpPr/>
          <p:nvPr>
            <p:custDataLst>
              <p:tags r:id="rId2"/>
            </p:custDataLst>
          </p:nvPr>
        </p:nvSpPr>
        <p:spPr>
          <a:xfrm>
            <a:off x="577215" y="1351280"/>
            <a:ext cx="3348000" cy="3846195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701040" y="1612900"/>
            <a:ext cx="3386455" cy="441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真实</a:t>
            </a:r>
            <a:r>
              <a:rPr lang="zh-CN" altLang="en-US" b="1"/>
              <a:t>的市场体验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集成真实的股票市场数据，提供准确的价格</a:t>
            </a:r>
            <a:r>
              <a:rPr lang="zh-CN" altLang="en-US"/>
              <a:t>信息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提供一目了然的</a:t>
            </a:r>
            <a:r>
              <a:rPr lang="en-US" altLang="zh-CN"/>
              <a:t>K</a:t>
            </a:r>
            <a:r>
              <a:rPr lang="zh-CN" altLang="en-US"/>
              <a:t>线图</a:t>
            </a:r>
            <a:r>
              <a:rPr lang="zh-CN" altLang="en-US"/>
              <a:t>表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模拟真实的股票交易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18" name="同侧圆角矩形 17"/>
          <p:cNvSpPr/>
          <p:nvPr>
            <p:custDataLst>
              <p:tags r:id="rId4"/>
            </p:custDataLst>
          </p:nvPr>
        </p:nvSpPr>
        <p:spPr>
          <a:xfrm>
            <a:off x="4422140" y="1351280"/>
            <a:ext cx="3348000" cy="3846195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4580890" y="1612900"/>
            <a:ext cx="3012440" cy="441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高度的数据可视化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通过表格、折线图、饼状图等多种形式展示</a:t>
            </a:r>
            <a:r>
              <a:rPr lang="zh-CN" altLang="en-US"/>
              <a:t>数据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通过点击刷新行情或选择自动刷新实现股票数据的实时刷新，保持信息</a:t>
            </a:r>
            <a:r>
              <a:rPr lang="zh-CN" altLang="en-US"/>
              <a:t>同步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提供详细的资产分布和持仓</a:t>
            </a:r>
            <a:r>
              <a:rPr lang="zh-CN" altLang="en-US"/>
              <a:t>分布</a:t>
            </a:r>
            <a:endParaRPr lang="zh-CN" altLang="en-US"/>
          </a:p>
        </p:txBody>
      </p:sp>
      <p:sp>
        <p:nvSpPr>
          <p:cNvPr id="20" name="同侧圆角矩形 19"/>
          <p:cNvSpPr/>
          <p:nvPr>
            <p:custDataLst>
              <p:tags r:id="rId6"/>
            </p:custDataLst>
          </p:nvPr>
        </p:nvSpPr>
        <p:spPr>
          <a:xfrm>
            <a:off x="8267065" y="1351280"/>
            <a:ext cx="3348990" cy="3846195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8425815" y="1612900"/>
            <a:ext cx="2952750" cy="441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信息集成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集成了财经新闻，帮助用户掌握最新的</a:t>
            </a:r>
            <a:r>
              <a:rPr lang="zh-CN" altLang="en-US"/>
              <a:t>市场动态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通过股票代码或名称快速查找股票和相关</a:t>
            </a:r>
            <a:r>
              <a:rPr lang="zh-CN" altLang="en-US"/>
              <a:t>信息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具有完整的交易历史记录，便于</a:t>
            </a:r>
            <a:r>
              <a:rPr lang="zh-CN" altLang="en-US"/>
              <a:t>复盘分析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88645" y="5495925"/>
            <a:ext cx="11013440" cy="9734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2960" y="5789930"/>
            <a:ext cx="1051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为股票投资新手提供了一个安全的学习环境，培养用户的投资分析和决策能力，操作简单，学习</a:t>
            </a:r>
            <a:r>
              <a:rPr lang="zh-CN" altLang="en-US"/>
              <a:t>成本低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469dfc9b0206637c8254effe01fb8b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026795" y="2620010"/>
            <a:ext cx="2451600" cy="7416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140" y="24981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人员</a:t>
            </a:r>
            <a:r>
              <a:rPr lang="zh-CN" altLang="en-US" sz="3600" dirty="0"/>
              <a:t>分工</a:t>
            </a:r>
            <a:endParaRPr lang="zh-CN" altLang="en-US" sz="3600" dirty="0"/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1728470" y="1774825"/>
            <a:ext cx="1047750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/>
              <a:t>潘廷</a:t>
            </a:r>
            <a:r>
              <a:rPr lang="zh-CN" altLang="en-US" b="1"/>
              <a:t>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02080" y="2780665"/>
            <a:ext cx="170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股票</a:t>
            </a:r>
            <a:r>
              <a:rPr lang="zh-CN" altLang="en-US"/>
              <a:t>交易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26795" y="4354195"/>
            <a:ext cx="2451600" cy="7416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92225" y="4540885"/>
            <a:ext cx="1920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信息</a:t>
            </a:r>
            <a:r>
              <a:rPr lang="zh-CN" altLang="en-US">
                <a:sym typeface="+mn-ea"/>
              </a:rPr>
              <a:t>资讯</a:t>
            </a:r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869815" y="2620010"/>
            <a:ext cx="2451600" cy="7416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572125" y="1689100"/>
            <a:ext cx="1047750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/>
              <a:t>李兴</a:t>
            </a:r>
            <a:r>
              <a:rPr lang="zh-CN" altLang="en-US" b="1"/>
              <a:t>涛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5245100" y="2780665"/>
            <a:ext cx="170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市场</a:t>
            </a:r>
            <a:r>
              <a:rPr lang="zh-CN" altLang="en-US"/>
              <a:t>行情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869815" y="4354195"/>
            <a:ext cx="2451600" cy="7416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135245" y="4540885"/>
            <a:ext cx="1920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股票推荐</a:t>
            </a:r>
            <a:endParaRPr lang="zh-CN" altLang="en-US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95055" y="2620010"/>
            <a:ext cx="2451100" cy="7416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9415780" y="1689100"/>
            <a:ext cx="1047750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/>
              <a:t>杨峻博</a:t>
            </a:r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8584565" y="2780665"/>
            <a:ext cx="267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用户登录与注册</a:t>
            </a:r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695055" y="4354195"/>
            <a:ext cx="2451100" cy="7416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978900" y="4540885"/>
            <a:ext cx="1920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资产管理</a:t>
            </a:r>
            <a:endParaRPr lang="zh-CN" altLang="en-US"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83920" y="1575435"/>
            <a:ext cx="2843530" cy="4146550"/>
          </a:xfrm>
          <a:prstGeom prst="round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664710" y="1575435"/>
            <a:ext cx="2843530" cy="4146550"/>
          </a:xfrm>
          <a:prstGeom prst="round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504555" y="1575435"/>
            <a:ext cx="2843530" cy="4146550"/>
          </a:xfrm>
          <a:prstGeom prst="round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67.9,&quot;left&quot;:45.45,&quot;top&quot;:106.4,&quot;width&quot;:869.2}"/>
</p:tagLst>
</file>

<file path=ppt/tags/tag2.xml><?xml version="1.0" encoding="utf-8"?>
<p:tagLst xmlns:p="http://schemas.openxmlformats.org/presentationml/2006/main">
  <p:tag name="KSO_WM_DIAGRAM_VIRTUALLY_FRAME" val="{&quot;height&quot;:367.9,&quot;left&quot;:45.45,&quot;top&quot;:106.4,&quot;width&quot;:869.2}"/>
</p:tagLst>
</file>

<file path=ppt/tags/tag3.xml><?xml version="1.0" encoding="utf-8"?>
<p:tagLst xmlns:p="http://schemas.openxmlformats.org/presentationml/2006/main">
  <p:tag name="KSO_WM_DIAGRAM_VIRTUALLY_FRAME" val="{&quot;height&quot;:367.9,&quot;left&quot;:45.45,&quot;top&quot;:106.4,&quot;width&quot;:869.2}"/>
</p:tagLst>
</file>

<file path=ppt/tags/tag4.xml><?xml version="1.0" encoding="utf-8"?>
<p:tagLst xmlns:p="http://schemas.openxmlformats.org/presentationml/2006/main">
  <p:tag name="KSO_WM_DIAGRAM_VIRTUALLY_FRAME" val="{&quot;height&quot;:367.9,&quot;left&quot;:45.45,&quot;top&quot;:106.4,&quot;width&quot;:869.2}"/>
</p:tagLst>
</file>

<file path=ppt/tags/tag5.xml><?xml version="1.0" encoding="utf-8"?>
<p:tagLst xmlns:p="http://schemas.openxmlformats.org/presentationml/2006/main">
  <p:tag name="KSO_WM_DIAGRAM_VIRTUALLY_FRAME" val="{&quot;height&quot;:367.9,&quot;left&quot;:45.45,&quot;top&quot;:106.4,&quot;width&quot;:869.2}"/>
</p:tagLst>
</file>

<file path=ppt/tags/tag6.xml><?xml version="1.0" encoding="utf-8"?>
<p:tagLst xmlns:p="http://schemas.openxmlformats.org/presentationml/2006/main">
  <p:tag name="KSO_WM_DIAGRAM_VIRTUALLY_FRAME" val="{&quot;height&quot;:367.9,&quot;left&quot;:45.45,&quot;top&quot;:106.4,&quot;width&quot;:869.2}"/>
</p:tagLst>
</file>

<file path=ppt/tags/tag7.xml><?xml version="1.0" encoding="utf-8"?>
<p:tagLst xmlns:p="http://schemas.openxmlformats.org/presentationml/2006/main">
  <p:tag name="KSO_WM_DIAGRAM_VIRTUALLY_FRAME" val="{&quot;height&quot;:347.3,&quot;left&quot;:55.2,&quot;top&quot;:127,&quot;width&quot;:840.75}"/>
</p:tagLst>
</file>

<file path=ppt/tags/tag8.xml><?xml version="1.0" encoding="utf-8"?>
<p:tagLst xmlns:p="http://schemas.openxmlformats.org/presentationml/2006/main">
  <p:tag name="KSO_WM_DIAGRAM_VIRTUALLY_FRAME" val="{&quot;height&quot;:347.3,&quot;left&quot;:55.2,&quot;top&quot;:127,&quot;width&quot;:840.75}"/>
</p:tagLst>
</file>

<file path=ppt/tags/tag9.xml><?xml version="1.0" encoding="utf-8"?>
<p:tagLst xmlns:p="http://schemas.openxmlformats.org/presentationml/2006/main">
  <p:tag name="KSO_WM_DIAGRAM_VIRTUALLY_FRAME" val="{&quot;height&quot;:347.3,&quot;left&quot;:55.2,&quot;top&quot;:127,&quot;width&quot;:840.7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</Words>
  <Application>WPS 演示</Application>
  <PresentationFormat>宽屏</PresentationFormat>
  <Paragraphs>160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模拟股市系统</vt:lpstr>
      <vt:lpstr>需求分析</vt:lpstr>
      <vt:lpstr>架构</vt:lpstr>
      <vt:lpstr>功能模块设计</vt:lpstr>
      <vt:lpstr>操作流程说明</vt:lpstr>
      <vt:lpstr>核心特色阐述</vt:lpstr>
      <vt:lpstr>人员分工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junbo yang</dc:creator>
  <cp:lastModifiedBy>ジ从头再来ヅ</cp:lastModifiedBy>
  <cp:revision>69</cp:revision>
  <dcterms:created xsi:type="dcterms:W3CDTF">2023-08-09T12:44:00Z</dcterms:created>
  <dcterms:modified xsi:type="dcterms:W3CDTF">2025-06-09T01:56:05Z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