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56" r:id="rId2"/>
    <p:sldId id="257" r:id="rId3"/>
    <p:sldId id="303" r:id="rId4"/>
    <p:sldId id="304" r:id="rId5"/>
    <p:sldId id="302" r:id="rId6"/>
    <p:sldId id="281" r:id="rId7"/>
    <p:sldId id="258" r:id="rId8"/>
    <p:sldId id="259" r:id="rId9"/>
    <p:sldId id="260" r:id="rId10"/>
    <p:sldId id="261" r:id="rId11"/>
    <p:sldId id="293" r:id="rId12"/>
    <p:sldId id="262" r:id="rId13"/>
    <p:sldId id="263" r:id="rId14"/>
    <p:sldId id="29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80" r:id="rId23"/>
    <p:sldId id="271" r:id="rId24"/>
    <p:sldId id="274" r:id="rId25"/>
    <p:sldId id="272" r:id="rId26"/>
    <p:sldId id="273" r:id="rId27"/>
    <p:sldId id="275" r:id="rId28"/>
    <p:sldId id="276" r:id="rId29"/>
    <p:sldId id="277" r:id="rId30"/>
    <p:sldId id="278" r:id="rId31"/>
    <p:sldId id="279" r:id="rId32"/>
    <p:sldId id="282" r:id="rId33"/>
    <p:sldId id="283" r:id="rId34"/>
    <p:sldId id="284" r:id="rId35"/>
    <p:sldId id="287" r:id="rId36"/>
    <p:sldId id="295" r:id="rId37"/>
    <p:sldId id="297" r:id="rId38"/>
    <p:sldId id="285" r:id="rId39"/>
    <p:sldId id="288" r:id="rId40"/>
    <p:sldId id="289" r:id="rId41"/>
    <p:sldId id="290" r:id="rId42"/>
    <p:sldId id="291" r:id="rId43"/>
    <p:sldId id="292" r:id="rId44"/>
    <p:sldId id="286" r:id="rId45"/>
    <p:sldId id="296" r:id="rId46"/>
    <p:sldId id="299" r:id="rId47"/>
    <p:sldId id="300" r:id="rId48"/>
    <p:sldId id="298" r:id="rId49"/>
    <p:sldId id="305" r:id="rId50"/>
    <p:sldId id="306" r:id="rId51"/>
    <p:sldId id="307" r:id="rId52"/>
    <p:sldId id="301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1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1" autoAdjust="0"/>
    <p:restoredTop sz="91439" autoAdjust="0"/>
  </p:normalViewPr>
  <p:slideViewPr>
    <p:cSldViewPr>
      <p:cViewPr>
        <p:scale>
          <a:sx n="60" d="100"/>
          <a:sy n="60" d="100"/>
        </p:scale>
        <p:origin x="-160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44E7C-1FBF-485E-851E-B5EB92A0C6B3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C856B-AE11-4477-A715-E4C15217D3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C856B-AE11-4477-A715-E4C15217D3C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C856B-AE11-4477-A715-E4C15217D3C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785794"/>
            <a:ext cx="9144000" cy="2614618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spc="-150" dirty="0" err="1" smtClean="0">
                <a:effectLst/>
              </a:rPr>
              <a:t>Redis</a:t>
            </a:r>
            <a:r>
              <a:rPr lang="zh-CN" altLang="en-US" sz="7200" spc="-150" dirty="0" smtClean="0">
                <a:effectLst/>
              </a:rPr>
              <a:t>的宏观认识</a:t>
            </a:r>
            <a:r>
              <a:rPr lang="en-US" altLang="zh-CN" sz="7200" spc="-150" dirty="0" smtClean="0">
                <a:effectLst/>
              </a:rPr>
              <a:t/>
            </a:r>
            <a:br>
              <a:rPr lang="en-US" altLang="zh-CN" sz="7200" spc="-150" dirty="0" smtClean="0">
                <a:effectLst/>
              </a:rPr>
            </a:br>
            <a:r>
              <a:rPr lang="zh-CN" altLang="en-US" sz="7200" spc="-150" dirty="0" smtClean="0">
                <a:effectLst/>
              </a:rPr>
              <a:t>基本使用</a:t>
            </a:r>
            <a:r>
              <a:rPr lang="en-US" altLang="zh-CN" sz="7200" spc="-150" dirty="0" smtClean="0">
                <a:effectLst/>
              </a:rPr>
              <a:t/>
            </a:r>
            <a:br>
              <a:rPr lang="en-US" altLang="zh-CN" sz="7200" spc="-150" dirty="0" smtClean="0">
                <a:effectLst/>
              </a:rPr>
            </a:br>
            <a:r>
              <a:rPr lang="zh-CN" altLang="en-US" sz="4000" spc="-150" dirty="0" smtClean="0">
                <a:effectLst/>
              </a:rPr>
              <a:t>（用户视角）</a:t>
            </a:r>
            <a:endParaRPr lang="zh-CN" altLang="en-US" sz="40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2066" y="4357694"/>
            <a:ext cx="26432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李新杰</a:t>
            </a:r>
            <a:endParaRPr lang="en-US" altLang="zh-CN" sz="5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4800" dirty="0" smtClean="0">
                <a:solidFill>
                  <a:srgbClr val="FFFF00"/>
                </a:solidFill>
              </a:rPr>
              <a:t>2018.03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集群带来的变化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从单点到集群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From single node to cluster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4857760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从单机到分布式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From standalone to distribute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3268334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容量增加、处理能力增强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按需动态扩容、缩容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分布式系统理论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50043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分布式事务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571744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4500570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。。。。。。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544564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此部分非本次课程内容，不展开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集群带来的问题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643050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数据分配：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344537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数据移动：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214554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存数据时应该放到哪个节点上，取数据时应该去哪个节点上找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3985819"/>
            <a:ext cx="8786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集群扩容，新增加节点时，该节点上的数据从何处来；集群缩容，要剔除节点时，该节点上的数据往何处去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8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要解决数据分配与移动的问题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45145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要解决数据和节点对应关系的问题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85762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的特点：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15962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要解决</a:t>
            </a:r>
            <a:r>
              <a:rPr lang="en-US" altLang="zh-CN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和节点对应关系的问题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55421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预先不可知、粒度琐碎、数量庞多、没有规律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85789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直接处理</a:t>
            </a:r>
            <a:r>
              <a:rPr lang="en-US" altLang="zh-CN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较麻烦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中国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13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亿人口，如何管理？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45145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分等级、层次化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520052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在数据和节点间再加入一层，同时引入一个概念，槽（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），因该槽主要和哈希有关，又叫哈希槽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159625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所有无法直接解决的问题，都可以通过在中间加入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层来解决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可以把槽理解为一个容器，里面放置的是数据（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309439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槽又放置节点上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768400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槽解决的是粒度问题，便于数据移动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4982846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哈希解决的是映射问题，便于数据分配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一个集群只能有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16384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个槽，编号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0-16383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026064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这些槽会分配给集群中的所有主节点，分配策略没有要求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339904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可以指定哪些编号的槽分配给哪个主节点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565995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集群会记录节点和槽的对应关系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数据分配：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slot=CRC16(key)%16384</a:t>
            </a:r>
          </a:p>
          <a:p>
            <a:r>
              <a:rPr lang="en-US" altLang="zh-CN" sz="4400" i="1" dirty="0" smtClean="0">
                <a:solidFill>
                  <a:srgbClr val="C000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slot=CRC16(key)&amp;16383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08818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数据移动：以槽为单位进行移动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87400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映射关系：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451694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和槽对应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5159889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槽和节点对应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80283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和节点也对应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的数据存储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里的数据（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key/value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）都是以二进制（字节）的形式存储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3162730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所以字符串、对象、图片、音频、视频、文件等，对于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来说没有任何区别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530276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注：在不涉及运算的前提下</a:t>
            </a:r>
            <a:endParaRPr lang="en-US" altLang="zh-CN" sz="4400" b="1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430573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列表（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30250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注：和</a:t>
            </a:r>
            <a:r>
              <a:rPr lang="en-US" altLang="zh-CN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Java</a:t>
            </a:r>
            <a:r>
              <a:rPr lang="zh-CN" altLang="en-US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</a:t>
            </a:r>
            <a:r>
              <a:rPr lang="en-US" altLang="zh-CN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不一样</a:t>
            </a:r>
            <a:endParaRPr lang="en-US" altLang="zh-CN" sz="4400" b="1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2500306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5054284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之间是有先后顺序的，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主要内容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154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简介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工作模式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集群实现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原理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数据类型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命令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事务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协议</a:t>
            </a:r>
            <a:endParaRPr lang="zh-CN" altLang="en-US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80017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之间是无序的，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80256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哈希（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Hash/Map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451694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有序集合（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Sorted 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45850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之间是有大小排序的，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734234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每个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都和一个浮点数相关联，该浮点数叫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5091556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排序规则：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573139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先按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score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排序，再按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排序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80017"/>
            <a:ext cx="8786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multiple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，多个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not exist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，不存在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expiration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，过期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X/XX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，存在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append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：追加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decr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：减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</a:t>
            </a: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decrby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：减指定整数值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getrange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start end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：获取指定范围，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start/end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按字节来算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getset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：先获取再设置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</a:t>
            </a: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incrby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：加指定整数值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incrbyfloat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：加浮点数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mget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[key 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：一次获取多个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mset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 [key value 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：一次设置多个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msetnx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 [key value…]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：一次设置多个，只有当这些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都不存在时才会成功，只要有一个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存在就都不成功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psetex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ms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：带有毫秒超时时间的设置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setex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s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：带有秒超时时间的设置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setnx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：不存在时才设置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setrange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offset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：用指定值覆盖指定偏移量后面的部分，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offset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按字节来算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strlen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：获取值的长度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列表（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417288"/>
            <a:ext cx="8786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B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block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，阻塞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，列表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left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，左边，头部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right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，右边，尾部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78563" y="2500306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，集合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78563" y="330250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差集、交集、并集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主要内容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154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管道</a:t>
            </a:r>
            <a:endParaRPr lang="zh-CN" altLang="en-US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重定向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操作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哈希标签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spring-data-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应用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哈希（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78563" y="2571744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，哈希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有序集合（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Sorted 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80017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Z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sorted 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，有序集合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LEX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lexicographical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，字典顺序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REV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reverse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，相反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41444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交集、并集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连接（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Connection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事务（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Transaction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44524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multi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：标记事务开始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071810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exec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：执行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multi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之后的命令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731129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discard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：丢弃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multi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之后的命令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411342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watch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：监视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，开始执行前如果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被其它命令操作则取消事务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73139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unwatch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：取消监视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，取消事务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的事务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开始执行事务前出错，多条命令都不执行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988792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保证多条命令一次性按顺序执行完而不被打断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30263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执行过程中遇到错误不会停止执行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494557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执行过程中遇到错误不会进行回滚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565995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结论：不支持真正的事务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的事务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不支持回滚的理由：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41418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失败都是由命令使用不当造成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14324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为了保持内部实现简单快速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83983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回滚并不能解决所有问题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的单线程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只有一个线程负责接受和执行请求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11684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对内存操作，速度极快（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10W+QPS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时间主要消耗在网络传输上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628629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多线程需要同步，实现复杂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线程加锁时间超过对内存操作时间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多线程上下文切换需要消耗时间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5786454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单线程天然支持原子操作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的协议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回车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/CR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carriage return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换行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/LF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line feed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165835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Windows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Linux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\n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Mac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的协议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请求协议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4172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*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参数个数 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CR LF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参数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的字节数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CR LF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参数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的数据 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CR LF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...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参数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的字节数 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CR LF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参数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的数据 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CR 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主要目的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1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拓宽对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的宏观认识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提高程序开发的合理性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逐步学会逻辑思维能力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5731393"/>
            <a:ext cx="8715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说明：本课程非</a:t>
            </a:r>
            <a:r>
              <a:rPr lang="en-US" altLang="zh-CN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How-to</a:t>
            </a:r>
            <a:r>
              <a:rPr lang="zh-CN" altLang="en-US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类型的课程</a:t>
            </a:r>
            <a:endParaRPr lang="en-US" altLang="zh-CN" sz="4400" b="1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的协议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57161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 key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2242505"/>
            <a:ext cx="87868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*3</a:t>
            </a:r>
          </a:p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$3</a:t>
            </a:r>
          </a:p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</a:p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$3</a:t>
            </a:r>
          </a:p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</a:p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$5</a:t>
            </a:r>
          </a:p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的协议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57161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 key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2462751"/>
            <a:ext cx="8786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*3</a:t>
            </a:r>
            <a:r>
              <a:rPr lang="en-US" altLang="zh-CN" sz="4000" dirty="0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$3</a:t>
            </a:r>
            <a:r>
              <a:rPr lang="en-US" altLang="zh-CN" sz="4000" dirty="0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</a:t>
            </a:r>
            <a:r>
              <a:rPr lang="en-US" altLang="zh-CN" sz="4000" dirty="0" err="1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en-US" altLang="zh-CN" sz="40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en-US" altLang="zh-CN" sz="4000" dirty="0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$3</a:t>
            </a:r>
            <a:r>
              <a:rPr lang="en-US" altLang="zh-CN" sz="4000" dirty="0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</a:t>
            </a:r>
            <a:r>
              <a:rPr lang="en-US" altLang="zh-CN" sz="4000" dirty="0" err="1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en-US" altLang="zh-CN" sz="40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en-US" altLang="zh-CN" sz="4000" dirty="0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$5</a:t>
            </a:r>
            <a:r>
              <a:rPr lang="en-US" altLang="zh-CN" sz="4000" dirty="0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</a:t>
            </a:r>
            <a:r>
              <a:rPr lang="en-US" altLang="zh-CN" sz="4000" dirty="0" err="1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en-US" altLang="zh-CN" sz="40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en-US" altLang="zh-CN" sz="4000" dirty="0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4177263"/>
            <a:ext cx="8786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在计算机世界里，程序组件和硬件设备之间都是靠协议（</a:t>
            </a:r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Protocol</a:t>
            </a:r>
            <a:r>
              <a:rPr lang="zh-CN" altLang="en-US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）交互的</a:t>
            </a:r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,</a:t>
            </a:r>
            <a:r>
              <a:rPr lang="zh-CN" altLang="en-US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可见协议的重要性</a:t>
            </a:r>
            <a:endParaRPr lang="en-US" altLang="zh-CN" sz="4000" dirty="0" smtClean="0">
              <a:solidFill>
                <a:srgbClr val="00B0F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的协议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57161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响应协议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2202974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单行回复，第一个字节是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+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错误消息，第一个字节是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-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整型数字，第一个字节是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: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批量回复，第一个字节是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多个批量回复，第一个字节是*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的协议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57161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响应协议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2240246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单行回复，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+OK\r\n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错误消息，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-ERR Operation against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整型数字，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:1000\r\n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批量回复，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$6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</a:t>
            </a:r>
            <a:r>
              <a:rPr lang="en-US" altLang="zh-CN" sz="4400" dirty="0" err="1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foobar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多个批量回复，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*2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$3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</a:t>
            </a:r>
            <a:r>
              <a:rPr lang="en-US" altLang="zh-CN" sz="4400" dirty="0" err="1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foo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$3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</a:t>
            </a:r>
            <a:r>
              <a:rPr lang="en-US" altLang="zh-CN" sz="4400" dirty="0" err="1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bar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的管道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命令执行过程：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02369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客户端发送命令，等待结果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87387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服务器接收执行命令，返回结果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44537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客户端获取结果，请求结束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088319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RTT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Round Trip Time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，往返时间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473126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当有较多命令要执行时，非常耗时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44" y="52863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管道：批量发送命令，批量获取结果（只需两个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RTT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集群的重定向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客户端可以向所有节点发送请求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7380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节点只处理自己拥有的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的命令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94531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对于不拥有的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将返回重定向错误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58825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客户端重定向到指定节点发送请求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231195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客户端可以缓存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和节点的映射关系，以提高命令执行效率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6257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-MOVED key 127.0.0.1:6381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集群的多</a:t>
            </a:r>
            <a:r>
              <a:rPr lang="en-US" altLang="zh-CN" sz="5400" spc="-150" dirty="0" smtClean="0">
                <a:effectLst/>
              </a:rPr>
              <a:t>key</a:t>
            </a:r>
            <a:r>
              <a:rPr lang="zh-CN" altLang="en-US" sz="5400" spc="-150" dirty="0" smtClean="0">
                <a:effectLst/>
              </a:rPr>
              <a:t>操作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数据量庞大，集合有数百万的元素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7380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设计原则是避免数据的传输与合并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94531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所以节点只处理自身拥有的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358825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多个位于不同节点的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注定失败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96195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想办法让多个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位于同一个节点上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73139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HASH_SLOT = CRC16(key) mod 16384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44" y="423119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多个位于同一节点的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实际测试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smtClean="0">
                <a:effectLst/>
              </a:rPr>
              <a:t>Key</a:t>
            </a:r>
            <a:r>
              <a:rPr lang="zh-CN" altLang="en-US" sz="5400" spc="-150" dirty="0" smtClean="0">
                <a:effectLst/>
              </a:rPr>
              <a:t>哈希标签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相同哈希值相同，但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冲突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7380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不同不冲突，但哈希值难相同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016749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仅使用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中的位于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{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}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间的字符串参与计算哈希值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4429132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{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user1000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}.following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{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user1000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}.followers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585789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解耦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和参与计算哈希值的字符串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的客户端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Java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语言实现：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jedis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516683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spring-data-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，属于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spring-data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的一部分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5197160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https://projects.spring.io/spring-data-redis/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的客户端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spring-data-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516683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RedisTemplate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&lt;K,V&gt;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，包括所有对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的操作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945443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RedisSerializer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&lt;T&gt;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Java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对象和二进制数组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byte[]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之间的互相转换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视角问题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1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用户：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user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开发者：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developer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管理员：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administrator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948548"/>
            <a:ext cx="871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用户：普通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开发人员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开发者：源码贡献者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管理员：运维人员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的客户端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可设置的序列化器：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516683"/>
            <a:ext cx="8786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KeySerializer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ValueSerializer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HashKeySerializer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HashValueSerializer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的客户端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系统提供的序列化器：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516683"/>
            <a:ext cx="8786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StringRedisSerializer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JdkSerializationRedisSerializer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Jackson2JsonRedisSerializer</a:t>
            </a: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FastJsonRedisSerializer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的应用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分布式队列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7380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分布式锁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简介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7358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Remote Dictionary Server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远程字典服务器</a:t>
            </a:r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(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Dictionary==Map</a:t>
            </a:r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)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3839838"/>
            <a:ext cx="7358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语言写的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高性能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存储系统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5374203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redis.io/redis.cn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的两种工作模式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单节点模式（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single node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2696830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集群模式（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cluster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单节点工作模式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默认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16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个库，编号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0-15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，默认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使用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select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命令来选择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000372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库与库间完全隔离，数据不共享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不同库里的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可以相同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42913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一个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MySQL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里可以建多个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database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580283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不同的业务使用不同的库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514351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不同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database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里的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table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可以相同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只有一个库，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库，不用选择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不支持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select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命令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312545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一般最小规模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3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主节点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3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从节点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94544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建议最大规模约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1000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主节点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1762</TotalTime>
  <Words>1841</Words>
  <Application>Microsoft Office PowerPoint</Application>
  <PresentationFormat>全屏显示(4:3)</PresentationFormat>
  <Paragraphs>300</Paragraphs>
  <Slides>52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流畅</vt:lpstr>
      <vt:lpstr>Redis的宏观认识 基本使用 （用户视角）</vt:lpstr>
      <vt:lpstr>主要内容</vt:lpstr>
      <vt:lpstr>主要内容</vt:lpstr>
      <vt:lpstr>主要目的</vt:lpstr>
      <vt:lpstr>视角问题</vt:lpstr>
      <vt:lpstr>Redis简介</vt:lpstr>
      <vt:lpstr>Redis的两种工作模式</vt:lpstr>
      <vt:lpstr>单节点工作模式</vt:lpstr>
      <vt:lpstr>集群工作模式</vt:lpstr>
      <vt:lpstr>集群带来的变化</vt:lpstr>
      <vt:lpstr>分布式系统理论</vt:lpstr>
      <vt:lpstr>集群带来的问题</vt:lpstr>
      <vt:lpstr>Redis集群的实现</vt:lpstr>
      <vt:lpstr>Redis集群的实现</vt:lpstr>
      <vt:lpstr>Redis集群的实现</vt:lpstr>
      <vt:lpstr>Redis集群的实现</vt:lpstr>
      <vt:lpstr>Redis集群的实现</vt:lpstr>
      <vt:lpstr>Redis的数据存储</vt:lpstr>
      <vt:lpstr>Redis的数据类型</vt:lpstr>
      <vt:lpstr>Redis的数据类型</vt:lpstr>
      <vt:lpstr>Redis的数据类型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Redis的事务</vt:lpstr>
      <vt:lpstr>Redis的事务</vt:lpstr>
      <vt:lpstr>Redis的单线程</vt:lpstr>
      <vt:lpstr>Redis的协议</vt:lpstr>
      <vt:lpstr>Redis的协议</vt:lpstr>
      <vt:lpstr>Redis的协议</vt:lpstr>
      <vt:lpstr>Redis的协议</vt:lpstr>
      <vt:lpstr>Redis的协议</vt:lpstr>
      <vt:lpstr>Redis的协议</vt:lpstr>
      <vt:lpstr>Redis的管道</vt:lpstr>
      <vt:lpstr>Redis集群的重定向</vt:lpstr>
      <vt:lpstr>Redis集群的多key操作</vt:lpstr>
      <vt:lpstr>Key哈希标签</vt:lpstr>
      <vt:lpstr>Redis的客户端</vt:lpstr>
      <vt:lpstr>Redis的客户端</vt:lpstr>
      <vt:lpstr>Redis的客户端</vt:lpstr>
      <vt:lpstr>Redis的客户端</vt:lpstr>
      <vt:lpstr>Redis的应用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352</cp:revision>
  <dcterms:created xsi:type="dcterms:W3CDTF">2018-03-08T03:00:21Z</dcterms:created>
  <dcterms:modified xsi:type="dcterms:W3CDTF">2018-04-23T02:55:23Z</dcterms:modified>
</cp:coreProperties>
</file>