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08" r:id="rId3"/>
    <p:sldId id="619" r:id="rId4"/>
    <p:sldId id="660" r:id="rId5"/>
    <p:sldId id="681" r:id="rId6"/>
    <p:sldId id="682" r:id="rId7"/>
    <p:sldId id="683" r:id="rId8"/>
    <p:sldId id="685" r:id="rId9"/>
    <p:sldId id="700" r:id="rId10"/>
    <p:sldId id="701" r:id="rId11"/>
    <p:sldId id="690" r:id="rId12"/>
    <p:sldId id="691" r:id="rId13"/>
    <p:sldId id="688" r:id="rId14"/>
    <p:sldId id="686" r:id="rId15"/>
    <p:sldId id="697" r:id="rId16"/>
    <p:sldId id="698" r:id="rId17"/>
    <p:sldId id="687" r:id="rId18"/>
    <p:sldId id="702" r:id="rId19"/>
    <p:sldId id="703" r:id="rId20"/>
    <p:sldId id="713" r:id="rId21"/>
    <p:sldId id="716" r:id="rId22"/>
    <p:sldId id="717" r:id="rId23"/>
    <p:sldId id="718" r:id="rId24"/>
    <p:sldId id="714" r:id="rId25"/>
    <p:sldId id="689" r:id="rId26"/>
    <p:sldId id="715" r:id="rId27"/>
    <p:sldId id="645" r:id="rId28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8B4B11-C8D5-4E42-A3CC-B68ED8BBF555}">
          <p14:sldIdLst>
            <p14:sldId id="608"/>
            <p14:sldId id="619"/>
            <p14:sldId id="660"/>
            <p14:sldId id="681"/>
            <p14:sldId id="682"/>
            <p14:sldId id="683"/>
            <p14:sldId id="685"/>
            <p14:sldId id="700"/>
            <p14:sldId id="701"/>
            <p14:sldId id="690"/>
            <p14:sldId id="691"/>
            <p14:sldId id="688"/>
            <p14:sldId id="686"/>
            <p14:sldId id="697"/>
            <p14:sldId id="698"/>
            <p14:sldId id="687"/>
            <p14:sldId id="702"/>
            <p14:sldId id="703"/>
            <p14:sldId id="713"/>
            <p14:sldId id="716"/>
            <p14:sldId id="717"/>
            <p14:sldId id="718"/>
            <p14:sldId id="714"/>
            <p14:sldId id="689"/>
            <p14:sldId id="715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DC3E6"/>
    <a:srgbClr val="003296"/>
    <a:srgbClr val="5B9BD5"/>
    <a:srgbClr val="8497B0"/>
    <a:srgbClr val="A9D18E"/>
    <a:srgbClr val="5F7AB0"/>
    <a:srgbClr val="4A91D0"/>
    <a:srgbClr val="00006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1614" autoAdjust="0"/>
  </p:normalViewPr>
  <p:slideViewPr>
    <p:cSldViewPr snapToGrid="0" snapToObjects="1" showGuides="1">
      <p:cViewPr>
        <p:scale>
          <a:sx n="80" d="100"/>
          <a:sy n="80" d="100"/>
        </p:scale>
        <p:origin x="2094" y="888"/>
      </p:cViewPr>
      <p:guideLst>
        <p:guide pos="3840"/>
        <p:guide orient="horz" pos="1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24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BA327-E68A-E54A-AE01-5A4945BCEF06}" type="datetimeFigureOut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9DCB-9C95-CB4E-AE9C-AE2FCA2E060D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DBC86A2D-1C69-49FE-AFF1-78AE50E2D9F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530F5BC-C8BA-474D-912A-E27121E9004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7739" y="458025"/>
            <a:ext cx="2733675" cy="1577120"/>
          </a:xfrm>
          <a:prstGeom prst="rect">
            <a:avLst/>
          </a:prstGeom>
        </p:spPr>
      </p:pic>
      <p:sp>
        <p:nvSpPr>
          <p:cNvPr id="25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3505200" y="6161990"/>
            <a:ext cx="5181600" cy="306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en-US" dirty="0"/>
              <a:t>2020-01-02</a:t>
            </a:r>
            <a:endParaRPr kumimoji="1" lang="en-US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04279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6600" b="1" i="0" spc="30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点击编辑主标题</a:t>
            </a:r>
            <a:endParaRPr kumimoji="1"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3751105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dirty="0"/>
              <a:t>点击编辑副标题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84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190190" y="3535333"/>
            <a:ext cx="6312137" cy="6481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9435" indent="0" algn="ctr">
              <a:buNone/>
              <a:defRPr sz="1600"/>
            </a:lvl5pPr>
            <a:lvl6pPr marL="2286635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en-US" dirty="0"/>
              <a:t>点击编辑章节副标题</a:t>
            </a:r>
            <a:endParaRPr kumimoji="1" lang="zh-CN" altLang="en-US" dirty="0"/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 hasCustomPrompt="1"/>
          </p:nvPr>
        </p:nvSpPr>
        <p:spPr>
          <a:xfrm>
            <a:off x="1362307" y="2432542"/>
            <a:ext cx="1085383" cy="1992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0" b="1" i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en-US" dirty="0"/>
              <a:t>1</a:t>
            </a:r>
            <a:endParaRPr kumimoji="1"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4143297" y="2657187"/>
            <a:ext cx="6620897" cy="700145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点击编辑章节大标题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74" y="3704446"/>
            <a:ext cx="7145110" cy="3313997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415900"/>
            <a:ext cx="10134066" cy="589491"/>
          </a:xfrm>
          <a:prstGeom prst="rect">
            <a:avLst/>
          </a:prstGeom>
        </p:spPr>
        <p:txBody>
          <a:bodyPr anchor="ctr"/>
          <a:lstStyle>
            <a:lvl1pPr algn="l">
              <a:defRPr sz="28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sp>
        <p:nvSpPr>
          <p:cNvPr id="1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  <p:cxnSp>
        <p:nvCxnSpPr>
          <p:cNvPr id="5" name="直线连接符 4"/>
          <p:cNvCxnSpPr/>
          <p:nvPr userDrawn="1"/>
        </p:nvCxnSpPr>
        <p:spPr>
          <a:xfrm>
            <a:off x="0" y="1005391"/>
            <a:ext cx="1082917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70000">
                  <a:schemeClr val="accent1">
                    <a:lumMod val="60000"/>
                    <a:lumOff val="40000"/>
                  </a:schemeClr>
                </a:gs>
                <a:gs pos="87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4821" y="152785"/>
            <a:ext cx="1477848" cy="85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en-US" dirty="0"/>
              <a:t>点击编辑内容</a:t>
            </a:r>
            <a:endParaRPr kumimoji="1" lang="en-US" altLang="en-US" dirty="0"/>
          </a:p>
          <a:p>
            <a:pPr lvl="0"/>
            <a:endParaRPr kumimoji="1" lang="en-US" altLang="en-US" dirty="0"/>
          </a:p>
          <a:p>
            <a:pPr lvl="0"/>
            <a:endParaRPr kumimoji="1"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400755" y="415900"/>
            <a:ext cx="10134066" cy="589491"/>
          </a:xfrm>
          <a:prstGeom prst="rect">
            <a:avLst/>
          </a:prstGeom>
        </p:spPr>
        <p:txBody>
          <a:bodyPr anchor="ctr"/>
          <a:lstStyle>
            <a:lvl1pPr algn="l">
              <a:defRPr sz="2800" b="1" i="0" spc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点击编辑章节小标题</a:t>
            </a:r>
            <a:endParaRPr kumimoji="1" lang="zh-CN" altLang="en-US" dirty="0"/>
          </a:p>
        </p:txBody>
      </p:sp>
      <p:cxnSp>
        <p:nvCxnSpPr>
          <p:cNvPr id="14" name="直线连接符 4"/>
          <p:cNvCxnSpPr/>
          <p:nvPr userDrawn="1"/>
        </p:nvCxnSpPr>
        <p:spPr>
          <a:xfrm>
            <a:off x="0" y="1005391"/>
            <a:ext cx="10829173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70000">
                  <a:schemeClr val="accent1">
                    <a:lumMod val="60000"/>
                    <a:lumOff val="40000"/>
                  </a:schemeClr>
                </a:gs>
                <a:gs pos="87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4821" y="152785"/>
            <a:ext cx="1477848" cy="852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71550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12000" b="1" i="0" spc="30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THANKS!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368821" y="4018720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700" b="0" i="0" spc="1000" baseline="0">
                <a:solidFill>
                  <a:srgbClr val="00329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en-US" dirty="0"/>
              <a:t>让冬奥更安全  让世界更</a:t>
            </a:r>
            <a:r>
              <a:rPr kumimoji="1" lang="zh-CN" altLang="en-US" dirty="0"/>
              <a:t>精彩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7739" y="458025"/>
            <a:ext cx="2733675" cy="15771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zh-CN" dirty="0" smtClean="0"/>
              <a:t>2023-2-3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Kubernetes的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/>
              <a:t>-Docker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31190" y="1150620"/>
            <a:ext cx="9737725" cy="213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dirty="0" smtClean="0"/>
              <a:t>Docker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K8S</a:t>
            </a:r>
            <a:r>
              <a:rPr lang="zh-CN" altLang="en-US" dirty="0" smtClean="0"/>
              <a:t>使容器和管理的</a:t>
            </a:r>
            <a:r>
              <a:rPr lang="zh-CN" altLang="en-US" dirty="0" smtClean="0"/>
              <a:t>关系：</a:t>
            </a:r>
            <a:endParaRPr lang="zh-CN" altLang="en-US" dirty="0" smtClean="0"/>
          </a:p>
          <a:p>
            <a:r>
              <a:rPr lang="zh-CN" altLang="en-US" dirty="0" smtClean="0"/>
              <a:t>Kubernetes和Docker的关系可以理解为，Kubernetes是用来管理和运行Docker容器的平台。Kubernetes通过抽象和封装Docker容器的底层实现细节，为应用程序提供了一个跨多个主机的分布式部署和管理平台。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首先部署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镜像：</a:t>
            </a:r>
            <a:br>
              <a:rPr lang="zh-CN" altLang="en-US" dirty="0" smtClean="0"/>
            </a:br>
            <a:r>
              <a:rPr lang="zh-CN" altLang="en-US" dirty="0" smtClean="0"/>
              <a:t>编写</a:t>
            </a:r>
            <a:r>
              <a:rPr lang="en-US" altLang="zh-CN" dirty="0" smtClean="0"/>
              <a:t>D</a:t>
            </a:r>
            <a:r>
              <a:rPr lang="en-US" altLang="zh-CN" dirty="0" smtClean="0"/>
              <a:t>ockerFile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74700" y="3238500"/>
          <a:ext cx="9013190" cy="290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190"/>
              </a:tblGrid>
              <a:tr h="29019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FROM java:8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 log输出位置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 添加jar到镜像并命名为</a:t>
                      </a:r>
                      <a:r>
                        <a:rPr lang="zh-CN" altLang="en-US" sz="1800">
                          <a:sym typeface="+mn-ea"/>
                        </a:rPr>
                        <a:t>spring-k8s.jar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ADD  spring-k8s-1.0-SNAPSHOT.jar  spring-k8s.jar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#运行参数设定(此处也可以不用设定)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 镜像启动后暴露的端口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EXPOSE 8134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 jar运行命令，参数使用逗号隔开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ENTRYPOINT ["java","-jar","spring-k8s.jar"]</a:t>
                      </a:r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-Docker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1190" y="1150620"/>
            <a:ext cx="9737725" cy="1114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/>
              <a:t>编写好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后运行创建或更新</a:t>
            </a:r>
            <a:r>
              <a:rPr lang="zh-CN" altLang="en-US" dirty="0" smtClean="0"/>
              <a:t>镜像镜像：</a:t>
            </a:r>
            <a:endParaRPr lang="zh-CN" altLang="en-US" dirty="0" smtClean="0"/>
          </a:p>
          <a:p>
            <a:r>
              <a:rPr lang="zh-CN" altLang="en-US" dirty="0" smtClean="0"/>
              <a:t>docker build -t springboot-demo</a:t>
            </a:r>
            <a:r>
              <a:rPr lang="en-US" altLang="zh-CN" dirty="0" smtClean="0"/>
              <a:t>:latest</a:t>
            </a:r>
            <a:r>
              <a:rPr lang="zh-CN" altLang="en-US" dirty="0" smtClean="0"/>
              <a:t> .  </a:t>
            </a:r>
            <a:br>
              <a:rPr lang="zh-CN" altLang="en-US" dirty="0" smtClean="0"/>
            </a:br>
            <a:r>
              <a:rPr lang="en-US" altLang="zh-CN" dirty="0" smtClean="0"/>
              <a:t>TAG:</a:t>
            </a:r>
            <a:r>
              <a:rPr lang="zh-CN" altLang="en-US" dirty="0" smtClean="0"/>
              <a:t>版本号可以每次部署自行迭代；做到版本管理的</a:t>
            </a:r>
            <a:r>
              <a:rPr lang="zh-CN" altLang="en-US" dirty="0" smtClean="0"/>
              <a:t>作用</a:t>
            </a:r>
            <a:endParaRPr lang="zh-CN" altLang="en-US" dirty="0" smtClean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8340" y="2265045"/>
          <a:ext cx="11150600" cy="929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0"/>
              </a:tblGrid>
              <a:tr h="929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[root@ngsoc76 springboot-demo]# docker images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REPOSITORY                                          TAG                 IMAGE ID           </a:t>
                      </a:r>
                      <a:r>
                        <a:rPr lang="en-US" altLang="zh-CN"/>
                        <a:t>        </a:t>
                      </a:r>
                      <a:r>
                        <a:rPr lang="zh-CN" altLang="en-US"/>
                        <a:t> CREATED             </a:t>
                      </a:r>
                      <a:r>
                        <a:rPr lang="en-US" altLang="zh-CN"/>
                        <a:t>            </a:t>
                      </a:r>
                      <a:r>
                        <a:rPr lang="zh-CN" altLang="en-US"/>
                        <a:t>SIZE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springboot-fegin                               </a:t>
                      </a:r>
                      <a:r>
                        <a:rPr lang="en-US" altLang="zh-CN"/>
                        <a:t>   </a:t>
                      </a:r>
                      <a:r>
                        <a:rPr lang="zh-CN" altLang="en-US"/>
                        <a:t>latest              512dd672f356        About an hour ago   </a:t>
                      </a:r>
                      <a:r>
                        <a:rPr lang="en-US" altLang="zh-CN"/>
                        <a:t>   </a:t>
                      </a:r>
                      <a:r>
                        <a:rPr lang="zh-CN" altLang="en-US"/>
                        <a:t>683MB</a:t>
                      </a:r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8340" y="3614420"/>
            <a:ext cx="107245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其他可能用到的</a:t>
            </a:r>
            <a:r>
              <a:rPr lang="zh-CN" altLang="en-US" dirty="0" smtClean="0"/>
              <a:t>命令：</a:t>
            </a:r>
            <a:br>
              <a:rPr lang="zh-CN" altLang="en-US" dirty="0" smtClean="0"/>
            </a:br>
            <a:r>
              <a:rPr lang="zh-CN" altLang="en-US" dirty="0" smtClean="0"/>
              <a:t>docker ps -a 查看进程</a:t>
            </a:r>
            <a:endParaRPr lang="zh-CN" altLang="en-US" dirty="0" smtClean="0"/>
          </a:p>
          <a:p>
            <a:r>
              <a:rPr lang="zh-CN" altLang="en-US" dirty="0" smtClean="0"/>
              <a:t>docker rm -f f62afd0ea00c 删除进程</a:t>
            </a:r>
            <a:endParaRPr lang="zh-CN" altLang="en-US" dirty="0" smtClean="0"/>
          </a:p>
          <a:p>
            <a:r>
              <a:rPr lang="zh-CN" altLang="en-US" dirty="0" smtClean="0"/>
              <a:t>docker images 查看镜像</a:t>
            </a:r>
            <a:endParaRPr lang="zh-CN" altLang="en-US" dirty="0" smtClean="0"/>
          </a:p>
          <a:p>
            <a:r>
              <a:rPr lang="zh-CN" altLang="en-US" dirty="0" smtClean="0"/>
              <a:t>docker rmi f42b56c5ec3b 删除镜像</a:t>
            </a:r>
            <a:endParaRPr lang="zh-CN" altLang="en-US" dirty="0" smtClean="0"/>
          </a:p>
          <a:p>
            <a:r>
              <a:rPr lang="zh-CN" altLang="en-US" dirty="0" smtClean="0"/>
              <a:t>docker run -d --name springboot-demo -p 31001:31001 springboot-demo 启动一个镜像，</a:t>
            </a:r>
            <a:r>
              <a:rPr lang="en-US" altLang="zh-CN" dirty="0" smtClean="0"/>
              <a:t>-it</a:t>
            </a:r>
            <a:r>
              <a:rPr lang="zh-CN" altLang="en-US" dirty="0" smtClean="0"/>
              <a:t>可以实时显示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通过每次更新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镜像记录版本迭代，而</a:t>
            </a:r>
            <a:r>
              <a:rPr lang="en-US" altLang="zh-CN" dirty="0" smtClean="0"/>
              <a:t>K8S</a:t>
            </a:r>
            <a:r>
              <a:rPr lang="zh-CN" altLang="en-US" dirty="0" smtClean="0"/>
              <a:t>会自动拉取镜像自动部署。</a:t>
            </a:r>
            <a:br>
              <a:rPr lang="zh-CN" altLang="en-US" dirty="0" smtClean="0"/>
            </a:br>
            <a:r>
              <a:rPr lang="zh-CN" altLang="en-US" dirty="0" smtClean="0"/>
              <a:t>（</a:t>
            </a:r>
            <a:r>
              <a:rPr lang="en-US" altLang="zh-CN" dirty="0" smtClean="0"/>
              <a:t>K8S</a:t>
            </a:r>
            <a:r>
              <a:rPr lang="zh-CN" altLang="en-US" dirty="0" smtClean="0"/>
              <a:t>不需要启动</a:t>
            </a:r>
            <a:r>
              <a:rPr lang="zh-CN" altLang="en-US" dirty="0" smtClean="0"/>
              <a:t>镜像）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/>
              <a:t>-K8S</a:t>
            </a:r>
            <a:r>
              <a:rPr lang="zh-CN" altLang="en-US" dirty="0"/>
              <a:t>拉取</a:t>
            </a:r>
            <a:r>
              <a:rPr lang="zh-CN" altLang="en-US" dirty="0"/>
              <a:t>镜像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0875" y="1227455"/>
            <a:ext cx="92970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ym typeface="+mn-ea"/>
              </a:rPr>
              <a:t>K8S</a:t>
            </a:r>
            <a:r>
              <a:rPr lang="zh-CN" altLang="en-US" dirty="0" smtClean="0">
                <a:sym typeface="+mn-ea"/>
              </a:rPr>
              <a:t>拉取</a:t>
            </a:r>
            <a:r>
              <a:rPr lang="en-US" altLang="zh-CN" dirty="0" smtClean="0">
                <a:sym typeface="+mn-ea"/>
              </a:rPr>
              <a:t>docker</a:t>
            </a:r>
            <a:r>
              <a:rPr lang="zh-CN" altLang="en-US" dirty="0" smtClean="0">
                <a:sym typeface="+mn-ea"/>
              </a:rPr>
              <a:t>镜像，需要编写拉取的配置文件：</a:t>
            </a:r>
            <a:br>
              <a:rPr lang="zh-CN" altLang="en-US" dirty="0" smtClean="0">
                <a:sym typeface="+mn-ea"/>
              </a:rPr>
            </a:br>
            <a:br>
              <a:rPr lang="zh-CN" altLang="en-US" dirty="0" smtClean="0">
                <a:sym typeface="+mn-ea"/>
              </a:rPr>
            </a:br>
            <a:r>
              <a:rPr lang="zh-CN" altLang="en-US" dirty="0" smtClean="0">
                <a:sym typeface="+mn-ea"/>
              </a:rPr>
              <a:t>打包部署到</a:t>
            </a:r>
            <a:r>
              <a:rPr lang="en-US" altLang="zh-CN" dirty="0" smtClean="0">
                <a:sym typeface="+mn-ea"/>
              </a:rPr>
              <a:t>K8S</a:t>
            </a:r>
            <a:r>
              <a:rPr lang="zh-CN" altLang="en-US" dirty="0" smtClean="0">
                <a:sym typeface="+mn-ea"/>
              </a:rPr>
              <a:t>中最重要的是编写</a:t>
            </a:r>
            <a:r>
              <a:rPr lang="en-US" altLang="zh-CN" dirty="0" smtClean="0">
                <a:sym typeface="+mn-ea"/>
              </a:rPr>
              <a:t>.yaml</a:t>
            </a:r>
            <a:r>
              <a:rPr lang="zh-CN" altLang="en-US" dirty="0" smtClean="0">
                <a:sym typeface="+mn-ea"/>
              </a:rPr>
              <a:t>格式的文件去管理咱们所有的</a:t>
            </a:r>
            <a:r>
              <a:rPr lang="zh-CN" altLang="en-US" dirty="0" smtClean="0">
                <a:sym typeface="+mn-ea"/>
              </a:rPr>
              <a:t>服务</a:t>
            </a:r>
            <a:br>
              <a:rPr lang="zh-CN" altLang="en-US" dirty="0" smtClean="0">
                <a:sym typeface="+mn-ea"/>
              </a:rPr>
            </a:br>
            <a:br>
              <a:rPr lang="en-US" altLang="zh-CN" dirty="0" smtClean="0"/>
            </a:br>
            <a:r>
              <a:rPr lang="zh-CN" altLang="en-US" dirty="0" smtClean="0"/>
              <a:t>其中</a:t>
            </a:r>
            <a:r>
              <a:rPr lang="en-US" altLang="zh-CN" dirty="0" smtClean="0"/>
              <a:t>yaml</a:t>
            </a:r>
            <a:r>
              <a:rPr lang="zh-CN" altLang="en-US" dirty="0" smtClean="0"/>
              <a:t>配置文件分为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类不同类型</a:t>
            </a:r>
            <a:r>
              <a:rPr lang="zh-CN" altLang="en-US" dirty="0" smtClean="0"/>
              <a:t>的分别</a:t>
            </a:r>
            <a:r>
              <a:rPr lang="zh-CN" altLang="en-US" dirty="0" smtClean="0"/>
              <a:t>为：</a:t>
            </a:r>
            <a:br>
              <a:rPr lang="zh-CN" altLang="en-US" dirty="0" smtClean="0"/>
            </a:br>
            <a:r>
              <a:rPr lang="zh-CN" altLang="en-US" dirty="0" smtClean="0"/>
              <a:t>Pod：最基本的容器对象，一个Pod可以包含一个或多个容器。</a:t>
            </a:r>
            <a:endParaRPr lang="zh-CN" altLang="en-US" dirty="0" smtClean="0"/>
          </a:p>
          <a:p>
            <a:r>
              <a:rPr lang="zh-CN" altLang="en-US" dirty="0" smtClean="0"/>
              <a:t>Service：为一组Pod提供稳定的访问地址和负载均衡功能。</a:t>
            </a:r>
            <a:endParaRPr lang="zh-CN" altLang="en-US" dirty="0" smtClean="0"/>
          </a:p>
          <a:p>
            <a:r>
              <a:rPr lang="zh-CN" altLang="en-US" dirty="0" smtClean="0"/>
              <a:t>Deployment：管理Pod的副本数和版本，支持滚动升级和回滚等操作。</a:t>
            </a:r>
            <a:endParaRPr lang="zh-CN" altLang="en-US" dirty="0" smtClean="0"/>
          </a:p>
          <a:p>
            <a:r>
              <a:rPr lang="zh-CN" altLang="en-US" dirty="0" smtClean="0"/>
              <a:t>ConfigMap：存储配置数据的键值对，可以被Pod挂载为容器内部的环境变量或卷。</a:t>
            </a:r>
            <a:endParaRPr lang="zh-CN" altLang="en-US" dirty="0" smtClean="0"/>
          </a:p>
          <a:p>
            <a:r>
              <a:rPr lang="zh-CN" altLang="en-US" dirty="0" smtClean="0"/>
              <a:t>Secret：存储敏感数据的键值对，如密码、证书等，会被加密后存储。</a:t>
            </a:r>
            <a:endParaRPr lang="zh-CN" altLang="en-US" dirty="0" smtClean="0"/>
          </a:p>
          <a:p>
            <a:r>
              <a:rPr lang="zh-CN" altLang="en-US" dirty="0" smtClean="0"/>
              <a:t>Namespace：用于将资源划分为多个虚拟集群，可以实现资源隔离和访问控制。</a:t>
            </a:r>
            <a:endParaRPr lang="zh-CN" altLang="en-US" dirty="0" smtClean="0"/>
          </a:p>
          <a:p>
            <a:r>
              <a:rPr lang="zh-CN" altLang="en-US" dirty="0" smtClean="0"/>
              <a:t>ServiceAccount：为Pod提供访问Kubernetes API的身份认证信息。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50875" y="4642485"/>
            <a:ext cx="10561320" cy="185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/>
              <a:t>这里只重点讲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种必须的配置文件：</a:t>
            </a:r>
            <a:r>
              <a:rPr lang="zh-CN" altLang="en-US" dirty="0" smtClean="0">
                <a:sym typeface="+mn-ea"/>
              </a:rPr>
              <a:t>Service，Deployment</a:t>
            </a:r>
            <a:br>
              <a:rPr lang="zh-CN" altLang="en-US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Service:</a:t>
            </a:r>
            <a:r>
              <a:rPr lang="zh-CN" altLang="en-US" dirty="0" smtClean="0">
                <a:sym typeface="+mn-ea"/>
              </a:rPr>
              <a:t>是用来配置服务的对外访问</a:t>
            </a:r>
            <a:br>
              <a:rPr lang="zh-CN" altLang="en-US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Deployment:</a:t>
            </a:r>
            <a:r>
              <a:rPr lang="zh-CN" altLang="en-US" dirty="0" smtClean="0">
                <a:sym typeface="+mn-ea"/>
              </a:rPr>
              <a:t>是用户配置副本数，和升级回滚以及配置从容器中的拉取，</a:t>
            </a:r>
            <a:r>
              <a:rPr lang="en-US" altLang="zh-CN" dirty="0" smtClean="0">
                <a:sym typeface="+mn-ea"/>
              </a:rPr>
              <a:t>Deployment</a:t>
            </a:r>
            <a:r>
              <a:rPr lang="zh-CN" altLang="en-US" dirty="0" smtClean="0">
                <a:sym typeface="+mn-ea"/>
              </a:rPr>
              <a:t>是一种比</a:t>
            </a:r>
            <a:r>
              <a:rPr lang="en-US" altLang="zh-CN" dirty="0" smtClean="0">
                <a:sym typeface="+mn-ea"/>
              </a:rPr>
              <a:t>Pod</a:t>
            </a:r>
            <a:r>
              <a:rPr lang="zh-CN" altLang="en-US" dirty="0" smtClean="0">
                <a:sym typeface="+mn-ea"/>
              </a:rPr>
              <a:t>更高层次的管理控制器，使用Deployment可以不去使用</a:t>
            </a:r>
            <a:r>
              <a:rPr lang="en-US" altLang="zh-CN" dirty="0" smtClean="0">
                <a:sym typeface="+mn-ea"/>
              </a:rPr>
              <a:t>Pod</a:t>
            </a:r>
            <a:r>
              <a:rPr lang="zh-CN" altLang="en-US" dirty="0" smtClean="0">
                <a:sym typeface="+mn-ea"/>
              </a:rPr>
              <a:t>配置</a:t>
            </a:r>
            <a:r>
              <a:rPr lang="zh-CN" altLang="en-US" dirty="0" smtClean="0">
                <a:sym typeface="+mn-ea"/>
              </a:rPr>
              <a:t>文件</a:t>
            </a:r>
            <a:br>
              <a:rPr lang="zh-CN" altLang="en-US" dirty="0" smtClean="0">
                <a:sym typeface="+mn-ea"/>
              </a:rPr>
            </a:br>
            <a:br>
              <a:rPr lang="zh-CN" altLang="en-US" dirty="0" smtClean="0">
                <a:sym typeface="+mn-ea"/>
              </a:rPr>
            </a:br>
            <a:r>
              <a:rPr lang="zh-CN" altLang="en-US" dirty="0" smtClean="0">
                <a:sym typeface="+mn-ea"/>
              </a:rPr>
              <a:t>启动配置</a:t>
            </a:r>
            <a:r>
              <a:rPr lang="zh-CN" altLang="en-US" dirty="0" smtClean="0">
                <a:sym typeface="+mn-ea"/>
              </a:rPr>
              <a:t>文件：kubectl apply -f spring-job.yaml --validate=false</a:t>
            </a:r>
            <a:br>
              <a:rPr lang="zh-CN" altLang="en-US" dirty="0" smtClean="0">
                <a:sym typeface="+mn-ea"/>
              </a:rPr>
            </a:b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/>
              <a:t>-</a:t>
            </a:r>
            <a:r>
              <a:rPr lang="zh-CN" altLang="en-US" dirty="0"/>
              <a:t>配置文件</a:t>
            </a:r>
            <a:r>
              <a:rPr lang="en-US" altLang="zh-CN" dirty="0" smtClean="0">
                <a:sym typeface="+mn-ea"/>
              </a:rPr>
              <a:t>Service 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48970" y="2011045"/>
          <a:ext cx="10441305" cy="419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305"/>
              </a:tblGrid>
              <a:tr h="419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apiVersion: v1          # api版本!必须字段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kind: Service           # 资源类型!必须字段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metadata:               # 资源元数据!必须字段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name: spring-svc-fegin             # 资源名称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namespace: mynamespace    # 资源所在namespacs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spec:                   # 资源规格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type: NodePort  </a:t>
                      </a:r>
                      <a:r>
                        <a:rPr lang="en-US" altLang="zh-CN" sz="1200">
                          <a:sym typeface="+mn-ea"/>
                        </a:rPr>
                        <a:t># Service暴露类型,NodePort允许集群外访问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ports:                # 端口映射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- port: 30003            # Service端口,通过ClusterIP访问时使用的端口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protocol: TCP       # 端口通信的协议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targetPort: 8081    # 容器内的服务端口,比如tomcat是8080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nodePort: 30004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selector:             # 标签选择器,与Deployment中标签保持一致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app: </a:t>
                      </a:r>
                      <a:r>
                        <a:rPr lang="en-US" altLang="zh-CN" sz="1200"/>
                        <a:t>springboot-fegin            # 标签   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---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apiVersion: v1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kind: Namespace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metadata: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name: springboot-fegin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8970" y="1265555"/>
            <a:ext cx="938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zh-CN" altLang="en-US" dirty="0" smtClean="0"/>
            </a:br>
            <a:r>
              <a:rPr lang="en-US" altLang="zh-CN" dirty="0" smtClean="0"/>
              <a:t>yaml</a:t>
            </a:r>
            <a:r>
              <a:rPr lang="zh-CN" altLang="en-US" dirty="0" smtClean="0"/>
              <a:t>中分为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类，主要核心配置文件分为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种，</a:t>
            </a:r>
            <a:r>
              <a:rPr lang="en-US" altLang="zh-CN" dirty="0" smtClean="0"/>
              <a:t>kind:Service,kind:</a:t>
            </a:r>
            <a:r>
              <a:rPr lang="en-US" altLang="zh-CN">
                <a:sym typeface="+mn-ea"/>
              </a:rPr>
              <a:t>Deployment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r>
              <a:rPr lang="en-US" altLang="zh-CN" dirty="0" smtClean="0">
                <a:sym typeface="+mn-ea"/>
              </a:rPr>
              <a:t>Service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2295" y="1265555"/>
            <a:ext cx="10895330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br>
              <a:rPr lang="zh-CN" altLang="en-US" dirty="0" smtClean="0"/>
            </a:br>
            <a:r>
              <a:rPr lang="en-US" altLang="zh-CN" dirty="0" smtClean="0"/>
              <a:t>kind:Service </a:t>
            </a:r>
            <a:r>
              <a:rPr lang="zh-CN" altLang="en-US" dirty="0" smtClean="0"/>
              <a:t>具体重点参数讲解：</a:t>
            </a:r>
            <a:endParaRPr lang="zh-CN" altLang="en-US" dirty="0" smtClean="0"/>
          </a:p>
          <a:p>
            <a:br>
              <a:rPr lang="zh-CN" altLang="en-US" dirty="0" smtClean="0"/>
            </a:br>
            <a:r>
              <a:rPr lang="en-US" altLang="zh-CN" dirty="0" smtClean="0"/>
              <a:t>type </a:t>
            </a:r>
            <a:r>
              <a:rPr lang="zh-CN" altLang="en-US" dirty="0" smtClean="0"/>
              <a:t>可以设置的参数：</a:t>
            </a:r>
            <a:br>
              <a:rPr lang="zh-CN" altLang="en-US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ClusterIP类型：默认类型，只能在集群内部访问，为Pod提供了一个虚拟IP地址，可以通过这个IP地址和端口访问到对应的Pod，可以用来提供内部服务。（安全性，不对外</a:t>
            </a:r>
            <a:r>
              <a:rPr lang="zh-CN" altLang="en-US" dirty="0" smtClean="0"/>
              <a:t>开放）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NodePort类型：在ClusterIP的基础上，外部网络请求会被映射到一个NodePort端口上，可以通过访问节点的IP地址和NodePort端口访问到对应的Pod，可以用来提供公网服务。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LoadBalancer类型：在NodePort类型的基础上，自动创建一个外部负载均衡器，并将请求转发到NodePort，可以用来提供公网服务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altLang="zh-CN" dirty="0" smtClean="0"/>
              <a:t>4. ExternalName</a:t>
            </a:r>
            <a:r>
              <a:rPr lang="zh-CN" altLang="en-US" dirty="0" smtClean="0"/>
              <a:t>类型：这个类型会将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映射到对外的服务中；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NodePort和</a:t>
            </a:r>
            <a:r>
              <a:rPr lang="en-US" altLang="zh-CN" dirty="0" smtClean="0">
                <a:sym typeface="+mn-ea"/>
              </a:rPr>
              <a:t>LoadBalancer</a:t>
            </a:r>
            <a:r>
              <a:rPr lang="zh-CN" altLang="en-US" dirty="0" smtClean="0">
                <a:sym typeface="+mn-ea"/>
              </a:rPr>
              <a:t>虽然都会将请求负载均衡到不同的</a:t>
            </a:r>
            <a:r>
              <a:rPr lang="en-US" altLang="zh-CN" dirty="0" smtClean="0">
                <a:sym typeface="+mn-ea"/>
              </a:rPr>
              <a:t>Pod</a:t>
            </a:r>
            <a:r>
              <a:rPr lang="zh-CN" altLang="en-US" dirty="0" smtClean="0">
                <a:sym typeface="+mn-ea"/>
              </a:rPr>
              <a:t>上，但是运行的机制不同。</a:t>
            </a:r>
            <a:br>
              <a:rPr lang="zh-CN" altLang="en-US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NodePort</a:t>
            </a:r>
            <a:r>
              <a:rPr lang="zh-CN" altLang="en-US" dirty="0" smtClean="0">
                <a:sym typeface="+mn-ea"/>
              </a:rPr>
              <a:t>：会将请求交给kube-proxy，kube-proxy会将请求发到最近的</a:t>
            </a:r>
            <a:r>
              <a:rPr lang="en-US" altLang="zh-CN" dirty="0" smtClean="0">
                <a:sym typeface="+mn-ea"/>
              </a:rPr>
              <a:t>Pod</a:t>
            </a:r>
            <a:r>
              <a:rPr lang="zh-CN" altLang="en-US" dirty="0" smtClean="0">
                <a:sym typeface="+mn-ea"/>
              </a:rPr>
              <a:t>上，而不管</a:t>
            </a:r>
            <a:r>
              <a:rPr lang="en-US" altLang="zh-CN" dirty="0" smtClean="0">
                <a:sym typeface="+mn-ea"/>
              </a:rPr>
              <a:t>Pod</a:t>
            </a:r>
            <a:r>
              <a:rPr lang="zh-CN" altLang="en-US" dirty="0" smtClean="0">
                <a:sym typeface="+mn-ea"/>
              </a:rPr>
              <a:t>负载是否已满</a:t>
            </a:r>
            <a:br>
              <a:rPr lang="zh-CN" altLang="en-US" dirty="0" smtClean="0">
                <a:sym typeface="+mn-ea"/>
              </a:rPr>
            </a:br>
            <a:r>
              <a:rPr lang="en-US" altLang="zh-CN" dirty="0" smtClean="0">
                <a:sym typeface="+mn-ea"/>
              </a:rPr>
              <a:t>LoadBalancer: </a:t>
            </a:r>
            <a:r>
              <a:rPr lang="zh-CN" altLang="en-US" dirty="0" smtClean="0">
                <a:sym typeface="+mn-ea"/>
              </a:rPr>
              <a:t>则会将请求均匀的分发到每个</a:t>
            </a:r>
            <a:r>
              <a:rPr lang="en-US" altLang="zh-CN" dirty="0" smtClean="0">
                <a:sym typeface="+mn-ea"/>
              </a:rPr>
              <a:t>Pod</a:t>
            </a:r>
            <a:r>
              <a:rPr lang="zh-CN" altLang="en-US" dirty="0" smtClean="0">
                <a:sym typeface="+mn-ea"/>
              </a:rPr>
              <a:t>上。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r>
              <a:rPr lang="en-US" altLang="zh-CN" dirty="0" smtClean="0">
                <a:sym typeface="+mn-ea"/>
              </a:rPr>
              <a:t>Service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2295" y="1265555"/>
            <a:ext cx="93821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zh-CN" altLang="en-US" dirty="0" smtClean="0"/>
            </a:br>
            <a:r>
              <a:rPr lang="en-US" altLang="zh-CN" dirty="0" smtClean="0"/>
              <a:t>kind:Service </a:t>
            </a:r>
            <a:r>
              <a:rPr lang="zh-CN" altLang="en-US" dirty="0" smtClean="0"/>
              <a:t>具体重点参数讲解：</a:t>
            </a:r>
            <a:endParaRPr lang="zh-CN" altLang="en-US" dirty="0" smtClean="0"/>
          </a:p>
          <a:p>
            <a:br>
              <a:rPr lang="zh-CN" altLang="en-US" dirty="0" smtClean="0"/>
            </a:br>
            <a:r>
              <a:rPr lang="en-US" altLang="zh-CN" dirty="0" smtClean="0"/>
              <a:t>ports </a:t>
            </a:r>
            <a:r>
              <a:rPr lang="zh-CN" altLang="en-US" dirty="0" smtClean="0"/>
              <a:t>参数</a:t>
            </a:r>
            <a:r>
              <a:rPr lang="zh-CN" altLang="en-US" dirty="0" smtClean="0"/>
              <a:t>设置：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1. -</a:t>
            </a:r>
            <a:r>
              <a:rPr lang="en-US" altLang="zh-CN">
                <a:sym typeface="+mn-ea"/>
              </a:rPr>
              <a:t>port: 30003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K8S</a:t>
            </a:r>
            <a:r>
              <a:rPr lang="zh-CN" altLang="en-US">
                <a:sym typeface="+mn-ea"/>
              </a:rPr>
              <a:t>集群内部访问用的端口，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会给你得服务分配一个端口，这个端口用来供其他微服务调用，但是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外部无法</a:t>
            </a:r>
            <a:r>
              <a:rPr lang="zh-CN" altLang="en-US">
                <a:sym typeface="+mn-ea"/>
              </a:rPr>
              <a:t>调用；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-targetPort: 8081</a:t>
            </a:r>
            <a:r>
              <a:rPr lang="zh-CN" altLang="en-US">
                <a:sym typeface="+mn-ea"/>
              </a:rPr>
              <a:t>：这个是你得微服务自己设置的端口号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altLang="zh-CN" dirty="0" smtClean="0"/>
              <a:t>3. -</a:t>
            </a:r>
            <a:r>
              <a:rPr lang="en-US" altLang="zh-CN">
                <a:sym typeface="+mn-ea"/>
              </a:rPr>
              <a:t>nodePort: 30004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集群外部访问用的端口，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会给你的服务分配一个端口，这个端口用来供外部微服务调用，但是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内部无法</a:t>
            </a:r>
            <a:r>
              <a:rPr lang="zh-CN" altLang="en-US">
                <a:sym typeface="+mn-ea"/>
              </a:rPr>
              <a:t>调用；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一个服务对应相关联的服务共用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个，需要区分</a:t>
            </a:r>
            <a:r>
              <a:rPr lang="zh-CN" altLang="en-US">
                <a:sym typeface="+mn-ea"/>
              </a:rPr>
              <a:t>好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r>
              <a:rPr lang="en-US" altLang="zh-CN">
                <a:sym typeface="+mn-ea"/>
              </a:rPr>
              <a:t>Deployment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72135" y="1548765"/>
          <a:ext cx="10441305" cy="7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305"/>
              </a:tblGrid>
              <a:tr h="765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apiVersion: apps/v1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kind: Deployment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metadata: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name: springboot-fegin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namespace: mynamespace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spec: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replicas: 1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selector: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matchLabels: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app: springboot-fegin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template: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metadata: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labels: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app: springboot-fegin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spec: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nodeName: ngsoc76.qax.com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containers: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- name: springboot-fegin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image: springboot-fegin:latest  #镜像名称+版本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imagePullPolicy: IfNotPresent   #表示镜像来源，IfNotPresent本地没有就从hub仓库拉取，Never表示只从本地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ports: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 - containerPort: 8135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env: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 # 指定日志文件路径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 - name: logging.path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   value: /var/logs</a:t>
                      </a:r>
                      <a:endParaRPr lang="en-US" altLang="zh-CN" sz="12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2135" y="1092835"/>
            <a:ext cx="7150735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dirty="0" smtClean="0">
                <a:sym typeface="+mn-ea"/>
              </a:rPr>
              <a:t>kind:</a:t>
            </a:r>
            <a:r>
              <a:rPr lang="en-US" altLang="zh-CN">
                <a:sym typeface="+mn-ea"/>
              </a:rPr>
              <a:t>Deployment </a:t>
            </a:r>
            <a:r>
              <a:rPr lang="zh-CN" altLang="en-US">
                <a:sym typeface="+mn-ea"/>
              </a:rPr>
              <a:t>配置文件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r>
              <a:rPr lang="en-US" altLang="zh-CN">
                <a:sym typeface="+mn-ea"/>
              </a:rPr>
              <a:t>Deployment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82295" y="1265555"/>
            <a:ext cx="113233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zh-CN" altLang="en-US" dirty="0" smtClean="0"/>
            </a:br>
            <a:r>
              <a:rPr lang="en-US" altLang="zh-CN" dirty="0" smtClean="0"/>
              <a:t>kind:</a:t>
            </a:r>
            <a:r>
              <a:rPr lang="en-US" altLang="zh-CN">
                <a:sym typeface="+mn-ea"/>
              </a:rPr>
              <a:t>Deployment</a:t>
            </a:r>
            <a:r>
              <a:rPr lang="zh-CN" altLang="en-US" dirty="0" smtClean="0"/>
              <a:t>具体重点参数讲解：</a:t>
            </a:r>
            <a:endParaRPr lang="zh-CN" altLang="en-US" dirty="0" smtClean="0"/>
          </a:p>
          <a:p>
            <a:br>
              <a:rPr lang="zh-CN" altLang="en-US" dirty="0" smtClean="0"/>
            </a:br>
            <a:r>
              <a:rPr lang="en-US" altLang="zh-CN">
                <a:sym typeface="+mn-ea"/>
              </a:rPr>
              <a:t>spec</a:t>
            </a:r>
            <a:r>
              <a:rPr lang="zh-CN" altLang="en-US" dirty="0" smtClean="0"/>
              <a:t>参数</a:t>
            </a:r>
            <a:r>
              <a:rPr lang="zh-CN" altLang="en-US" dirty="0" smtClean="0"/>
              <a:t>设置：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1. -</a:t>
            </a:r>
            <a:r>
              <a:rPr lang="en-US" altLang="zh-CN">
                <a:sym typeface="+mn-ea"/>
              </a:rPr>
              <a:t>replicas</a:t>
            </a:r>
            <a:r>
              <a:rPr lang="en-US" altLang="zh-CN">
                <a:sym typeface="+mn-ea"/>
              </a:rPr>
              <a:t>:1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K8S</a:t>
            </a:r>
            <a:r>
              <a:rPr lang="zh-CN" altLang="en-US">
                <a:sym typeface="+mn-ea"/>
              </a:rPr>
              <a:t>的副本数，建议和集群服务器台数保持</a:t>
            </a:r>
            <a:r>
              <a:rPr lang="zh-CN" altLang="en-US">
                <a:sym typeface="+mn-ea"/>
              </a:rPr>
              <a:t>一致；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-</a:t>
            </a:r>
            <a:r>
              <a:rPr lang="en-US" altLang="zh-CN">
                <a:sym typeface="+mn-ea"/>
              </a:rPr>
              <a:t>nodeName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sym typeface="+mn-ea"/>
              </a:rPr>
              <a:t>ngsoc76.qax.com</a:t>
            </a:r>
            <a:r>
              <a:rPr lang="zh-CN" altLang="en-US">
                <a:sym typeface="+mn-ea"/>
              </a:rPr>
              <a:t>：这个是设置启动服务要启动在那个节点上，如果写了这个上面的副本数要和这个域名数保持一致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altLang="zh-CN" dirty="0" smtClean="0"/>
              <a:t>3. -</a:t>
            </a:r>
            <a:r>
              <a:rPr lang="en-US" altLang="zh-CN">
                <a:sym typeface="+mn-ea"/>
              </a:rPr>
              <a:t>image: springboot-fegin:latest</a:t>
            </a:r>
            <a:r>
              <a:rPr lang="zh-CN" altLang="en-US">
                <a:sym typeface="+mn-ea"/>
              </a:rPr>
              <a:t>：设置你需要拉取的镜像，格式为：</a:t>
            </a:r>
            <a:r>
              <a:rPr lang="en-US" altLang="zh-CN">
                <a:sym typeface="+mn-ea"/>
              </a:rPr>
              <a:t>&lt;host&gt;/&lt;name&gt;:&lt;tag&gt;</a:t>
            </a:r>
            <a:r>
              <a:rPr lang="zh-CN" altLang="en-US">
                <a:sym typeface="+mn-ea"/>
              </a:rPr>
              <a:t>；其中</a:t>
            </a:r>
            <a:r>
              <a:rPr lang="en-US" altLang="zh-CN">
                <a:sym typeface="+mn-ea"/>
              </a:rPr>
              <a:t>&lt;host&gt;</a:t>
            </a:r>
            <a:r>
              <a:rPr lang="zh-CN" altLang="en-US">
                <a:sym typeface="+mn-ea"/>
              </a:rPr>
              <a:t>是远程仓库地址，</a:t>
            </a:r>
            <a:r>
              <a:rPr lang="en-US" altLang="zh-CN">
                <a:sym typeface="+mn-ea"/>
              </a:rPr>
              <a:t>&lt;name&gt;</a:t>
            </a:r>
            <a:r>
              <a:rPr lang="zh-CN" altLang="en-US">
                <a:sym typeface="+mn-ea"/>
              </a:rPr>
              <a:t>是镜像名称，</a:t>
            </a:r>
            <a:r>
              <a:rPr lang="en-US" altLang="zh-CN">
                <a:sym typeface="+mn-ea"/>
              </a:rPr>
              <a:t>&lt;latest&gt;</a:t>
            </a:r>
            <a:r>
              <a:rPr lang="zh-CN" altLang="en-US">
                <a:sym typeface="+mn-ea"/>
              </a:rPr>
              <a:t>版本；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4.-</a:t>
            </a:r>
            <a:r>
              <a:rPr lang="en-US" altLang="zh-CN">
                <a:sym typeface="+mn-ea"/>
              </a:rPr>
              <a:t>imagePullPolicy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Alawys:</a:t>
            </a:r>
            <a:r>
              <a:rPr lang="zh-CN" altLang="en-US">
                <a:sym typeface="+mn-ea"/>
              </a:rPr>
              <a:t>一直从远程仓库拉取，</a:t>
            </a:r>
            <a:r>
              <a:rPr lang="en-US" altLang="zh-CN">
                <a:sym typeface="+mn-ea"/>
              </a:rPr>
              <a:t>IfNotPresent</a:t>
            </a:r>
            <a:r>
              <a:rPr lang="zh-CN" altLang="en-US">
                <a:sym typeface="+mn-ea"/>
              </a:rPr>
              <a:t>：本地没有从远程仓库拉取，</a:t>
            </a:r>
            <a:r>
              <a:rPr lang="en-US" altLang="zh-CN">
                <a:sym typeface="+mn-ea"/>
              </a:rPr>
              <a:t>Never表示只从本地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775" y="1285240"/>
            <a:ext cx="9921875" cy="4027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/>
              <a:t>集群中的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dirty="0" smtClean="0"/>
              <a:t>物理机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：服务器的实际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；</a:t>
            </a:r>
            <a:br>
              <a:rPr lang="zh-CN" altLang="en-US" dirty="0" smtClean="0"/>
            </a:br>
            <a:r>
              <a:rPr lang="zh-CN" altLang="en-US" dirty="0" smtClean="0"/>
              <a:t>CLUSTER-IP</a:t>
            </a:r>
            <a:r>
              <a:rPr lang="en-US" altLang="zh-CN" dirty="0" smtClean="0"/>
              <a:t>: K8S</a:t>
            </a:r>
            <a:r>
              <a:rPr lang="zh-CN" altLang="en-US" dirty="0" smtClean="0"/>
              <a:t>分配给你的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用于服务器的内部互相访问的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 smtClean="0"/>
              <a:t>PODIP</a:t>
            </a:r>
            <a:r>
              <a:rPr lang="zh-CN" altLang="en-US" dirty="0" smtClean="0"/>
              <a:t>：这个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是每个容器内启动的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IP;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dirty="0" smtClean="0"/>
              <a:t>每个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对应各自的</a:t>
            </a:r>
            <a:r>
              <a:rPr lang="zh-CN" altLang="en-US" dirty="0" smtClean="0"/>
              <a:t>端口；所以通常一个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可以有三种访问</a:t>
            </a:r>
            <a:r>
              <a:rPr lang="zh-CN" altLang="en-US" dirty="0" smtClean="0"/>
              <a:t>方式：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1. PODIP + </a:t>
            </a:r>
            <a:r>
              <a:rPr lang="en-US" altLang="zh-CN">
                <a:sym typeface="+mn-ea"/>
              </a:rPr>
              <a:t>targetPort</a:t>
            </a:r>
            <a:br>
              <a:rPr lang="en-US" altLang="zh-CN" dirty="0" smtClean="0"/>
            </a:br>
            <a:r>
              <a:rPr lang="en-US" altLang="zh-CN" dirty="0" smtClean="0"/>
              <a:t>curl http://192.168.216.36:8082/k8s-test-feign?id=1</a:t>
            </a:r>
            <a:br>
              <a:rPr lang="zh-CN" altLang="en-US" dirty="0" smtClean="0"/>
            </a:br>
            <a:r>
              <a:rPr lang="en-US" altLang="zh-CN" dirty="0" smtClean="0"/>
              <a:t>2. </a:t>
            </a:r>
            <a:r>
              <a:rPr lang="zh-CN" altLang="en-US" dirty="0" smtClean="0">
                <a:sym typeface="+mn-ea"/>
              </a:rPr>
              <a:t>CLUSTER-IP</a:t>
            </a:r>
            <a:r>
              <a:rPr lang="en-US" altLang="zh-CN" dirty="0" smtClean="0">
                <a:sym typeface="+mn-ea"/>
              </a:rPr>
              <a:t> + </a:t>
            </a:r>
            <a:r>
              <a:rPr lang="en-US" altLang="zh-CN">
                <a:sym typeface="+mn-ea"/>
              </a:rPr>
              <a:t>port</a:t>
            </a:r>
            <a:br>
              <a:rPr lang="en-US" altLang="zh-CN" dirty="0" smtClean="0"/>
            </a:br>
            <a:r>
              <a:rPr lang="en-US" altLang="zh-CN" dirty="0" smtClean="0"/>
              <a:t>curl http://10.96.128.29:30003/k8s-test-feign?id=1</a:t>
            </a:r>
            <a:br>
              <a:rPr lang="en-US" altLang="zh-CN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实际</a:t>
            </a:r>
            <a:r>
              <a:rPr lang="en-US" altLang="zh-CN" dirty="0" smtClean="0"/>
              <a:t>IP + </a:t>
            </a:r>
            <a:r>
              <a:rPr lang="en-US" altLang="zh-CN">
                <a:sym typeface="+mn-ea"/>
              </a:rPr>
              <a:t>nodePort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curl http://10.95.16.76:30004/k8s-test-feign?id=1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775" y="1285240"/>
            <a:ext cx="992187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微服务的</a:t>
            </a:r>
            <a:r>
              <a:rPr lang="zh-CN" altLang="en-US">
                <a:sym typeface="+mn-ea"/>
              </a:rPr>
              <a:t>配置：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12775" y="1706245"/>
          <a:ext cx="10967720" cy="441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720"/>
              </a:tblGrid>
              <a:tr h="44151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spring.application.name=service-provider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server.port=8081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访问</a:t>
                      </a:r>
                      <a:r>
                        <a:rPr lang="en-US" altLang="zh-CN"/>
                        <a:t>K8S</a:t>
                      </a:r>
                      <a:r>
                        <a:rPr lang="zh-CN" altLang="en-US"/>
                        <a:t>内部的数据库</a:t>
                      </a:r>
                      <a:r>
                        <a:rPr lang="en-US" altLang="zh-CN"/>
                        <a:t>----</a:t>
                      </a:r>
                      <a:r>
                        <a:rPr lang="zh-CN" altLang="en-US"/>
                        <a:t>不同</a:t>
                      </a:r>
                      <a:r>
                        <a:rPr lang="zh-CN" altLang="en-US"/>
                        <a:t>命名空间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spring.jpa.hibernate.ddl-auto=update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spring.datasource.url=jdbc:mysql://mysql-svc.mysqlnamespace:33306/demo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spring.datasource.username=root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spring.datasource.password=admin123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spring.datasource.driver-class-name=com.mysql.jdbc.Driver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spring.jpa.show-sql:true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访问</a:t>
                      </a:r>
                      <a:r>
                        <a:rPr lang="en-US" altLang="zh-CN"/>
                        <a:t>K8S</a:t>
                      </a:r>
                      <a:r>
                        <a:rPr lang="zh-CN" altLang="en-US"/>
                        <a:t>内部微服务</a:t>
                      </a:r>
                      <a:r>
                        <a:rPr lang="en-US" altLang="zh-CN"/>
                        <a:t>----</a:t>
                      </a:r>
                      <a:r>
                        <a:rPr lang="zh-CN" altLang="en-US"/>
                        <a:t>相同命名</a:t>
                      </a:r>
                      <a:r>
                        <a:rPr lang="zh-CN" altLang="en-US"/>
                        <a:t>空间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service.provider.name=provider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service.provider.url=http://spring-svc.mynamespace.svc.cluster.local:30001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feign.hystrix.enabled=true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#访问</a:t>
                      </a:r>
                      <a:r>
                        <a:rPr lang="en-US" altLang="zh-CN"/>
                        <a:t>K8S</a:t>
                      </a:r>
                      <a:r>
                        <a:rPr lang="zh-CN" altLang="en-US"/>
                        <a:t>外部</a:t>
                      </a:r>
                      <a:r>
                        <a:rPr lang="zh-CN" altLang="en-US"/>
                        <a:t>微服务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redis.host=</a:t>
                      </a:r>
                      <a:r>
                        <a:rPr lang="en-US" altLang="zh-CN"/>
                        <a:t>10.95.16.76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redis.port=6379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redis.timeout=3000</a:t>
                      </a:r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00755" y="1403655"/>
            <a:ext cx="11562644" cy="5251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介绍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准备</a:t>
            </a:r>
            <a:r>
              <a:rPr lang="zh-CN" altLang="en-US" sz="2400" dirty="0"/>
              <a:t>工作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安装</a:t>
            </a:r>
            <a:r>
              <a:rPr lang="en-US" altLang="zh-CN" sz="2400" dirty="0"/>
              <a:t>K8S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初始化</a:t>
            </a:r>
            <a:r>
              <a:rPr lang="zh-CN" altLang="en-US" sz="2400" dirty="0"/>
              <a:t>环境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部署</a:t>
            </a:r>
            <a:r>
              <a:rPr lang="zh-CN" altLang="en-US" sz="2400" dirty="0"/>
              <a:t>包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命令</a:t>
            </a:r>
            <a:r>
              <a:rPr lang="zh-CN" altLang="en-US" sz="2400" dirty="0"/>
              <a:t>操作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r>
              <a:rPr lang="zh-CN" altLang="en-US" dirty="0" smtClean="0">
                <a:sym typeface="+mn-ea"/>
              </a:rPr>
              <a:t>ConfigMap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775" y="1285240"/>
            <a:ext cx="11129645" cy="947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>
                <a:sym typeface="+mn-ea"/>
              </a:rPr>
              <a:t>ConfigMap</a:t>
            </a:r>
            <a:r>
              <a:rPr lang="zh-CN" altLang="en-US">
                <a:sym typeface="+mn-ea"/>
              </a:rPr>
              <a:t>：可以用来存储一些如数据库，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信息；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来统一管理这些配置信息，然后通过Deployment去连接这些</a:t>
            </a:r>
            <a:r>
              <a:rPr lang="zh-CN" altLang="en-US">
                <a:sym typeface="+mn-ea"/>
              </a:rPr>
              <a:t>配置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18185" y="2306320"/>
          <a:ext cx="49022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200"/>
              </a:tblGrid>
              <a:tr h="2656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apiVersion: v1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kind: ConfigMap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metadata: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name: my-config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data: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db-host: mysql.host.com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db-port: "3306"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db-user: user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db-password: password</a:t>
                      </a:r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5829935" y="2306320"/>
          <a:ext cx="5238115" cy="411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115"/>
              </a:tblGrid>
              <a:tr h="4116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apiVersion: v1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kind: Deployment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*****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spec: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containers: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env: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- name: DB_HOST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valueFrom: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  configMapKeyRef: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    name: my-config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    key: db-host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- name: DB_PORT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valueFrom: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  configMapKeyRef: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    name: my-config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    key: db-port</a:t>
                      </a:r>
                      <a:endParaRPr lang="en-US" altLang="zh-CN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r>
              <a:rPr lang="zh-CN" altLang="en-US" dirty="0" smtClean="0">
                <a:sym typeface="+mn-ea"/>
              </a:rPr>
              <a:t>Secret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775" y="1285240"/>
            <a:ext cx="11129645" cy="947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>
                <a:sym typeface="+mn-ea"/>
              </a:rPr>
              <a:t>Secret</a:t>
            </a:r>
            <a:r>
              <a:rPr lang="zh-CN" altLang="en-US">
                <a:sym typeface="+mn-ea"/>
              </a:rPr>
              <a:t>：可以用来存储一些敏感信息如数据库密码，</a:t>
            </a:r>
            <a:r>
              <a:rPr lang="en-US" altLang="zh-CN">
                <a:sym typeface="+mn-ea"/>
              </a:rPr>
              <a:t>Token</a:t>
            </a:r>
            <a:r>
              <a:rPr lang="zh-CN" altLang="en-US">
                <a:sym typeface="+mn-ea"/>
              </a:rPr>
              <a:t>信息；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来统一管理这些配置信息，然后通过Deployment去连接这些</a:t>
            </a:r>
            <a:r>
              <a:rPr lang="zh-CN" altLang="en-US">
                <a:sym typeface="+mn-ea"/>
              </a:rPr>
              <a:t>配置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18185" y="2306320"/>
          <a:ext cx="49022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200"/>
              </a:tblGrid>
              <a:tr h="2656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apiVersion: v1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kind: </a:t>
                      </a:r>
                      <a:r>
                        <a:rPr lang="zh-CN" altLang="en-US" sz="1800" dirty="0" smtClean="0">
                          <a:sym typeface="+mn-ea"/>
                        </a:rPr>
                        <a:t>Secret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metadata: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name: my-secret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type: Opaque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data: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username: YWRtaW4=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password: YWRtaW4xMjM=</a:t>
                      </a:r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5829935" y="2306320"/>
          <a:ext cx="5238115" cy="290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115"/>
              </a:tblGrid>
              <a:tr h="290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apiVersion: v1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kind: Deployment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*****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spec: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containers: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env: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- name: USERNAME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valueFrom: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secretKeyRef: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name: my-secret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            key: username</a:t>
                      </a:r>
                      <a:endParaRPr lang="en-US" altLang="zh-CN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配置文件</a:t>
            </a:r>
            <a:r>
              <a:rPr lang="zh-CN" altLang="en-US" dirty="0" smtClean="0">
                <a:sym typeface="+mn-ea"/>
              </a:rPr>
              <a:t>ServiceAccount 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775" y="1285240"/>
            <a:ext cx="11129645" cy="1148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>
                <a:sym typeface="+mn-ea"/>
              </a:rPr>
              <a:t>ServiceAccount </a:t>
            </a:r>
            <a:r>
              <a:rPr lang="zh-CN" altLang="en-US">
                <a:sym typeface="+mn-ea"/>
              </a:rPr>
              <a:t>：是用户做权限控制的一种配置文件，例如我可以指定那个服务到那个服务只有查询的权限，没有创建和删除的</a:t>
            </a:r>
            <a:r>
              <a:rPr lang="zh-CN" altLang="en-US">
                <a:sym typeface="+mn-ea"/>
              </a:rPr>
              <a:t>权限；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通过 ServiceAccount 和 RBAC 结合使用，可以实现对 Kubernetes 资源的精细控制，确保只有授权的用户或应用程序可以访问受保护的资源。具体来说，可以通过以下步骤实现：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12775" y="2633345"/>
          <a:ext cx="5483860" cy="353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860"/>
              </a:tblGrid>
              <a:tr h="35312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apiVersion: v1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kind: ServiceAccount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metadata: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name: my-serviceaccount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---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apiVersion: rbac.authorization.k8s.io/v1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kind: Role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metadata: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name: &lt;role-name&gt;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namespace: &lt;namespace&gt;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rules: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- apiGroups: ["", "extensions", "apps"]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resources: ["pods", "deployments", "replicasets"]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  verbs: ["get", "watch", "list", "create", "update", "delete"]</a:t>
                      </a:r>
                      <a:endParaRPr lang="en-US" altLang="zh-CN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346825" y="2633345"/>
          <a:ext cx="5483860" cy="353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860"/>
              </a:tblGrid>
              <a:tr h="35312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apiVersion: rbac.authorization.k8s.io/v1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kind: RoleBinding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metadata: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name: &lt;role-binding-name&gt;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namespace: &lt;namespace&gt;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subjects: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- kind: ServiceAccount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name: </a:t>
                      </a:r>
                      <a:r>
                        <a:rPr lang="zh-CN" altLang="en-US" sz="1600">
                          <a:sym typeface="+mn-ea"/>
                        </a:rPr>
                        <a:t>my-serviceaccount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namespace: &lt;namespace&gt;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roleRef: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kind: Role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name: &lt;role-name&gt;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 apiGroup: rbac.authorization.k8s.io</a:t>
                      </a:r>
                      <a:endParaRPr lang="zh-CN" altLang="en-US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部署包</a:t>
            </a:r>
            <a:r>
              <a:rPr lang="en-US" altLang="zh-CN" dirty="0"/>
              <a:t>-</a:t>
            </a:r>
            <a:r>
              <a:rPr lang="zh-CN" altLang="en-US" dirty="0"/>
              <a:t>服务</a:t>
            </a:r>
            <a:r>
              <a:rPr lang="zh-CN" altLang="en-US" dirty="0"/>
              <a:t>访问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775" y="1285240"/>
            <a:ext cx="5483225" cy="489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微服务的配置：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1.K8S</a:t>
            </a:r>
            <a:r>
              <a:rPr lang="zh-CN" altLang="en-US">
                <a:sym typeface="+mn-ea"/>
              </a:rPr>
              <a:t>内部服务访问内部，相同的</a:t>
            </a:r>
            <a:r>
              <a:rPr lang="en-US" altLang="zh-CN">
                <a:sym typeface="+mn-ea"/>
              </a:rPr>
              <a:t>namespace: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&lt;service-name&gt;.&lt;namespace&gt;.svc.cluster.local:</a:t>
            </a:r>
            <a:r>
              <a:rPr lang="en-US" altLang="zh-CN">
                <a:sym typeface="+mn-ea"/>
              </a:rPr>
              <a:t>port</a:t>
            </a:r>
            <a:r>
              <a:rPr lang="en-US" altLang="zh-CN">
                <a:sym typeface="+mn-ea"/>
              </a:rPr>
              <a:t>;</a:t>
            </a: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&lt;service-name&gt;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Service</a:t>
            </a:r>
            <a:r>
              <a:rPr lang="zh-CN" altLang="en-US">
                <a:sym typeface="+mn-ea"/>
              </a:rPr>
              <a:t>服务名，</a:t>
            </a:r>
            <a:r>
              <a:rPr lang="en-US" altLang="zh-CN">
                <a:sym typeface="+mn-ea"/>
              </a:rPr>
              <a:t>&lt;namespace&gt;</a:t>
            </a:r>
            <a:r>
              <a:rPr lang="zh-CN" altLang="en-US">
                <a:sym typeface="+mn-ea"/>
              </a:rPr>
              <a:t>为命名空间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2.K8S</a:t>
            </a:r>
            <a:r>
              <a:rPr lang="zh-CN" altLang="en-US">
                <a:sym typeface="+mn-ea"/>
              </a:rPr>
              <a:t>内部服务访问内部，</a:t>
            </a:r>
            <a:r>
              <a:rPr lang="zh-CN" altLang="en-US">
                <a:sym typeface="+mn-ea"/>
              </a:rPr>
              <a:t>不同的</a:t>
            </a:r>
            <a:r>
              <a:rPr lang="en-US" altLang="zh-CN">
                <a:sym typeface="+mn-ea"/>
              </a:rPr>
              <a:t>namespace:</a:t>
            </a: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&lt;service-name&gt;</a:t>
            </a:r>
            <a:r>
              <a:rPr lang="zh-CN" altLang="en-US">
                <a:sym typeface="+mn-ea"/>
              </a:rPr>
              <a:t>.&lt;namespace&gt;</a:t>
            </a:r>
            <a:r>
              <a:rPr lang="en-US" altLang="zh-CN">
                <a:sym typeface="+mn-ea"/>
              </a:rPr>
              <a:t>:</a:t>
            </a:r>
            <a:r>
              <a:rPr lang="en-US" altLang="zh-CN">
                <a:sym typeface="+mn-ea"/>
              </a:rPr>
              <a:t>port</a:t>
            </a: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3.K8S</a:t>
            </a:r>
            <a:r>
              <a:rPr lang="zh-CN" altLang="en-US">
                <a:sym typeface="+mn-ea"/>
              </a:rPr>
              <a:t>内部服务访问外部的</a:t>
            </a:r>
            <a:r>
              <a:rPr lang="zh-CN" altLang="en-US">
                <a:sym typeface="+mn-ea"/>
              </a:rPr>
              <a:t>微服务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物理机实际</a:t>
            </a:r>
            <a:r>
              <a:rPr lang="en-US" altLang="zh-CN">
                <a:sym typeface="+mn-ea"/>
              </a:rPr>
              <a:t>IP + </a:t>
            </a:r>
            <a:r>
              <a:rPr lang="zh-CN" altLang="en-US">
                <a:sym typeface="+mn-ea"/>
              </a:rPr>
              <a:t>服务实际端口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外部访问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内部的</a:t>
            </a:r>
            <a:r>
              <a:rPr lang="zh-CN" altLang="en-US">
                <a:sym typeface="+mn-ea"/>
              </a:rPr>
              <a:t>微服务：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物理机实际</a:t>
            </a:r>
            <a:r>
              <a:rPr lang="en-US" altLang="zh-CN">
                <a:sym typeface="+mn-ea"/>
              </a:rPr>
              <a:t>IP + </a:t>
            </a:r>
            <a:r>
              <a:rPr lang="en-US" altLang="zh-CN">
                <a:sym typeface="+mn-ea"/>
              </a:rPr>
              <a:t>nodePort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服务对外开放</a:t>
            </a:r>
            <a:r>
              <a:rPr lang="zh-CN" altLang="en-US">
                <a:sym typeface="+mn-ea"/>
              </a:rPr>
              <a:t>端口）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0760" y="1313815"/>
            <a:ext cx="3183890" cy="3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6252210" y="1948815"/>
            <a:ext cx="5666740" cy="402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692265" y="2202180"/>
            <a:ext cx="4866640" cy="3257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692900" y="2961640"/>
            <a:ext cx="4866640" cy="24428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zh-CN"/>
              <a:t>K8S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460615" y="3900170"/>
            <a:ext cx="3757295" cy="32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Service(nodePort/ ClusterIP)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8849995" y="4674235"/>
            <a:ext cx="978535" cy="32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Pod2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7460615" y="4674235"/>
            <a:ext cx="978535" cy="32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Pod1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10239375" y="4674235"/>
            <a:ext cx="978535" cy="32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Pod3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7460615" y="3188970"/>
            <a:ext cx="3757295" cy="32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kube-proxy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775" y="1285240"/>
            <a:ext cx="11136630" cy="3790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/>
              <a:t>查看服务即其服务状态常用的命令：</a:t>
            </a:r>
            <a:endParaRPr lang="zh-CN" altLang="en-US" dirty="0" smtClean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b="1" dirty="0" smtClean="0"/>
              <a:t>kubectl</a:t>
            </a:r>
            <a:r>
              <a:rPr lang="zh-CN" altLang="en-US" b="1" dirty="0" smtClean="0"/>
              <a:t>命令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主要作用是操作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内部服务：</a:t>
            </a:r>
            <a:endParaRPr lang="zh-CN" altLang="en-US" dirty="0" smtClean="0"/>
          </a:p>
          <a:p>
            <a:r>
              <a:rPr lang="zh-CN" altLang="en-US" dirty="0" smtClean="0"/>
              <a:t>kubectl </a:t>
            </a:r>
            <a:r>
              <a:rPr lang="zh-CN" altLang="en-US" b="1" dirty="0" smtClean="0"/>
              <a:t>create </a:t>
            </a:r>
            <a:r>
              <a:rPr lang="zh-CN" altLang="en-US" dirty="0" smtClean="0"/>
              <a:t>namespace mysqlnamespace  创建命令空间（</a:t>
            </a:r>
            <a:r>
              <a:rPr lang="zh-CN" altLang="en-US" dirty="0" smtClean="0"/>
              <a:t>组）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kubectl </a:t>
            </a:r>
            <a:r>
              <a:rPr lang="zh-CN" altLang="en-US" b="1" dirty="0" smtClean="0">
                <a:sym typeface="+mn-ea"/>
              </a:rPr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 </a:t>
            </a:r>
            <a:r>
              <a:rPr lang="zh-CN" altLang="en-US" dirty="0" smtClean="0"/>
              <a:t>查看节点</a:t>
            </a:r>
            <a:r>
              <a:rPr lang="zh-CN" altLang="en-US" dirty="0" smtClean="0"/>
              <a:t>情况</a:t>
            </a:r>
            <a:endParaRPr lang="zh-CN" altLang="en-US" dirty="0" smtClean="0"/>
          </a:p>
          <a:p>
            <a:r>
              <a:rPr lang="zh-CN" altLang="en-US" dirty="0" smtClean="0"/>
              <a:t>kubectl </a:t>
            </a:r>
            <a:r>
              <a:rPr lang="zh-CN" altLang="en-US" b="1" dirty="0" smtClean="0"/>
              <a:t>get </a:t>
            </a:r>
            <a:r>
              <a:rPr lang="zh-CN" altLang="en-US" dirty="0" smtClean="0"/>
              <a:t>pod,svc,deployments --all-namespaces 查看pod,svc,deployments</a:t>
            </a:r>
            <a:br>
              <a:rPr lang="zh-CN" altLang="en-US" dirty="0" smtClean="0"/>
            </a:br>
            <a:r>
              <a:rPr lang="zh-CN" altLang="en-US" dirty="0" smtClean="0">
                <a:sym typeface="+mn-ea"/>
              </a:rPr>
              <a:t>kubectl </a:t>
            </a:r>
            <a:r>
              <a:rPr lang="zh-CN" altLang="en-US" b="1" dirty="0" smtClean="0">
                <a:sym typeface="+mn-ea"/>
              </a:rPr>
              <a:t>get</a:t>
            </a:r>
            <a:r>
              <a:rPr lang="en-US" altLang="zh-CN" b="1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svc</a:t>
            </a:r>
            <a:r>
              <a:rPr lang="en-US" altLang="zh-CN" dirty="0" smtClean="0">
                <a:sym typeface="+mn-ea"/>
              </a:rPr>
              <a:t> -n </a:t>
            </a:r>
            <a:r>
              <a:rPr lang="zh-CN" altLang="en-US" dirty="0" smtClean="0">
                <a:sym typeface="+mn-ea"/>
              </a:rPr>
              <a:t>namespaces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查看某个服务是否存活</a:t>
            </a:r>
            <a:endParaRPr lang="zh-CN" altLang="en-US" dirty="0" smtClean="0"/>
          </a:p>
          <a:p>
            <a:r>
              <a:rPr lang="zh-CN" altLang="en-US" dirty="0" smtClean="0"/>
              <a:t>kubectl </a:t>
            </a:r>
            <a:r>
              <a:rPr lang="zh-CN" altLang="en-US" b="1" dirty="0" smtClean="0"/>
              <a:t>delete </a:t>
            </a:r>
            <a:r>
              <a:rPr lang="zh-CN" altLang="en-US" dirty="0" smtClean="0"/>
              <a:t>deployments springboot-demo -n mynamespaces   删除dep</a:t>
            </a:r>
            <a:endParaRPr lang="zh-CN" altLang="en-US" dirty="0" smtClean="0"/>
          </a:p>
          <a:p>
            <a:r>
              <a:rPr lang="zh-CN" altLang="en-US" dirty="0" smtClean="0"/>
              <a:t>kubectl </a:t>
            </a:r>
            <a:r>
              <a:rPr lang="zh-CN" altLang="en-US" b="1" dirty="0" smtClean="0"/>
              <a:t>apply </a:t>
            </a:r>
            <a:r>
              <a:rPr lang="zh-CN" altLang="en-US" dirty="0" smtClean="0"/>
              <a:t>-f spring-job.yaml --validate=false  创建</a:t>
            </a:r>
            <a:endParaRPr lang="zh-CN" altLang="en-US" dirty="0" smtClean="0"/>
          </a:p>
          <a:p>
            <a:r>
              <a:rPr lang="zh-CN" altLang="en-US" dirty="0" smtClean="0"/>
              <a:t>kubectl </a:t>
            </a:r>
            <a:r>
              <a:rPr lang="zh-CN" altLang="en-US" b="1" dirty="0" smtClean="0"/>
              <a:t>describe </a:t>
            </a:r>
            <a:r>
              <a:rPr lang="zh-CN" altLang="en-US" dirty="0" smtClean="0"/>
              <a:t>pod springboot-demo-bdcbf86cd-9mtgh -n mynamespace 查看pod详情</a:t>
            </a:r>
            <a:br>
              <a:rPr lang="zh-CN" altLang="en-US" dirty="0" smtClean="0"/>
            </a:br>
            <a:r>
              <a:rPr lang="zh-CN" altLang="en-US" dirty="0" smtClean="0">
                <a:sym typeface="+mn-ea"/>
              </a:rPr>
              <a:t>kubectl </a:t>
            </a:r>
            <a:r>
              <a:rPr lang="zh-CN" altLang="en-US" b="1" dirty="0" smtClean="0">
                <a:sym typeface="+mn-ea"/>
              </a:rPr>
              <a:t>describe </a:t>
            </a:r>
            <a:r>
              <a:rPr lang="zh-CN" altLang="en-US" dirty="0" smtClean="0">
                <a:sym typeface="+mn-ea"/>
              </a:rPr>
              <a:t>pod</a:t>
            </a:r>
            <a:r>
              <a:rPr lang="en-US" altLang="zh-CN" dirty="0" smtClean="0">
                <a:sym typeface="+mn-ea"/>
              </a:rPr>
              <a:t> -n </a:t>
            </a:r>
            <a:r>
              <a:rPr lang="zh-CN" altLang="en-US" dirty="0" smtClean="0">
                <a:sym typeface="+mn-ea"/>
              </a:rPr>
              <a:t>namespaces</a:t>
            </a:r>
            <a:r>
              <a:rPr lang="en-US" altLang="zh-CN" dirty="0" smtClean="0">
                <a:sym typeface="+mn-ea"/>
              </a:rPr>
              <a:t>  -o wide </a:t>
            </a:r>
            <a:r>
              <a:rPr lang="zh-CN" altLang="en-US" dirty="0" smtClean="0">
                <a:sym typeface="+mn-ea"/>
              </a:rPr>
              <a:t>查看某个</a:t>
            </a:r>
            <a:r>
              <a:rPr lang="en-US" altLang="zh-CN" dirty="0" smtClean="0">
                <a:sym typeface="+mn-ea"/>
              </a:rPr>
              <a:t>pod </a:t>
            </a:r>
            <a:r>
              <a:rPr lang="zh-CN" altLang="en-US" dirty="0" smtClean="0">
                <a:sym typeface="+mn-ea"/>
              </a:rPr>
              <a:t>的详情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/>
              <a:t>kubectl </a:t>
            </a:r>
            <a:r>
              <a:rPr lang="zh-CN" altLang="en-US" b="1" dirty="0" smtClean="0"/>
              <a:t>exec </a:t>
            </a:r>
            <a:r>
              <a:rPr lang="zh-CN" altLang="en-US" dirty="0" smtClean="0"/>
              <a:t>-it mysql-dep-56674fb59c-dpgw8 -n mysqlnamespace /bin/bash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进入容器</a:t>
            </a:r>
            <a:r>
              <a:rPr lang="zh-CN" altLang="en-US" dirty="0" smtClean="0"/>
              <a:t>内</a:t>
            </a:r>
            <a:endParaRPr lang="zh-CN" altLang="en-US" dirty="0" smtClean="0"/>
          </a:p>
          <a:p>
            <a:r>
              <a:rPr lang="zh-CN" altLang="en-US" dirty="0" smtClean="0"/>
              <a:t>kubectl </a:t>
            </a:r>
            <a:r>
              <a:rPr lang="zh-CN" altLang="en-US" b="1" dirty="0" smtClean="0"/>
              <a:t>logs </a:t>
            </a:r>
            <a:r>
              <a:rPr lang="zh-CN" altLang="en-US" dirty="0" smtClean="0"/>
              <a:t>-f springboot-demo-bdcbf86cd-9mtgh -n mynamespace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查看</a:t>
            </a:r>
            <a:r>
              <a:rPr lang="zh-CN" altLang="en-US" dirty="0" smtClean="0"/>
              <a:t>日志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2775" y="1285240"/>
            <a:ext cx="11136630" cy="4963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/>
              <a:t>查看服务即其服务状态常用的命令：</a:t>
            </a:r>
            <a:endParaRPr lang="zh-CN" altLang="en-US" dirty="0" smtClean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 dirty="0" smtClean="0">
                <a:sym typeface="+mn-ea"/>
              </a:rPr>
              <a:t>kubeadm </a:t>
            </a:r>
            <a:r>
              <a:rPr lang="zh-CN" altLang="en-US" b="1" dirty="0" smtClean="0"/>
              <a:t>命令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主要作用是管理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集群：</a:t>
            </a:r>
            <a:endParaRPr lang="zh-CN" altLang="en-US" dirty="0" smtClean="0"/>
          </a:p>
          <a:p>
            <a:pPr indent="0">
              <a:buFont typeface="Wingdings" panose="05000000000000000000" charset="0"/>
              <a:buNone/>
            </a:pPr>
            <a:r>
              <a:rPr lang="zh-CN" altLang="en-US" dirty="0" smtClean="0"/>
              <a:t>kubeadm 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初始化</a:t>
            </a:r>
            <a:r>
              <a:rPr lang="zh-CN" altLang="en-US" dirty="0" smtClean="0"/>
              <a:t>集群</a:t>
            </a:r>
            <a:endParaRPr lang="zh-CN" altLang="en-US" dirty="0" smtClean="0"/>
          </a:p>
          <a:p>
            <a:pPr indent="0">
              <a:buFont typeface="Wingdings" panose="05000000000000000000" charset="0"/>
              <a:buNone/>
            </a:pPr>
            <a:r>
              <a:rPr lang="zh-CN" altLang="en-US" dirty="0" smtClean="0">
                <a:sym typeface="+mn-ea"/>
              </a:rPr>
              <a:t>kubeadm </a:t>
            </a:r>
            <a:r>
              <a:rPr dirty="0" smtClean="0">
                <a:sym typeface="+mn-ea"/>
              </a:rPr>
              <a:t>reset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重置集群</a:t>
            </a:r>
            <a:br>
              <a:rPr lang="zh-CN" altLang="en-US" dirty="0" smtClean="0"/>
            </a:br>
            <a:r>
              <a:rPr lang="zh-CN" altLang="en-US" dirty="0" smtClean="0"/>
              <a:t>kubeadm token create --print-join-command --ttl=0 创建加入节点token</a:t>
            </a:r>
            <a:endParaRPr lang="zh-CN" altLang="en-US" dirty="0" smtClean="0"/>
          </a:p>
          <a:p>
            <a:r>
              <a:rPr lang="zh-CN" altLang="en-US" dirty="0" smtClean="0"/>
              <a:t>kubeadm join cluster-endpoint:6443 --token ud3m61.tgg49njmbjas8y6y     --discovery-token-ca-cert-hash sha256:ba42d8810f01a71835ddb107d320388c658fcfd649f4901f58fdf91031664feb</a:t>
            </a:r>
            <a:endParaRPr lang="zh-CN" altLang="en-US" dirty="0" smtClean="0"/>
          </a:p>
          <a:p>
            <a:endParaRPr lang="zh-CN" altLang="en-US" dirty="0" smtClean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 dirty="0" smtClean="0">
                <a:sym typeface="+mn-ea"/>
              </a:rPr>
              <a:t>kubelet</a:t>
            </a:r>
            <a:r>
              <a:rPr lang="zh-CN" altLang="en-US" b="1" dirty="0" smtClean="0">
                <a:sym typeface="+mn-ea"/>
              </a:rPr>
              <a:t>命令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主要作用是操作</a:t>
            </a:r>
            <a:r>
              <a:rPr lang="en-US" altLang="zh-CN" dirty="0" smtClean="0">
                <a:sym typeface="+mn-ea"/>
              </a:rPr>
              <a:t>K8S</a:t>
            </a:r>
            <a:r>
              <a:rPr lang="zh-CN" altLang="en-US" dirty="0" smtClean="0">
                <a:sym typeface="+mn-ea"/>
              </a:rPr>
              <a:t>整体</a:t>
            </a:r>
            <a:r>
              <a:rPr lang="zh-CN" altLang="en-US" dirty="0" smtClean="0">
                <a:sym typeface="+mn-ea"/>
              </a:rPr>
              <a:t>容器：</a:t>
            </a:r>
            <a:endParaRPr lang="zh-CN" altLang="en-US" dirty="0" smtClean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 smtClean="0"/>
              <a:t>systemctl start kubelet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启动</a:t>
            </a:r>
            <a:r>
              <a:rPr lang="zh-CN" altLang="en-US" dirty="0" smtClean="0"/>
              <a:t>服务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systemctl </a:t>
            </a:r>
            <a:r>
              <a:rPr lang="en-US" altLang="zh-CN" dirty="0" smtClean="0">
                <a:sym typeface="+mn-ea"/>
              </a:rPr>
              <a:t>stop </a:t>
            </a:r>
            <a:r>
              <a:rPr lang="zh-CN" altLang="en-US" dirty="0" smtClean="0">
                <a:sym typeface="+mn-ea"/>
              </a:rPr>
              <a:t>kubelet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停止服务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systemctl </a:t>
            </a:r>
            <a:r>
              <a:rPr lang="en-US" altLang="zh-CN" dirty="0" smtClean="0">
                <a:sym typeface="+mn-ea"/>
              </a:rPr>
              <a:t>status </a:t>
            </a:r>
            <a:r>
              <a:rPr lang="zh-CN" altLang="en-US" dirty="0" smtClean="0">
                <a:sym typeface="+mn-ea"/>
              </a:rPr>
              <a:t>kubelet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查看服务状态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systemctl restart kubelet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重启集群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10"/>
          </p:nvPr>
        </p:nvSpPr>
        <p:spPr/>
        <p:txBody>
          <a:bodyPr/>
          <a:p>
            <a:r>
              <a:rPr lang="en-US" altLang="zh-CN"/>
              <a:t>2023-3-3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感谢</a:t>
            </a:r>
            <a:r>
              <a:rPr lang="zh-CN" altLang="en-US"/>
              <a:t>观看！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0545" y="1216660"/>
            <a:ext cx="11195685" cy="5223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/>
              <a:t>Kubernetes：是一个开源的容器编排平台，提供了一系列工具和组件来管理容器化应用程序的部署、扩展、维护和升级，在Kubernetes中，有几个核心组件和工具：</a:t>
            </a:r>
            <a:endParaRPr lang="zh-CN" altLang="en-US" dirty="0" smtClean="0"/>
          </a:p>
          <a:p>
            <a:br>
              <a:rPr lang="zh-CN" altLang="en-US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Kubeadm：Kubeadm是一个用于快速部署Kubernetes集群的工具。它提供了一组命令行工具，可以自动化地配置Master节点和Worker节点，以便它们可以相互通信并共同管理容器。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Kubelet：Kubelet是Kubernetes节点上的主要代理，负责管理容器并与Master节点通信。它会监控Pod的状态并确保Pod所需的资源（如存储、网络和CPU）得到满足。此外，Kubelet还会定期向Master节点报告节点的状态。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Kubectl：Kubectl是Kubernetes的命令行工具，可用于管理Kubernetes集群中的各种资源，如Pod、Service、Deployment等。Kubectl允许用户创建、更新和删除Kubernetes对象，并获取集群状态和配置信息。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6255" y="1321435"/>
            <a:ext cx="11006455" cy="496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dirty="0" smtClean="0"/>
              <a:t>K8S</a:t>
            </a:r>
            <a:r>
              <a:rPr lang="zh-CN" altLang="en-US" dirty="0" smtClean="0"/>
              <a:t>的重要管理资源（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个集群</a:t>
            </a:r>
            <a:r>
              <a:rPr lang="zh-CN" altLang="en-US" dirty="0" smtClean="0"/>
              <a:t>单位）：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smtClean="0"/>
              <a:t>1. Pod 是 Kubernetes 的最小调度单位。Pod 是由一个或多个紧密相关的容器组成的集合。在 Pod 中，这些容器共享网络和文件系统等资源，它们可以直接相互通信。一个 Pod 通常只运行一个应用程序实例，但是也可以运行多个实例。</a:t>
            </a:r>
            <a:endParaRPr lang="en-US" altLang="zh-CN" dirty="0" smtClean="0"/>
          </a:p>
          <a:p>
            <a:r>
              <a:rPr lang="en-US" altLang="zh-CN" dirty="0" smtClean="0"/>
              <a:t>Kubernetes 通过创建、启动、重启和销毁 Pod 来管理容器的生命周期。Pod 的生命周期与其所运行的容器的生命周期是一致的。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Service 是 Kubernetes 中的一种网络抽象。Service 定义了一组 Pod 的逻辑集合和访问这些 Pod 的策略。Service 提供了一个稳定的 DNS 名称和 IP 地址，这使得客户端可以通过该 DNS 名称或 IP 地址访问到服务，而无需知道底层 Pod 的具体地址。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3. Deployment 是 Kubernetes 中的一种资源类型，它用于管理 Pod 的创建、升级、回滚等操作。Deployment 可以保证系统的可用性，保证新版本的应用能够平滑地替换旧版本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dirty="0" smtClean="0"/>
              <a:t>总结：Pod 是 Kubernetes 应用程序部署的最小单元，Deployment 可以自动管理 Pod，Service 提供了 Pod 的网络访问。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</a:t>
            </a:r>
            <a:r>
              <a:rPr lang="zh-CN" altLang="en-US" dirty="0"/>
              <a:t>工作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6255" y="1265555"/>
            <a:ext cx="5580380" cy="278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/>
              <a:t>开始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部署的准备工作：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准备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</a:t>
            </a:r>
            <a:r>
              <a:rPr lang="zh-CN" altLang="en-US" dirty="0" smtClean="0"/>
              <a:t>或多台服务器</a:t>
            </a:r>
            <a:br>
              <a:rPr lang="zh-CN" altLang="en-US" dirty="0" smtClean="0"/>
            </a:br>
            <a:r>
              <a:rPr lang="en-US" altLang="zh-CN" dirty="0" smtClean="0"/>
              <a:t>2. 安装Docker（Kubernetes推荐使用Docker作为容器运行时）</a:t>
            </a:r>
            <a:r>
              <a:rPr lang="zh-CN" altLang="en-US" dirty="0" smtClean="0"/>
              <a:t>（这里安装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命令</a:t>
            </a:r>
            <a:r>
              <a:rPr lang="zh-CN" altLang="en-US" dirty="0" smtClean="0"/>
              <a:t>不展示）</a:t>
            </a:r>
            <a:br>
              <a:rPr lang="en-US" altLang="zh-CN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我这里是直接通过官网</a:t>
            </a:r>
            <a:r>
              <a:rPr lang="en-US" altLang="zh-CN" dirty="0" smtClean="0"/>
              <a:t>wget,</a:t>
            </a:r>
            <a:r>
              <a:rPr lang="zh-CN" altLang="en-US" dirty="0" smtClean="0"/>
              <a:t>所以需要确保连通</a:t>
            </a:r>
            <a:r>
              <a:rPr lang="zh-CN" altLang="en-US" dirty="0" smtClean="0"/>
              <a:t>外网</a:t>
            </a:r>
            <a:endParaRPr lang="zh-CN" altLang="en-US" dirty="0" smtClean="0"/>
          </a:p>
          <a:p>
            <a:r>
              <a:rPr lang="en-US" altLang="zh-CN" dirty="0" smtClean="0"/>
              <a:t>4. 安装kubeadm、kubelet、kubect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Docker,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K8S</a:t>
            </a:r>
            <a:r>
              <a:rPr lang="zh-CN" altLang="en-US" dirty="0" smtClean="0"/>
              <a:t>底层容器，也可以使用</a:t>
            </a:r>
            <a:r>
              <a:rPr lang="zh-CN" altLang="en-US" dirty="0" smtClean="0"/>
              <a:t>容器</a:t>
            </a:r>
            <a:endParaRPr lang="zh-CN" altLang="en-US" dirty="0" smtClean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165215" y="1094740"/>
          <a:ext cx="5966460" cy="562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6460"/>
              </a:tblGrid>
              <a:tr h="56292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# 添加Kubernetes官方源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$ curl -s https://packages.cloud.google.com/apt/doc/apt-key.gpg | apt-key add -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$ cat &lt;&lt;EOF &gt;/etc/apt/sources.list.d/kubernetes.list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deb https://apt.kubernetes.io/ kubernetes-xenial main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EOF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$ apt-get update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# 安装kubeadm、kubelet、kubectl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$ apt-get install -y kubelet kubeadm kubectl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# 配置Docker使用systemd作为cgroup driver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$ cat &lt;&lt;EOF &gt; /etc/docker/daemon.json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{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  "exec-opts": ["native.cgroupdriver=systemd"],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  "log-driver": "json-file",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  "log-opts": {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    "max-size": "100m"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  },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  "storage-driver": "overlay2"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}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EOF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$ systemctl daemon-reload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highlight>
                            <a:srgbClr val="000000"/>
                          </a:highlight>
                        </a:rPr>
                        <a:t>$ systemctl restart docker</a:t>
                      </a:r>
                      <a:endParaRPr lang="zh-CN" altLang="en-US" sz="120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K8S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2415" y="1075690"/>
            <a:ext cx="11385550" cy="5513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/>
              <a:t>开始搭建集群：</a:t>
            </a:r>
            <a:br>
              <a:rPr lang="zh-CN" altLang="en-US" dirty="0" smtClean="0"/>
            </a:br>
            <a:r>
              <a:rPr lang="en-US" altLang="zh-CN" dirty="0" smtClean="0"/>
              <a:t>1. K8S</a:t>
            </a:r>
            <a:r>
              <a:rPr lang="zh-CN" altLang="en-US" dirty="0" smtClean="0"/>
              <a:t>集群初始化主节点</a:t>
            </a:r>
            <a:r>
              <a:rPr lang="zh-CN" altLang="en-US" dirty="0" smtClean="0"/>
              <a:t>执行</a:t>
            </a:r>
            <a:endParaRPr lang="zh-CN" altLang="en-US" dirty="0" smtClean="0"/>
          </a:p>
          <a:p>
            <a:r>
              <a:rPr lang="zh-CN" altLang="en-US">
                <a:sym typeface="+mn-ea"/>
              </a:rPr>
              <a:t>kubeadm init</a:t>
            </a:r>
            <a:r>
              <a:rPr lang="en-US" altLang="zh-CN">
                <a:sym typeface="+mn-ea"/>
              </a:rPr>
              <a:t> : 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下面对初始化参数详解：</a:t>
            </a:r>
            <a:br>
              <a:rPr lang="zh-CN" altLang="en-US" dirty="0" smtClean="0"/>
            </a:br>
            <a:r>
              <a:rPr lang="zh-CN" altLang="en-US" sz="1600" dirty="0" smtClean="0"/>
              <a:t>--apiserver-advertise-address=10.95.16.76: 该参数用于设置 kube-apiserver 的公告地址。Kubernetes 中的各个组件之间通信时需要知道 kube-apiserver 的地址，设置该参数可以避免这些组件使用 kube-apiserver 的内部 IP 地址而导致通信失败。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--control-plane-endpoint=cluster-endpoint: 这个参数用于指定 Kubernetes 集群的控制平面地址。默认情况下，kube-apiserver 会使用自己的地址作为控制平面地址，而该参数则可以指定一个单独的地址用于集群管理。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--image-repository registry.cn-hangzhou.aliyuncs.com/lfy_k8s_images: 指定 Docker 镜像所在的仓库地址。在 Kubernetes 中，各个组件需要用到一些 Docker 镜像，可以使用该参数指定所需的镜像仓库地址。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--kubernetes-version v1.20.9: 指定 Kubernetes 的版本号。在部署 Kubernetes 集群时，需要指定所需的版本号。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--service-cidr=10.96.0.0/16: 指定 Service IP 地址段。Kubernetes 中的 Service 用于暴露一个固定的 IP 和端口号，使得应用程序可以通过这个 IP 和端口号进行访问。该参数用于指定 Service IP 的地址范围。</a:t>
            </a:r>
            <a:endParaRPr lang="zh-CN" altLang="en-US" sz="1600" dirty="0" smtClean="0"/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--pod-network-cidr=192.168.0.0/16: 指定 Pod IP 地址段。在 Kubernetes 中，每个 Pod 都有一个唯一的 IP 地址，该参数用于指定 Pod IP 的地址范围。</a:t>
            </a:r>
            <a:br>
              <a:rPr lang="zh-CN" altLang="en-US" sz="1600" dirty="0" smtClean="0"/>
            </a:br>
            <a:br>
              <a:rPr lang="zh-CN" altLang="en-US" dirty="0" smtClean="0"/>
            </a:br>
            <a:endParaRPr lang="zh-CN" altLang="en-US" dirty="0" smtClean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703570" y="1197610"/>
          <a:ext cx="5954395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395"/>
              </a:tblGrid>
              <a:tr h="1468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kubeadm init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--apiserver-advertise-address=10.95.16.76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--control-plane-endpoint=cluster-endpoint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--image-repository registry.cn-hangzhou.aliyuncs.com/lfy_k8s_images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--kubernetes-version v1.20.9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--service-cidr=10.96.0.0/16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--pod-network-cidr=192.168.0.0/16</a:t>
                      </a:r>
                      <a:endParaRPr lang="zh-CN" altLang="en-US" sz="12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2930" y="1269365"/>
            <a:ext cx="8666480" cy="948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 smtClean="0"/>
              <a:t>主节点初始化完毕后：</a:t>
            </a:r>
            <a:br>
              <a:rPr lang="zh-CN" altLang="en-US" dirty="0" smtClean="0"/>
            </a:br>
            <a:r>
              <a:rPr lang="zh-CN" altLang="en-US" dirty="0" smtClean="0"/>
              <a:t>kubeadm token create --print-join-command --ttl=0</a:t>
            </a:r>
            <a:br>
              <a:rPr lang="zh-CN" altLang="en-US" dirty="0" smtClean="0"/>
            </a:br>
            <a:r>
              <a:rPr lang="zh-CN" altLang="en-US" dirty="0" smtClean="0"/>
              <a:t>生成命令在从节点</a:t>
            </a:r>
            <a:r>
              <a:rPr lang="zh-CN" altLang="en-US" dirty="0" smtClean="0"/>
              <a:t>执行：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82930" y="3125470"/>
            <a:ext cx="94532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使从节点加入到主节点得集群中。</a:t>
            </a:r>
            <a:endParaRPr lang="zh-CN" altLang="en-US" dirty="0" smtClean="0"/>
          </a:p>
          <a:p>
            <a:br>
              <a:rPr lang="zh-CN" altLang="en-US" dirty="0" smtClean="0"/>
            </a:br>
            <a:r>
              <a:rPr lang="zh-CN" altLang="en-US" dirty="0" smtClean="0"/>
              <a:t>下一步：在主节点安装网络插件</a:t>
            </a:r>
            <a:r>
              <a:rPr lang="en-US" altLang="zh-CN" dirty="0" smtClean="0"/>
              <a:t>Calico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Calico:  Calico是一款用于Kubernetes集群网络通信的网络插件。它主要用于实现Kubernetes集群内的容器互联和外部网络通信，是一种高性能、可扩展和安全的容器网络解决方案。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/>
              <a:t>kubectl apply -f https://docs.projectcalico.org/v3.16/manifests/calico.yaml</a:t>
            </a:r>
            <a:br>
              <a:rPr lang="en-US" altLang="zh-CN" dirty="0" smtClean="0"/>
            </a:br>
            <a:r>
              <a:rPr lang="zh-CN" altLang="en-US" dirty="0" smtClean="0"/>
              <a:t>此时</a:t>
            </a:r>
            <a:r>
              <a:rPr lang="en-US" altLang="zh-CN" dirty="0" smtClean="0"/>
              <a:t>K8S</a:t>
            </a:r>
            <a:r>
              <a:rPr lang="zh-CN" altLang="en-US" dirty="0" smtClean="0"/>
              <a:t>集群和准备工作已完成。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48970" y="2289175"/>
          <a:ext cx="10441305" cy="7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305"/>
              </a:tblGrid>
              <a:tr h="765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[root@ngsoc76 springboot-fegin-yaml]# kubeadm token create --print-join-command --ttl=0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kubeadm join cluster-endpoint:6443 --token 4v73p1.vxqrdb2j1kcwbmfx     --discovery-token-ca-cert-hash sha256:ba42d8810f01a71835ddb107d320388c658fcfd649f4901f58fdf91031664feb</a:t>
                      </a:r>
                      <a:endParaRPr lang="zh-CN" altLang="en-US" sz="12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2930" y="1269365"/>
            <a:ext cx="11061700" cy="4948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dirty="0" smtClean="0"/>
              <a:t>K8S</a:t>
            </a:r>
            <a:r>
              <a:rPr lang="zh-CN" altLang="en-US" dirty="0" smtClean="0"/>
              <a:t>的五大组件：</a:t>
            </a:r>
            <a:endParaRPr lang="zh-CN" altLang="en-US" dirty="0" smtClean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 smtClean="0">
                <a:sym typeface="+mn-ea"/>
              </a:rPr>
              <a:t> kube-apiserver(Fegin)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kube-apiserver 是 Kubernetes 集群的控制面的主要组件之一，是一个 RESTful 的 API 服务，负责 Kubernetes 集群的接口服务和集群的中心控制器。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kube-apiserver 的作用是将集群的各种资源（包括 Pod、Service、Namespace 等）以 RESTful 的方式暴露给用户，并将用户对这些资源的操作转化为操作 etcd 中相应的数据。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 smtClean="0">
                <a:sym typeface="+mn-ea"/>
              </a:rPr>
              <a:t>kube-controller-manager(Eureka)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kube-controller-manager 也是 Kubernetes 控制面的主要组件之一，它是 Kubernetes 集群的控制器，用于监控集群状态，根据集群状态的变化对应进行调整，以实现集群中的自愈能力。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kube-controller-manager 包含了多个控制器，如 ReplicaSet Controller、Deployment Controller、StatefulSet Controller 等，它们分别负责不同的控制逻辑。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2930" y="1269365"/>
            <a:ext cx="11202035" cy="4875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dirty="0" smtClean="0"/>
              <a:t>K8S</a:t>
            </a:r>
            <a:r>
              <a:rPr lang="zh-CN" altLang="en-US" dirty="0" smtClean="0"/>
              <a:t>的五大组件：</a:t>
            </a:r>
            <a:br>
              <a:rPr lang="zh-CN" altLang="en-US" dirty="0" smtClean="0"/>
            </a:br>
            <a:endParaRPr lang="zh-CN" altLang="en-US" dirty="0" smtClean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 smtClean="0">
                <a:sym typeface="+mn-ea"/>
              </a:rPr>
              <a:t>kube-proxy(gateway):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kube-proxy 是 Kubernetes 集群中的网络代理组件，它通过维护每个节点的 iptables 规则和路由表，将集群内的 Service 暴露给集群外部的客户端访问。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kube-proxy 的主要功能包括：监听 Kubernetes Service 的变化，更新 iptables 规则和路由表，以及维护每个节点的 Endpoints 等。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 smtClean="0">
                <a:sym typeface="+mn-ea"/>
              </a:rPr>
              <a:t>etcd(Spring Cloud Config)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etcd 是 Kubernetes 集群的分布式键值存储系统，用于保存 Kubernetes 集群的各种资源和配置信息。etcd 可以提供高可用和强一致性保证，它支持多节点的分布式部署，可以避免单点故障的影响。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 smtClean="0">
                <a:sym typeface="+mn-ea"/>
              </a:rPr>
              <a:t>kube-scheduler(Ribbon):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kube-scheduler 是 Kubernetes 集群的调度器，它负责将新创建的 Pod 分配到合适的节点上运行，实现集群资源的最优化利用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kube-scheduler 通过对集群中节点的资源使用情况进行监控，以及对 Pod 的调度需求进行分析，选择最优的节点进行调度。它的核心算法是调度策略，可以根据不同的业务需求进行配置。</a:t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69*443"/>
  <p:tag name="TABLE_ENDDRAG_RECT" val="485*86*469*443"/>
</p:tagLst>
</file>

<file path=ppt/tags/tag10.xml><?xml version="1.0" encoding="utf-8"?>
<p:tagLst xmlns:p="http://schemas.openxmlformats.org/presentationml/2006/main">
  <p:tag name="TABLE_ENDDRAG_ORIGIN_RECT" val="412*324"/>
  <p:tag name="TABLE_ENDDRAG_RECT" val="473*181*412*324"/>
</p:tagLst>
</file>

<file path=ppt/tags/tag11.xml><?xml version="1.0" encoding="utf-8"?>
<p:tagLst xmlns:p="http://schemas.openxmlformats.org/presentationml/2006/main">
  <p:tag name="TABLE_ENDDRAG_ORIGIN_RECT" val="386*209"/>
  <p:tag name="TABLE_ENDDRAG_RECT" val="48*189*386*209"/>
  <p:tag name="KSO_WM_BEAUTIFY_FLAG" val=""/>
</p:tagLst>
</file>

<file path=ppt/tags/tag12.xml><?xml version="1.0" encoding="utf-8"?>
<p:tagLst xmlns:p="http://schemas.openxmlformats.org/presentationml/2006/main">
  <p:tag name="TABLE_ENDDRAG_ORIGIN_RECT" val="412*229"/>
  <p:tag name="TABLE_ENDDRAG_RECT" val="459*181*412*229"/>
</p:tagLst>
</file>

<file path=ppt/tags/tag13.xml><?xml version="1.0" encoding="utf-8"?>
<p:tagLst xmlns:p="http://schemas.openxmlformats.org/presentationml/2006/main">
  <p:tag name="TABLE_ENDDRAG_ORIGIN_RECT" val="386*209"/>
  <p:tag name="TABLE_ENDDRAG_RECT" val="48*189*386*209"/>
  <p:tag name="KSO_WM_BEAUTIFY_FLAG" val=""/>
</p:tagLst>
</file>

<file path=ppt/tags/tag14.xml><?xml version="1.0" encoding="utf-8"?>
<p:tagLst xmlns:p="http://schemas.openxmlformats.org/presentationml/2006/main">
  <p:tag name="TABLE_ENDDRAG_ORIGIN_RECT" val="431*278"/>
  <p:tag name="TABLE_ENDDRAG_RECT" val="48*166*431*278"/>
</p:tagLst>
</file>

<file path=ppt/tags/tag15.xml><?xml version="1.0" encoding="utf-8"?>
<p:tagLst xmlns:p="http://schemas.openxmlformats.org/presentationml/2006/main">
  <p:tag name="TABLE_ENDDRAG_ORIGIN_RECT" val="431*278"/>
  <p:tag name="TABLE_ENDDRAG_RECT" val="48*166*431*278"/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468*115"/>
  <p:tag name="TABLE_ENDDRAG_RECT" val="459*109*468*115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60c7c2a1-d0bf-476c-81d4-5bcba1b114ef"/>
  <p:tag name="COMMONDATA" val="eyJoZGlkIjoiMmYyOGUxYTYwMWIzZTg5ODI2NjE0ZWQxYTNkOTRhOTcifQ=="/>
</p:tagLst>
</file>

<file path=ppt/tags/tag3.xml><?xml version="1.0" encoding="utf-8"?>
<p:tagLst xmlns:p="http://schemas.openxmlformats.org/presentationml/2006/main">
  <p:tag name="TABLE_ENDDRAG_ORIGIN_RECT" val="822*60"/>
  <p:tag name="TABLE_ENDDRAG_RECT" val="51*180*822*60"/>
</p:tagLst>
</file>

<file path=ppt/tags/tag4.xml><?xml version="1.0" encoding="utf-8"?>
<p:tagLst xmlns:p="http://schemas.openxmlformats.org/presentationml/2006/main">
  <p:tag name="TABLE_ENDDRAG_ORIGIN_RECT" val="709*228"/>
  <p:tag name="TABLE_ENDDRAG_RECT" val="61*255*709*228"/>
</p:tagLst>
</file>

<file path=ppt/tags/tag5.xml><?xml version="1.0" encoding="utf-8"?>
<p:tagLst xmlns:p="http://schemas.openxmlformats.org/presentationml/2006/main">
  <p:tag name="TABLE_ENDDRAG_ORIGIN_RECT" val="878*73"/>
  <p:tag name="TABLE_ENDDRAG_RECT" val="49*149*878*73"/>
</p:tagLst>
</file>

<file path=ppt/tags/tag6.xml><?xml version="1.0" encoding="utf-8"?>
<p:tagLst xmlns:p="http://schemas.openxmlformats.org/presentationml/2006/main">
  <p:tag name="TABLE_ENDDRAG_ORIGIN_RECT" val="822*330"/>
  <p:tag name="TABLE_ENDDRAG_RECT" val="51*158*822*330"/>
</p:tagLst>
</file>

<file path=ppt/tags/tag7.xml><?xml version="1.0" encoding="utf-8"?>
<p:tagLst xmlns:p="http://schemas.openxmlformats.org/presentationml/2006/main">
  <p:tag name="TABLE_ENDDRAG_ORIGIN_RECT" val="822*60"/>
  <p:tag name="TABLE_ENDDRAG_RECT" val="51*180*822*60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TABLE_ENDDRAG_ORIGIN_RECT" val="863*347"/>
  <p:tag name="TABLE_ENDDRAG_RECT" val="57*141*863*34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12563</Words>
  <Application>WPS 演示</Application>
  <PresentationFormat>宽屏</PresentationFormat>
  <Paragraphs>453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Source Han Sans CN Medium</vt:lpstr>
      <vt:lpstr>Yu Gothic UI</vt:lpstr>
      <vt:lpstr>Wingdings</vt:lpstr>
      <vt:lpstr>Arial Unicode MS</vt:lpstr>
      <vt:lpstr>Cambria</vt:lpstr>
      <vt:lpstr>黑体</vt:lpstr>
      <vt:lpstr>Office 主题​​</vt:lpstr>
      <vt:lpstr>Kubernetes的基础</vt:lpstr>
      <vt:lpstr>目录</vt:lpstr>
      <vt:lpstr>介绍</vt:lpstr>
      <vt:lpstr>介绍</vt:lpstr>
      <vt:lpstr>准备工作</vt:lpstr>
      <vt:lpstr>安装K8S</vt:lpstr>
      <vt:lpstr>初始化环境</vt:lpstr>
      <vt:lpstr>初始化环境</vt:lpstr>
      <vt:lpstr>初始化环境</vt:lpstr>
      <vt:lpstr>部署包</vt:lpstr>
      <vt:lpstr>部署包</vt:lpstr>
      <vt:lpstr>部署包</vt:lpstr>
      <vt:lpstr>部署包</vt:lpstr>
      <vt:lpstr>部署包</vt:lpstr>
      <vt:lpstr>部署包</vt:lpstr>
      <vt:lpstr>部署包</vt:lpstr>
      <vt:lpstr>部署包</vt:lpstr>
      <vt:lpstr>部署包</vt:lpstr>
      <vt:lpstr>部署包</vt:lpstr>
      <vt:lpstr>部署包</vt:lpstr>
      <vt:lpstr>部署包</vt:lpstr>
      <vt:lpstr>部署包-配置文件Secret</vt:lpstr>
      <vt:lpstr>部署包</vt:lpstr>
      <vt:lpstr>部署包</vt:lpstr>
      <vt:lpstr>命令操作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OD</dc:creator>
  <cp:lastModifiedBy>李昕明</cp:lastModifiedBy>
  <cp:revision>3596</cp:revision>
  <dcterms:created xsi:type="dcterms:W3CDTF">2019-04-09T09:44:00Z</dcterms:created>
  <dcterms:modified xsi:type="dcterms:W3CDTF">2023-03-02T11:06:35Z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FA937BB56E9A4191878387E349B3BA20</vt:lpwstr>
  </property>
  <property fmtid="{D5CDD505-2E9C-101B-9397-08002B2CF9AE}" pid="3" name="KSOProductBuildVer">
    <vt:lpwstr>2052-11.1.0.13703</vt:lpwstr>
  </property>
</Properties>
</file>