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26873-C770-DF4B-8040-7DC9D18B6400}" v="23" dt="2020-12-12T22:12:2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370A-6456-3B41-BAA3-94EAF01B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C18DE-307B-A042-8ABD-E050272C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5812-C62D-D845-9DB6-8E7E126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C2AE-E14E-BB42-AC03-364E8BA4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52EC-61ED-2E4F-9299-2811EE26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EF9-06A6-5B46-8A14-6471EBB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A3DC-F9EC-1D45-AA25-BA49EF4F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59AA-F710-0A41-A0B9-19CFE13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1F2-2709-3D49-84C4-A14BCD1E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3085-DBEB-D54B-BA9B-C83376B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57D65-2782-7A45-A82C-C675285F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18665-DA98-194A-8724-8DF57FC52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9EE9-5414-A644-BEFB-546DC604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635A-1958-D040-9FBE-A8C7852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8E95-FC1A-1A4C-9468-0FB380B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E44E-6796-624A-B063-D6B0D73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2624-EE57-7146-B578-15267A58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C8A-0EDA-5D4C-B227-1DAD1A4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2E27-AB32-A745-B0A5-C8F45D9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3BC-F1B8-A042-9603-D5AE600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A9A8-8359-0E45-9BA0-FEA6885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22C1-1177-0646-88D3-E939AD11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5498-D990-9B48-97F4-755DA873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8592-C24E-8D41-A10D-0ADAE25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DE3B-62E0-4749-B9BA-5C2F39B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A88-5D42-6A45-90DC-43E879A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14C3-7F53-7544-B1FC-8AC7BF39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45A8-32B1-584C-AF1E-FB342BE3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B382-5A1B-4944-A42A-7B244E8D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1721-162C-DF43-B0E4-41375A8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58CE-6D86-DF47-945B-4A23DA01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7C92-3C3B-7E4A-9210-8C0E92FF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4880-CF86-0B4A-A38A-8E16F717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25CF-09D5-DB4E-8D9D-2013EE1D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2E8F-0955-3849-B3C1-5F334D42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D16AC-141A-E94B-BB12-A70E8155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319C9-763F-D84A-9852-A06285B8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6C9D7-1F61-AD49-AF84-1B25B01C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8AB5-00FB-F64A-A881-2ADD4A37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5B-D0E1-1042-95E5-8CD9DEF6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DD9E-8C51-AD42-887E-50E4945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7418-E313-0B4C-BFD6-675894C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FF75-1DA9-6C47-9DC6-21F7472B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B856-BDAB-944E-A115-5D22090C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1950-4A28-704A-A964-23F0ACA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FF833-6AC6-A841-BED5-9CBE922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1F3E-213E-B548-BED6-E9B0AFB3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2D00-2934-1A49-96E7-CF7E3218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75CD-E501-D540-968E-A6B2E15A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8CE2-4562-094D-9EF7-014C1F32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2733-50A1-8143-A1BC-E552CBE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1561-58E6-5044-B965-40551AC1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4365-D1CC-BB46-A6BC-5688302B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6CBAE-8718-AD40-85A6-63B66A4B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99594-9698-7E49-BE02-0E67E0A5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EC9E-D8F2-6540-AD72-878C173D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A123-9A35-F04B-8E3A-7D73623B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EDDD-A879-4A42-9387-FDE69DAE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DBFB-08F0-5F4B-83B8-D618311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466B-8644-7749-B511-727D2C6A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067D-E463-974C-A325-C2C17852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B9B3-08CF-3F44-BB7F-9CAE09FF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151-FF02-3A41-9156-B2D8B75D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ommender_system#Mobile_recommender_syst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mmender_system#Mobile_recommender_systems" TargetMode="External"/><Relationship Id="rId2" Type="http://schemas.openxmlformats.org/officeDocument/2006/relationships/hyperlink" Target="https://towardsdatascience.com/recommendation-systems-a-review-d4592b6caf4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347B-AE22-F140-A5DF-4873084F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537"/>
          </a:xfrm>
        </p:spPr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3AFB-BBB1-8244-B0BD-69405CEDF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Survey</a:t>
            </a:r>
          </a:p>
        </p:txBody>
      </p:sp>
    </p:spTree>
    <p:extLst>
      <p:ext uri="{BB962C8B-B14F-4D97-AF65-F5344CB8AC3E}">
        <p14:creationId xmlns:p14="http://schemas.microsoft.com/office/powerpoint/2010/main" val="414189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781-937D-FB41-9415-5A002C63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4B2F-84B3-AE42-A8A5-732660F1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4A6-BDA7-714A-81A5-E27E8DF5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Novolty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5831-90CF-704E-A240-367C85B0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5211-1BB8-8C41-A181-806E83F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7235-D8AC-834D-BB7A-1AA0B9C6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117-0374-F244-84BA-BAF2AD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36E9-6B26-6445-B1E5-32DFEAD0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Collaborative Filtering</a:t>
            </a:r>
          </a:p>
          <a:p>
            <a:r>
              <a:rPr lang="en-US" dirty="0"/>
              <a:t>ALS – Alternating Least Squares</a:t>
            </a:r>
          </a:p>
          <a:p>
            <a:r>
              <a:rPr lang="en-US" dirty="0" err="1"/>
              <a:t>xDeepFM</a:t>
            </a:r>
            <a:r>
              <a:rPr lang="en-US" dirty="0"/>
              <a:t> – </a:t>
            </a:r>
            <a:r>
              <a:rPr lang="en-US" dirty="0" err="1"/>
              <a:t>xTreme</a:t>
            </a:r>
            <a:r>
              <a:rPr lang="en-US" dirty="0"/>
              <a:t> Deep Factorization Machines</a:t>
            </a:r>
          </a:p>
        </p:txBody>
      </p:sp>
    </p:spTree>
    <p:extLst>
      <p:ext uri="{BB962C8B-B14F-4D97-AF65-F5344CB8AC3E}">
        <p14:creationId xmlns:p14="http://schemas.microsoft.com/office/powerpoint/2010/main" val="6853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B93-E36A-9E45-A0D4-39CC0DD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5C92-4660-2B42-9093-2A3805C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42C9-2651-A044-BBF2-0C69B7A6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2FBA-171D-3F40-820F-F8F9232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Error (RMSE) Measure of average error in predicted ratings</a:t>
            </a:r>
          </a:p>
          <a:p>
            <a:r>
              <a:rPr lang="en-US" dirty="0"/>
              <a:t>R Square (R^2) Essentially how much of the total variation is explained by the model</a:t>
            </a:r>
          </a:p>
          <a:p>
            <a:r>
              <a:rPr lang="en-US" dirty="0"/>
              <a:t>Mean Absolute Error (MAE)</a:t>
            </a:r>
          </a:p>
          <a:p>
            <a:r>
              <a:rPr lang="en-US" dirty="0"/>
              <a:t>Explained Variance - How much of the variance in the data is explained by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6F04-A388-5A44-B599-35BE5A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Ranking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63C2-9C88-064B-A3BE-8914FEF4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The proportion of recommended items that are relevant</a:t>
            </a:r>
          </a:p>
          <a:p>
            <a:r>
              <a:rPr lang="en-US" dirty="0"/>
              <a:t>Recall Measures the proportion of relevant items that are recommended</a:t>
            </a:r>
          </a:p>
          <a:p>
            <a:r>
              <a:rPr lang="en-US" dirty="0"/>
              <a:t>Normalized Discounted Cumulative Gain (NDCG) Evaluates how well the predicted items for a user are ranked based on the relevance</a:t>
            </a:r>
          </a:p>
          <a:p>
            <a:r>
              <a:rPr lang="en-US" dirty="0"/>
              <a:t>Mean Average Precision (MAP) Average precision for each user normalized over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262F-854F-1445-B67F-DFB725E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1ECD-7D4D-154E-AB6D-0DC84967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Under Curve (AUC) Integral area under the receiver operating characteristic curve</a:t>
            </a:r>
          </a:p>
          <a:p>
            <a:r>
              <a:rPr lang="en-US" dirty="0"/>
              <a:t>Logistic Loss (</a:t>
            </a:r>
            <a:r>
              <a:rPr lang="en-US" dirty="0" err="1"/>
              <a:t>Logloss</a:t>
            </a:r>
            <a:r>
              <a:rPr lang="en-US" dirty="0"/>
              <a:t>) The negative log-likelihood of the true labels given the prediction of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0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0BD6-88AC-2643-A689-727A8479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- Sparsity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0523-1337-B84B-BDC4-112F017E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items sold on majority e-commerce sites is extremely large. The most active users will only have rated a small subset of the overall database. Thus, even the most popular items have very few ratings. </a:t>
            </a:r>
            <a:r>
              <a:rPr lang="en-US" dirty="0">
                <a:hlinkClick r:id="rId2"/>
              </a:rPr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53F-58AE-2845-BB71-2E251917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</a:t>
            </a:r>
            <a:r>
              <a:rPr lang="en-US" dirty="0" err="1"/>
              <a:t>Syste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FF2A-3ADC-CE47-982D-53368E58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Content Based Filtering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Collaborative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0D1-6335-E14F-8625-E77E5277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Depends on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2AD-BAA9-2D48-8964-56A94298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</a:t>
            </a:r>
          </a:p>
          <a:p>
            <a:r>
              <a:rPr lang="en-US" dirty="0"/>
              <a:t>Memory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6020-E478-7D46-8111-6749352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7F8B-E573-7347-9806-93B59FF1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Recommendation i.e., Netflix</a:t>
            </a:r>
          </a:p>
          <a:p>
            <a:r>
              <a:rPr lang="en-US" dirty="0"/>
              <a:t>Music Recommendation i.e., </a:t>
            </a:r>
            <a:r>
              <a:rPr lang="en-US" dirty="0" err="1"/>
              <a:t>Last.fm</a:t>
            </a:r>
            <a:r>
              <a:rPr lang="en-US" dirty="0"/>
              <a:t>, Pandora Radio</a:t>
            </a:r>
          </a:p>
          <a:p>
            <a:r>
              <a:rPr lang="en-US" dirty="0"/>
              <a:t>Product Recommendation i.e., Amazon</a:t>
            </a:r>
          </a:p>
          <a:p>
            <a:r>
              <a:rPr lang="en-US" dirty="0"/>
              <a:t>News Recommendation i.e., Google News, </a:t>
            </a:r>
            <a:r>
              <a:rPr lang="en-US" dirty="0" err="1"/>
              <a:t>Toutiao</a:t>
            </a:r>
            <a:endParaRPr lang="en-US" dirty="0"/>
          </a:p>
          <a:p>
            <a:r>
              <a:rPr lang="en-US" dirty="0"/>
              <a:t>People Recommendation i.e.,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DC12-C555-6941-9144-8F756EB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91793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2A1B4-E4B2-0B4E-AA4C-493C6769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71436"/>
            <a:ext cx="5886450" cy="648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242-9280-2D42-A00F-5C457FD8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C76D-CEAA-B74C-B5A8-980C2183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Collabrative</a:t>
            </a:r>
            <a:r>
              <a:rPr lang="en-US" dirty="0"/>
              <a:t> Filtering is best suited to problem with known data on users, but lack of data for items or lack of feature extraction for items of interest. </a:t>
            </a:r>
            <a:r>
              <a:rPr lang="en-US" dirty="0">
                <a:hlinkClick r:id="rId2"/>
              </a:rPr>
              <a:t>[6]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Collabrative</a:t>
            </a:r>
            <a:r>
              <a:rPr lang="en-US" dirty="0"/>
              <a:t> Filtering approaches build a model from user's past behavior (items previously purchased or </a:t>
            </a:r>
            <a:r>
              <a:rPr lang="en-US" dirty="0" err="1"/>
              <a:t>selectec</a:t>
            </a:r>
            <a:r>
              <a:rPr lang="en-US" dirty="0"/>
              <a:t>/rated) as well as similar decision made by others. </a:t>
            </a:r>
            <a:r>
              <a:rPr lang="en-US" dirty="0">
                <a:hlinkClick r:id="rId3"/>
              </a:rPr>
              <a:t>[10]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A80F-7112-9C43-8B0F-96BDF4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Item-Item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8274-62AC-4345-AED5-2DB0EEE7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C351-1335-804C-9785-FF9D70E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E37-0EDA-BB41-818F-EF66DA3D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9911-7C47-A044-8C18-E44C419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9DC-541B-7C43-A810-6A81B3C4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362</Words>
  <Application>Microsoft Macintosh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Recommender System</vt:lpstr>
      <vt:lpstr>Types of Recommender Syste</vt:lpstr>
      <vt:lpstr>Depends on underlying data</vt:lpstr>
      <vt:lpstr>User Cases</vt:lpstr>
      <vt:lpstr>System Architecture</vt:lpstr>
      <vt:lpstr>Collaborative Filtering</vt:lpstr>
      <vt:lpstr>Item-Item</vt:lpstr>
      <vt:lpstr>User-Item</vt:lpstr>
      <vt:lpstr>User-User</vt:lpstr>
      <vt:lpstr>Trending</vt:lpstr>
      <vt:lpstr>Novolty</vt:lpstr>
      <vt:lpstr>Feedback</vt:lpstr>
      <vt:lpstr>Deep Learning</vt:lpstr>
      <vt:lpstr>Reinforcement Learning for Recommender Systems</vt:lpstr>
      <vt:lpstr>Evaluation Metrics – Rating Metrics</vt:lpstr>
      <vt:lpstr>Evaluation Metrics – Ranking Metrics</vt:lpstr>
      <vt:lpstr>Classification Metrics</vt:lpstr>
      <vt:lpstr>Discussions - Sparsity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Hsinsung Lee</dc:creator>
  <cp:lastModifiedBy>Hsinsung Lee</cp:lastModifiedBy>
  <cp:revision>1</cp:revision>
  <dcterms:created xsi:type="dcterms:W3CDTF">2020-12-12T21:56:41Z</dcterms:created>
  <dcterms:modified xsi:type="dcterms:W3CDTF">2020-12-12T22:12:54Z</dcterms:modified>
</cp:coreProperties>
</file>