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315" r:id="rId4"/>
    <p:sldId id="321" r:id="rId5"/>
    <p:sldId id="322" r:id="rId6"/>
    <p:sldId id="323" r:id="rId7"/>
    <p:sldId id="325" r:id="rId8"/>
    <p:sldId id="324" r:id="rId9"/>
    <p:sldId id="326" r:id="rId10"/>
    <p:sldId id="327" r:id="rId11"/>
    <p:sldId id="328" r:id="rId12"/>
    <p:sldId id="329" r:id="rId13"/>
    <p:sldId id="330" r:id="rId14"/>
    <p:sldId id="289" r:id="rId15"/>
    <p:sldId id="290" r:id="rId16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5"/>
    <p:restoredTop sz="94188" autoAdjust="0"/>
  </p:normalViewPr>
  <p:slideViewPr>
    <p:cSldViewPr>
      <p:cViewPr varScale="1">
        <p:scale>
          <a:sx n="67" d="100"/>
          <a:sy n="67" d="100"/>
        </p:scale>
        <p:origin x="192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72EE9-62C6-4438-BC05-B7AC943B2C81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692C3-CA1F-4F88-AFEB-4F3F3F9AF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9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5F2E-29A9-4F46-9677-514B7F44A6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7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4EC-B63C-4762-9F4C-F27CAA9B4119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79D1-7C5B-4418-B82E-CE2DCDD62A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3166" y="144266"/>
            <a:ext cx="819396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密级级别：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3166" y="341581"/>
            <a:ext cx="928254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生效时间：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2689" y="548148"/>
            <a:ext cx="86785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保密期限：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8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4EC-B63C-4762-9F4C-F27CAA9B4119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79D1-7C5B-4418-B82E-CE2DCDD6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4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4EC-B63C-4762-9F4C-F27CAA9B4119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79D1-7C5B-4418-B82E-CE2DCDD6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0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4EC-B63C-4762-9F4C-F27CAA9B4119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79D1-7C5B-4418-B82E-CE2DCDD6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1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4EC-B63C-4762-9F4C-F27CAA9B4119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79D1-7C5B-4418-B82E-CE2DCDD6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3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4EC-B63C-4762-9F4C-F27CAA9B4119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79D1-7C5B-4418-B82E-CE2DCDD6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0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4EC-B63C-4762-9F4C-F27CAA9B4119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79D1-7C5B-4418-B82E-CE2DCDD6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2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4EC-B63C-4762-9F4C-F27CAA9B4119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79D1-7C5B-4418-B82E-CE2DCDD6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4EC-B63C-4762-9F4C-F27CAA9B4119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79D1-7C5B-4418-B82E-CE2DCDD6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4EC-B63C-4762-9F4C-F27CAA9B4119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79D1-7C5B-4418-B82E-CE2DCDD6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2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C4EC-B63C-4762-9F4C-F27CAA9B4119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79D1-7C5B-4418-B82E-CE2DCDD6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8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C4EC-B63C-4762-9F4C-F27CAA9B4119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F79D1-7C5B-4418-B82E-CE2DCDD6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8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.33.35.180:8091/" TargetMode="Externa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0" y="3045481"/>
            <a:ext cx="12190333" cy="1256317"/>
            <a:chOff x="80" y="2791480"/>
            <a:chExt cx="12191920" cy="1256317"/>
          </a:xfrm>
        </p:grpSpPr>
        <p:sp>
          <p:nvSpPr>
            <p:cNvPr id="4" name="矩形 3"/>
            <p:cNvSpPr/>
            <p:nvPr/>
          </p:nvSpPr>
          <p:spPr>
            <a:xfrm>
              <a:off x="2649046" y="2791480"/>
              <a:ext cx="28283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spc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2800" b="1" spc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入门基础</a:t>
              </a:r>
              <a:endParaRPr lang="en-US" altLang="zh-CN" sz="28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81822" y="3524577"/>
              <a:ext cx="28283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b="1" spc="1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高阶</a:t>
              </a:r>
              <a:r>
                <a:rPr lang="en-US" altLang="zh-CN" sz="2800" b="1" spc="1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2800" b="1" spc="1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特性</a:t>
              </a:r>
              <a:endParaRPr lang="zh-CN" altLang="en-US" sz="2800" b="1" spc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>
              <a:stCxn id="4" idx="3"/>
            </p:cNvCxnSpPr>
            <p:nvPr/>
          </p:nvCxnSpPr>
          <p:spPr>
            <a:xfrm flipV="1">
              <a:off x="5477432" y="3048000"/>
              <a:ext cx="6714568" cy="5090"/>
            </a:xfrm>
            <a:prstGeom prst="line">
              <a:avLst/>
            </a:prstGeom>
            <a:ln w="9525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1"/>
            </p:cNvCxnSpPr>
            <p:nvPr/>
          </p:nvCxnSpPr>
          <p:spPr>
            <a:xfrm flipH="1">
              <a:off x="80" y="3786187"/>
              <a:ext cx="4681742" cy="2042"/>
            </a:xfrm>
            <a:prstGeom prst="line">
              <a:avLst/>
            </a:prstGeom>
            <a:ln w="9525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895126" y="4548074"/>
            <a:ext cx="400110" cy="765731"/>
            <a:chOff x="7372160" y="3620305"/>
            <a:chExt cx="400162" cy="765731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7418012" y="3620305"/>
              <a:ext cx="308510" cy="765731"/>
            </a:xfrm>
            <a:custGeom>
              <a:avLst/>
              <a:gdLst>
                <a:gd name="T0" fmla="*/ 79 w 197"/>
                <a:gd name="T1" fmla="*/ 3 h 494"/>
                <a:gd name="T2" fmla="*/ 60 w 197"/>
                <a:gd name="T3" fmla="*/ 7 h 494"/>
                <a:gd name="T4" fmla="*/ 45 w 197"/>
                <a:gd name="T5" fmla="*/ 15 h 494"/>
                <a:gd name="T6" fmla="*/ 35 w 197"/>
                <a:gd name="T7" fmla="*/ 34 h 494"/>
                <a:gd name="T8" fmla="*/ 26 w 197"/>
                <a:gd name="T9" fmla="*/ 51 h 494"/>
                <a:gd name="T10" fmla="*/ 19 w 197"/>
                <a:gd name="T11" fmla="*/ 65 h 494"/>
                <a:gd name="T12" fmla="*/ 19 w 197"/>
                <a:gd name="T13" fmla="*/ 82 h 494"/>
                <a:gd name="T14" fmla="*/ 16 w 197"/>
                <a:gd name="T15" fmla="*/ 97 h 494"/>
                <a:gd name="T16" fmla="*/ 11 w 197"/>
                <a:gd name="T17" fmla="*/ 114 h 494"/>
                <a:gd name="T18" fmla="*/ 12 w 197"/>
                <a:gd name="T19" fmla="*/ 131 h 494"/>
                <a:gd name="T20" fmla="*/ 12 w 197"/>
                <a:gd name="T21" fmla="*/ 146 h 494"/>
                <a:gd name="T22" fmla="*/ 10 w 197"/>
                <a:gd name="T23" fmla="*/ 163 h 494"/>
                <a:gd name="T24" fmla="*/ 8 w 197"/>
                <a:gd name="T25" fmla="*/ 182 h 494"/>
                <a:gd name="T26" fmla="*/ 7 w 197"/>
                <a:gd name="T27" fmla="*/ 199 h 494"/>
                <a:gd name="T28" fmla="*/ 5 w 197"/>
                <a:gd name="T29" fmla="*/ 217 h 494"/>
                <a:gd name="T30" fmla="*/ 2 w 197"/>
                <a:gd name="T31" fmla="*/ 240 h 494"/>
                <a:gd name="T32" fmla="*/ 3 w 197"/>
                <a:gd name="T33" fmla="*/ 261 h 494"/>
                <a:gd name="T34" fmla="*/ 1 w 197"/>
                <a:gd name="T35" fmla="*/ 277 h 494"/>
                <a:gd name="T36" fmla="*/ 5 w 197"/>
                <a:gd name="T37" fmla="*/ 300 h 494"/>
                <a:gd name="T38" fmla="*/ 3 w 197"/>
                <a:gd name="T39" fmla="*/ 321 h 494"/>
                <a:gd name="T40" fmla="*/ 3 w 197"/>
                <a:gd name="T41" fmla="*/ 342 h 494"/>
                <a:gd name="T42" fmla="*/ 8 w 197"/>
                <a:gd name="T43" fmla="*/ 367 h 494"/>
                <a:gd name="T44" fmla="*/ 14 w 197"/>
                <a:gd name="T45" fmla="*/ 394 h 494"/>
                <a:gd name="T46" fmla="*/ 21 w 197"/>
                <a:gd name="T47" fmla="*/ 426 h 494"/>
                <a:gd name="T48" fmla="*/ 25 w 197"/>
                <a:gd name="T49" fmla="*/ 446 h 494"/>
                <a:gd name="T50" fmla="*/ 36 w 197"/>
                <a:gd name="T51" fmla="*/ 466 h 494"/>
                <a:gd name="T52" fmla="*/ 56 w 197"/>
                <a:gd name="T53" fmla="*/ 482 h 494"/>
                <a:gd name="T54" fmla="*/ 88 w 197"/>
                <a:gd name="T55" fmla="*/ 487 h 494"/>
                <a:gd name="T56" fmla="*/ 121 w 197"/>
                <a:gd name="T57" fmla="*/ 491 h 494"/>
                <a:gd name="T58" fmla="*/ 147 w 197"/>
                <a:gd name="T59" fmla="*/ 492 h 494"/>
                <a:gd name="T60" fmla="*/ 168 w 197"/>
                <a:gd name="T61" fmla="*/ 484 h 494"/>
                <a:gd name="T62" fmla="*/ 181 w 197"/>
                <a:gd name="T63" fmla="*/ 468 h 494"/>
                <a:gd name="T64" fmla="*/ 188 w 197"/>
                <a:gd name="T65" fmla="*/ 437 h 494"/>
                <a:gd name="T66" fmla="*/ 192 w 197"/>
                <a:gd name="T67" fmla="*/ 411 h 494"/>
                <a:gd name="T68" fmla="*/ 195 w 197"/>
                <a:gd name="T69" fmla="*/ 382 h 494"/>
                <a:gd name="T70" fmla="*/ 194 w 197"/>
                <a:gd name="T71" fmla="*/ 352 h 494"/>
                <a:gd name="T72" fmla="*/ 194 w 197"/>
                <a:gd name="T73" fmla="*/ 321 h 494"/>
                <a:gd name="T74" fmla="*/ 192 w 197"/>
                <a:gd name="T75" fmla="*/ 283 h 494"/>
                <a:gd name="T76" fmla="*/ 193 w 197"/>
                <a:gd name="T77" fmla="*/ 251 h 494"/>
                <a:gd name="T78" fmla="*/ 191 w 197"/>
                <a:gd name="T79" fmla="*/ 215 h 494"/>
                <a:gd name="T80" fmla="*/ 190 w 197"/>
                <a:gd name="T81" fmla="*/ 187 h 494"/>
                <a:gd name="T82" fmla="*/ 188 w 197"/>
                <a:gd name="T83" fmla="*/ 148 h 494"/>
                <a:gd name="T84" fmla="*/ 189 w 197"/>
                <a:gd name="T85" fmla="*/ 113 h 494"/>
                <a:gd name="T86" fmla="*/ 188 w 197"/>
                <a:gd name="T87" fmla="*/ 70 h 494"/>
                <a:gd name="T88" fmla="*/ 181 w 197"/>
                <a:gd name="T89" fmla="*/ 37 h 494"/>
                <a:gd name="T90" fmla="*/ 170 w 197"/>
                <a:gd name="T91" fmla="*/ 18 h 494"/>
                <a:gd name="T92" fmla="*/ 143 w 197"/>
                <a:gd name="T93" fmla="*/ 3 h 494"/>
                <a:gd name="T94" fmla="*/ 110 w 197"/>
                <a:gd name="T95" fmla="*/ 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494">
                  <a:moveTo>
                    <a:pt x="93" y="3"/>
                  </a:moveTo>
                  <a:cubicBezTo>
                    <a:pt x="90" y="3"/>
                    <a:pt x="86" y="3"/>
                    <a:pt x="86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3"/>
                    <a:pt x="77" y="3"/>
                    <a:pt x="75" y="4"/>
                  </a:cubicBezTo>
                  <a:cubicBezTo>
                    <a:pt x="73" y="6"/>
                    <a:pt x="74" y="6"/>
                    <a:pt x="71" y="6"/>
                  </a:cubicBezTo>
                  <a:cubicBezTo>
                    <a:pt x="68" y="6"/>
                    <a:pt x="69" y="5"/>
                    <a:pt x="66" y="6"/>
                  </a:cubicBezTo>
                  <a:cubicBezTo>
                    <a:pt x="63" y="6"/>
                    <a:pt x="60" y="7"/>
                    <a:pt x="60" y="7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5" y="11"/>
                    <a:pt x="53" y="11"/>
                  </a:cubicBezTo>
                  <a:cubicBezTo>
                    <a:pt x="50" y="11"/>
                    <a:pt x="48" y="12"/>
                    <a:pt x="48" y="12"/>
                  </a:cubicBezTo>
                  <a:cubicBezTo>
                    <a:pt x="48" y="12"/>
                    <a:pt x="47" y="13"/>
                    <a:pt x="45" y="15"/>
                  </a:cubicBezTo>
                  <a:cubicBezTo>
                    <a:pt x="43" y="17"/>
                    <a:pt x="41" y="18"/>
                    <a:pt x="41" y="18"/>
                  </a:cubicBezTo>
                  <a:cubicBezTo>
                    <a:pt x="41" y="18"/>
                    <a:pt x="39" y="22"/>
                    <a:pt x="38" y="25"/>
                  </a:cubicBezTo>
                  <a:cubicBezTo>
                    <a:pt x="36" y="27"/>
                    <a:pt x="36" y="29"/>
                    <a:pt x="36" y="29"/>
                  </a:cubicBezTo>
                  <a:cubicBezTo>
                    <a:pt x="36" y="29"/>
                    <a:pt x="35" y="30"/>
                    <a:pt x="35" y="34"/>
                  </a:cubicBezTo>
                  <a:cubicBezTo>
                    <a:pt x="34" y="39"/>
                    <a:pt x="36" y="37"/>
                    <a:pt x="34" y="40"/>
                  </a:cubicBezTo>
                  <a:cubicBezTo>
                    <a:pt x="33" y="44"/>
                    <a:pt x="29" y="45"/>
                    <a:pt x="29" y="4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19" y="63"/>
                    <a:pt x="19" y="65"/>
                  </a:cubicBezTo>
                  <a:cubicBezTo>
                    <a:pt x="19" y="68"/>
                    <a:pt x="19" y="69"/>
                    <a:pt x="19" y="69"/>
                  </a:cubicBezTo>
                  <a:cubicBezTo>
                    <a:pt x="19" y="69"/>
                    <a:pt x="19" y="69"/>
                    <a:pt x="19" y="72"/>
                  </a:cubicBezTo>
                  <a:cubicBezTo>
                    <a:pt x="20" y="75"/>
                    <a:pt x="19" y="75"/>
                    <a:pt x="19" y="77"/>
                  </a:cubicBezTo>
                  <a:cubicBezTo>
                    <a:pt x="19" y="79"/>
                    <a:pt x="19" y="82"/>
                    <a:pt x="19" y="82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6"/>
                    <a:pt x="16" y="88"/>
                  </a:cubicBezTo>
                  <a:cubicBezTo>
                    <a:pt x="16" y="90"/>
                    <a:pt x="16" y="89"/>
                    <a:pt x="16" y="92"/>
                  </a:cubicBezTo>
                  <a:cubicBezTo>
                    <a:pt x="16" y="95"/>
                    <a:pt x="16" y="97"/>
                    <a:pt x="16" y="97"/>
                  </a:cubicBezTo>
                  <a:cubicBezTo>
                    <a:pt x="16" y="97"/>
                    <a:pt x="18" y="95"/>
                    <a:pt x="15" y="100"/>
                  </a:cubicBezTo>
                  <a:cubicBezTo>
                    <a:pt x="12" y="105"/>
                    <a:pt x="12" y="107"/>
                    <a:pt x="12" y="107"/>
                  </a:cubicBezTo>
                  <a:cubicBezTo>
                    <a:pt x="12" y="107"/>
                    <a:pt x="11" y="107"/>
                    <a:pt x="11" y="109"/>
                  </a:cubicBezTo>
                  <a:cubicBezTo>
                    <a:pt x="11" y="112"/>
                    <a:pt x="11" y="114"/>
                    <a:pt x="11" y="11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3" y="139"/>
                    <a:pt x="12" y="142"/>
                  </a:cubicBezTo>
                  <a:cubicBezTo>
                    <a:pt x="12" y="145"/>
                    <a:pt x="12" y="146"/>
                    <a:pt x="12" y="146"/>
                  </a:cubicBezTo>
                  <a:cubicBezTo>
                    <a:pt x="12" y="146"/>
                    <a:pt x="12" y="147"/>
                    <a:pt x="11" y="150"/>
                  </a:cubicBezTo>
                  <a:cubicBezTo>
                    <a:pt x="10" y="152"/>
                    <a:pt x="10" y="151"/>
                    <a:pt x="10" y="154"/>
                  </a:cubicBezTo>
                  <a:cubicBezTo>
                    <a:pt x="10" y="157"/>
                    <a:pt x="10" y="157"/>
                    <a:pt x="10" y="159"/>
                  </a:cubicBezTo>
                  <a:cubicBezTo>
                    <a:pt x="10" y="162"/>
                    <a:pt x="10" y="163"/>
                    <a:pt x="10" y="163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13" y="168"/>
                    <a:pt x="11" y="170"/>
                  </a:cubicBezTo>
                  <a:cubicBezTo>
                    <a:pt x="8" y="173"/>
                    <a:pt x="10" y="179"/>
                    <a:pt x="10" y="17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6"/>
                    <a:pt x="6" y="189"/>
                  </a:cubicBezTo>
                  <a:cubicBezTo>
                    <a:pt x="6" y="192"/>
                    <a:pt x="7" y="191"/>
                    <a:pt x="7" y="194"/>
                  </a:cubicBezTo>
                  <a:cubicBezTo>
                    <a:pt x="7" y="196"/>
                    <a:pt x="7" y="196"/>
                    <a:pt x="7" y="199"/>
                  </a:cubicBezTo>
                  <a:cubicBezTo>
                    <a:pt x="7" y="203"/>
                    <a:pt x="7" y="205"/>
                    <a:pt x="7" y="205"/>
                  </a:cubicBezTo>
                  <a:cubicBezTo>
                    <a:pt x="7" y="205"/>
                    <a:pt x="7" y="206"/>
                    <a:pt x="6" y="209"/>
                  </a:cubicBezTo>
                  <a:cubicBezTo>
                    <a:pt x="5" y="211"/>
                    <a:pt x="5" y="213"/>
                    <a:pt x="5" y="213"/>
                  </a:cubicBezTo>
                  <a:cubicBezTo>
                    <a:pt x="5" y="213"/>
                    <a:pt x="5" y="213"/>
                    <a:pt x="5" y="217"/>
                  </a:cubicBezTo>
                  <a:cubicBezTo>
                    <a:pt x="5" y="222"/>
                    <a:pt x="5" y="222"/>
                    <a:pt x="5" y="224"/>
                  </a:cubicBezTo>
                  <a:cubicBezTo>
                    <a:pt x="5" y="226"/>
                    <a:pt x="5" y="225"/>
                    <a:pt x="5" y="228"/>
                  </a:cubicBezTo>
                  <a:cubicBezTo>
                    <a:pt x="5" y="231"/>
                    <a:pt x="5" y="231"/>
                    <a:pt x="5" y="233"/>
                  </a:cubicBezTo>
                  <a:cubicBezTo>
                    <a:pt x="5" y="235"/>
                    <a:pt x="2" y="240"/>
                    <a:pt x="2" y="240"/>
                  </a:cubicBezTo>
                  <a:cubicBezTo>
                    <a:pt x="2" y="240"/>
                    <a:pt x="1" y="246"/>
                    <a:pt x="0" y="249"/>
                  </a:cubicBezTo>
                  <a:cubicBezTo>
                    <a:pt x="0" y="251"/>
                    <a:pt x="1" y="254"/>
                    <a:pt x="1" y="254"/>
                  </a:cubicBezTo>
                  <a:cubicBezTo>
                    <a:pt x="3" y="258"/>
                    <a:pt x="3" y="258"/>
                    <a:pt x="3" y="258"/>
                  </a:cubicBezTo>
                  <a:cubicBezTo>
                    <a:pt x="3" y="261"/>
                    <a:pt x="3" y="261"/>
                    <a:pt x="3" y="261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4" y="268"/>
                    <a:pt x="2" y="271"/>
                    <a:pt x="2" y="273"/>
                  </a:cubicBezTo>
                  <a:cubicBezTo>
                    <a:pt x="1" y="275"/>
                    <a:pt x="0" y="274"/>
                    <a:pt x="1" y="277"/>
                  </a:cubicBezTo>
                  <a:cubicBezTo>
                    <a:pt x="2" y="280"/>
                    <a:pt x="3" y="279"/>
                    <a:pt x="3" y="282"/>
                  </a:cubicBezTo>
                  <a:cubicBezTo>
                    <a:pt x="3" y="286"/>
                    <a:pt x="5" y="292"/>
                    <a:pt x="5" y="292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6" y="296"/>
                    <a:pt x="6" y="298"/>
                    <a:pt x="5" y="300"/>
                  </a:cubicBezTo>
                  <a:cubicBezTo>
                    <a:pt x="5" y="302"/>
                    <a:pt x="4" y="304"/>
                    <a:pt x="4" y="304"/>
                  </a:cubicBezTo>
                  <a:cubicBezTo>
                    <a:pt x="3" y="307"/>
                    <a:pt x="3" y="307"/>
                    <a:pt x="3" y="307"/>
                  </a:cubicBezTo>
                  <a:cubicBezTo>
                    <a:pt x="3" y="307"/>
                    <a:pt x="4" y="309"/>
                    <a:pt x="3" y="311"/>
                  </a:cubicBezTo>
                  <a:cubicBezTo>
                    <a:pt x="3" y="314"/>
                    <a:pt x="3" y="315"/>
                    <a:pt x="3" y="321"/>
                  </a:cubicBezTo>
                  <a:cubicBezTo>
                    <a:pt x="4" y="328"/>
                    <a:pt x="5" y="328"/>
                    <a:pt x="5" y="330"/>
                  </a:cubicBezTo>
                  <a:cubicBezTo>
                    <a:pt x="5" y="333"/>
                    <a:pt x="5" y="335"/>
                    <a:pt x="5" y="335"/>
                  </a:cubicBezTo>
                  <a:cubicBezTo>
                    <a:pt x="3" y="338"/>
                    <a:pt x="3" y="338"/>
                    <a:pt x="3" y="338"/>
                  </a:cubicBezTo>
                  <a:cubicBezTo>
                    <a:pt x="3" y="342"/>
                    <a:pt x="3" y="342"/>
                    <a:pt x="3" y="342"/>
                  </a:cubicBezTo>
                  <a:cubicBezTo>
                    <a:pt x="3" y="342"/>
                    <a:pt x="3" y="342"/>
                    <a:pt x="5" y="345"/>
                  </a:cubicBezTo>
                  <a:cubicBezTo>
                    <a:pt x="6" y="348"/>
                    <a:pt x="6" y="350"/>
                    <a:pt x="6" y="354"/>
                  </a:cubicBezTo>
                  <a:cubicBezTo>
                    <a:pt x="6" y="357"/>
                    <a:pt x="11" y="355"/>
                    <a:pt x="10" y="360"/>
                  </a:cubicBezTo>
                  <a:cubicBezTo>
                    <a:pt x="8" y="364"/>
                    <a:pt x="8" y="365"/>
                    <a:pt x="8" y="367"/>
                  </a:cubicBezTo>
                  <a:cubicBezTo>
                    <a:pt x="7" y="369"/>
                    <a:pt x="7" y="371"/>
                    <a:pt x="7" y="374"/>
                  </a:cubicBezTo>
                  <a:cubicBezTo>
                    <a:pt x="7" y="376"/>
                    <a:pt x="7" y="374"/>
                    <a:pt x="8" y="380"/>
                  </a:cubicBezTo>
                  <a:cubicBezTo>
                    <a:pt x="10" y="387"/>
                    <a:pt x="9" y="386"/>
                    <a:pt x="10" y="388"/>
                  </a:cubicBezTo>
                  <a:cubicBezTo>
                    <a:pt x="11" y="391"/>
                    <a:pt x="14" y="391"/>
                    <a:pt x="14" y="394"/>
                  </a:cubicBezTo>
                  <a:cubicBezTo>
                    <a:pt x="14" y="397"/>
                    <a:pt x="14" y="396"/>
                    <a:pt x="14" y="398"/>
                  </a:cubicBezTo>
                  <a:cubicBezTo>
                    <a:pt x="14" y="401"/>
                    <a:pt x="20" y="407"/>
                    <a:pt x="19" y="412"/>
                  </a:cubicBezTo>
                  <a:cubicBezTo>
                    <a:pt x="17" y="417"/>
                    <a:pt x="19" y="421"/>
                    <a:pt x="19" y="421"/>
                  </a:cubicBezTo>
                  <a:cubicBezTo>
                    <a:pt x="21" y="426"/>
                    <a:pt x="21" y="426"/>
                    <a:pt x="21" y="426"/>
                  </a:cubicBezTo>
                  <a:cubicBezTo>
                    <a:pt x="21" y="426"/>
                    <a:pt x="22" y="428"/>
                    <a:pt x="22" y="430"/>
                  </a:cubicBezTo>
                  <a:cubicBezTo>
                    <a:pt x="22" y="432"/>
                    <a:pt x="22" y="431"/>
                    <a:pt x="22" y="434"/>
                  </a:cubicBezTo>
                  <a:cubicBezTo>
                    <a:pt x="23" y="438"/>
                    <a:pt x="22" y="436"/>
                    <a:pt x="23" y="439"/>
                  </a:cubicBezTo>
                  <a:cubicBezTo>
                    <a:pt x="24" y="443"/>
                    <a:pt x="24" y="442"/>
                    <a:pt x="25" y="446"/>
                  </a:cubicBezTo>
                  <a:cubicBezTo>
                    <a:pt x="26" y="449"/>
                    <a:pt x="31" y="453"/>
                    <a:pt x="31" y="453"/>
                  </a:cubicBezTo>
                  <a:cubicBezTo>
                    <a:pt x="31" y="453"/>
                    <a:pt x="33" y="455"/>
                    <a:pt x="33" y="457"/>
                  </a:cubicBezTo>
                  <a:cubicBezTo>
                    <a:pt x="33" y="460"/>
                    <a:pt x="34" y="463"/>
                    <a:pt x="34" y="463"/>
                  </a:cubicBezTo>
                  <a:cubicBezTo>
                    <a:pt x="34" y="463"/>
                    <a:pt x="35" y="463"/>
                    <a:pt x="36" y="466"/>
                  </a:cubicBezTo>
                  <a:cubicBezTo>
                    <a:pt x="38" y="468"/>
                    <a:pt x="39" y="469"/>
                    <a:pt x="41" y="471"/>
                  </a:cubicBezTo>
                  <a:cubicBezTo>
                    <a:pt x="43" y="474"/>
                    <a:pt x="44" y="472"/>
                    <a:pt x="45" y="475"/>
                  </a:cubicBezTo>
                  <a:cubicBezTo>
                    <a:pt x="47" y="477"/>
                    <a:pt x="45" y="475"/>
                    <a:pt x="49" y="478"/>
                  </a:cubicBezTo>
                  <a:cubicBezTo>
                    <a:pt x="53" y="481"/>
                    <a:pt x="53" y="481"/>
                    <a:pt x="56" y="482"/>
                  </a:cubicBezTo>
                  <a:cubicBezTo>
                    <a:pt x="59" y="483"/>
                    <a:pt x="61" y="483"/>
                    <a:pt x="65" y="484"/>
                  </a:cubicBezTo>
                  <a:cubicBezTo>
                    <a:pt x="68" y="485"/>
                    <a:pt x="67" y="484"/>
                    <a:pt x="70" y="485"/>
                  </a:cubicBezTo>
                  <a:cubicBezTo>
                    <a:pt x="74" y="486"/>
                    <a:pt x="77" y="487"/>
                    <a:pt x="77" y="487"/>
                  </a:cubicBezTo>
                  <a:cubicBezTo>
                    <a:pt x="77" y="487"/>
                    <a:pt x="85" y="486"/>
                    <a:pt x="88" y="487"/>
                  </a:cubicBezTo>
                  <a:cubicBezTo>
                    <a:pt x="91" y="488"/>
                    <a:pt x="95" y="488"/>
                    <a:pt x="95" y="488"/>
                  </a:cubicBezTo>
                  <a:cubicBezTo>
                    <a:pt x="95" y="488"/>
                    <a:pt x="91" y="486"/>
                    <a:pt x="98" y="488"/>
                  </a:cubicBezTo>
                  <a:cubicBezTo>
                    <a:pt x="106" y="489"/>
                    <a:pt x="108" y="489"/>
                    <a:pt x="108" y="489"/>
                  </a:cubicBezTo>
                  <a:cubicBezTo>
                    <a:pt x="108" y="489"/>
                    <a:pt x="118" y="489"/>
                    <a:pt x="121" y="491"/>
                  </a:cubicBezTo>
                  <a:cubicBezTo>
                    <a:pt x="123" y="492"/>
                    <a:pt x="126" y="492"/>
                    <a:pt x="126" y="492"/>
                  </a:cubicBezTo>
                  <a:cubicBezTo>
                    <a:pt x="137" y="491"/>
                    <a:pt x="137" y="491"/>
                    <a:pt x="137" y="491"/>
                  </a:cubicBezTo>
                  <a:cubicBezTo>
                    <a:pt x="137" y="491"/>
                    <a:pt x="135" y="491"/>
                    <a:pt x="140" y="491"/>
                  </a:cubicBezTo>
                  <a:cubicBezTo>
                    <a:pt x="144" y="491"/>
                    <a:pt x="147" y="492"/>
                    <a:pt x="147" y="492"/>
                  </a:cubicBezTo>
                  <a:cubicBezTo>
                    <a:pt x="147" y="492"/>
                    <a:pt x="148" y="494"/>
                    <a:pt x="151" y="492"/>
                  </a:cubicBezTo>
                  <a:cubicBezTo>
                    <a:pt x="155" y="489"/>
                    <a:pt x="154" y="490"/>
                    <a:pt x="156" y="489"/>
                  </a:cubicBezTo>
                  <a:cubicBezTo>
                    <a:pt x="158" y="488"/>
                    <a:pt x="157" y="489"/>
                    <a:pt x="160" y="488"/>
                  </a:cubicBezTo>
                  <a:cubicBezTo>
                    <a:pt x="163" y="486"/>
                    <a:pt x="168" y="484"/>
                    <a:pt x="168" y="484"/>
                  </a:cubicBezTo>
                  <a:cubicBezTo>
                    <a:pt x="168" y="484"/>
                    <a:pt x="167" y="484"/>
                    <a:pt x="171" y="482"/>
                  </a:cubicBezTo>
                  <a:cubicBezTo>
                    <a:pt x="175" y="480"/>
                    <a:pt x="177" y="480"/>
                    <a:pt x="178" y="477"/>
                  </a:cubicBezTo>
                  <a:cubicBezTo>
                    <a:pt x="179" y="475"/>
                    <a:pt x="179" y="475"/>
                    <a:pt x="180" y="473"/>
                  </a:cubicBezTo>
                  <a:cubicBezTo>
                    <a:pt x="180" y="471"/>
                    <a:pt x="181" y="471"/>
                    <a:pt x="181" y="468"/>
                  </a:cubicBezTo>
                  <a:cubicBezTo>
                    <a:pt x="181" y="465"/>
                    <a:pt x="183" y="459"/>
                    <a:pt x="183" y="459"/>
                  </a:cubicBezTo>
                  <a:cubicBezTo>
                    <a:pt x="183" y="459"/>
                    <a:pt x="186" y="457"/>
                    <a:pt x="187" y="454"/>
                  </a:cubicBezTo>
                  <a:cubicBezTo>
                    <a:pt x="187" y="451"/>
                    <a:pt x="187" y="453"/>
                    <a:pt x="187" y="447"/>
                  </a:cubicBezTo>
                  <a:cubicBezTo>
                    <a:pt x="188" y="441"/>
                    <a:pt x="188" y="439"/>
                    <a:pt x="188" y="437"/>
                  </a:cubicBezTo>
                  <a:cubicBezTo>
                    <a:pt x="188" y="435"/>
                    <a:pt x="188" y="435"/>
                    <a:pt x="188" y="433"/>
                  </a:cubicBezTo>
                  <a:cubicBezTo>
                    <a:pt x="188" y="431"/>
                    <a:pt x="181" y="440"/>
                    <a:pt x="188" y="428"/>
                  </a:cubicBezTo>
                  <a:cubicBezTo>
                    <a:pt x="195" y="416"/>
                    <a:pt x="195" y="414"/>
                    <a:pt x="195" y="414"/>
                  </a:cubicBezTo>
                  <a:cubicBezTo>
                    <a:pt x="192" y="411"/>
                    <a:pt x="192" y="411"/>
                    <a:pt x="192" y="411"/>
                  </a:cubicBezTo>
                  <a:cubicBezTo>
                    <a:pt x="192" y="406"/>
                    <a:pt x="192" y="406"/>
                    <a:pt x="192" y="406"/>
                  </a:cubicBezTo>
                  <a:cubicBezTo>
                    <a:pt x="192" y="406"/>
                    <a:pt x="191" y="405"/>
                    <a:pt x="191" y="401"/>
                  </a:cubicBezTo>
                  <a:cubicBezTo>
                    <a:pt x="191" y="397"/>
                    <a:pt x="188" y="400"/>
                    <a:pt x="191" y="393"/>
                  </a:cubicBezTo>
                  <a:cubicBezTo>
                    <a:pt x="194" y="387"/>
                    <a:pt x="195" y="386"/>
                    <a:pt x="195" y="382"/>
                  </a:cubicBezTo>
                  <a:cubicBezTo>
                    <a:pt x="195" y="377"/>
                    <a:pt x="195" y="376"/>
                    <a:pt x="195" y="373"/>
                  </a:cubicBezTo>
                  <a:cubicBezTo>
                    <a:pt x="195" y="370"/>
                    <a:pt x="195" y="371"/>
                    <a:pt x="195" y="369"/>
                  </a:cubicBezTo>
                  <a:cubicBezTo>
                    <a:pt x="195" y="366"/>
                    <a:pt x="195" y="370"/>
                    <a:pt x="194" y="362"/>
                  </a:cubicBezTo>
                  <a:cubicBezTo>
                    <a:pt x="194" y="355"/>
                    <a:pt x="194" y="352"/>
                    <a:pt x="194" y="352"/>
                  </a:cubicBezTo>
                  <a:cubicBezTo>
                    <a:pt x="194" y="352"/>
                    <a:pt x="192" y="348"/>
                    <a:pt x="192" y="346"/>
                  </a:cubicBezTo>
                  <a:cubicBezTo>
                    <a:pt x="192" y="344"/>
                    <a:pt x="190" y="338"/>
                    <a:pt x="191" y="335"/>
                  </a:cubicBezTo>
                  <a:cubicBezTo>
                    <a:pt x="192" y="332"/>
                    <a:pt x="194" y="328"/>
                    <a:pt x="194" y="326"/>
                  </a:cubicBezTo>
                  <a:cubicBezTo>
                    <a:pt x="194" y="323"/>
                    <a:pt x="194" y="325"/>
                    <a:pt x="194" y="321"/>
                  </a:cubicBezTo>
                  <a:cubicBezTo>
                    <a:pt x="194" y="317"/>
                    <a:pt x="194" y="315"/>
                    <a:pt x="194" y="315"/>
                  </a:cubicBezTo>
                  <a:cubicBezTo>
                    <a:pt x="194" y="315"/>
                    <a:pt x="195" y="314"/>
                    <a:pt x="195" y="309"/>
                  </a:cubicBezTo>
                  <a:cubicBezTo>
                    <a:pt x="195" y="304"/>
                    <a:pt x="195" y="302"/>
                    <a:pt x="196" y="300"/>
                  </a:cubicBezTo>
                  <a:cubicBezTo>
                    <a:pt x="197" y="297"/>
                    <a:pt x="192" y="283"/>
                    <a:pt x="192" y="283"/>
                  </a:cubicBezTo>
                  <a:cubicBezTo>
                    <a:pt x="192" y="283"/>
                    <a:pt x="194" y="281"/>
                    <a:pt x="192" y="275"/>
                  </a:cubicBezTo>
                  <a:cubicBezTo>
                    <a:pt x="191" y="269"/>
                    <a:pt x="191" y="268"/>
                    <a:pt x="192" y="264"/>
                  </a:cubicBezTo>
                  <a:cubicBezTo>
                    <a:pt x="192" y="260"/>
                    <a:pt x="193" y="260"/>
                    <a:pt x="193" y="258"/>
                  </a:cubicBezTo>
                  <a:cubicBezTo>
                    <a:pt x="193" y="256"/>
                    <a:pt x="195" y="255"/>
                    <a:pt x="193" y="251"/>
                  </a:cubicBezTo>
                  <a:cubicBezTo>
                    <a:pt x="191" y="247"/>
                    <a:pt x="187" y="237"/>
                    <a:pt x="187" y="237"/>
                  </a:cubicBezTo>
                  <a:cubicBezTo>
                    <a:pt x="187" y="237"/>
                    <a:pt x="187" y="233"/>
                    <a:pt x="189" y="229"/>
                  </a:cubicBezTo>
                  <a:cubicBezTo>
                    <a:pt x="191" y="226"/>
                    <a:pt x="190" y="228"/>
                    <a:pt x="191" y="224"/>
                  </a:cubicBezTo>
                  <a:cubicBezTo>
                    <a:pt x="192" y="219"/>
                    <a:pt x="192" y="218"/>
                    <a:pt x="191" y="215"/>
                  </a:cubicBezTo>
                  <a:cubicBezTo>
                    <a:pt x="190" y="211"/>
                    <a:pt x="189" y="211"/>
                    <a:pt x="189" y="208"/>
                  </a:cubicBezTo>
                  <a:cubicBezTo>
                    <a:pt x="189" y="205"/>
                    <a:pt x="189" y="209"/>
                    <a:pt x="189" y="203"/>
                  </a:cubicBezTo>
                  <a:cubicBezTo>
                    <a:pt x="189" y="196"/>
                    <a:pt x="189" y="191"/>
                    <a:pt x="189" y="191"/>
                  </a:cubicBezTo>
                  <a:cubicBezTo>
                    <a:pt x="189" y="191"/>
                    <a:pt x="189" y="192"/>
                    <a:pt x="190" y="187"/>
                  </a:cubicBezTo>
                  <a:cubicBezTo>
                    <a:pt x="190" y="182"/>
                    <a:pt x="190" y="173"/>
                    <a:pt x="190" y="173"/>
                  </a:cubicBezTo>
                  <a:cubicBezTo>
                    <a:pt x="190" y="158"/>
                    <a:pt x="190" y="158"/>
                    <a:pt x="190" y="158"/>
                  </a:cubicBezTo>
                  <a:cubicBezTo>
                    <a:pt x="190" y="158"/>
                    <a:pt x="188" y="158"/>
                    <a:pt x="188" y="155"/>
                  </a:cubicBezTo>
                  <a:cubicBezTo>
                    <a:pt x="188" y="151"/>
                    <a:pt x="188" y="148"/>
                    <a:pt x="188" y="148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90" y="98"/>
                    <a:pt x="189" y="94"/>
                  </a:cubicBezTo>
                  <a:cubicBezTo>
                    <a:pt x="187" y="90"/>
                    <a:pt x="186" y="84"/>
                    <a:pt x="186" y="84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8" y="70"/>
                    <a:pt x="186" y="72"/>
                    <a:pt x="186" y="66"/>
                  </a:cubicBezTo>
                  <a:cubicBezTo>
                    <a:pt x="186" y="59"/>
                    <a:pt x="186" y="54"/>
                    <a:pt x="186" y="54"/>
                  </a:cubicBezTo>
                  <a:cubicBezTo>
                    <a:pt x="186" y="54"/>
                    <a:pt x="182" y="46"/>
                    <a:pt x="182" y="44"/>
                  </a:cubicBezTo>
                  <a:cubicBezTo>
                    <a:pt x="182" y="41"/>
                    <a:pt x="182" y="39"/>
                    <a:pt x="181" y="37"/>
                  </a:cubicBezTo>
                  <a:cubicBezTo>
                    <a:pt x="180" y="35"/>
                    <a:pt x="181" y="31"/>
                    <a:pt x="179" y="29"/>
                  </a:cubicBezTo>
                  <a:cubicBezTo>
                    <a:pt x="177" y="26"/>
                    <a:pt x="176" y="25"/>
                    <a:pt x="176" y="25"/>
                  </a:cubicBezTo>
                  <a:cubicBezTo>
                    <a:pt x="176" y="25"/>
                    <a:pt x="176" y="24"/>
                    <a:pt x="174" y="22"/>
                  </a:cubicBezTo>
                  <a:cubicBezTo>
                    <a:pt x="171" y="20"/>
                    <a:pt x="170" y="18"/>
                    <a:pt x="170" y="18"/>
                  </a:cubicBezTo>
                  <a:cubicBezTo>
                    <a:pt x="170" y="18"/>
                    <a:pt x="168" y="19"/>
                    <a:pt x="166" y="16"/>
                  </a:cubicBezTo>
                  <a:cubicBezTo>
                    <a:pt x="163" y="13"/>
                    <a:pt x="158" y="8"/>
                    <a:pt x="158" y="8"/>
                  </a:cubicBezTo>
                  <a:cubicBezTo>
                    <a:pt x="158" y="8"/>
                    <a:pt x="150" y="5"/>
                    <a:pt x="148" y="4"/>
                  </a:cubicBezTo>
                  <a:cubicBezTo>
                    <a:pt x="145" y="4"/>
                    <a:pt x="146" y="3"/>
                    <a:pt x="143" y="3"/>
                  </a:cubicBezTo>
                  <a:cubicBezTo>
                    <a:pt x="141" y="3"/>
                    <a:pt x="142" y="3"/>
                    <a:pt x="137" y="3"/>
                  </a:cubicBezTo>
                  <a:cubicBezTo>
                    <a:pt x="132" y="3"/>
                    <a:pt x="133" y="3"/>
                    <a:pt x="129" y="3"/>
                  </a:cubicBezTo>
                  <a:cubicBezTo>
                    <a:pt x="124" y="3"/>
                    <a:pt x="124" y="0"/>
                    <a:pt x="119" y="1"/>
                  </a:cubicBezTo>
                  <a:cubicBezTo>
                    <a:pt x="114" y="1"/>
                    <a:pt x="117" y="1"/>
                    <a:pt x="110" y="2"/>
                  </a:cubicBezTo>
                  <a:cubicBezTo>
                    <a:pt x="104" y="3"/>
                    <a:pt x="104" y="3"/>
                    <a:pt x="101" y="3"/>
                  </a:cubicBezTo>
                  <a:cubicBezTo>
                    <a:pt x="98" y="3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372160" y="3634204"/>
              <a:ext cx="400162" cy="7463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zh-CN" altLang="en-US" sz="1400" spc="3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李信友</a:t>
              </a:r>
              <a:endParaRPr lang="zh-CN" altLang="en-US" sz="1400" spc="3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873414" y="391886"/>
            <a:ext cx="1317000" cy="362858"/>
            <a:chOff x="10874829" y="391886"/>
            <a:chExt cx="1317171" cy="362858"/>
          </a:xfrm>
        </p:grpSpPr>
        <p:sp>
          <p:nvSpPr>
            <p:cNvPr id="13" name="圆角矩形 12"/>
            <p:cNvSpPr/>
            <p:nvPr/>
          </p:nvSpPr>
          <p:spPr>
            <a:xfrm>
              <a:off x="10874829" y="391886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0966136" y="497908"/>
              <a:ext cx="1134556" cy="150814"/>
            </a:xfrm>
            <a:custGeom>
              <a:avLst/>
              <a:gdLst>
                <a:gd name="T0" fmla="*/ 566 w 1328"/>
                <a:gd name="T1" fmla="*/ 117 h 174"/>
                <a:gd name="T2" fmla="*/ 507 w 1328"/>
                <a:gd name="T3" fmla="*/ 2 h 174"/>
                <a:gd name="T4" fmla="*/ 552 w 1328"/>
                <a:gd name="T5" fmla="*/ 173 h 174"/>
                <a:gd name="T6" fmla="*/ 672 w 1328"/>
                <a:gd name="T7" fmla="*/ 2 h 174"/>
                <a:gd name="T8" fmla="*/ 691 w 1328"/>
                <a:gd name="T9" fmla="*/ 2 h 174"/>
                <a:gd name="T10" fmla="*/ 628 w 1328"/>
                <a:gd name="T11" fmla="*/ 173 h 174"/>
                <a:gd name="T12" fmla="*/ 740 w 1328"/>
                <a:gd name="T13" fmla="*/ 2 h 174"/>
                <a:gd name="T14" fmla="*/ 800 w 1328"/>
                <a:gd name="T15" fmla="*/ 45 h 174"/>
                <a:gd name="T16" fmla="*/ 885 w 1328"/>
                <a:gd name="T17" fmla="*/ 24 h 174"/>
                <a:gd name="T18" fmla="*/ 799 w 1328"/>
                <a:gd name="T19" fmla="*/ 2 h 174"/>
                <a:gd name="T20" fmla="*/ 798 w 1328"/>
                <a:gd name="T21" fmla="*/ 120 h 174"/>
                <a:gd name="T22" fmla="*/ 716 w 1328"/>
                <a:gd name="T23" fmla="*/ 150 h 174"/>
                <a:gd name="T24" fmla="*/ 806 w 1328"/>
                <a:gd name="T25" fmla="*/ 173 h 174"/>
                <a:gd name="T26" fmla="*/ 800 w 1328"/>
                <a:gd name="T27" fmla="*/ 45 h 174"/>
                <a:gd name="T28" fmla="*/ 861 w 1328"/>
                <a:gd name="T29" fmla="*/ 173 h 174"/>
                <a:gd name="T30" fmla="*/ 973 w 1328"/>
                <a:gd name="T31" fmla="*/ 2 h 174"/>
                <a:gd name="T32" fmla="*/ 1139 w 1328"/>
                <a:gd name="T33" fmla="*/ 36 h 174"/>
                <a:gd name="T34" fmla="*/ 1066 w 1328"/>
                <a:gd name="T35" fmla="*/ 0 h 174"/>
                <a:gd name="T36" fmla="*/ 958 w 1328"/>
                <a:gd name="T37" fmla="*/ 117 h 174"/>
                <a:gd name="T38" fmla="*/ 1043 w 1328"/>
                <a:gd name="T39" fmla="*/ 174 h 174"/>
                <a:gd name="T40" fmla="*/ 1139 w 1328"/>
                <a:gd name="T41" fmla="*/ 51 h 174"/>
                <a:gd name="T42" fmla="*/ 1094 w 1328"/>
                <a:gd name="T43" fmla="*/ 41 h 174"/>
                <a:gd name="T44" fmla="*/ 1029 w 1328"/>
                <a:gd name="T45" fmla="*/ 155 h 174"/>
                <a:gd name="T46" fmla="*/ 1004 w 1328"/>
                <a:gd name="T47" fmla="*/ 132 h 174"/>
                <a:gd name="T48" fmla="*/ 1068 w 1328"/>
                <a:gd name="T49" fmla="*/ 19 h 174"/>
                <a:gd name="T50" fmla="*/ 1094 w 1328"/>
                <a:gd name="T51" fmla="*/ 41 h 174"/>
                <a:gd name="T52" fmla="*/ 1260 w 1328"/>
                <a:gd name="T53" fmla="*/ 115 h 174"/>
                <a:gd name="T54" fmla="*/ 1183 w 1328"/>
                <a:gd name="T55" fmla="*/ 2 h 174"/>
                <a:gd name="T56" fmla="*/ 1146 w 1328"/>
                <a:gd name="T57" fmla="*/ 173 h 174"/>
                <a:gd name="T58" fmla="*/ 1225 w 1328"/>
                <a:gd name="T59" fmla="*/ 155 h 174"/>
                <a:gd name="T60" fmla="*/ 1265 w 1328"/>
                <a:gd name="T61" fmla="*/ 173 h 174"/>
                <a:gd name="T62" fmla="*/ 1302 w 1328"/>
                <a:gd name="T63" fmla="*/ 2 h 174"/>
                <a:gd name="T64" fmla="*/ 151 w 1328"/>
                <a:gd name="T65" fmla="*/ 67 h 174"/>
                <a:gd name="T66" fmla="*/ 115 w 1328"/>
                <a:gd name="T67" fmla="*/ 2 h 174"/>
                <a:gd name="T68" fmla="*/ 0 w 1328"/>
                <a:gd name="T69" fmla="*/ 173 h 174"/>
                <a:gd name="T70" fmla="*/ 82 w 1328"/>
                <a:gd name="T71" fmla="*/ 91 h 174"/>
                <a:gd name="T72" fmla="*/ 112 w 1328"/>
                <a:gd name="T73" fmla="*/ 173 h 174"/>
                <a:gd name="T74" fmla="*/ 165 w 1328"/>
                <a:gd name="T75" fmla="*/ 165 h 174"/>
                <a:gd name="T76" fmla="*/ 174 w 1328"/>
                <a:gd name="T77" fmla="*/ 2 h 174"/>
                <a:gd name="T78" fmla="*/ 195 w 1328"/>
                <a:gd name="T79" fmla="*/ 173 h 174"/>
                <a:gd name="T80" fmla="*/ 309 w 1328"/>
                <a:gd name="T81" fmla="*/ 2 h 174"/>
                <a:gd name="T82" fmla="*/ 453 w 1328"/>
                <a:gd name="T83" fmla="*/ 2 h 174"/>
                <a:gd name="T84" fmla="*/ 395 w 1328"/>
                <a:gd name="T85" fmla="*/ 2 h 174"/>
                <a:gd name="T86" fmla="*/ 281 w 1328"/>
                <a:gd name="T87" fmla="*/ 173 h 174"/>
                <a:gd name="T88" fmla="*/ 357 w 1328"/>
                <a:gd name="T89" fmla="*/ 107 h 174"/>
                <a:gd name="T90" fmla="*/ 368 w 1328"/>
                <a:gd name="T91" fmla="*/ 98 h 174"/>
                <a:gd name="T92" fmla="*/ 416 w 1328"/>
                <a:gd name="T93" fmla="*/ 173 h 174"/>
                <a:gd name="T94" fmla="*/ 408 w 1328"/>
                <a:gd name="T95" fmla="*/ 68 h 174"/>
                <a:gd name="T96" fmla="*/ 453 w 1328"/>
                <a:gd name="T97" fmla="*/ 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174">
                  <a:moveTo>
                    <a:pt x="643" y="2"/>
                  </a:moveTo>
                  <a:cubicBezTo>
                    <a:pt x="566" y="117"/>
                    <a:pt x="566" y="117"/>
                    <a:pt x="566" y="117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07" y="2"/>
                    <a:pt x="507" y="2"/>
                    <a:pt x="507" y="2"/>
                  </a:cubicBezTo>
                  <a:cubicBezTo>
                    <a:pt x="521" y="173"/>
                    <a:pt x="521" y="173"/>
                    <a:pt x="521" y="173"/>
                  </a:cubicBezTo>
                  <a:cubicBezTo>
                    <a:pt x="521" y="173"/>
                    <a:pt x="549" y="173"/>
                    <a:pt x="552" y="173"/>
                  </a:cubicBezTo>
                  <a:cubicBezTo>
                    <a:pt x="560" y="172"/>
                    <a:pt x="564" y="163"/>
                    <a:pt x="566" y="161"/>
                  </a:cubicBezTo>
                  <a:cubicBezTo>
                    <a:pt x="570" y="156"/>
                    <a:pt x="672" y="2"/>
                    <a:pt x="672" y="2"/>
                  </a:cubicBezTo>
                  <a:lnTo>
                    <a:pt x="643" y="2"/>
                  </a:lnTo>
                  <a:close/>
                  <a:moveTo>
                    <a:pt x="691" y="2"/>
                  </a:moveTo>
                  <a:cubicBezTo>
                    <a:pt x="628" y="170"/>
                    <a:pt x="628" y="170"/>
                    <a:pt x="628" y="170"/>
                  </a:cubicBezTo>
                  <a:cubicBezTo>
                    <a:pt x="628" y="173"/>
                    <a:pt x="628" y="173"/>
                    <a:pt x="628" y="173"/>
                  </a:cubicBezTo>
                  <a:cubicBezTo>
                    <a:pt x="677" y="173"/>
                    <a:pt x="677" y="173"/>
                    <a:pt x="677" y="173"/>
                  </a:cubicBezTo>
                  <a:cubicBezTo>
                    <a:pt x="740" y="2"/>
                    <a:pt x="740" y="2"/>
                    <a:pt x="740" y="2"/>
                  </a:cubicBezTo>
                  <a:lnTo>
                    <a:pt x="691" y="2"/>
                  </a:lnTo>
                  <a:close/>
                  <a:moveTo>
                    <a:pt x="800" y="45"/>
                  </a:moveTo>
                  <a:cubicBezTo>
                    <a:pt x="798" y="41"/>
                    <a:pt x="796" y="24"/>
                    <a:pt x="815" y="24"/>
                  </a:cubicBezTo>
                  <a:cubicBezTo>
                    <a:pt x="821" y="23"/>
                    <a:pt x="885" y="24"/>
                    <a:pt x="885" y="24"/>
                  </a:cubicBezTo>
                  <a:cubicBezTo>
                    <a:pt x="892" y="2"/>
                    <a:pt x="892" y="2"/>
                    <a:pt x="892" y="2"/>
                  </a:cubicBezTo>
                  <a:cubicBezTo>
                    <a:pt x="892" y="2"/>
                    <a:pt x="806" y="2"/>
                    <a:pt x="799" y="2"/>
                  </a:cubicBezTo>
                  <a:cubicBezTo>
                    <a:pt x="784" y="2"/>
                    <a:pt x="755" y="19"/>
                    <a:pt x="755" y="46"/>
                  </a:cubicBezTo>
                  <a:cubicBezTo>
                    <a:pt x="751" y="83"/>
                    <a:pt x="787" y="100"/>
                    <a:pt x="798" y="120"/>
                  </a:cubicBezTo>
                  <a:cubicBezTo>
                    <a:pt x="808" y="130"/>
                    <a:pt x="810" y="146"/>
                    <a:pt x="794" y="150"/>
                  </a:cubicBezTo>
                  <a:cubicBezTo>
                    <a:pt x="780" y="150"/>
                    <a:pt x="716" y="150"/>
                    <a:pt x="716" y="150"/>
                  </a:cubicBezTo>
                  <a:cubicBezTo>
                    <a:pt x="707" y="173"/>
                    <a:pt x="707" y="173"/>
                    <a:pt x="707" y="173"/>
                  </a:cubicBezTo>
                  <a:cubicBezTo>
                    <a:pt x="707" y="173"/>
                    <a:pt x="798" y="173"/>
                    <a:pt x="806" y="173"/>
                  </a:cubicBezTo>
                  <a:cubicBezTo>
                    <a:pt x="841" y="173"/>
                    <a:pt x="869" y="127"/>
                    <a:pt x="842" y="92"/>
                  </a:cubicBezTo>
                  <a:cubicBezTo>
                    <a:pt x="824" y="73"/>
                    <a:pt x="801" y="52"/>
                    <a:pt x="800" y="45"/>
                  </a:cubicBezTo>
                  <a:close/>
                  <a:moveTo>
                    <a:pt x="924" y="2"/>
                  </a:moveTo>
                  <a:cubicBezTo>
                    <a:pt x="861" y="173"/>
                    <a:pt x="861" y="173"/>
                    <a:pt x="861" y="173"/>
                  </a:cubicBezTo>
                  <a:cubicBezTo>
                    <a:pt x="910" y="173"/>
                    <a:pt x="910" y="173"/>
                    <a:pt x="910" y="173"/>
                  </a:cubicBezTo>
                  <a:cubicBezTo>
                    <a:pt x="973" y="2"/>
                    <a:pt x="973" y="2"/>
                    <a:pt x="973" y="2"/>
                  </a:cubicBezTo>
                  <a:lnTo>
                    <a:pt x="924" y="2"/>
                  </a:lnTo>
                  <a:close/>
                  <a:moveTo>
                    <a:pt x="1139" y="36"/>
                  </a:moveTo>
                  <a:cubicBezTo>
                    <a:pt x="1138" y="26"/>
                    <a:pt x="1125" y="3"/>
                    <a:pt x="1098" y="0"/>
                  </a:cubicBezTo>
                  <a:cubicBezTo>
                    <a:pt x="1066" y="0"/>
                    <a:pt x="1066" y="0"/>
                    <a:pt x="1066" y="0"/>
                  </a:cubicBezTo>
                  <a:cubicBezTo>
                    <a:pt x="1024" y="2"/>
                    <a:pt x="1003" y="24"/>
                    <a:pt x="987" y="45"/>
                  </a:cubicBezTo>
                  <a:cubicBezTo>
                    <a:pt x="966" y="80"/>
                    <a:pt x="960" y="111"/>
                    <a:pt x="958" y="117"/>
                  </a:cubicBezTo>
                  <a:cubicBezTo>
                    <a:pt x="952" y="147"/>
                    <a:pt x="968" y="167"/>
                    <a:pt x="993" y="174"/>
                  </a:cubicBezTo>
                  <a:cubicBezTo>
                    <a:pt x="1043" y="174"/>
                    <a:pt x="1043" y="174"/>
                    <a:pt x="1043" y="174"/>
                  </a:cubicBezTo>
                  <a:cubicBezTo>
                    <a:pt x="1070" y="169"/>
                    <a:pt x="1095" y="151"/>
                    <a:pt x="1104" y="136"/>
                  </a:cubicBezTo>
                  <a:cubicBezTo>
                    <a:pt x="1112" y="129"/>
                    <a:pt x="1134" y="79"/>
                    <a:pt x="1139" y="51"/>
                  </a:cubicBezTo>
                  <a:cubicBezTo>
                    <a:pt x="1139" y="45"/>
                    <a:pt x="1139" y="39"/>
                    <a:pt x="1139" y="36"/>
                  </a:cubicBezTo>
                  <a:close/>
                  <a:moveTo>
                    <a:pt x="1094" y="41"/>
                  </a:moveTo>
                  <a:cubicBezTo>
                    <a:pt x="1092" y="43"/>
                    <a:pt x="1065" y="118"/>
                    <a:pt x="1060" y="130"/>
                  </a:cubicBezTo>
                  <a:cubicBezTo>
                    <a:pt x="1053" y="149"/>
                    <a:pt x="1030" y="155"/>
                    <a:pt x="1029" y="155"/>
                  </a:cubicBezTo>
                  <a:cubicBezTo>
                    <a:pt x="1014" y="155"/>
                    <a:pt x="1014" y="155"/>
                    <a:pt x="1014" y="155"/>
                  </a:cubicBezTo>
                  <a:cubicBezTo>
                    <a:pt x="1009" y="152"/>
                    <a:pt x="999" y="147"/>
                    <a:pt x="1004" y="132"/>
                  </a:cubicBezTo>
                  <a:cubicBezTo>
                    <a:pt x="1005" y="129"/>
                    <a:pt x="1011" y="113"/>
                    <a:pt x="1017" y="96"/>
                  </a:cubicBezTo>
                  <a:cubicBezTo>
                    <a:pt x="1039" y="33"/>
                    <a:pt x="1042" y="26"/>
                    <a:pt x="1068" y="19"/>
                  </a:cubicBezTo>
                  <a:cubicBezTo>
                    <a:pt x="1082" y="19"/>
                    <a:pt x="1082" y="19"/>
                    <a:pt x="1082" y="19"/>
                  </a:cubicBezTo>
                  <a:cubicBezTo>
                    <a:pt x="1097" y="25"/>
                    <a:pt x="1093" y="39"/>
                    <a:pt x="1094" y="41"/>
                  </a:cubicBezTo>
                  <a:close/>
                  <a:moveTo>
                    <a:pt x="1302" y="2"/>
                  </a:moveTo>
                  <a:cubicBezTo>
                    <a:pt x="1260" y="115"/>
                    <a:pt x="1260" y="115"/>
                    <a:pt x="1260" y="115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83" y="2"/>
                    <a:pt x="1183" y="2"/>
                    <a:pt x="1183" y="2"/>
                  </a:cubicBezTo>
                  <a:cubicBezTo>
                    <a:pt x="1121" y="173"/>
                    <a:pt x="1121" y="173"/>
                    <a:pt x="1121" y="173"/>
                  </a:cubicBezTo>
                  <a:cubicBezTo>
                    <a:pt x="1146" y="173"/>
                    <a:pt x="1146" y="173"/>
                    <a:pt x="1146" y="173"/>
                  </a:cubicBezTo>
                  <a:cubicBezTo>
                    <a:pt x="1189" y="59"/>
                    <a:pt x="1189" y="59"/>
                    <a:pt x="1189" y="59"/>
                  </a:cubicBezTo>
                  <a:cubicBezTo>
                    <a:pt x="1225" y="155"/>
                    <a:pt x="1225" y="155"/>
                    <a:pt x="1225" y="155"/>
                  </a:cubicBezTo>
                  <a:cubicBezTo>
                    <a:pt x="1225" y="155"/>
                    <a:pt x="1228" y="173"/>
                    <a:pt x="1241" y="173"/>
                  </a:cubicBezTo>
                  <a:cubicBezTo>
                    <a:pt x="1253" y="173"/>
                    <a:pt x="1265" y="173"/>
                    <a:pt x="1265" y="173"/>
                  </a:cubicBezTo>
                  <a:cubicBezTo>
                    <a:pt x="1328" y="2"/>
                    <a:pt x="1328" y="2"/>
                    <a:pt x="1328" y="2"/>
                  </a:cubicBezTo>
                  <a:lnTo>
                    <a:pt x="1302" y="2"/>
                  </a:lnTo>
                  <a:close/>
                  <a:moveTo>
                    <a:pt x="174" y="2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12" y="173"/>
                    <a:pt x="112" y="173"/>
                    <a:pt x="112" y="173"/>
                  </a:cubicBezTo>
                  <a:cubicBezTo>
                    <a:pt x="155" y="173"/>
                    <a:pt x="155" y="173"/>
                    <a:pt x="155" y="173"/>
                  </a:cubicBezTo>
                  <a:cubicBezTo>
                    <a:pt x="155" y="173"/>
                    <a:pt x="161" y="172"/>
                    <a:pt x="165" y="165"/>
                  </a:cubicBezTo>
                  <a:cubicBezTo>
                    <a:pt x="170" y="158"/>
                    <a:pt x="226" y="2"/>
                    <a:pt x="226" y="2"/>
                  </a:cubicBezTo>
                  <a:lnTo>
                    <a:pt x="174" y="2"/>
                  </a:lnTo>
                  <a:close/>
                  <a:moveTo>
                    <a:pt x="258" y="2"/>
                  </a:moveTo>
                  <a:cubicBezTo>
                    <a:pt x="195" y="173"/>
                    <a:pt x="195" y="173"/>
                    <a:pt x="195" y="173"/>
                  </a:cubicBezTo>
                  <a:cubicBezTo>
                    <a:pt x="247" y="173"/>
                    <a:pt x="247" y="173"/>
                    <a:pt x="247" y="173"/>
                  </a:cubicBezTo>
                  <a:cubicBezTo>
                    <a:pt x="309" y="2"/>
                    <a:pt x="309" y="2"/>
                    <a:pt x="309" y="2"/>
                  </a:cubicBezTo>
                  <a:lnTo>
                    <a:pt x="258" y="2"/>
                  </a:lnTo>
                  <a:close/>
                  <a:moveTo>
                    <a:pt x="453" y="2"/>
                  </a:moveTo>
                  <a:cubicBezTo>
                    <a:pt x="373" y="64"/>
                    <a:pt x="373" y="64"/>
                    <a:pt x="373" y="64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333" y="173"/>
                    <a:pt x="333" y="173"/>
                    <a:pt x="333" y="173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8" y="107"/>
                    <a:pt x="358" y="107"/>
                    <a:pt x="358" y="107"/>
                  </a:cubicBezTo>
                  <a:cubicBezTo>
                    <a:pt x="368" y="98"/>
                    <a:pt x="368" y="98"/>
                    <a:pt x="368" y="98"/>
                  </a:cubicBezTo>
                  <a:cubicBezTo>
                    <a:pt x="399" y="155"/>
                    <a:pt x="399" y="155"/>
                    <a:pt x="399" y="155"/>
                  </a:cubicBezTo>
                  <a:cubicBezTo>
                    <a:pt x="399" y="155"/>
                    <a:pt x="405" y="172"/>
                    <a:pt x="416" y="173"/>
                  </a:cubicBezTo>
                  <a:cubicBezTo>
                    <a:pt x="421" y="173"/>
                    <a:pt x="462" y="173"/>
                    <a:pt x="462" y="173"/>
                  </a:cubicBezTo>
                  <a:cubicBezTo>
                    <a:pt x="408" y="68"/>
                    <a:pt x="408" y="68"/>
                    <a:pt x="408" y="68"/>
                  </a:cubicBezTo>
                  <a:cubicBezTo>
                    <a:pt x="493" y="2"/>
                    <a:pt x="493" y="2"/>
                    <a:pt x="493" y="2"/>
                  </a:cubicBezTo>
                  <a:lnTo>
                    <a:pt x="453" y="2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36707" y="5676580"/>
            <a:ext cx="1317000" cy="369332"/>
            <a:chOff x="5437415" y="5143180"/>
            <a:chExt cx="1317171" cy="369332"/>
          </a:xfrm>
        </p:grpSpPr>
        <p:sp>
          <p:nvSpPr>
            <p:cNvPr id="19" name="圆角矩形 18"/>
            <p:cNvSpPr/>
            <p:nvPr/>
          </p:nvSpPr>
          <p:spPr>
            <a:xfrm>
              <a:off x="5437415" y="5146417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04454" y="5143180"/>
              <a:ext cx="983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方正铁筋隶书简体" panose="03000509000000000000" pitchFamily="65" charset="-122"/>
                  <a:ea typeface="方正铁筋隶书简体" panose="03000509000000000000" pitchFamily="65" charset="-122"/>
                </a:defRPr>
              </a:lvl1pPr>
            </a:lstStyle>
            <a:p>
              <a:pPr algn="ctr"/>
              <a:r>
                <a:rPr lang="en-US" altLang="zh-CN" dirty="0" smtClean="0"/>
                <a:t>2016-11-13</a:t>
              </a:r>
              <a:endParaRPr lang="zh-CN" altLang="en-US" dirty="0"/>
            </a:p>
          </p:txBody>
        </p:sp>
      </p:grpSp>
      <p:sp>
        <p:nvSpPr>
          <p:cNvPr id="21" name="文本占位符 2"/>
          <p:cNvSpPr txBox="1">
            <a:spLocks/>
          </p:cNvSpPr>
          <p:nvPr/>
        </p:nvSpPr>
        <p:spPr>
          <a:xfrm>
            <a:off x="813290" y="144266"/>
            <a:ext cx="161978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级商业秘密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3"/>
          <p:cNvSpPr txBox="1">
            <a:spLocks/>
          </p:cNvSpPr>
          <p:nvPr/>
        </p:nvSpPr>
        <p:spPr>
          <a:xfrm>
            <a:off x="813290" y="341581"/>
            <a:ext cx="161978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5"/>
          <p:cNvSpPr txBox="1">
            <a:spLocks/>
          </p:cNvSpPr>
          <p:nvPr/>
        </p:nvSpPr>
        <p:spPr>
          <a:xfrm>
            <a:off x="813290" y="548148"/>
            <a:ext cx="161978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5"/>
          <p:cNvSpPr txBox="1"/>
          <p:nvPr/>
        </p:nvSpPr>
        <p:spPr>
          <a:xfrm>
            <a:off x="6553626" y="4666763"/>
            <a:ext cx="400110" cy="5283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r"/>
            <a:r>
              <a:rPr lang="zh-CN" altLang="en-US" sz="1400" spc="300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叶波</a:t>
            </a:r>
            <a:endParaRPr lang="zh-CN" altLang="en-US" sz="1400" spc="300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4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7"/>
          <p:cNvSpPr txBox="1"/>
          <p:nvPr/>
        </p:nvSpPr>
        <p:spPr>
          <a:xfrm>
            <a:off x="370051" y="391680"/>
            <a:ext cx="522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配置静态资源服务器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35206"/>
            <a:ext cx="313019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2"/>
          <p:cNvSpPr txBox="1"/>
          <p:nvPr/>
        </p:nvSpPr>
        <p:spPr>
          <a:xfrm>
            <a:off x="21714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" y="748264"/>
            <a:ext cx="2566813" cy="153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78696" y="3557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72993" y="3250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70051" y="1148374"/>
            <a:ext cx="867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静态资源服务器：存放静态资源的主机，如：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.mp4</a:t>
            </a:r>
            <a:r>
              <a:rPr kumimoji="1" lang="zh-CN" altLang="en-US" dirty="0" smtClean="0"/>
              <a:t>等一些静态文件。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47444" y="1874290"/>
            <a:ext cx="82974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动静分离的优势：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请求静态资源的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请求无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，尽量不消耗带宽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浏览器对于同一域名下的并发线程数有限制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不同网站的静态资源复用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静态资源服务器方便控制静态资源的各种处理，如：压缩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解压缩、缓存控制等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5.</a:t>
            </a:r>
            <a:r>
              <a:rPr lang="zh-CN" altLang="en-US" dirty="0"/>
              <a:t>动静分离更有利于</a:t>
            </a:r>
            <a:r>
              <a:rPr lang="en-US" altLang="zh-CN" dirty="0"/>
              <a:t>CDN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370051" y="4149080"/>
            <a:ext cx="9099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配置静态资源服务器步骤：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新建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虚拟服务器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匹配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配置静态资源目录；使用</a:t>
            </a:r>
            <a:r>
              <a:rPr kumimoji="1" lang="en-US" altLang="zh-CN" dirty="0" smtClean="0"/>
              <a:t>index</a:t>
            </a:r>
            <a:r>
              <a:rPr kumimoji="1" lang="zh-CN" altLang="en-US" dirty="0" smtClean="0"/>
              <a:t>指令配置索引文件，</a:t>
            </a:r>
            <a:r>
              <a:rPr kumimoji="1" lang="en-US" altLang="zh-CN" dirty="0" smtClean="0"/>
              <a:t>index</a:t>
            </a:r>
            <a:r>
              <a:rPr kumimoji="1" lang="zh-CN" altLang="en-US" dirty="0" smtClean="0"/>
              <a:t>具有内部跳转的功能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expires</a:t>
            </a:r>
            <a:r>
              <a:rPr kumimoji="1" lang="zh-CN" altLang="en-US" dirty="0" smtClean="0"/>
              <a:t>指令配置缓存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7"/>
          <p:cNvSpPr txBox="1"/>
          <p:nvPr/>
        </p:nvSpPr>
        <p:spPr>
          <a:xfrm>
            <a:off x="370051" y="391680"/>
            <a:ext cx="522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配置反向代理服务器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35206"/>
            <a:ext cx="313019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2"/>
          <p:cNvSpPr txBox="1"/>
          <p:nvPr/>
        </p:nvSpPr>
        <p:spPr>
          <a:xfrm>
            <a:off x="21714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" y="748264"/>
            <a:ext cx="2566813" cy="153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78696" y="3557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72993" y="3250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94606" y="1104848"/>
            <a:ext cx="4002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1.nginx</a:t>
            </a:r>
            <a:r>
              <a:rPr kumimoji="1" lang="zh-CN" altLang="en-US" dirty="0" smtClean="0"/>
              <a:t>反向代理的简单配置：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proxy_pass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http://10.33.35.180:8091;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4606" y="2708920"/>
            <a:ext cx="11233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2.nginx</a:t>
            </a:r>
            <a:r>
              <a:rPr kumimoji="1" lang="zh-CN" altLang="en-US" dirty="0"/>
              <a:t>中反向代理的重要常用指令：</a:t>
            </a:r>
            <a:endParaRPr kumimoji="1" lang="en-US" altLang="zh-CN" dirty="0"/>
          </a:p>
          <a:p>
            <a:r>
              <a:rPr kumimoji="1" lang="en-US" altLang="zh-CN" dirty="0" err="1"/>
              <a:t>proxy_pass</a:t>
            </a:r>
            <a:r>
              <a:rPr kumimoji="1" lang="zh-CN" altLang="en-US" dirty="0"/>
              <a:t>：实际进行转发请求至被代理</a:t>
            </a:r>
            <a:r>
              <a:rPr kumimoji="1" lang="zh-CN" altLang="en-US" dirty="0" smtClean="0"/>
              <a:t>服务器</a:t>
            </a:r>
            <a:endParaRPr kumimoji="1" lang="en-US" altLang="zh-CN" dirty="0"/>
          </a:p>
          <a:p>
            <a:r>
              <a:rPr kumimoji="1" lang="en-US" altLang="zh-CN" dirty="0" err="1"/>
              <a:t>proxy_set_header</a:t>
            </a:r>
            <a:r>
              <a:rPr kumimoji="1" lang="en-US" altLang="zh-CN" dirty="0"/>
              <a:t>:</a:t>
            </a:r>
            <a:r>
              <a:rPr kumimoji="1" lang="zh-CN" altLang="en-US" dirty="0"/>
              <a:t> 设置请求</a:t>
            </a:r>
            <a:r>
              <a:rPr kumimoji="1" lang="zh-CN" altLang="en-US" dirty="0" smtClean="0"/>
              <a:t>头</a:t>
            </a:r>
            <a:endParaRPr kumimoji="1" lang="en-US" altLang="zh-CN" dirty="0"/>
          </a:p>
          <a:p>
            <a:r>
              <a:rPr kumimoji="1" lang="en-US" altLang="zh-CN" dirty="0" err="1"/>
              <a:t>proxy_next_upstream</a:t>
            </a:r>
            <a:r>
              <a:rPr kumimoji="1" lang="zh-CN" altLang="en-US" dirty="0"/>
              <a:t> ：指定特定情况下转发请求至下个</a:t>
            </a:r>
            <a:r>
              <a:rPr kumimoji="1" lang="en-US" altLang="zh-CN" dirty="0" smtClean="0"/>
              <a:t>server</a:t>
            </a:r>
            <a:endParaRPr kumimoji="1" lang="en-US" altLang="zh-CN" dirty="0"/>
          </a:p>
          <a:p>
            <a:r>
              <a:rPr kumimoji="1" lang="en-US" altLang="zh-CN" dirty="0" err="1"/>
              <a:t>proxy_connect_timeout</a:t>
            </a:r>
            <a:r>
              <a:rPr kumimoji="1" lang="zh-CN" altLang="en-US" dirty="0" smtClean="0"/>
              <a:t>：指与被代理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建立连接的时间。不超过</a:t>
            </a:r>
            <a:r>
              <a:rPr kumimoji="1" lang="en-US" altLang="zh-CN" dirty="0" smtClean="0"/>
              <a:t>75s</a:t>
            </a:r>
            <a:endParaRPr kumimoji="1" lang="en-US" altLang="zh-CN" dirty="0"/>
          </a:p>
          <a:p>
            <a:r>
              <a:rPr kumimoji="1" lang="en-US" altLang="zh-CN" dirty="0" err="1"/>
              <a:t>proxy_read_timeout</a:t>
            </a:r>
            <a:r>
              <a:rPr kumimoji="1" lang="zh-CN" altLang="en-US" dirty="0" smtClean="0"/>
              <a:t>：从被代理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读取响应的时间。这个时间只是指两次连续读取的间隔时间，并不是读取整个响应。如果在这段时间内，被代理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未传递任何响应，连接将被关闭</a:t>
            </a:r>
            <a:endParaRPr kumimoji="1" lang="en-US" altLang="zh-CN" dirty="0"/>
          </a:p>
          <a:p>
            <a:r>
              <a:rPr kumimoji="1" lang="en-US" altLang="zh-CN" dirty="0" err="1" smtClean="0"/>
              <a:t>proxy_send_timeout</a:t>
            </a:r>
            <a:r>
              <a:rPr kumimoji="1" lang="zh-CN" altLang="en-US" dirty="0" smtClean="0"/>
              <a:t>：传递请求到被代理服务器的时间。不是针对整个请求而言，是指两次连续</a:t>
            </a:r>
            <a:r>
              <a:rPr kumimoji="1" lang="en-US" altLang="zh-CN" dirty="0" smtClean="0"/>
              <a:t>xi</a:t>
            </a:r>
            <a:r>
              <a:rPr kumimoji="1" lang="zh-CN" altLang="en-US" dirty="0" smtClean="0"/>
              <a:t>写操作的间隔时间。如果被代理服务器在这段时间内没有接收到任何数据，连接将被关闭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proxy_intercept_errors</a:t>
            </a:r>
            <a:r>
              <a:rPr kumimoji="1" lang="zh-CN" altLang="en-US" dirty="0" smtClean="0"/>
              <a:t>：大于或者等于</a:t>
            </a:r>
            <a:r>
              <a:rPr kumimoji="1" lang="en-US" altLang="zh-CN" dirty="0" smtClean="0"/>
              <a:t>300</a:t>
            </a:r>
            <a:r>
              <a:rPr kumimoji="1" lang="zh-CN" altLang="en-US" dirty="0" smtClean="0"/>
              <a:t>的被代理的响应是否被传递回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，或者被拦截并重定向至</a:t>
            </a:r>
            <a:r>
              <a:rPr kumimoji="1" lang="en-US" altLang="zh-CN" dirty="0" err="1" smtClean="0"/>
              <a:t>error_page</a:t>
            </a:r>
            <a:r>
              <a:rPr kumimoji="1" lang="zh-CN" altLang="en-US" dirty="0" smtClean="0"/>
              <a:t>指令处理</a:t>
            </a:r>
            <a:endParaRPr kumimoji="1" lang="en-US" altLang="zh-CN" dirty="0"/>
          </a:p>
          <a:p>
            <a:r>
              <a:rPr kumimoji="1" lang="en-US" altLang="zh-CN" dirty="0" err="1" smtClean="0"/>
              <a:t>proxy_redirect</a:t>
            </a:r>
            <a:r>
              <a:rPr kumimoji="1" lang="zh-CN" altLang="en-US" dirty="0" smtClean="0"/>
              <a:t>：重写重定向的</a:t>
            </a:r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url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4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7"/>
          <p:cNvSpPr txBox="1"/>
          <p:nvPr/>
        </p:nvSpPr>
        <p:spPr>
          <a:xfrm>
            <a:off x="370051" y="391680"/>
            <a:ext cx="432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配置负载均衡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35206"/>
            <a:ext cx="313019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2"/>
          <p:cNvSpPr txBox="1"/>
          <p:nvPr/>
        </p:nvSpPr>
        <p:spPr>
          <a:xfrm>
            <a:off x="21714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" y="748264"/>
            <a:ext cx="2566813" cy="153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78696" y="3557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72993" y="3250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22598" y="1062856"/>
            <a:ext cx="29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1.nginx</a:t>
            </a:r>
            <a:r>
              <a:rPr kumimoji="1" lang="zh-CN" altLang="en-US" dirty="0" smtClean="0"/>
              <a:t>负载均衡的简单配置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2598" y="1439666"/>
            <a:ext cx="35212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r>
              <a:rPr kumimoji="1" lang="en-US" altLang="zh-CN" dirty="0" smtClean="0"/>
              <a:t>pstream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backend1.example.com;</a:t>
            </a:r>
          </a:p>
          <a:p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10.33.35.180:8091;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unix</a:t>
            </a:r>
            <a:r>
              <a:rPr kumimoji="1" lang="en-US" altLang="zh-CN" dirty="0" smtClean="0"/>
              <a:t>:/</a:t>
            </a:r>
            <a:r>
              <a:rPr kumimoji="1" lang="en-US" altLang="zh-CN" dirty="0" err="1" smtClean="0"/>
              <a:t>tmp</a:t>
            </a:r>
            <a:r>
              <a:rPr kumimoji="1" lang="en-US" altLang="zh-CN" dirty="0" smtClean="0"/>
              <a:t>/backend3;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        </a:t>
            </a:r>
            <a:r>
              <a:rPr kumimoji="1" lang="en-US" altLang="zh-CN" dirty="0" err="1" smtClean="0"/>
              <a:t>proxy_pass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http://backend;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75176" y="1062856"/>
            <a:ext cx="220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负载算法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a.</a:t>
            </a:r>
            <a:r>
              <a:rPr kumimoji="1" lang="zh-CN" altLang="en-US" dirty="0" smtClean="0"/>
              <a:t>循环算法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b.</a:t>
            </a:r>
            <a:r>
              <a:rPr kumimoji="1" lang="zh-CN" altLang="en-US" dirty="0" smtClean="0"/>
              <a:t>最少连接算法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c.ip_hash</a:t>
            </a:r>
            <a:r>
              <a:rPr kumimoji="1" lang="zh-CN" altLang="en-US" dirty="0" smtClean="0"/>
              <a:t>算法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d.</a:t>
            </a:r>
            <a:r>
              <a:rPr kumimoji="1" lang="zh-CN" altLang="en-US" dirty="0" smtClean="0"/>
              <a:t>一致性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算法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441780" y="4437112"/>
            <a:ext cx="4255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特点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a.</a:t>
            </a:r>
            <a:r>
              <a:rPr kumimoji="1" lang="zh-CN" altLang="en-US" dirty="0" smtClean="0"/>
              <a:t>健康检查</a:t>
            </a:r>
            <a:endParaRPr kumimoji="1" lang="en-US" altLang="zh-CN" dirty="0" smtClean="0"/>
          </a:p>
          <a:p>
            <a:r>
              <a:rPr kumimoji="1" lang="en-US" altLang="zh-CN" dirty="0" smtClean="0"/>
              <a:t>b.</a:t>
            </a:r>
            <a:r>
              <a:rPr kumimoji="1" lang="zh-CN" altLang="en-US" dirty="0" smtClean="0"/>
              <a:t>自动剔除</a:t>
            </a:r>
            <a:r>
              <a:rPr kumimoji="1" lang="en-US" altLang="zh-CN" dirty="0" smtClean="0"/>
              <a:t>down</a:t>
            </a:r>
            <a:r>
              <a:rPr kumimoji="1" lang="zh-CN" altLang="en-US" dirty="0" smtClean="0"/>
              <a:t>的服务器，转向下一个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575176" y="4437112"/>
            <a:ext cx="59650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重要指令</a:t>
            </a:r>
            <a:endParaRPr kumimoji="1" lang="en-US" altLang="zh-CN" dirty="0" smtClean="0"/>
          </a:p>
          <a:p>
            <a:r>
              <a:rPr lang="en-US" altLang="zh-CN" dirty="0"/>
              <a:t>down </a:t>
            </a:r>
            <a:r>
              <a:rPr lang="zh-CN" altLang="en-US" dirty="0"/>
              <a:t>表示负载过重或者不参与负载</a:t>
            </a:r>
          </a:p>
          <a:p>
            <a:r>
              <a:rPr lang="en-US" altLang="zh-CN" dirty="0"/>
              <a:t>weight </a:t>
            </a:r>
            <a:r>
              <a:rPr lang="zh-CN" altLang="en-US" dirty="0"/>
              <a:t>权重过大代表承担的负载就越大</a:t>
            </a:r>
          </a:p>
          <a:p>
            <a:r>
              <a:rPr lang="en-US" altLang="zh-CN" dirty="0"/>
              <a:t>backup </a:t>
            </a:r>
            <a:r>
              <a:rPr lang="zh-CN" altLang="en-US" dirty="0"/>
              <a:t>其它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down</a:t>
            </a:r>
            <a:r>
              <a:rPr lang="zh-CN" altLang="en-US" dirty="0"/>
              <a:t>时才会请求</a:t>
            </a:r>
            <a:r>
              <a:rPr lang="en-US" altLang="zh-CN" dirty="0"/>
              <a:t>backup</a:t>
            </a:r>
            <a:r>
              <a:rPr lang="zh-CN" altLang="en-US" dirty="0"/>
              <a:t>服务器</a:t>
            </a:r>
          </a:p>
          <a:p>
            <a:r>
              <a:rPr lang="en-US" altLang="zh-CN" dirty="0" err="1"/>
              <a:t>max_fails</a:t>
            </a:r>
            <a:r>
              <a:rPr lang="en-US" altLang="zh-CN" dirty="0"/>
              <a:t> </a:t>
            </a:r>
            <a:r>
              <a:rPr lang="zh-CN" altLang="en-US" dirty="0"/>
              <a:t>失败超过指定次数会暂停或请求转往其它服务器</a:t>
            </a:r>
          </a:p>
          <a:p>
            <a:r>
              <a:rPr lang="en-US" altLang="zh-CN" dirty="0" err="1"/>
              <a:t>fail_timeout</a:t>
            </a:r>
            <a:r>
              <a:rPr lang="en-US" altLang="zh-CN" dirty="0"/>
              <a:t> </a:t>
            </a:r>
            <a:r>
              <a:rPr lang="zh-CN" altLang="en-US" dirty="0"/>
              <a:t>失败超过指定次数后暂停时间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7"/>
          <p:cNvSpPr txBox="1"/>
          <p:nvPr/>
        </p:nvSpPr>
        <p:spPr>
          <a:xfrm>
            <a:off x="370051" y="391680"/>
            <a:ext cx="432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en-US" altLang="zh-CN" sz="2000" dirty="0"/>
              <a:t>Nginx</a:t>
            </a:r>
            <a:r>
              <a:rPr kumimoji="1" lang="zh-CN" altLang="en-US" sz="2000" dirty="0"/>
              <a:t>的重写</a:t>
            </a:r>
            <a:r>
              <a:rPr kumimoji="1" lang="zh-CN" altLang="en-US" sz="2000" dirty="0" smtClean="0"/>
              <a:t>功能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0" y="435206"/>
            <a:ext cx="313019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2"/>
          <p:cNvSpPr txBox="1"/>
          <p:nvPr/>
        </p:nvSpPr>
        <p:spPr>
          <a:xfrm>
            <a:off x="21714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" y="748264"/>
            <a:ext cx="2566813" cy="153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78696" y="3557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72993" y="3250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43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30465" y="2705725"/>
            <a:ext cx="23294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spc="3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FAQ</a:t>
            </a:r>
            <a:endParaRPr lang="zh-CN" altLang="en-US" sz="8800" spc="3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1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6037157" y="5177164"/>
            <a:ext cx="6153257" cy="0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933217" y="3994618"/>
            <a:ext cx="4511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r>
              <a:rPr lang="zh-CN" altLang="en-US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zh-CN" altLang="en-US" sz="5400" b="1" spc="-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813290" y="144266"/>
            <a:ext cx="161978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级商业秘密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813290" y="341581"/>
            <a:ext cx="161978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 txBox="1">
            <a:spLocks/>
          </p:cNvSpPr>
          <p:nvPr/>
        </p:nvSpPr>
        <p:spPr>
          <a:xfrm>
            <a:off x="813290" y="548148"/>
            <a:ext cx="161978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4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 rot="5400000">
            <a:off x="74307" y="278691"/>
            <a:ext cx="1088571" cy="531191"/>
          </a:xfrm>
          <a:prstGeom prst="roundRect">
            <a:avLst>
              <a:gd name="adj" fmla="val 4855"/>
            </a:avLst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73218" y="397913"/>
            <a:ext cx="461665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2134766" y="184482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》Nginx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是什么及特性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164769" y="2679303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》Nginx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2134766" y="3573016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》Nginx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高阶特性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2134766" y="4485389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安全红线中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8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7"/>
          <p:cNvSpPr txBox="1"/>
          <p:nvPr/>
        </p:nvSpPr>
        <p:spPr>
          <a:xfrm>
            <a:off x="370051" y="391680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是什么及特性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35206"/>
            <a:ext cx="313019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2"/>
          <p:cNvSpPr txBox="1"/>
          <p:nvPr/>
        </p:nvSpPr>
        <p:spPr>
          <a:xfrm>
            <a:off x="21714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" y="748264"/>
            <a:ext cx="3070869" cy="153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22598" y="1792351"/>
            <a:ext cx="101531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nginx(engine x)是一个http和反向代理服务器，</a:t>
            </a:r>
            <a:r>
              <a:rPr lang="zh-CN" altLang="en-US" dirty="0" smtClean="0"/>
              <a:t>邮件代理服务器，同时</a:t>
            </a:r>
            <a:r>
              <a:rPr lang="zh-CN" altLang="en-US" dirty="0"/>
              <a:t>也是普通的TCP/UDP代理服务器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2598" y="1305277"/>
            <a:ext cx="256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Nginx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是个什么东东呢？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2598" y="300584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反向代理？难道还有正向代理？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598" y="3531576"/>
            <a:ext cx="1081969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正向代理：当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无法访问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时，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通过设置代理，访问代理并告诉其需要访问的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，由代理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，得到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的响应后，然后将其返回给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，从而间接的达到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访问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的目的。在这里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代理服务器是为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代理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7"/>
          <p:cNvSpPr txBox="1"/>
          <p:nvPr/>
        </p:nvSpPr>
        <p:spPr>
          <a:xfrm>
            <a:off x="370051" y="391680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是什么及特性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35206"/>
            <a:ext cx="313019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2"/>
          <p:cNvSpPr txBox="1"/>
          <p:nvPr/>
        </p:nvSpPr>
        <p:spPr>
          <a:xfrm>
            <a:off x="21714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" y="748264"/>
            <a:ext cx="3070869" cy="153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05" y="1431627"/>
            <a:ext cx="8039100" cy="3733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70877" y="5435932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</a:t>
            </a:r>
            <a:r>
              <a:rPr kumimoji="1" lang="en-US" altLang="zh-CN" sz="1400" dirty="0" smtClean="0"/>
              <a:t>1.</a:t>
            </a:r>
            <a:r>
              <a:rPr kumimoji="1" lang="zh-CN" altLang="en-US" sz="1400" dirty="0" smtClean="0"/>
              <a:t>正向代理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62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7"/>
          <p:cNvSpPr txBox="1"/>
          <p:nvPr/>
        </p:nvSpPr>
        <p:spPr>
          <a:xfrm>
            <a:off x="370051" y="391680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是什么及特性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35206"/>
            <a:ext cx="313019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2"/>
          <p:cNvSpPr txBox="1"/>
          <p:nvPr/>
        </p:nvSpPr>
        <p:spPr>
          <a:xfrm>
            <a:off x="21714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" y="748264"/>
            <a:ext cx="3070869" cy="153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8622" y="1148374"/>
            <a:ext cx="110885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反向代理：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lient</a:t>
            </a:r>
            <a:r>
              <a:rPr kumimoji="1" lang="zh-CN" altLang="en-US" dirty="0" smtClean="0"/>
              <a:t>访问代理服务器，代理服务器访问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erver</a:t>
            </a:r>
            <a:r>
              <a:rPr kumimoji="1" lang="zh-CN" altLang="en-US" dirty="0" smtClean="0"/>
              <a:t>得到响应，并将响应返回给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。这里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lient</a:t>
            </a:r>
            <a:r>
              <a:rPr kumimoji="1" lang="zh-CN" altLang="en-US" dirty="0" smtClean="0"/>
              <a:t>并没有</a:t>
            </a:r>
            <a:endParaRPr kumimoji="1" lang="en-US" altLang="zh-CN" dirty="0" smtClean="0"/>
          </a:p>
          <a:p>
            <a:r>
              <a:rPr kumimoji="1" lang="zh-CN" altLang="en-US" dirty="0" smtClean="0"/>
              <a:t>告诉代理服务器访问的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信息。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05" y="2151289"/>
            <a:ext cx="7721600" cy="35819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05867" y="5926667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</a:t>
            </a:r>
            <a:r>
              <a:rPr kumimoji="1" lang="en-US" altLang="zh-CN" sz="1400" dirty="0" smtClean="0"/>
              <a:t>2.</a:t>
            </a:r>
            <a:r>
              <a:rPr kumimoji="1" lang="zh-CN" altLang="en-US" sz="1400" dirty="0" smtClean="0"/>
              <a:t>反向代理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16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7"/>
          <p:cNvSpPr txBox="1"/>
          <p:nvPr/>
        </p:nvSpPr>
        <p:spPr>
          <a:xfrm>
            <a:off x="370051" y="391680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是什么及特性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35206"/>
            <a:ext cx="313019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2"/>
          <p:cNvSpPr txBox="1"/>
          <p:nvPr/>
        </p:nvSpPr>
        <p:spPr>
          <a:xfrm>
            <a:off x="21714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" y="748264"/>
            <a:ext cx="3070869" cy="153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17202" y="1148374"/>
            <a:ext cx="1526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</a:rPr>
              <a:t>Nginx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特性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202" y="1835532"/>
            <a:ext cx="361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作为基本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服务器具备的特征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17202" y="2420888"/>
            <a:ext cx="5132687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a.</a:t>
            </a:r>
            <a:r>
              <a:rPr kumimoji="1" lang="zh-CN" altLang="en-US" dirty="0" smtClean="0"/>
              <a:t>作为静态资源服务器，服务如：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b.</a:t>
            </a:r>
            <a:r>
              <a:rPr kumimoji="1" lang="zh-CN" altLang="en-US" dirty="0"/>
              <a:t>利用缓存加速反向代理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c.</a:t>
            </a:r>
            <a:r>
              <a:rPr kumimoji="1" lang="zh-CN" altLang="en-US" dirty="0" smtClean="0"/>
              <a:t>负载均衡</a:t>
            </a:r>
            <a:endParaRPr kumimoji="1" lang="en-US" altLang="zh-CN" dirty="0" smtClean="0"/>
          </a:p>
          <a:p>
            <a:r>
              <a:rPr kumimoji="1" lang="en-US" altLang="zh-CN" dirty="0" smtClean="0"/>
              <a:t>d.</a:t>
            </a:r>
            <a:r>
              <a:rPr kumimoji="1" lang="zh-CN" altLang="en-US" dirty="0"/>
              <a:t>支持</a:t>
            </a:r>
            <a:r>
              <a:rPr kumimoji="1" lang="en-US" altLang="zh-CN" dirty="0"/>
              <a:t>SSL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TLS</a:t>
            </a:r>
            <a:endParaRPr kumimoji="1" lang="en-US" altLang="zh-CN" dirty="0" smtClean="0"/>
          </a:p>
          <a:p>
            <a:r>
              <a:rPr kumimoji="1" lang="en-US" altLang="zh-CN" dirty="0" smtClean="0"/>
              <a:t>e.</a:t>
            </a:r>
            <a:r>
              <a:rPr kumimoji="1" lang="zh-CN" altLang="en-US" dirty="0"/>
              <a:t>支持</a:t>
            </a:r>
            <a:r>
              <a:rPr kumimoji="1" lang="en-US" altLang="zh-CN" dirty="0" smtClean="0"/>
              <a:t>HTTP/2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400784" y="1835532"/>
            <a:ext cx="315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额外的一些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服务器特征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0784" y="2383720"/>
            <a:ext cx="5318635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a.</a:t>
            </a:r>
            <a:r>
              <a:rPr kumimoji="1" lang="zh-CN" altLang="en-US" dirty="0"/>
              <a:t>支持</a:t>
            </a:r>
            <a:r>
              <a:rPr kumimoji="1" lang="en-US" altLang="zh-CN" dirty="0"/>
              <a:t>Keep-alive</a:t>
            </a:r>
            <a:r>
              <a:rPr kumimoji="1" lang="zh-CN" altLang="en-US" dirty="0" smtClean="0"/>
              <a:t>和流水线式短连接</a:t>
            </a:r>
            <a:endParaRPr kumimoji="1" lang="en-US" altLang="zh-CN" dirty="0" smtClean="0"/>
          </a:p>
          <a:p>
            <a:r>
              <a:rPr kumimoji="1" lang="en-US" altLang="zh-CN" dirty="0" smtClean="0"/>
              <a:t>b.</a:t>
            </a:r>
            <a:r>
              <a:rPr kumimoji="1" lang="zh-CN" altLang="en-US" dirty="0"/>
              <a:t>格式化的访问日志</a:t>
            </a:r>
            <a:r>
              <a:rPr kumimoji="1" lang="zh-CN" altLang="en-US" dirty="0" smtClean="0"/>
              <a:t>，日志</a:t>
            </a:r>
            <a:r>
              <a:rPr kumimoji="1" lang="zh-CN" altLang="en-US" dirty="0"/>
              <a:t>缓冲</a:t>
            </a:r>
            <a:endParaRPr kumimoji="1" lang="en-US" altLang="zh-CN" dirty="0" smtClean="0"/>
          </a:p>
          <a:p>
            <a:r>
              <a:rPr kumimoji="1" lang="en-US" altLang="zh-CN" dirty="0" smtClean="0"/>
              <a:t>c.</a:t>
            </a:r>
            <a:r>
              <a:rPr kumimoji="1" lang="zh-CN" altLang="en-US" dirty="0"/>
              <a:t> </a:t>
            </a:r>
            <a:r>
              <a:rPr kumimoji="1" lang="en-US" altLang="zh-CN" dirty="0"/>
              <a:t>3xx-5xx</a:t>
            </a:r>
            <a:r>
              <a:rPr kumimoji="1" lang="zh-CN" altLang="en-US" dirty="0"/>
              <a:t>错误码重定</a:t>
            </a:r>
            <a:r>
              <a:rPr kumimoji="1" lang="zh-CN" altLang="en-US" dirty="0" smtClean="0"/>
              <a:t>向处理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d.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权限认证，对基于客户端</a:t>
            </a:r>
            <a:r>
              <a:rPr kumimoji="1" lang="en-US" altLang="zh-CN" dirty="0"/>
              <a:t>IP</a:t>
            </a:r>
            <a:r>
              <a:rPr kumimoji="1" lang="zh-CN" altLang="en-US" dirty="0"/>
              <a:t>进行访问控制</a:t>
            </a:r>
            <a:endParaRPr kumimoji="1" lang="en-US" altLang="zh-CN" dirty="0" smtClean="0"/>
          </a:p>
          <a:p>
            <a:r>
              <a:rPr kumimoji="1" lang="en-US" altLang="zh-CN" dirty="0" smtClean="0"/>
              <a:t>e.</a:t>
            </a:r>
            <a:r>
              <a:rPr kumimoji="1" lang="zh-CN" altLang="en-US" dirty="0" smtClean="0"/>
              <a:t>重写模块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17202" y="4211796"/>
            <a:ext cx="264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邮件、</a:t>
            </a:r>
            <a:r>
              <a:rPr kumimoji="1" lang="en-US" altLang="zh-CN" dirty="0" smtClean="0"/>
              <a:t>TCP/UDP</a:t>
            </a:r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6400784" y="4211796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模块化和可扩展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26930" y="4831992"/>
            <a:ext cx="5122959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a.</a:t>
            </a:r>
            <a:r>
              <a:rPr kumimoji="1" lang="zh-CN" altLang="en-US" dirty="0" smtClean="0"/>
              <a:t>邮件代理服务器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b.TCP</a:t>
            </a:r>
            <a:r>
              <a:rPr kumimoji="1" lang="en-US" altLang="zh-CN" dirty="0" smtClean="0"/>
              <a:t>/UDP</a:t>
            </a:r>
            <a:r>
              <a:rPr kumimoji="1" lang="zh-CN" altLang="en-US" dirty="0" smtClean="0"/>
              <a:t>代理服务器</a:t>
            </a:r>
            <a:endParaRPr kumimoji="1" lang="en-US" altLang="zh-CN" dirty="0" smtClean="0"/>
          </a:p>
          <a:p>
            <a:r>
              <a:rPr kumimoji="1" lang="en-US" altLang="zh-CN" dirty="0" smtClean="0"/>
              <a:t>c.</a:t>
            </a:r>
            <a:r>
              <a:rPr kumimoji="1" lang="zh-CN" altLang="en-US" dirty="0" smtClean="0"/>
              <a:t>负载均衡</a:t>
            </a:r>
            <a:endParaRPr kumimoji="1" lang="en-US" altLang="zh-CN" dirty="0" smtClean="0"/>
          </a:p>
          <a:p>
            <a:r>
              <a:rPr kumimoji="1" lang="en-US" altLang="zh-CN" dirty="0" smtClean="0"/>
              <a:t>d.</a:t>
            </a:r>
            <a:r>
              <a:rPr kumimoji="1" lang="zh-CN" altLang="en-US" dirty="0" smtClean="0"/>
              <a:t>访问控制</a:t>
            </a:r>
            <a:endParaRPr kumimoji="1" lang="en-US" altLang="zh-CN" dirty="0" smtClean="0"/>
          </a:p>
          <a:p>
            <a:r>
              <a:rPr kumimoji="1" lang="en-US" altLang="zh-CN" dirty="0" smtClean="0"/>
              <a:t>e.</a:t>
            </a:r>
            <a:r>
              <a:rPr kumimoji="1" lang="zh-CN" altLang="en-US" dirty="0" smtClean="0"/>
              <a:t>连接数限制</a:t>
            </a:r>
            <a:endParaRPr kumimoji="1"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6400784" y="4831992"/>
            <a:ext cx="5318635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a.</a:t>
            </a:r>
            <a:r>
              <a:rPr kumimoji="1" lang="zh-CN" altLang="en-US" dirty="0" smtClean="0"/>
              <a:t>主要进程和工作进程</a:t>
            </a:r>
            <a:endParaRPr kumimoji="1" lang="en-US" altLang="zh-CN" dirty="0" smtClean="0"/>
          </a:p>
          <a:p>
            <a:r>
              <a:rPr kumimoji="1" lang="en-US" altLang="zh-CN" dirty="0" smtClean="0"/>
              <a:t>b.</a:t>
            </a:r>
            <a:r>
              <a:rPr kumimoji="1" lang="zh-CN" altLang="en-US" dirty="0" smtClean="0"/>
              <a:t>零宕机重新配置和升级</a:t>
            </a:r>
            <a:endParaRPr kumimoji="1" lang="en-US" altLang="zh-CN" dirty="0" smtClean="0"/>
          </a:p>
          <a:p>
            <a:r>
              <a:rPr kumimoji="1" lang="en-US" altLang="zh-CN" dirty="0" smtClean="0"/>
              <a:t>c.</a:t>
            </a:r>
            <a:r>
              <a:rPr kumimoji="1" lang="zh-CN" altLang="en-US" dirty="0" smtClean="0"/>
              <a:t>支持</a:t>
            </a:r>
            <a:r>
              <a:rPr kumimoji="1" lang="en-US" altLang="zh-CN" dirty="0" err="1" smtClean="0"/>
              <a:t>Kqueue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epoll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poll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select</a:t>
            </a:r>
          </a:p>
          <a:p>
            <a:r>
              <a:rPr kumimoji="1" lang="en-US" altLang="zh-CN" dirty="0" smtClean="0"/>
              <a:t>d.</a:t>
            </a:r>
            <a:r>
              <a:rPr kumimoji="1" lang="zh-CN" altLang="en-US" dirty="0" smtClean="0"/>
              <a:t>支持</a:t>
            </a:r>
            <a:r>
              <a:rPr kumimoji="1" lang="en-US" altLang="zh-CN" dirty="0" err="1" smtClean="0"/>
              <a:t>epoll</a:t>
            </a:r>
            <a:r>
              <a:rPr kumimoji="1" lang="zh-CN" altLang="en-US" dirty="0" smtClean="0"/>
              <a:t>方法的</a:t>
            </a:r>
            <a:r>
              <a:rPr lang="en-US" altLang="zh-CN" dirty="0" smtClean="0"/>
              <a:t>EPOLLEXCLUSIVE</a:t>
            </a:r>
            <a:r>
              <a:rPr lang="zh-CN" altLang="en-US" dirty="0" smtClean="0"/>
              <a:t>标志</a:t>
            </a:r>
            <a:endParaRPr lang="en-US" altLang="zh-CN" dirty="0" smtClean="0"/>
          </a:p>
          <a:p>
            <a:r>
              <a:rPr kumimoji="1" lang="en-US" altLang="zh-CN" dirty="0" smtClean="0"/>
              <a:t>e.</a:t>
            </a:r>
            <a:r>
              <a:rPr kumimoji="1" lang="zh-CN" altLang="en-US" dirty="0" smtClean="0"/>
              <a:t>支持</a:t>
            </a:r>
            <a:r>
              <a:rPr kumimoji="1" lang="en-US" altLang="zh-CN" dirty="0" err="1" smtClean="0"/>
              <a:t>sendfile</a:t>
            </a:r>
            <a:r>
              <a:rPr kumimoji="1" lang="zh-CN" altLang="en-US" dirty="0" smtClean="0"/>
              <a:t>和文件异步</a:t>
            </a:r>
            <a:r>
              <a:rPr kumimoji="1" lang="en-US" altLang="zh-CN" dirty="0" smtClean="0"/>
              <a:t>IO</a:t>
            </a:r>
          </a:p>
        </p:txBody>
      </p:sp>
    </p:spTree>
    <p:extLst>
      <p:ext uri="{BB962C8B-B14F-4D97-AF65-F5344CB8AC3E}">
        <p14:creationId xmlns:p14="http://schemas.microsoft.com/office/powerpoint/2010/main" val="554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7"/>
          <p:cNvSpPr txBox="1"/>
          <p:nvPr/>
        </p:nvSpPr>
        <p:spPr>
          <a:xfrm>
            <a:off x="370051" y="391680"/>
            <a:ext cx="234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35206"/>
            <a:ext cx="313019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2"/>
          <p:cNvSpPr txBox="1"/>
          <p:nvPr/>
        </p:nvSpPr>
        <p:spPr>
          <a:xfrm>
            <a:off x="21714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" y="748264"/>
            <a:ext cx="2566813" cy="153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75218" y="15567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配置文件结构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66795" y="212344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一些重要指令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75218" y="269962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配置静态资源服务器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75218" y="327580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配置</a:t>
            </a:r>
            <a:r>
              <a:rPr kumimoji="1" lang="zh-CN" altLang="en-US" smtClean="0"/>
              <a:t>反向代理服务器</a:t>
            </a:r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77211" y="385198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配置负载均衡服务器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066795" y="4456347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的重写功能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4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7"/>
          <p:cNvSpPr txBox="1"/>
          <p:nvPr/>
        </p:nvSpPr>
        <p:spPr>
          <a:xfrm>
            <a:off x="370051" y="391680"/>
            <a:ext cx="4357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文件结构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35206"/>
            <a:ext cx="313019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2"/>
          <p:cNvSpPr txBox="1"/>
          <p:nvPr/>
        </p:nvSpPr>
        <p:spPr>
          <a:xfrm>
            <a:off x="21714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" y="748264"/>
            <a:ext cx="2566813" cy="153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30" y="1155153"/>
            <a:ext cx="885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配置文件的结构：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的配置是由指令构成，其中指令分为简单指令和块指令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90230" y="1703182"/>
            <a:ext cx="798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简单指令：以分号结束的单条指令，如：</a:t>
            </a:r>
            <a:r>
              <a:rPr kumimoji="1" lang="en-US" altLang="zh-CN" dirty="0" err="1" smtClean="0"/>
              <a:t>proxy_pass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http://10.33.35.180:8091;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0230" y="2251211"/>
            <a:ext cx="1093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块指令：以花括号囊括的指令，如：</a:t>
            </a:r>
            <a:r>
              <a:rPr kumimoji="1" lang="en-US" altLang="zh-CN" dirty="0" smtClean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proxy_pass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hlinkClick r:id="rId2"/>
              </a:rPr>
              <a:t>http://10.33.35.180:8091</a:t>
            </a:r>
            <a:r>
              <a:rPr kumimoji="1" lang="en-US" altLang="zh-CN" dirty="0" smtClean="0"/>
              <a:t>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</a:t>
            </a:r>
            <a:r>
              <a:rPr kumimoji="1" lang="zh-CN" altLang="en-US" dirty="0" smtClean="0"/>
              <a:t> ，其中</a:t>
            </a:r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指令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就是块指令，也被成为上下文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778696" y="3557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947" y="3250231"/>
            <a:ext cx="6299200" cy="27559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72993" y="3250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3749459" y="6174154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</a:t>
            </a:r>
            <a:r>
              <a:rPr kumimoji="1" lang="en-US" altLang="zh-CN" sz="1400" dirty="0" smtClean="0"/>
              <a:t>3.</a:t>
            </a:r>
            <a:r>
              <a:rPr kumimoji="1" lang="zh-CN" altLang="en-US" sz="1400" dirty="0" smtClean="0"/>
              <a:t>配置文件结构示意图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75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7"/>
          <p:cNvSpPr txBox="1"/>
          <p:nvPr/>
        </p:nvSpPr>
        <p:spPr>
          <a:xfrm>
            <a:off x="370051" y="391680"/>
            <a:ext cx="4357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一些重要指令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35206"/>
            <a:ext cx="313019" cy="313058"/>
          </a:xfrm>
          <a:prstGeom prst="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2"/>
          <p:cNvSpPr txBox="1"/>
          <p:nvPr/>
        </p:nvSpPr>
        <p:spPr>
          <a:xfrm>
            <a:off x="21714" y="39168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" y="748264"/>
            <a:ext cx="2566813" cy="153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71121" y="4983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72993" y="3250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464904" y="1332048"/>
            <a:ext cx="588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events</a:t>
            </a:r>
            <a:r>
              <a:rPr kumimoji="1" lang="zh-CN" altLang="en-US" dirty="0" smtClean="0"/>
              <a:t>指令：是上下文，包含处理请求的连接的相关配置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76646" y="3183492"/>
            <a:ext cx="55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指令：是上下文，用于匹配定位一个请求的</a:t>
            </a:r>
            <a:r>
              <a:rPr kumimoji="1" lang="en-US" altLang="zh-CN" dirty="0" err="1" smtClean="0"/>
              <a:t>url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6646" y="3789274"/>
            <a:ext cx="747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roxy_pass</a:t>
            </a:r>
            <a:r>
              <a:rPr kumimoji="1" lang="zh-CN" altLang="en-US" dirty="0" smtClean="0"/>
              <a:t>指令：用于反向代理，将接收到的请求转发至被代理的服务器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6646" y="4395056"/>
            <a:ext cx="686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指令：设置请求的根目录，这里的目录指的是文件系统路径。</a:t>
            </a:r>
            <a:endParaRPr kumimoji="1"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464904" y="1993700"/>
            <a:ext cx="637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指令：是上下文，在其中配置关于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服务器的相关配置</a:t>
            </a:r>
            <a:endParaRPr kumimoji="1" lang="en-US" altLang="zh-CN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464904" y="2577710"/>
            <a:ext cx="906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erver</a:t>
            </a:r>
            <a:r>
              <a:rPr kumimoji="1" lang="zh-CN" altLang="en-US" dirty="0" smtClean="0"/>
              <a:t>指令：是上下文，每一个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代表一个虚拟服务器，其中包含虚拟服务器的配置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53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24447</TotalTime>
  <Words>1140</Words>
  <Application>Microsoft Macintosh PowerPoint</Application>
  <PresentationFormat>自定义</PresentationFormat>
  <Paragraphs>143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Calibri</vt:lpstr>
      <vt:lpstr>Microsoft YaHei UI</vt:lpstr>
      <vt:lpstr>方正风雅宋简体</vt:lpstr>
      <vt:lpstr>方正铁筋隶书简体</vt:lpstr>
      <vt:lpstr>汉仪菱心体简</vt:lpstr>
      <vt:lpstr>黑体</vt:lpstr>
      <vt:lpstr>时尚中黑简体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李信友</cp:lastModifiedBy>
  <cp:revision>323</cp:revision>
  <dcterms:created xsi:type="dcterms:W3CDTF">2016-11-10T06:37:35Z</dcterms:created>
  <dcterms:modified xsi:type="dcterms:W3CDTF">2017-04-28T13:27:28Z</dcterms:modified>
</cp:coreProperties>
</file>