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5" r:id="rId4"/>
    <p:sldId id="257" r:id="rId5"/>
    <p:sldId id="266" r:id="rId6"/>
    <p:sldId id="272" r:id="rId7"/>
    <p:sldId id="258" r:id="rId8"/>
    <p:sldId id="268" r:id="rId9"/>
    <p:sldId id="262" r:id="rId10"/>
    <p:sldId id="259" r:id="rId11"/>
    <p:sldId id="270" r:id="rId12"/>
    <p:sldId id="269" r:id="rId13"/>
    <p:sldId id="264" r:id="rId14"/>
    <p:sldId id="271" r:id="rId15"/>
    <p:sldId id="274" r:id="rId16"/>
    <p:sldId id="275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BC68F9A1-2C75-4908-9B72-D3CEE0163AF8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99423F1-8B96-4AA2-9571-C3515EB60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423F1-8B96-4AA2-9571-C3515EB60B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2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4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2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2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4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9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4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9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1D26-DFBA-4331-BAA4-CB30534348D4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EABA-408E-4148-B932-57D385A0B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ancer Care Ontario | Cancer Care Ont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54" y="-14733"/>
            <a:ext cx="7846646" cy="68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5355" y="-14733"/>
            <a:ext cx="7846646" cy="2517788"/>
          </a:xfrm>
          <a:solidFill>
            <a:schemeClr val="accent3">
              <a:lumMod val="20000"/>
              <a:lumOff val="80000"/>
              <a:alpha val="7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Radiation Therapy Emergency Treatment Preparedness (RT-</a:t>
            </a:r>
            <a:r>
              <a:rPr lang="en-US" sz="4000" b="1" dirty="0" err="1" smtClean="0">
                <a:solidFill>
                  <a:schemeClr val="accent1">
                    <a:lumMod val="50000"/>
                  </a:schemeClr>
                </a:solidFill>
              </a:rPr>
              <a:t>EmP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b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8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-- What to Consider and How to Implement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2114" y="5144659"/>
            <a:ext cx="4267200" cy="1494853"/>
          </a:xfrm>
          <a:noFill/>
        </p:spPr>
        <p:txBody>
          <a:bodyPr>
            <a:normAutofit fontScale="92500"/>
          </a:bodyPr>
          <a:lstStyle/>
          <a:p>
            <a:r>
              <a:rPr lang="en-US" sz="2800" dirty="0" smtClean="0"/>
              <a:t>Lixin Zhan</a:t>
            </a:r>
          </a:p>
          <a:p>
            <a:endParaRPr lang="en-US" sz="100" dirty="0" smtClean="0"/>
          </a:p>
          <a:p>
            <a:pPr>
              <a:lnSpc>
                <a:spcPct val="80000"/>
              </a:lnSpc>
            </a:pPr>
            <a:r>
              <a:rPr lang="en-US" altLang="zh-CN" i="1" dirty="0">
                <a:latin typeface="Monotype Corsiva" panose="03010101010201010101" pitchFamily="66" charset="0"/>
              </a:rPr>
              <a:t>Grand River Regional Cancer Centre, </a:t>
            </a:r>
          </a:p>
          <a:p>
            <a:pPr>
              <a:lnSpc>
                <a:spcPct val="80000"/>
              </a:lnSpc>
            </a:pPr>
            <a:r>
              <a:rPr lang="en-US" altLang="zh-CN" i="1" dirty="0">
                <a:latin typeface="Monotype Corsiva" panose="03010101010201010101" pitchFamily="66" charset="0"/>
              </a:rPr>
              <a:t>Kitchener, Ontario, Canada N2G </a:t>
            </a:r>
            <a:r>
              <a:rPr lang="en-US" altLang="zh-CN" i="1" dirty="0" smtClean="0">
                <a:latin typeface="Monotype Corsiva" panose="03010101010201010101" pitchFamily="66" charset="0"/>
              </a:rPr>
              <a:t>1G3</a:t>
            </a: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141" y="1545187"/>
            <a:ext cx="2580908" cy="2188160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lg"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2" y="448521"/>
            <a:ext cx="2281063" cy="74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" name="Picture 6" descr="Dsc 000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22232" y="4084204"/>
            <a:ext cx="3411776" cy="228247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7971" y="408326"/>
            <a:ext cx="1069748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Technical Requirements</a:t>
            </a:r>
          </a:p>
          <a:p>
            <a:endParaRPr lang="en-US" sz="2000" b="1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Isolated: behind a firewall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Outbound connection only; No inbound connection</a:t>
            </a:r>
          </a:p>
          <a:p>
            <a:pPr marL="457200" indent="-457200">
              <a:buFontTx/>
              <a:buAutoNum type="arabicPeriod"/>
            </a:pPr>
            <a:r>
              <a:rPr lang="en-US" sz="2400" dirty="0"/>
              <a:t>Air-gapped/offline when no data </a:t>
            </a:r>
            <a:r>
              <a:rPr lang="en-US" sz="2400" dirty="0" smtClean="0"/>
              <a:t>transfer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Minimal impact on clinical RT environment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No attack vector should be introduced to RT servers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Up-to-date patient data retrieval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Active Directory Independent!!!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 smtClean="0"/>
              <a:t>Aria DB Readonly account, for SQL query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Aria DICOM DB Service (VMSDBD) access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Firewall port forwarding for DICOM retrieving (</a:t>
            </a:r>
            <a:r>
              <a:rPr lang="en-US" sz="2400" dirty="0" err="1" smtClean="0"/>
              <a:t>movescu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Data Helper on the domain with SSH service </a:t>
            </a:r>
            <a:r>
              <a:rPr lang="en-US" sz="2400" dirty="0"/>
              <a:t>(win2019/win2022</a:t>
            </a:r>
            <a:r>
              <a:rPr lang="en-US" sz="2400" dirty="0" smtClean="0"/>
              <a:t>)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Standalone routing setup for Linac and server network</a:t>
            </a:r>
          </a:p>
        </p:txBody>
      </p:sp>
    </p:spTree>
    <p:extLst>
      <p:ext uri="{BB962C8B-B14F-4D97-AF65-F5344CB8AC3E}">
        <p14:creationId xmlns:p14="http://schemas.microsoft.com/office/powerpoint/2010/main" val="263034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971" y="0"/>
            <a:ext cx="7471751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653" y="0"/>
            <a:ext cx="5121639" cy="68580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655782" y="408326"/>
            <a:ext cx="6336145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  Implementations: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782" y="1739128"/>
            <a:ext cx="6336146" cy="36625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sz="800" dirty="0" smtClean="0"/>
          </a:p>
          <a:p>
            <a:r>
              <a:rPr lang="en-US" sz="2400" dirty="0" smtClean="0"/>
              <a:t>  RT-EmP </a:t>
            </a:r>
            <a:r>
              <a:rPr lang="en-US" sz="2400" dirty="0"/>
              <a:t>WS: 		</a:t>
            </a:r>
            <a:r>
              <a:rPr lang="en-US" sz="2400" dirty="0" smtClean="0"/>
              <a:t>	Ubuntu 22.04</a:t>
            </a:r>
            <a:endParaRPr lang="en-US" sz="2400" dirty="0"/>
          </a:p>
          <a:p>
            <a:r>
              <a:rPr lang="en-US" sz="2400" dirty="0" smtClean="0"/>
              <a:t>  Main </a:t>
            </a:r>
            <a:r>
              <a:rPr lang="en-US" sz="2400" dirty="0"/>
              <a:t>Program:  		Bash script</a:t>
            </a:r>
          </a:p>
          <a:p>
            <a:r>
              <a:rPr lang="en-US" sz="2400" dirty="0" smtClean="0"/>
              <a:t>  DB </a:t>
            </a:r>
            <a:r>
              <a:rPr lang="en-US" sz="2400" dirty="0"/>
              <a:t>Query: 			SQL Script</a:t>
            </a:r>
          </a:p>
          <a:p>
            <a:r>
              <a:rPr lang="en-US" sz="2400" dirty="0" smtClean="0"/>
              <a:t>  DICOM </a:t>
            </a:r>
            <a:r>
              <a:rPr lang="en-US" sz="2400" dirty="0"/>
              <a:t>Retrieval: 		DCMTK</a:t>
            </a:r>
          </a:p>
          <a:p>
            <a:r>
              <a:rPr lang="en-US" sz="2400" dirty="0" smtClean="0"/>
              <a:t>  Data </a:t>
            </a:r>
            <a:r>
              <a:rPr lang="en-US" sz="2400" dirty="0"/>
              <a:t>Helper WS:		Windows 2022</a:t>
            </a:r>
          </a:p>
          <a:p>
            <a:r>
              <a:rPr lang="en-US" sz="2400" dirty="0" smtClean="0"/>
              <a:t>  Data </a:t>
            </a:r>
            <a:r>
              <a:rPr lang="en-US" sz="2400" dirty="0"/>
              <a:t>Helper Script: 	</a:t>
            </a:r>
            <a:r>
              <a:rPr lang="en-US" sz="2400" dirty="0" smtClean="0"/>
              <a:t>	PowerShell</a:t>
            </a:r>
            <a:endParaRPr lang="en-US" sz="2400" dirty="0"/>
          </a:p>
          <a:p>
            <a:r>
              <a:rPr lang="en-US" sz="2400" dirty="0" smtClean="0"/>
              <a:t>  Firewall </a:t>
            </a:r>
            <a:r>
              <a:rPr lang="en-US" sz="2400" dirty="0"/>
              <a:t>Router:		Netgate </a:t>
            </a:r>
            <a:r>
              <a:rPr lang="en-US" sz="2400" dirty="0" smtClean="0"/>
              <a:t>6100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Src Control Repo:		GitHub</a:t>
            </a:r>
            <a:endParaRPr lang="en-US" sz="2400" dirty="0"/>
          </a:p>
          <a:p>
            <a:r>
              <a:rPr lang="en-US" sz="2400" dirty="0" smtClean="0"/>
              <a:t>  Data </a:t>
            </a:r>
            <a:r>
              <a:rPr lang="en-US" sz="2400" dirty="0"/>
              <a:t>Format:		</a:t>
            </a:r>
            <a:r>
              <a:rPr lang="en-US" sz="2400" dirty="0" smtClean="0"/>
              <a:t>	CSV</a:t>
            </a:r>
            <a:r>
              <a:rPr lang="en-US" sz="2400" dirty="0"/>
              <a:t>, </a:t>
            </a:r>
            <a:r>
              <a:rPr lang="en-US" sz="2400" dirty="0" smtClean="0"/>
              <a:t>DCM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713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7971" y="408326"/>
            <a:ext cx="10697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DICOM RT Mode -- TrueBeam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55" y="1658119"/>
            <a:ext cx="6018045" cy="2590608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489526" y="1577876"/>
            <a:ext cx="5597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Mark OT"/>
              </a:rPr>
              <a:t>To use File Mode the following is </a:t>
            </a:r>
            <a:r>
              <a:rPr lang="en-US" sz="2000" b="1" dirty="0" smtClean="0">
                <a:solidFill>
                  <a:srgbClr val="000000"/>
                </a:solidFill>
                <a:latin typeface="Mark OT"/>
              </a:rPr>
              <a:t>required:</a:t>
            </a:r>
          </a:p>
          <a:p>
            <a:endParaRPr lang="en-US" b="1" dirty="0" smtClean="0">
              <a:solidFill>
                <a:srgbClr val="000000"/>
              </a:solidFill>
              <a:latin typeface="Mark OT"/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2"/>
                </a:solidFill>
                <a:latin typeface="Mark OT"/>
              </a:rPr>
              <a:t>DICOM </a:t>
            </a:r>
            <a:r>
              <a:rPr lang="en-US" b="1" dirty="0">
                <a:solidFill>
                  <a:schemeClr val="accent2"/>
                </a:solidFill>
                <a:latin typeface="Mark OT"/>
              </a:rPr>
              <a:t>Plan files </a:t>
            </a:r>
            <a:r>
              <a:rPr lang="en-US" dirty="0">
                <a:solidFill>
                  <a:srgbClr val="000000"/>
                </a:solidFill>
                <a:latin typeface="Mark OT"/>
              </a:rPr>
              <a:t>uploaded to the I</a:t>
            </a:r>
            <a:r>
              <a:rPr lang="en-US" dirty="0" smtClean="0">
                <a:solidFill>
                  <a:srgbClr val="000000"/>
                </a:solidFill>
                <a:latin typeface="Mark OT"/>
              </a:rPr>
              <a:t>: drive</a:t>
            </a:r>
            <a:r>
              <a:rPr lang="en-US" dirty="0">
                <a:solidFill>
                  <a:srgbClr val="000000"/>
                </a:solidFill>
                <a:latin typeface="Mark OT"/>
              </a:rPr>
              <a:t>. These must have been exported from the OIS in </a:t>
            </a:r>
            <a:r>
              <a:rPr lang="en-US" dirty="0" smtClean="0">
                <a:solidFill>
                  <a:srgbClr val="000000"/>
                </a:solidFill>
                <a:latin typeface="Mark OT"/>
              </a:rPr>
              <a:t>advance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chemeClr val="accent2"/>
                </a:solidFill>
                <a:latin typeface="Mark OT"/>
              </a:rPr>
              <a:t>Access </a:t>
            </a:r>
            <a:r>
              <a:rPr lang="en-US" b="1" dirty="0">
                <a:solidFill>
                  <a:schemeClr val="accent2"/>
                </a:solidFill>
                <a:latin typeface="Mark OT"/>
              </a:rPr>
              <a:t>to the network I</a:t>
            </a:r>
            <a:r>
              <a:rPr lang="en-US" b="1" dirty="0" smtClean="0">
                <a:solidFill>
                  <a:schemeClr val="accent2"/>
                </a:solidFill>
                <a:latin typeface="Mark OT"/>
              </a:rPr>
              <a:t>: drive </a:t>
            </a:r>
            <a:r>
              <a:rPr lang="en-US" dirty="0">
                <a:solidFill>
                  <a:srgbClr val="000000"/>
                </a:solidFill>
                <a:latin typeface="Mark OT"/>
              </a:rPr>
              <a:t>(in order to access Patient DICOM files) from the </a:t>
            </a:r>
            <a:r>
              <a:rPr lang="en-US" dirty="0" smtClean="0">
                <a:solidFill>
                  <a:srgbClr val="000000"/>
                </a:solidFill>
                <a:latin typeface="Mark OT"/>
              </a:rPr>
              <a:t>TrueBeam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rgbClr val="000000"/>
                </a:solidFill>
                <a:latin typeface="Mark OT"/>
              </a:rPr>
              <a:t>Access </a:t>
            </a:r>
            <a:r>
              <a:rPr lang="en-US" dirty="0">
                <a:solidFill>
                  <a:srgbClr val="000000"/>
                </a:solidFill>
                <a:latin typeface="Mark OT"/>
              </a:rPr>
              <a:t>to OSP/VSP for </a:t>
            </a:r>
            <a:r>
              <a:rPr lang="en-US" dirty="0">
                <a:latin typeface="Mark OT"/>
              </a:rPr>
              <a:t>User Rights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accent2"/>
                </a:solidFill>
                <a:latin typeface="Mark OT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Mark OT"/>
              </a:rPr>
              <a:t> OSP is offline, credentials are held / cached locally on the TrueBeam </a:t>
            </a:r>
            <a:r>
              <a:rPr lang="en-US" b="1" dirty="0" smtClean="0">
                <a:solidFill>
                  <a:schemeClr val="accent2"/>
                </a:solidFill>
                <a:latin typeface="Mark OT"/>
              </a:rPr>
              <a:t>for </a:t>
            </a:r>
            <a:r>
              <a:rPr lang="en-US" b="1" dirty="0">
                <a:solidFill>
                  <a:schemeClr val="accent2"/>
                </a:solidFill>
                <a:latin typeface="Mark OT"/>
              </a:rPr>
              <a:t>5 </a:t>
            </a:r>
            <a:r>
              <a:rPr lang="en-US" b="1" dirty="0" smtClean="0">
                <a:solidFill>
                  <a:schemeClr val="accent2"/>
                </a:solidFill>
                <a:latin typeface="Mark OT"/>
              </a:rPr>
              <a:t>days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26477" y="5077691"/>
            <a:ext cx="1070494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i="1" dirty="0">
                <a:latin typeface="Mark OT"/>
              </a:rPr>
              <a:t>If the network is </a:t>
            </a:r>
            <a:r>
              <a:rPr lang="en-US" i="1" dirty="0" smtClean="0">
                <a:latin typeface="Mark OT"/>
              </a:rPr>
              <a:t>down (1), </a:t>
            </a:r>
            <a:r>
              <a:rPr lang="en-US" i="1" dirty="0">
                <a:latin typeface="Mark OT"/>
              </a:rPr>
              <a:t>or there is no connectivity to the I: </a:t>
            </a:r>
            <a:r>
              <a:rPr lang="en-US" i="1" dirty="0" smtClean="0">
                <a:latin typeface="Mark OT"/>
              </a:rPr>
              <a:t>drive (2), </a:t>
            </a:r>
            <a:r>
              <a:rPr lang="en-US" i="1" dirty="0">
                <a:latin typeface="Mark OT"/>
              </a:rPr>
              <a:t>or the DICOM Plan files were not exported from the OIS system in </a:t>
            </a:r>
            <a:r>
              <a:rPr lang="en-US" i="1" dirty="0" smtClean="0">
                <a:latin typeface="Mark OT"/>
              </a:rPr>
              <a:t>advance (3), </a:t>
            </a:r>
            <a:r>
              <a:rPr lang="en-US" i="1" dirty="0">
                <a:latin typeface="Mark OT"/>
              </a:rPr>
              <a:t>then there is no workaround to treat patients on the TrueBeam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</a:rPr>
              <a:t>File Mode </a:t>
            </a:r>
            <a:r>
              <a:rPr lang="en-US" b="1" dirty="0" smtClean="0">
                <a:solidFill>
                  <a:srgbClr val="FF0000"/>
                </a:solidFill>
              </a:rPr>
              <a:t>Has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ome 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isks</a:t>
            </a:r>
            <a:r>
              <a:rPr lang="en-US" dirty="0"/>
              <a:t>, such as the potential to treat the wrong patient, wrong anatomy or wrong field, if care is not taken</a:t>
            </a:r>
          </a:p>
        </p:txBody>
      </p:sp>
    </p:spTree>
    <p:extLst>
      <p:ext uri="{BB962C8B-B14F-4D97-AF65-F5344CB8AC3E}">
        <p14:creationId xmlns:p14="http://schemas.microsoft.com/office/powerpoint/2010/main" val="233548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443345" y="332509"/>
            <a:ext cx="11231419" cy="252152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3345" y="3166834"/>
            <a:ext cx="11231419" cy="331709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04804" y="508000"/>
            <a:ext cx="2081024" cy="43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CBCT Recon WS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73227" y="508000"/>
            <a:ext cx="2081024" cy="43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Treat Console WS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6463" y="508000"/>
            <a:ext cx="2081024" cy="43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IRM WS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9279699" y="508000"/>
            <a:ext cx="2081024" cy="43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 WS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881112" y="1348510"/>
            <a:ext cx="2595951" cy="43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Imaging Network Switch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5961547" y="1348510"/>
            <a:ext cx="2595951" cy="43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 Network Switch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043053" y="2138345"/>
            <a:ext cx="1581194" cy="438728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Juniper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3930426" y="3606926"/>
            <a:ext cx="3837354" cy="43872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TrueBeam </a:t>
            </a:r>
            <a:r>
              <a:rPr lang="en-US" dirty="0" smtClean="0">
                <a:sym typeface="Wingdings" panose="05000000000000000000" pitchFamily="2" charset="2"/>
              </a:rPr>
              <a:t> Servers Switch/Router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044879" y="4528375"/>
            <a:ext cx="2595951" cy="4387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Supporting WS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966424" y="4528375"/>
            <a:ext cx="2595951" cy="4387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I: Drive Server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5648651" y="5787956"/>
            <a:ext cx="3255203" cy="43872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RT-EmP Data Query and Storage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54180" y="946728"/>
            <a:ext cx="2693" cy="40178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971723" y="946728"/>
            <a:ext cx="11057" cy="394917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69386" y="969911"/>
            <a:ext cx="678713" cy="36014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110575" y="945846"/>
            <a:ext cx="0" cy="41515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557487" y="969911"/>
            <a:ext cx="722212" cy="37173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2" idx="0"/>
          </p:cNvCxnSpPr>
          <p:nvPr/>
        </p:nvCxnSpPr>
        <p:spPr>
          <a:xfrm flipH="1">
            <a:off x="5833650" y="1803401"/>
            <a:ext cx="391659" cy="33494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2" idx="2"/>
            <a:endCxn id="23" idx="0"/>
          </p:cNvCxnSpPr>
          <p:nvPr/>
        </p:nvCxnSpPr>
        <p:spPr>
          <a:xfrm>
            <a:off x="5833650" y="2577073"/>
            <a:ext cx="15453" cy="102985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4" idx="0"/>
          </p:cNvCxnSpPr>
          <p:nvPr/>
        </p:nvCxnSpPr>
        <p:spPr>
          <a:xfrm flipH="1" flipV="1">
            <a:off x="4331855" y="4062941"/>
            <a:ext cx="11000" cy="46543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5" idx="0"/>
          </p:cNvCxnSpPr>
          <p:nvPr/>
        </p:nvCxnSpPr>
        <p:spPr>
          <a:xfrm flipH="1" flipV="1">
            <a:off x="7259523" y="4032301"/>
            <a:ext cx="4877" cy="49607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25" idx="2"/>
          </p:cNvCxnSpPr>
          <p:nvPr/>
        </p:nvCxnSpPr>
        <p:spPr>
          <a:xfrm flipH="1" flipV="1">
            <a:off x="7264400" y="4967103"/>
            <a:ext cx="11853" cy="82085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9658390" y="2293111"/>
            <a:ext cx="1185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TrueBeam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43881" y="5852608"/>
            <a:ext cx="2916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RT-EmP Treatment Module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5830868" y="3196463"/>
            <a:ext cx="194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TrueBeam vLan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7275541" y="4057505"/>
            <a:ext cx="194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Varian Server vLan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75705" y="5262226"/>
            <a:ext cx="194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Copy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7971" y="408326"/>
            <a:ext cx="66704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</a:p>
          <a:p>
            <a:endParaRPr lang="en-US" sz="12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Risk of Cyberattack is there!! Face it and prepare for it!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BACKUP + Immutable/Air-gapped</a:t>
            </a:r>
            <a:r>
              <a:rPr lang="en-US" sz="2000" dirty="0" smtClean="0"/>
              <a:t> (!!!) is </a:t>
            </a:r>
            <a:r>
              <a:rPr lang="en-US" sz="2000" b="1" dirty="0" smtClean="0"/>
              <a:t>NOT</a:t>
            </a:r>
            <a:r>
              <a:rPr lang="en-US" sz="2000" dirty="0" smtClean="0"/>
              <a:t> enough!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Contingency Plan is different for each RT clinics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Factors for CP: Location, Pt Volume, RT facilities, IT, vendor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/>
          </a:p>
          <a:p>
            <a:r>
              <a:rPr lang="en-US" sz="2000" b="1" dirty="0" smtClean="0"/>
              <a:t>Emergency Treatment Implementation:</a:t>
            </a:r>
            <a:br>
              <a:rPr lang="en-US" sz="2000" b="1" dirty="0" smtClean="0"/>
            </a:br>
            <a:endParaRPr lang="en-US" sz="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Know your data, RT devices, IT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Know your requirements for emergency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Minimal impact to clinics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 not introduce risks to existing RT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Isolated, air-gapped, and independent of existing IT infra.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/>
          </a:p>
          <a:p>
            <a:r>
              <a:rPr lang="en-US" sz="2000" b="1" dirty="0"/>
              <a:t>TrueBeam DICOM RT Mode</a:t>
            </a:r>
            <a:r>
              <a:rPr lang="en-US" sz="20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DICOM RP/RS/CT/RI  ---  daily data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Login Credential  ---  TrueBeam cached locally for 5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I: </a:t>
            </a:r>
            <a:r>
              <a:rPr lang="en-US" sz="2000" dirty="0"/>
              <a:t>D</a:t>
            </a:r>
            <a:r>
              <a:rPr lang="en-US" sz="2000" dirty="0" smtClean="0"/>
              <a:t>rive Dependency  ---  faked I: drive with correct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Pt and </a:t>
            </a:r>
            <a:r>
              <a:rPr lang="en-US" sz="2000" dirty="0" err="1" smtClean="0"/>
              <a:t>Tx</a:t>
            </a:r>
            <a:r>
              <a:rPr lang="en-US" sz="2000" dirty="0" smtClean="0"/>
              <a:t> Information  ---  DB query and direct file copy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7342912" y="674254"/>
            <a:ext cx="44888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RT-EmP for GRRCC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RT-EmP + Guidelines +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Veeam + On-</a:t>
            </a:r>
            <a:r>
              <a:rPr lang="en-US" sz="2000" dirty="0" err="1" smtClean="0">
                <a:solidFill>
                  <a:srgbClr val="C00000"/>
                </a:solidFill>
              </a:rPr>
              <a:t>prem</a:t>
            </a:r>
            <a:r>
              <a:rPr lang="en-US" sz="2000" dirty="0" smtClean="0">
                <a:solidFill>
                  <a:srgbClr val="C00000"/>
                </a:solidFill>
              </a:rPr>
              <a:t> Immutable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RT-EmP</a:t>
            </a: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DICOM RT mode</a:t>
            </a:r>
          </a:p>
          <a:p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All Varian + IS/Physics shared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Isolated, air-gapped, IT independent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Data retrieving after clinical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Yes. Standalone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Firewall &amp; offline + faked share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DCMTK + VMSDBD for DICOM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Implemented and </a:t>
            </a:r>
            <a:r>
              <a:rPr lang="en-US" sz="2000" b="1" dirty="0" smtClean="0">
                <a:solidFill>
                  <a:srgbClr val="FF0000"/>
                </a:solidFill>
              </a:rPr>
              <a:t>Tested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SQL query + Data Helper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Cancer Care Ontario | Cancer Care Ont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54" y="-14733"/>
            <a:ext cx="7846646" cy="68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937" y="0"/>
            <a:ext cx="2281063" cy="74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0" name="Picture 6" descr="Dsc 00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480490" y="4409270"/>
            <a:ext cx="3411776" cy="228247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983" y="223915"/>
            <a:ext cx="45350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Acknowledgements</a:t>
            </a:r>
          </a:p>
          <a:p>
            <a:endParaRPr lang="en-US" dirty="0" smtClean="0"/>
          </a:p>
          <a:p>
            <a:r>
              <a:rPr lang="en-US" dirty="0" smtClean="0"/>
              <a:t>Ernest Osei (Head of Physics)</a:t>
            </a:r>
            <a:endParaRPr lang="en-US" dirty="0"/>
          </a:p>
          <a:p>
            <a:r>
              <a:rPr lang="en-US" dirty="0"/>
              <a:t>Sara </a:t>
            </a:r>
            <a:r>
              <a:rPr lang="en-US" dirty="0" err="1" smtClean="0"/>
              <a:t>Kaune</a:t>
            </a:r>
            <a:r>
              <a:rPr lang="en-US" dirty="0" smtClean="0"/>
              <a:t> (Director)</a:t>
            </a:r>
            <a:endParaRPr lang="en-US" dirty="0"/>
          </a:p>
          <a:p>
            <a:r>
              <a:rPr lang="en-US" dirty="0" err="1" smtClean="0"/>
              <a:t>Paule</a:t>
            </a:r>
            <a:r>
              <a:rPr lang="en-US" dirty="0" smtClean="0"/>
              <a:t> </a:t>
            </a:r>
            <a:r>
              <a:rPr lang="en-US" dirty="0" err="1" smtClean="0"/>
              <a:t>Charland</a:t>
            </a:r>
            <a:r>
              <a:rPr lang="en-US" dirty="0" smtClean="0"/>
              <a:t> (Physicist)</a:t>
            </a:r>
            <a:endParaRPr lang="en-US" dirty="0"/>
          </a:p>
          <a:p>
            <a:r>
              <a:rPr lang="en-US" dirty="0"/>
              <a:t>Johnson </a:t>
            </a:r>
            <a:r>
              <a:rPr lang="en-US" dirty="0" err="1" smtClean="0"/>
              <a:t>Darko</a:t>
            </a:r>
            <a:r>
              <a:rPr lang="en-US" dirty="0"/>
              <a:t> (Physicist)</a:t>
            </a:r>
          </a:p>
          <a:p>
            <a:r>
              <a:rPr lang="en-US" dirty="0" smtClean="0"/>
              <a:t>Andre Fleck</a:t>
            </a:r>
            <a:r>
              <a:rPr lang="en-US" dirty="0"/>
              <a:t> (Physicist)</a:t>
            </a:r>
          </a:p>
          <a:p>
            <a:r>
              <a:rPr lang="en-US" dirty="0" err="1" smtClean="0"/>
              <a:t>Runqing</a:t>
            </a:r>
            <a:r>
              <a:rPr lang="en-US" dirty="0" smtClean="0"/>
              <a:t> Jiang</a:t>
            </a:r>
            <a:r>
              <a:rPr lang="en-US" dirty="0"/>
              <a:t> (Physicist)</a:t>
            </a:r>
          </a:p>
          <a:p>
            <a:r>
              <a:rPr lang="en-US" dirty="0" smtClean="0"/>
              <a:t>Ronald </a:t>
            </a:r>
            <a:r>
              <a:rPr lang="en-US" dirty="0" err="1" smtClean="0"/>
              <a:t>Snelgrove</a:t>
            </a:r>
            <a:r>
              <a:rPr lang="en-US" dirty="0"/>
              <a:t> (</a:t>
            </a:r>
            <a:r>
              <a:rPr lang="en-US" dirty="0" smtClean="0"/>
              <a:t>Physics Assistant)</a:t>
            </a:r>
            <a:endParaRPr lang="en-US" dirty="0"/>
          </a:p>
          <a:p>
            <a:r>
              <a:rPr lang="en-US" dirty="0" smtClean="0"/>
              <a:t>Leah </a:t>
            </a:r>
            <a:r>
              <a:rPr lang="en-US" dirty="0"/>
              <a:t>Wolfe (Therapist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Gregory Salomons (</a:t>
            </a:r>
            <a:r>
              <a:rPr lang="en-US" dirty="0" err="1" smtClean="0"/>
              <a:t>Physicist@Kingston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Members of </a:t>
            </a:r>
            <a:r>
              <a:rPr lang="en-US" b="1" dirty="0" smtClean="0"/>
              <a:t>Disaster Recovery Forum</a:t>
            </a:r>
            <a:endParaRPr lang="en-US" b="1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345354" y="1376058"/>
            <a:ext cx="7846646" cy="2925693"/>
          </a:xfrm>
          <a:solidFill>
            <a:schemeClr val="accent3">
              <a:lumMod val="20000"/>
              <a:lumOff val="80000"/>
              <a:alpha val="9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Perfect is the Enemy of Good!</a:t>
            </a:r>
            <a:b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Start Simple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!</a:t>
            </a:r>
            <a:b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b="1" dirty="0" smtClean="0">
                <a:solidFill>
                  <a:srgbClr val="FF0000"/>
                </a:solidFill>
              </a:rPr>
              <a:t>Start Now!!!</a:t>
            </a:r>
            <a:br>
              <a:rPr lang="en-US" sz="4000" b="1" dirty="0" smtClean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937" y="0"/>
            <a:ext cx="2281063" cy="74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982" y="223915"/>
            <a:ext cx="1109074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What is Next?</a:t>
            </a:r>
            <a:endParaRPr lang="en-US" sz="3600" b="1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emergency Response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Internal Communication channel, out of hospital network, such as WhatsApp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Patient triage standard under emergency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Provincial committee for RT emergency, in coordinating between institutions, for such as patient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Prior agreement for prioritizing patient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Scheduled training for emergency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 emergency protocols/guidelines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DB dump for reconstructing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DB transaction log backup for every 15(?) minutes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Trajectory log backup every 15(?)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Further hardening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isolated full but mini RT environment (</a:t>
            </a:r>
            <a:r>
              <a:rPr lang="en-US" dirty="0" err="1" smtClean="0"/>
              <a:t>OIS+TPS+Calc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more …</a:t>
            </a:r>
          </a:p>
        </p:txBody>
      </p:sp>
    </p:spTree>
    <p:extLst>
      <p:ext uri="{BB962C8B-B14F-4D97-AF65-F5344CB8AC3E}">
        <p14:creationId xmlns:p14="http://schemas.microsoft.com/office/powerpoint/2010/main" val="371390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970" y="408326"/>
            <a:ext cx="10909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Factors to Consider for an Emergency Preparedness Plan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9477" y="2407138"/>
            <a:ext cx="4878765" cy="34163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 smtClean="0"/>
              <a:t>Know your practical expectation</a:t>
            </a:r>
            <a:br>
              <a:rPr lang="en-CA" sz="2400" dirty="0" smtClean="0"/>
            </a:br>
            <a:endParaRPr lang="en-CA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 smtClean="0"/>
              <a:t>Know your RT</a:t>
            </a:r>
            <a:br>
              <a:rPr lang="en-CA" sz="2400" dirty="0" smtClean="0"/>
            </a:br>
            <a:endParaRPr lang="en-CA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 smtClean="0"/>
              <a:t>Know your IT</a:t>
            </a:r>
            <a:br>
              <a:rPr lang="en-CA" sz="2400" dirty="0" smtClean="0"/>
            </a:br>
            <a:endParaRPr lang="en-CA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 smtClean="0"/>
              <a:t>Know your data</a:t>
            </a:r>
            <a:br>
              <a:rPr lang="en-CA" sz="2400" dirty="0" smtClean="0"/>
            </a:br>
            <a:endParaRPr lang="en-CA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 smtClean="0"/>
              <a:t>Know what you need to acquire</a:t>
            </a:r>
            <a:endParaRPr lang="en-CA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47970" y="1281723"/>
            <a:ext cx="62015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RISK is There!!</a:t>
            </a:r>
            <a:r>
              <a:rPr lang="en-US" sz="2000" b="1" dirty="0"/>
              <a:t>  Cyberattack, Natural Disaster, Technical Failure, and Others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How long/much can you afford the loss of RT access?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Geographical location / nearby </a:t>
            </a:r>
            <a:r>
              <a:rPr lang="en-US" sz="2000" dirty="0" err="1"/>
              <a:t>centres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Patient volume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</a:rPr>
              <a:t>RT facilities</a:t>
            </a:r>
            <a:r>
              <a:rPr lang="en-US" sz="2000" dirty="0"/>
              <a:t>: OIS, TPS, </a:t>
            </a:r>
            <a:r>
              <a:rPr lang="en-US" sz="2000" dirty="0" err="1"/>
              <a:t>Linac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, and treatment techniques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</a:rPr>
              <a:t>IT setup</a:t>
            </a:r>
            <a:r>
              <a:rPr lang="en-US" sz="2000" dirty="0"/>
              <a:t>: on </a:t>
            </a:r>
            <a:r>
              <a:rPr lang="en-US" sz="2000" dirty="0" err="1"/>
              <a:t>prem</a:t>
            </a:r>
            <a:r>
              <a:rPr lang="en-US" sz="2000" dirty="0"/>
              <a:t> or cloud? virtual or physical? self managed or by someone else? IT support readily available?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Existing data format and </a:t>
            </a:r>
            <a:r>
              <a:rPr lang="en-US" sz="2000" dirty="0" smtClean="0"/>
              <a:t>location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Data to be prepared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Devices required and available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2"/>
                </a:solidFill>
              </a:rPr>
              <a:t>Budget !!!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691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Cancer Care Ontario | Cancer Care Ont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54" y="-14733"/>
            <a:ext cx="7846646" cy="68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2264" y="408326"/>
            <a:ext cx="10697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Grand River Regional Cancer Centre (GRRCC)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772727" y="3842327"/>
            <a:ext cx="1496293" cy="382506"/>
          </a:xfrm>
          <a:prstGeom prst="straightConnector1">
            <a:avLst/>
          </a:prstGeom>
          <a:ln w="4445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3132" y="3657661"/>
            <a:ext cx="12795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Grand River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677891" y="4793674"/>
            <a:ext cx="27708" cy="96058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43787" y="5744897"/>
            <a:ext cx="102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London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869382" y="4528066"/>
            <a:ext cx="166254" cy="112097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36874" y="5641017"/>
            <a:ext cx="10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Juravinski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961745" y="4165600"/>
            <a:ext cx="623815" cy="18940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59800" y="4224833"/>
            <a:ext cx="10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Peel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109527" y="3937784"/>
            <a:ext cx="849746" cy="8920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959272" y="3740884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Princess Margaret 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174183" y="3657661"/>
            <a:ext cx="785088" cy="28012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63893" y="3440698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Sunnybrook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943271" y="3260436"/>
            <a:ext cx="1011380" cy="25861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26947" y="3046355"/>
            <a:ext cx="221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Newmarket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8400471" y="4560396"/>
            <a:ext cx="300183" cy="66339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308115" y="5202292"/>
            <a:ext cx="109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Niagara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4040" y="1099121"/>
            <a:ext cx="45258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Location: Kitchener (Southwest Ontario)</a:t>
            </a:r>
          </a:p>
          <a:p>
            <a:endParaRPr lang="en-US" sz="800" dirty="0" smtClean="0"/>
          </a:p>
          <a:p>
            <a:r>
              <a:rPr lang="en-US" sz="2000" dirty="0" smtClean="0"/>
              <a:t>Patients:         ~ 2200 annual</a:t>
            </a:r>
          </a:p>
          <a:p>
            <a:r>
              <a:rPr lang="en-US" sz="2000" dirty="0" smtClean="0"/>
              <a:t>Plans:              ~ 3600 annual</a:t>
            </a:r>
          </a:p>
          <a:p>
            <a:r>
              <a:rPr lang="en-US" sz="2000" dirty="0" smtClean="0"/>
              <a:t>Treatment:     ~ 150 daily</a:t>
            </a:r>
          </a:p>
          <a:p>
            <a:endParaRPr lang="en-US" sz="800" dirty="0" smtClean="0"/>
          </a:p>
          <a:p>
            <a:r>
              <a:rPr lang="en-US" sz="2000" dirty="0"/>
              <a:t>OIS: 	ARIA 16.1</a:t>
            </a:r>
          </a:p>
          <a:p>
            <a:r>
              <a:rPr lang="en-US" sz="2000" dirty="0"/>
              <a:t>TPS: 	Eclipse 16.1</a:t>
            </a:r>
          </a:p>
          <a:p>
            <a:r>
              <a:rPr lang="en-US" sz="2000" dirty="0" err="1"/>
              <a:t>Linac</a:t>
            </a:r>
            <a:r>
              <a:rPr lang="en-US" sz="2000" dirty="0"/>
              <a:t>: 	5x </a:t>
            </a:r>
            <a:r>
              <a:rPr lang="en-US" sz="2000" dirty="0" err="1"/>
              <a:t>TrueBeam</a:t>
            </a:r>
            <a:r>
              <a:rPr lang="en-US" sz="2000" dirty="0"/>
              <a:t> 2.7</a:t>
            </a:r>
          </a:p>
          <a:p>
            <a:r>
              <a:rPr lang="en-US" sz="2000" dirty="0" err="1"/>
              <a:t>Brachy</a:t>
            </a:r>
            <a:r>
              <a:rPr lang="en-US" sz="2000" dirty="0"/>
              <a:t>: 	1x Bravos</a:t>
            </a:r>
          </a:p>
          <a:p>
            <a:r>
              <a:rPr lang="en-US" sz="2000" dirty="0"/>
              <a:t>Ortho:    1x </a:t>
            </a:r>
            <a:r>
              <a:rPr lang="en-US" sz="2000" dirty="0" err="1"/>
              <a:t>Xstrahl</a:t>
            </a:r>
            <a:r>
              <a:rPr lang="en-US" sz="2000" dirty="0"/>
              <a:t> </a:t>
            </a:r>
            <a:r>
              <a:rPr lang="en-US" sz="2000" dirty="0" smtClean="0"/>
              <a:t>300</a:t>
            </a:r>
            <a:endParaRPr lang="en-US" sz="2000" dirty="0"/>
          </a:p>
        </p:txBody>
      </p:sp>
      <p:pic>
        <p:nvPicPr>
          <p:cNvPr id="43" name="Picture 6" descr="Dsc 00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281367" y="4415609"/>
            <a:ext cx="3639125" cy="2434575"/>
          </a:xfrm>
          <a:prstGeom prst="rect">
            <a:avLst/>
          </a:prstGeom>
          <a:noFill/>
          <a:scene3d>
            <a:camera prst="orthographicFront">
              <a:rot lat="10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72727" y="981557"/>
            <a:ext cx="6400800" cy="477053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800" b="1" dirty="0" smtClean="0">
              <a:solidFill>
                <a:schemeClr val="accent2"/>
              </a:solidFill>
            </a:endParaRPr>
          </a:p>
          <a:p>
            <a:r>
              <a:rPr lang="en-US" sz="2400" b="1" dirty="0" smtClean="0">
                <a:solidFill>
                  <a:schemeClr val="accent2"/>
                </a:solidFill>
              </a:rPr>
              <a:t> IDEALLY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    Complete mini RT environment (</a:t>
            </a:r>
            <a:r>
              <a:rPr lang="en-US" sz="2400" dirty="0" err="1" smtClean="0"/>
              <a:t>OIS+TPS+Calc</a:t>
            </a:r>
            <a:r>
              <a:rPr lang="en-US" sz="2400" dirty="0" smtClean="0"/>
              <a:t>),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BUT</a:t>
            </a:r>
            <a:r>
              <a:rPr lang="en-US" sz="2400" dirty="0" smtClean="0"/>
              <a:t> --  technique, budget, licensing, vendor 	    support, IT involvement</a:t>
            </a:r>
          </a:p>
          <a:p>
            <a:endParaRPr lang="en-US" sz="2400" dirty="0"/>
          </a:p>
          <a:p>
            <a:r>
              <a:rPr lang="en-US" sz="2400" b="1" dirty="0" smtClean="0">
                <a:solidFill>
                  <a:schemeClr val="accent2"/>
                </a:solidFill>
              </a:rPr>
              <a:t> PRACTICALLY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    Treatment Contingency – NO </a:t>
            </a:r>
            <a:r>
              <a:rPr lang="en-US" sz="2400" dirty="0" err="1" smtClean="0"/>
              <a:t>Tx</a:t>
            </a:r>
            <a:r>
              <a:rPr lang="en-US" sz="2400" dirty="0" smtClean="0"/>
              <a:t> GAP!!</a:t>
            </a:r>
          </a:p>
          <a:p>
            <a:r>
              <a:rPr lang="en-US" sz="2400" dirty="0" smtClean="0"/>
              <a:t>	* under treatment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* plan received treat approval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* no RT plan: patient transfer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* survive for 5 days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* DICOM RT mode (file based)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1069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/>
          <p:cNvCxnSpPr/>
          <p:nvPr/>
        </p:nvCxnSpPr>
        <p:spPr>
          <a:xfrm flipH="1">
            <a:off x="637310" y="1204278"/>
            <a:ext cx="3343563" cy="5510558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232690" y="3491962"/>
            <a:ext cx="4057974" cy="32228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895290" y="1204278"/>
            <a:ext cx="1281722" cy="695569"/>
          </a:xfrm>
          <a:prstGeom prst="roundRect">
            <a:avLst/>
          </a:prstGeom>
          <a:solidFill>
            <a:schemeClr val="accent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28210" y="391124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 Sim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428210" y="1225594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Linac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428210" y="2060064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Brachy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428210" y="2908035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Ortho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46136" y="169093"/>
            <a:ext cx="73891" cy="36984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437240" y="627716"/>
            <a:ext cx="1281722" cy="69556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8553" y="169093"/>
            <a:ext cx="2" cy="474465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983" y="738909"/>
            <a:ext cx="366167" cy="236450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Firewall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 flipV="1">
            <a:off x="717150" y="1921163"/>
            <a:ext cx="398674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37239" y="1552063"/>
            <a:ext cx="1281722" cy="69556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108323" y="468741"/>
            <a:ext cx="31743" cy="425624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425957" y="2559359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Cerner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443743" y="3643037"/>
            <a:ext cx="1577463" cy="91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Veeam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394689" y="3655825"/>
            <a:ext cx="1398160" cy="95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Repo 01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138555" y="169093"/>
            <a:ext cx="8439554" cy="433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6" idx="1"/>
          </p:cNvCxnSpPr>
          <p:nvPr/>
        </p:nvCxnSpPr>
        <p:spPr>
          <a:xfrm>
            <a:off x="9559636" y="738908"/>
            <a:ext cx="86857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59636" y="1603219"/>
            <a:ext cx="868574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559636" y="2477477"/>
            <a:ext cx="868574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596582" y="3254928"/>
            <a:ext cx="86857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431633" y="5536490"/>
            <a:ext cx="1386878" cy="1028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Repo 02</a:t>
            </a:r>
          </a:p>
          <a:p>
            <a:pPr algn="ctr"/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343565" y="5536489"/>
            <a:ext cx="1825422" cy="10282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Repo 03</a:t>
            </a:r>
          </a:p>
          <a:p>
            <a:pPr algn="ctr"/>
            <a:r>
              <a:rPr lang="en-US" dirty="0" smtClean="0"/>
              <a:t>Harden &amp; Imm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618184" y="2018321"/>
            <a:ext cx="1182253" cy="151920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833750" y="4082473"/>
            <a:ext cx="544711" cy="2042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066818" y="4611077"/>
            <a:ext cx="26951" cy="8568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961" y="4621381"/>
            <a:ext cx="624604" cy="8692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597236" y="4102899"/>
            <a:ext cx="6336145" cy="261193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975273" y="5418061"/>
            <a:ext cx="181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Emergency Preparedness System Behind Firewall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stCxn id="4" idx="0"/>
          </p:cNvCxnSpPr>
          <p:nvPr/>
        </p:nvCxnSpPr>
        <p:spPr>
          <a:xfrm flipV="1">
            <a:off x="6536151" y="193699"/>
            <a:ext cx="0" cy="10105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39241" y="2041274"/>
            <a:ext cx="23378" cy="241989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7718061" y="2908035"/>
            <a:ext cx="1498058" cy="629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RT-</a:t>
            </a:r>
            <a:r>
              <a:rPr lang="en-US" dirty="0" err="1" smtClean="0"/>
              <a:t>EmP</a:t>
            </a:r>
            <a:r>
              <a:rPr lang="en-US" dirty="0" smtClean="0"/>
              <a:t> Data Helper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177012" y="1921163"/>
            <a:ext cx="886333" cy="89437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282184" y="3676685"/>
            <a:ext cx="9237" cy="86032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416800" y="3676685"/>
            <a:ext cx="403908" cy="70881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6190088" y="4526924"/>
            <a:ext cx="1350240" cy="774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819988" y="5848969"/>
            <a:ext cx="3719259" cy="61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DICOM for File Mode Treatment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6023187" y="2032180"/>
            <a:ext cx="38724" cy="36297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7763373" y="4554773"/>
            <a:ext cx="1775874" cy="757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Files: Doc, DCM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8845603" y="3655826"/>
            <a:ext cx="1" cy="8710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8865137" y="5345233"/>
            <a:ext cx="1772" cy="4459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331073" y="4724988"/>
            <a:ext cx="164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Backup and Replication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440924" y="2096296"/>
            <a:ext cx="1579057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ARIA Replication</a:t>
            </a:r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4121013" y="2924906"/>
            <a:ext cx="1" cy="62772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10113818" y="4557967"/>
            <a:ext cx="1579057" cy="743885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Faked I: Drive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13810" y="468741"/>
            <a:ext cx="12077" cy="286842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792677" y="4189046"/>
            <a:ext cx="11015" cy="1229015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470769" y="2595414"/>
            <a:ext cx="3860800" cy="4203971"/>
          </a:xfrm>
          <a:prstGeom prst="rect">
            <a:avLst/>
          </a:prstGeom>
          <a:solidFill>
            <a:schemeClr val="tx1">
              <a:lumMod val="50000"/>
              <a:lumOff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329812" y="3950496"/>
            <a:ext cx="2730284" cy="2852443"/>
          </a:xfrm>
          <a:prstGeom prst="rect">
            <a:avLst/>
          </a:prstGeom>
          <a:solidFill>
            <a:schemeClr val="tx1">
              <a:lumMod val="50000"/>
              <a:lumOff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971" y="408326"/>
            <a:ext cx="44906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ARIA Data Organization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Database:</a:t>
            </a:r>
            <a:r>
              <a:rPr lang="en-US" sz="2000" b="1" dirty="0" smtClean="0"/>
              <a:t>    </a:t>
            </a:r>
            <a:r>
              <a:rPr lang="en-US" sz="2000" dirty="0" smtClean="0"/>
              <a:t>MS SQL 2014SP3CU4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VA_DOC$:</a:t>
            </a:r>
            <a:r>
              <a:rPr lang="en-US" sz="2000" dirty="0" smtClean="0"/>
              <a:t>   Documents (*.doc, *.pdf etc.)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VA_DATA$:</a:t>
            </a:r>
            <a:r>
              <a:rPr lang="en-US" sz="2000" b="1" dirty="0" smtClean="0"/>
              <a:t> </a:t>
            </a:r>
          </a:p>
          <a:p>
            <a:endParaRPr lang="en-US" sz="800" b="1" dirty="0"/>
          </a:p>
          <a:p>
            <a:r>
              <a:rPr lang="en-US" sz="2000" dirty="0" smtClean="0"/>
              <a:t>  -- </a:t>
            </a:r>
            <a:r>
              <a:rPr lang="en-US" sz="2000" b="1" dirty="0" smtClean="0"/>
              <a:t>Patients/</a:t>
            </a:r>
            <a:r>
              <a:rPr lang="en-US" sz="2000" b="1" dirty="0" smtClean="0">
                <a:solidFill>
                  <a:schemeClr val="accent2"/>
                </a:solidFill>
              </a:rPr>
              <a:t>_#####</a:t>
            </a:r>
            <a:br>
              <a:rPr lang="en-US" sz="2000" b="1" dirty="0" smtClean="0">
                <a:solidFill>
                  <a:schemeClr val="accent2"/>
                </a:solidFill>
              </a:rPr>
            </a:br>
            <a:endParaRPr lang="en-US" sz="800" b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    * </a:t>
            </a:r>
            <a:r>
              <a:rPr lang="en-US" sz="2000" dirty="0" err="1" smtClean="0"/>
              <a:t>SliceCT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* </a:t>
            </a:r>
            <a:r>
              <a:rPr lang="en-US" sz="2000" dirty="0" err="1" smtClean="0"/>
              <a:t>SliceRT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* Structures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* </a:t>
            </a:r>
            <a:r>
              <a:rPr lang="en-US" sz="2000" dirty="0" err="1" smtClean="0"/>
              <a:t>DoseVolumes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* Protocols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* </a:t>
            </a:r>
            <a:r>
              <a:rPr lang="en-US" sz="2000" b="1" dirty="0" smtClean="0">
                <a:solidFill>
                  <a:schemeClr val="accent2"/>
                </a:solidFill>
              </a:rPr>
              <a:t>DICOM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* Image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	* Tracking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	* </a:t>
            </a:r>
            <a:r>
              <a:rPr lang="en-US" sz="2000" b="1" dirty="0" smtClean="0">
                <a:solidFill>
                  <a:schemeClr val="accent2"/>
                </a:solidFill>
              </a:rPr>
              <a:t>TFH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27405" y="165104"/>
            <a:ext cx="5124450" cy="2305050"/>
            <a:chOff x="6827405" y="165104"/>
            <a:chExt cx="5124450" cy="23050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405" y="165104"/>
              <a:ext cx="5124450" cy="2305050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6" name="Rounded Rectangle 5"/>
            <p:cNvSpPr/>
            <p:nvPr/>
          </p:nvSpPr>
          <p:spPr>
            <a:xfrm>
              <a:off x="9762836" y="1394691"/>
              <a:ext cx="387928" cy="87745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124325" y="2571750"/>
            <a:ext cx="8067675" cy="4286250"/>
            <a:chOff x="4124325" y="2571750"/>
            <a:chExt cx="8067675" cy="42862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4325" y="2571750"/>
              <a:ext cx="8067675" cy="4286250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sp>
          <p:nvSpPr>
            <p:cNvPr id="8" name="Rounded Rectangle 7"/>
            <p:cNvSpPr/>
            <p:nvPr/>
          </p:nvSpPr>
          <p:spPr>
            <a:xfrm>
              <a:off x="4922982" y="2964873"/>
              <a:ext cx="415636" cy="13854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33818" y="3888509"/>
              <a:ext cx="304800" cy="61883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384060" y="2683164"/>
              <a:ext cx="415636" cy="138545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0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6568440" y="0"/>
            <a:ext cx="5623560" cy="3497580"/>
            <a:chOff x="6568440" y="0"/>
            <a:chExt cx="5623560" cy="34975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8440" y="0"/>
              <a:ext cx="5623560" cy="349758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8248073" y="895927"/>
              <a:ext cx="424872" cy="3325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06690" y="1667163"/>
              <a:ext cx="424873" cy="8820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380221" y="1667162"/>
              <a:ext cx="317962" cy="88207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380221" y="895927"/>
              <a:ext cx="317962" cy="3325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47971" y="408326"/>
            <a:ext cx="44906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ARIA Data Organization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Database:</a:t>
            </a:r>
            <a:r>
              <a:rPr lang="en-US" sz="2000" b="1" dirty="0" smtClean="0"/>
              <a:t>    </a:t>
            </a:r>
            <a:r>
              <a:rPr lang="en-US" sz="2000" dirty="0" smtClean="0"/>
              <a:t>MS SQL 2014SP3CU4</a:t>
            </a:r>
            <a:endParaRPr lang="en-US" sz="2000" b="1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VA_DOC$:</a:t>
            </a:r>
            <a:r>
              <a:rPr lang="en-US" sz="2000" dirty="0" smtClean="0"/>
              <a:t>   Documents (*.doc, *.pdf etc.)</a:t>
            </a:r>
          </a:p>
          <a:p>
            <a:endParaRPr lang="en-US" sz="2000" dirty="0"/>
          </a:p>
          <a:p>
            <a:r>
              <a:rPr lang="en-US" sz="2000" b="1" dirty="0" smtClean="0">
                <a:solidFill>
                  <a:schemeClr val="accent2"/>
                </a:solidFill>
              </a:rPr>
              <a:t>VA_DATA$:</a:t>
            </a:r>
            <a:r>
              <a:rPr lang="en-US" sz="2000" b="1" dirty="0" smtClean="0"/>
              <a:t> </a:t>
            </a:r>
          </a:p>
          <a:p>
            <a:endParaRPr lang="en-US" sz="800" b="1" dirty="0"/>
          </a:p>
          <a:p>
            <a:r>
              <a:rPr lang="en-US" sz="2000" dirty="0" smtClean="0"/>
              <a:t>  -- </a:t>
            </a:r>
            <a:r>
              <a:rPr lang="en-US" sz="2000" b="1" dirty="0" smtClean="0"/>
              <a:t>Patients/</a:t>
            </a:r>
            <a:r>
              <a:rPr lang="en-US" sz="2000" b="1" dirty="0" smtClean="0">
                <a:solidFill>
                  <a:schemeClr val="accent2"/>
                </a:solidFill>
              </a:rPr>
              <a:t>_#####</a:t>
            </a:r>
            <a:br>
              <a:rPr lang="en-US" sz="2000" b="1" dirty="0" smtClean="0">
                <a:solidFill>
                  <a:schemeClr val="accent2"/>
                </a:solidFill>
              </a:rPr>
            </a:br>
            <a:endParaRPr lang="en-US" sz="800" b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    * </a:t>
            </a:r>
            <a:r>
              <a:rPr lang="en-US" sz="2000" dirty="0" err="1" smtClean="0"/>
              <a:t>SliceCT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* </a:t>
            </a:r>
            <a:r>
              <a:rPr lang="en-US" sz="2000" dirty="0" err="1" smtClean="0"/>
              <a:t>SliceRT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* Structures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* </a:t>
            </a:r>
            <a:r>
              <a:rPr lang="en-US" sz="2000" dirty="0" err="1" smtClean="0"/>
              <a:t>DoseVolumes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* Protocols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* </a:t>
            </a:r>
            <a:r>
              <a:rPr lang="en-US" sz="2000" b="1" dirty="0" smtClean="0">
                <a:solidFill>
                  <a:schemeClr val="accent2"/>
                </a:solidFill>
              </a:rPr>
              <a:t>DICOM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* Image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	* Tracking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	* </a:t>
            </a:r>
            <a:r>
              <a:rPr lang="en-US" sz="2000" b="1" dirty="0" smtClean="0">
                <a:solidFill>
                  <a:schemeClr val="accent2"/>
                </a:solidFill>
              </a:rPr>
              <a:t>TFH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977640" y="2624137"/>
            <a:ext cx="8214360" cy="4233863"/>
            <a:chOff x="3977640" y="2624137"/>
            <a:chExt cx="8214360" cy="423386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640" y="2624137"/>
              <a:ext cx="8214360" cy="4233863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169891" y="4054764"/>
              <a:ext cx="398549" cy="33250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44934" y="4184074"/>
              <a:ext cx="398549" cy="2031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568439" y="3471374"/>
              <a:ext cx="377305" cy="1011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0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7971" y="408326"/>
            <a:ext cx="106974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Data Required for Emergency Treatment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Patient Queries:</a:t>
            </a:r>
          </a:p>
          <a:p>
            <a:endParaRPr lang="en-US" sz="800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Patients with RPR in the last two months</a:t>
            </a:r>
          </a:p>
          <a:p>
            <a:pPr marL="342900" indent="-342900">
              <a:buAutoNum type="arabicPeriod"/>
            </a:pPr>
            <a:r>
              <a:rPr lang="en-US" dirty="0" smtClean="0"/>
              <a:t>Patients have </a:t>
            </a:r>
            <a:r>
              <a:rPr lang="en-US" dirty="0" err="1" smtClean="0"/>
              <a:t>CTSim</a:t>
            </a:r>
            <a:r>
              <a:rPr lang="en-US" dirty="0" smtClean="0"/>
              <a:t> done in the last two weeks</a:t>
            </a:r>
          </a:p>
          <a:p>
            <a:pPr marL="342900" indent="-342900">
              <a:buAutoNum type="arabicPeriod"/>
            </a:pPr>
            <a:r>
              <a:rPr lang="en-US" i="1" dirty="0" smtClean="0">
                <a:solidFill>
                  <a:schemeClr val="accent1"/>
                </a:solidFill>
              </a:rPr>
              <a:t>Patients have RT Plan </a:t>
            </a:r>
            <a:r>
              <a:rPr lang="en-US" i="1" dirty="0">
                <a:solidFill>
                  <a:schemeClr val="accent1"/>
                </a:solidFill>
              </a:rPr>
              <a:t>R</a:t>
            </a:r>
            <a:r>
              <a:rPr lang="en-US" i="1" dirty="0" smtClean="0">
                <a:solidFill>
                  <a:schemeClr val="accent1"/>
                </a:solidFill>
              </a:rPr>
              <a:t>eviewed and Approved in the last two weeks</a:t>
            </a:r>
          </a:p>
          <a:p>
            <a:pPr marL="342900" indent="-342900">
              <a:buAutoNum type="arabicPeriod"/>
            </a:pPr>
            <a:r>
              <a:rPr lang="en-US" i="1" dirty="0" smtClean="0">
                <a:solidFill>
                  <a:schemeClr val="accent1"/>
                </a:solidFill>
              </a:rPr>
              <a:t>Patients received treatment today</a:t>
            </a:r>
          </a:p>
          <a:p>
            <a:pPr marL="342900" indent="-342900">
              <a:buAutoNum type="arabicPeriod"/>
            </a:pPr>
            <a:r>
              <a:rPr lang="en-US" i="1" dirty="0" smtClean="0">
                <a:solidFill>
                  <a:schemeClr val="accent1"/>
                </a:solidFill>
              </a:rPr>
              <a:t>Patients have treatment scheduled for the next 7 days</a:t>
            </a:r>
          </a:p>
          <a:p>
            <a:pPr marL="342900" indent="-342900">
              <a:buAutoNum type="arabicPeriod"/>
            </a:pPr>
            <a:r>
              <a:rPr lang="en-US" dirty="0" smtClean="0"/>
              <a:t>RPR Info (Questionnaires)</a:t>
            </a:r>
          </a:p>
          <a:p>
            <a:pPr marL="342900" indent="-342900">
              <a:buAutoNum type="arabicPeriod"/>
            </a:pPr>
            <a:r>
              <a:rPr lang="en-US" dirty="0" smtClean="0"/>
              <a:t>Quick Notes: setup info, treatment notes, physician orders etc. (Journal)</a:t>
            </a:r>
          </a:p>
          <a:p>
            <a:pPr marL="342900" indent="-342900">
              <a:buAutoNum type="arabicPeriod"/>
            </a:pPr>
            <a:r>
              <a:rPr lang="en-US" dirty="0" smtClean="0"/>
              <a:t>Prescription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Patient demographics, contacts, and health insurance info</a:t>
            </a: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sz="2000" b="1" dirty="0" smtClean="0"/>
              <a:t>Data Moving: Patient Scheduled for the next 7 days:</a:t>
            </a:r>
          </a:p>
          <a:p>
            <a:endParaRPr lang="en-US" sz="800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Files for DICOM RT mode treatment: DICOM CT, RP, RS, RI</a:t>
            </a:r>
          </a:p>
          <a:p>
            <a:pPr marL="342900" indent="-342900">
              <a:buAutoNum type="arabicPeriod"/>
            </a:pPr>
            <a:r>
              <a:rPr lang="en-US" dirty="0" smtClean="0"/>
              <a:t>Other DICOM files: </a:t>
            </a:r>
            <a:r>
              <a:rPr lang="en-US" dirty="0" err="1" smtClean="0"/>
              <a:t>Tx</a:t>
            </a:r>
            <a:r>
              <a:rPr lang="en-US" dirty="0" smtClean="0"/>
              <a:t> Records, RGSC Motion Tracking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Patient documents: </a:t>
            </a:r>
            <a:r>
              <a:rPr lang="en-US" dirty="0" err="1" smtClean="0"/>
              <a:t>CTSim</a:t>
            </a:r>
            <a:r>
              <a:rPr lang="en-US" dirty="0" smtClean="0"/>
              <a:t>/planning notes, QA doc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589" y="99405"/>
            <a:ext cx="26479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8"/>
          <p:cNvSpPr txBox="1"/>
          <p:nvPr/>
        </p:nvSpPr>
        <p:spPr>
          <a:xfrm>
            <a:off x="1232690" y="3491962"/>
            <a:ext cx="4057974" cy="3222874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895290" y="1204278"/>
            <a:ext cx="1281722" cy="695569"/>
          </a:xfrm>
          <a:prstGeom prst="roundRect">
            <a:avLst/>
          </a:prstGeom>
          <a:solidFill>
            <a:schemeClr val="accent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428210" y="391124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CT Sim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428210" y="1225594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Linac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0428210" y="2060064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Brachy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428210" y="2908035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Ortho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9546136" y="169093"/>
            <a:ext cx="73891" cy="369845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437240" y="627716"/>
            <a:ext cx="1281722" cy="69556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8553" y="169093"/>
            <a:ext cx="2" cy="4744652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0983" y="738909"/>
            <a:ext cx="366167" cy="236450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Firewall</a:t>
            </a:r>
            <a:endParaRPr lang="en-US" dirty="0"/>
          </a:p>
        </p:txBody>
      </p:sp>
      <p:cxnSp>
        <p:nvCxnSpPr>
          <p:cNvPr id="18" name="Straight Connector 17"/>
          <p:cNvCxnSpPr>
            <a:stCxn id="16" idx="3"/>
          </p:cNvCxnSpPr>
          <p:nvPr/>
        </p:nvCxnSpPr>
        <p:spPr>
          <a:xfrm flipV="1">
            <a:off x="717150" y="1921163"/>
            <a:ext cx="398674" cy="1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1437239" y="1552063"/>
            <a:ext cx="1281722" cy="695569"/>
          </a:xfrm>
          <a:prstGeom prst="roundRect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108323" y="468741"/>
            <a:ext cx="31743" cy="4256247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425957" y="2559359"/>
            <a:ext cx="1281722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Cerner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3443743" y="3643037"/>
            <a:ext cx="1577463" cy="910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Veeam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394689" y="3655825"/>
            <a:ext cx="1398160" cy="9552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Repo 01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138555" y="169093"/>
            <a:ext cx="8439554" cy="43343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6" idx="1"/>
          </p:cNvCxnSpPr>
          <p:nvPr/>
        </p:nvCxnSpPr>
        <p:spPr>
          <a:xfrm>
            <a:off x="9559636" y="738908"/>
            <a:ext cx="86857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559636" y="1603219"/>
            <a:ext cx="868574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9559636" y="2477477"/>
            <a:ext cx="868574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9596582" y="3254928"/>
            <a:ext cx="86857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431633" y="5536490"/>
            <a:ext cx="1386878" cy="1028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Repo 02</a:t>
            </a:r>
          </a:p>
          <a:p>
            <a:pPr algn="ctr"/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3343565" y="5536489"/>
            <a:ext cx="1825422" cy="102825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Repo 03</a:t>
            </a:r>
          </a:p>
          <a:p>
            <a:pPr algn="ctr"/>
            <a:r>
              <a:rPr lang="en-US" dirty="0" smtClean="0"/>
              <a:t>Harden &amp; Imm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4618184" y="2018321"/>
            <a:ext cx="1182253" cy="151920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833750" y="4082473"/>
            <a:ext cx="544711" cy="2042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066818" y="4611077"/>
            <a:ext cx="26951" cy="85685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718961" y="4621381"/>
            <a:ext cx="624604" cy="86928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597236" y="4102899"/>
            <a:ext cx="6336145" cy="2611937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9975273" y="5418061"/>
            <a:ext cx="1819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Emergency Preparedness System Behind Firewall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Connector 67"/>
          <p:cNvCxnSpPr>
            <a:stCxn id="4" idx="0"/>
          </p:cNvCxnSpPr>
          <p:nvPr/>
        </p:nvCxnSpPr>
        <p:spPr>
          <a:xfrm flipV="1">
            <a:off x="6536151" y="193699"/>
            <a:ext cx="0" cy="10105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39241" y="2041274"/>
            <a:ext cx="23378" cy="241989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7718061" y="2908035"/>
            <a:ext cx="1498058" cy="6294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RT-EmP Data Helper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177012" y="1921163"/>
            <a:ext cx="886333" cy="89437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8282184" y="3676685"/>
            <a:ext cx="9237" cy="860323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7416800" y="3676685"/>
            <a:ext cx="403908" cy="70881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6190088" y="4526924"/>
            <a:ext cx="1350240" cy="7749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Query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5819988" y="5848969"/>
            <a:ext cx="3719259" cy="6150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DICOM for File Mode Treatment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 flipH="1">
            <a:off x="6023187" y="2032180"/>
            <a:ext cx="38724" cy="36297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7763373" y="4554773"/>
            <a:ext cx="1775874" cy="757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Files: Doc, DCM</a:t>
            </a:r>
            <a:endParaRPr lang="en-US" dirty="0"/>
          </a:p>
        </p:txBody>
      </p:sp>
      <p:cxnSp>
        <p:nvCxnSpPr>
          <p:cNvPr id="113" name="Straight Arrow Connector 112"/>
          <p:cNvCxnSpPr/>
          <p:nvPr/>
        </p:nvCxnSpPr>
        <p:spPr>
          <a:xfrm flipV="1">
            <a:off x="8845603" y="3655826"/>
            <a:ext cx="1" cy="87109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H="1" flipV="1">
            <a:off x="8865137" y="5345233"/>
            <a:ext cx="1772" cy="445966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/>
          <p:cNvSpPr txBox="1"/>
          <p:nvPr/>
        </p:nvSpPr>
        <p:spPr>
          <a:xfrm>
            <a:off x="3331073" y="4724988"/>
            <a:ext cx="1642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Backup and Replication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5" name="Rounded Rectangle 134"/>
          <p:cNvSpPr/>
          <p:nvPr/>
        </p:nvSpPr>
        <p:spPr>
          <a:xfrm>
            <a:off x="3440924" y="2096296"/>
            <a:ext cx="1579057" cy="6955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ARIA Replication</a:t>
            </a:r>
            <a:endParaRPr lang="en-US" dirty="0"/>
          </a:p>
        </p:txBody>
      </p:sp>
      <p:cxnSp>
        <p:nvCxnSpPr>
          <p:cNvPr id="136" name="Straight Arrow Connector 135"/>
          <p:cNvCxnSpPr/>
          <p:nvPr/>
        </p:nvCxnSpPr>
        <p:spPr>
          <a:xfrm flipV="1">
            <a:off x="4121013" y="2924906"/>
            <a:ext cx="1" cy="62772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10113818" y="4557967"/>
            <a:ext cx="1579057" cy="743885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Faked I: Drive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5313810" y="468741"/>
            <a:ext cx="12077" cy="2868428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792677" y="4189046"/>
            <a:ext cx="11015" cy="1229015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6665820" y="3249065"/>
            <a:ext cx="345120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864742" y="3401465"/>
            <a:ext cx="345120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324096" y="3899603"/>
            <a:ext cx="495026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7299569" y="2184482"/>
            <a:ext cx="507064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047023" y="3903516"/>
            <a:ext cx="495026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8692577" y="3881140"/>
            <a:ext cx="345120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979071" y="380104"/>
            <a:ext cx="1495228" cy="507291"/>
          </a:xfrm>
          <a:prstGeom prst="roundRect">
            <a:avLst/>
          </a:prstGeom>
          <a:solidFill>
            <a:schemeClr val="accent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ARIA DB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918566" y="375839"/>
            <a:ext cx="1495228" cy="507291"/>
          </a:xfrm>
          <a:prstGeom prst="roundRect">
            <a:avLst/>
          </a:prstGeom>
          <a:solidFill>
            <a:schemeClr val="accent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VMSDBD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616117" y="375839"/>
            <a:ext cx="1495228" cy="507291"/>
          </a:xfrm>
          <a:prstGeom prst="roundRect">
            <a:avLst/>
          </a:prstGeom>
          <a:solidFill>
            <a:schemeClr val="accent2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Server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97527" y="2219407"/>
            <a:ext cx="10238510" cy="64103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9616117" y="1490598"/>
            <a:ext cx="1495228" cy="50729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Helper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246909" y="3813543"/>
            <a:ext cx="1191491" cy="675322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Patient List and Info</a:t>
            </a:r>
            <a:endParaRPr lang="en-US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938549" y="1179987"/>
            <a:ext cx="1247063" cy="2505318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2489289" y="3813543"/>
            <a:ext cx="1191491" cy="675322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Questionnaires and Journal</a:t>
            </a:r>
            <a:endParaRPr lang="en-US" sz="1200" dirty="0"/>
          </a:p>
        </p:txBody>
      </p:sp>
      <p:sp>
        <p:nvSpPr>
          <p:cNvPr id="22" name="Rounded Rectangle 21"/>
          <p:cNvSpPr/>
          <p:nvPr/>
        </p:nvSpPr>
        <p:spPr>
          <a:xfrm>
            <a:off x="3731669" y="3803239"/>
            <a:ext cx="1191491" cy="675322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RP/CT/RS/RI SeriesUID</a:t>
            </a:r>
            <a:endParaRPr lang="en-US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4974049" y="3813543"/>
            <a:ext cx="1191491" cy="675322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Files and Locations</a:t>
            </a:r>
            <a:endParaRPr lang="en-US" sz="1200" dirty="0"/>
          </a:p>
        </p:txBody>
      </p:sp>
      <p:sp>
        <p:nvSpPr>
          <p:cNvPr id="24" name="Rounded Rectangle 23"/>
          <p:cNvSpPr/>
          <p:nvPr/>
        </p:nvSpPr>
        <p:spPr>
          <a:xfrm>
            <a:off x="6687126" y="3803239"/>
            <a:ext cx="1921165" cy="675322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DICOM RP/CT/RS/RI</a:t>
            </a:r>
            <a:endParaRPr lang="en-US" sz="12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092671" y="1179987"/>
            <a:ext cx="456320" cy="2505318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4000228" y="1179987"/>
            <a:ext cx="306095" cy="2505318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402772" y="1179987"/>
            <a:ext cx="1129633" cy="2505318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647709" y="1137639"/>
            <a:ext cx="6350" cy="2547666"/>
          </a:xfrm>
          <a:prstGeom prst="straightConnector1">
            <a:avLst/>
          </a:prstGeom>
          <a:ln w="25400"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2" idx="2"/>
            <a:endCxn id="24" idx="2"/>
          </p:cNvCxnSpPr>
          <p:nvPr/>
        </p:nvCxnSpPr>
        <p:spPr>
          <a:xfrm rot="16200000" flipH="1">
            <a:off x="5987562" y="2818414"/>
            <a:ext cx="12700" cy="3320294"/>
          </a:xfrm>
          <a:prstGeom prst="bentConnector3">
            <a:avLst>
              <a:gd name="adj1" fmla="val 26727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9030098" y="3803239"/>
            <a:ext cx="1554776" cy="675322"/>
          </a:xfrm>
          <a:prstGeom prst="roundRect">
            <a:avLst/>
          </a:prstGeom>
          <a:solidFill>
            <a:schemeClr val="accent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Doc and DICOM Files</a:t>
            </a:r>
            <a:endParaRPr lang="en-US" sz="1200" dirty="0"/>
          </a:p>
        </p:txBody>
      </p:sp>
      <p:cxnSp>
        <p:nvCxnSpPr>
          <p:cNvPr id="64" name="Elbow Connector 63"/>
          <p:cNvCxnSpPr>
            <a:stCxn id="23" idx="2"/>
            <a:endCxn id="62" idx="2"/>
          </p:cNvCxnSpPr>
          <p:nvPr/>
        </p:nvCxnSpPr>
        <p:spPr>
          <a:xfrm rot="5400000" flipH="1" flipV="1">
            <a:off x="7683488" y="2364867"/>
            <a:ext cx="10304" cy="4237691"/>
          </a:xfrm>
          <a:prstGeom prst="bentConnector3">
            <a:avLst>
              <a:gd name="adj1" fmla="val -2218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9616117" y="2070908"/>
            <a:ext cx="153247" cy="1614397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10977418" y="2084666"/>
            <a:ext cx="11679" cy="1103666"/>
          </a:xfrm>
          <a:prstGeom prst="straightConnector1">
            <a:avLst/>
          </a:prstGeom>
          <a:ln w="25400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9962302" y="2084664"/>
            <a:ext cx="86862" cy="1631800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363731" y="937579"/>
            <a:ext cx="0" cy="484816"/>
          </a:xfrm>
          <a:prstGeom prst="straightConnector1">
            <a:avLst/>
          </a:prstGeom>
          <a:ln w="25400"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1062182" y="3308744"/>
            <a:ext cx="10178473" cy="213147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858982" y="1967338"/>
            <a:ext cx="1182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75000"/>
                  </a:schemeClr>
                </a:solidFill>
              </a:rPr>
              <a:t>Firewall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997527" y="184722"/>
            <a:ext cx="10307249" cy="874707"/>
          </a:xfrm>
          <a:prstGeom prst="rect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246909" y="375839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ARIA System</a:t>
            </a:r>
            <a:endParaRPr lang="en-US" dirty="0"/>
          </a:p>
        </p:txBody>
      </p:sp>
      <p:sp>
        <p:nvSpPr>
          <p:cNvPr id="85" name="Rounded Rectangle 84"/>
          <p:cNvSpPr/>
          <p:nvPr/>
        </p:nvSpPr>
        <p:spPr>
          <a:xfrm>
            <a:off x="1974444" y="2913002"/>
            <a:ext cx="517237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941067" y="2908389"/>
            <a:ext cx="517237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3961153" y="2914790"/>
            <a:ext cx="517237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4997472" y="2914790"/>
            <a:ext cx="517237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389089" y="2909119"/>
            <a:ext cx="517237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9261030" y="2914789"/>
            <a:ext cx="517237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9851576" y="2914789"/>
            <a:ext cx="517237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0718800" y="2533665"/>
            <a:ext cx="517237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0460181" y="1137639"/>
            <a:ext cx="517237" cy="27354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362356" y="4667190"/>
            <a:ext cx="2318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Isolated RT Emergency Preparedness Module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94328" y="5874326"/>
            <a:ext cx="108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RT-EmP </a:t>
            </a:r>
            <a:r>
              <a:rPr lang="en-US" sz="1600" i="1" dirty="0"/>
              <a:t>data retrieving illustration. After NIC enabled at scheduled time, 1.a-1.d: SQL queries of Aria DB; 2: DICOM C-MOVE based on SeriesUID queried from step 1.c; 3.a: files copy request based on the result of 1.d; 3.b: file copy from RT file/image server; 3.c: file copy from data helper; 4: send a copy of files from all previous steps to data helper. NIC will be disabled after all steps</a:t>
            </a:r>
            <a:r>
              <a:rPr lang="en-US" sz="1600" i="1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94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1056</Words>
  <Application>Microsoft Office PowerPoint</Application>
  <PresentationFormat>Widescreen</PresentationFormat>
  <Paragraphs>306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等线</vt:lpstr>
      <vt:lpstr>Mark OT</vt:lpstr>
      <vt:lpstr>Arial</vt:lpstr>
      <vt:lpstr>Calibri</vt:lpstr>
      <vt:lpstr>Calibri Light</vt:lpstr>
      <vt:lpstr>Monotype Corsiva</vt:lpstr>
      <vt:lpstr>Wingdings</vt:lpstr>
      <vt:lpstr>Office Theme</vt:lpstr>
      <vt:lpstr>Radiation Therapy Emergency Treatment Preparedness (RT-EmP)  -- What to Consider and How to Implement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Perfect is the Enemy of Good!  Start Simple!  Start Now!!! </vt:lpstr>
      <vt:lpstr>PowerPoint Presentation</vt:lpstr>
    </vt:vector>
  </TitlesOfParts>
  <Company>GRH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 Disaster Remediate Plan</dc:title>
  <dc:creator>Lixin Zhan</dc:creator>
  <cp:lastModifiedBy>Lixin Zhan</cp:lastModifiedBy>
  <cp:revision>192</cp:revision>
  <cp:lastPrinted>2024-05-31T19:01:13Z</cp:lastPrinted>
  <dcterms:created xsi:type="dcterms:W3CDTF">2024-01-25T14:43:57Z</dcterms:created>
  <dcterms:modified xsi:type="dcterms:W3CDTF">2024-06-07T05:12:01Z</dcterms:modified>
</cp:coreProperties>
</file>