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305" r:id="rId2"/>
    <p:sldId id="306" r:id="rId3"/>
    <p:sldId id="320" r:id="rId4"/>
    <p:sldId id="330" r:id="rId5"/>
    <p:sldId id="331" r:id="rId6"/>
    <p:sldId id="332" r:id="rId7"/>
    <p:sldId id="333" r:id="rId8"/>
    <p:sldId id="334" r:id="rId9"/>
    <p:sldId id="329" r:id="rId10"/>
    <p:sldId id="323" r:id="rId11"/>
    <p:sldId id="324" r:id="rId12"/>
    <p:sldId id="335" r:id="rId13"/>
    <p:sldId id="327" r:id="rId14"/>
    <p:sldId id="322" r:id="rId15"/>
    <p:sldId id="328" r:id="rId16"/>
    <p:sldId id="326" r:id="rId17"/>
    <p:sldId id="336" r:id="rId18"/>
    <p:sldId id="337" r:id="rId19"/>
    <p:sldId id="338" r:id="rId20"/>
    <p:sldId id="339" r:id="rId21"/>
    <p:sldId id="34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4" autoAdjust="0"/>
  </p:normalViewPr>
  <p:slideViewPr>
    <p:cSldViewPr>
      <p:cViewPr>
        <p:scale>
          <a:sx n="130" d="100"/>
          <a:sy n="130" d="100"/>
        </p:scale>
        <p:origin x="1120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2D51C-56BC-4640-9B94-775D5B47E47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A915C-4F20-467E-8036-CB862CBCB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0CD0-E613-435B-85BF-2E34D1AE1FD2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8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B4C0-F418-4BF7-9085-CEEE7F609CD2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3C0C-C816-4E05-BE84-76EE64F4ECA5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21D-0702-4EB4-8F82-1C4567B83103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87FB-2772-4008-9245-51577C568E24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05D2-9F15-472C-8506-D732D7FABCDC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13BD-E58A-4939-BEB8-1CE7E5DD028F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A1EF-C23C-4173-8379-4207041990EC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945-D7DD-4993-8DD8-5D56B9904AFD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E9B-36FB-4E8D-A3F5-C9C9DD0D73A5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FA0-D39B-4F0E-991C-806A75D5D734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7351-49EB-4126-90C5-825E7B40F54D}" type="datetime1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6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Reflection, Refraction, and Hamiltonian Monte Carlo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0" y="450912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王耀东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2019/6/2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7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710" y="38209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Introduction(</a:t>
            </a:r>
            <a:r>
              <a:rPr lang="en-US" altLang="zh-CN" sz="3200" dirty="0" err="1"/>
              <a:t>discontinous</a:t>
            </a:r>
            <a:r>
              <a:rPr lang="en-US" altLang="zh-CN" sz="3200" dirty="0"/>
              <a:t> space/ variable selection)</a:t>
            </a:r>
          </a:p>
        </p:txBody>
      </p:sp>
    </p:spTree>
    <p:extLst>
      <p:ext uri="{BB962C8B-B14F-4D97-AF65-F5344CB8AC3E}">
        <p14:creationId xmlns:p14="http://schemas.microsoft.com/office/powerpoint/2010/main" val="572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5556" y="540767"/>
            <a:ext cx="838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Reflection and Refraction with Exact Hamiltonian Dynamics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5556" y="1400725"/>
            <a:ext cx="838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Piecewise smooth function(</a:t>
            </a:r>
            <a:r>
              <a:rPr kumimoji="1" lang="zh-CN" altLang="en-US" sz="2400" dirty="0" smtClean="0"/>
              <a:t>分段函数</a:t>
            </a:r>
            <a:r>
              <a:rPr kumimoji="1" lang="en-US" altLang="zh-CN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Exact Hamiltonian Dynamics </a:t>
            </a:r>
            <a:endParaRPr kumimoji="1"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31722"/>
            <a:ext cx="6480720" cy="460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711757"/>
            <a:ext cx="3024336" cy="7019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14" y="3752166"/>
            <a:ext cx="5991572" cy="5905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7584" y="4473955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MR12" charset="0"/>
              </a:rPr>
              <a:t>the mapping </a:t>
            </a:r>
            <a:r>
              <a:rPr lang="en-US" altLang="zh-CN" sz="2000" dirty="0" err="1">
                <a:latin typeface="CMMI12" charset="0"/>
              </a:rPr>
              <a:t>T</a:t>
            </a:r>
            <a:r>
              <a:rPr lang="en-US" altLang="zh-CN" sz="1100" dirty="0" err="1">
                <a:latin typeface="CMMI8" charset="0"/>
              </a:rPr>
              <a:t>s</a:t>
            </a:r>
            <a:r>
              <a:rPr lang="en-US" altLang="zh-CN" sz="1100" dirty="0">
                <a:latin typeface="CMMI8" charset="0"/>
              </a:rPr>
              <a:t> </a:t>
            </a:r>
            <a:r>
              <a:rPr lang="en-US" altLang="zh-CN" sz="2000" dirty="0">
                <a:latin typeface="CMR12" charset="0"/>
              </a:rPr>
              <a:t>is a rotation by </a:t>
            </a:r>
            <a:r>
              <a:rPr lang="en-US" altLang="zh-CN" sz="2000" dirty="0">
                <a:latin typeface="CMMI12" charset="0"/>
              </a:rPr>
              <a:t>s </a:t>
            </a:r>
            <a:r>
              <a:rPr lang="en-US" altLang="zh-CN" sz="2000" dirty="0">
                <a:latin typeface="CMR12" charset="0"/>
              </a:rPr>
              <a:t>radians clockwise around the origin in the (</a:t>
            </a:r>
            <a:r>
              <a:rPr lang="en-US" altLang="zh-CN" sz="2000" dirty="0" err="1">
                <a:latin typeface="CMMI12" charset="0"/>
              </a:rPr>
              <a:t>q,p</a:t>
            </a:r>
            <a:r>
              <a:rPr lang="en-US" altLang="zh-CN" sz="2000" dirty="0">
                <a:latin typeface="CMR12" charset="0"/>
              </a:rPr>
              <a:t>) plane.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5556" y="540767"/>
            <a:ext cx="838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Reflection and Refraction with Exact Hamiltonian Dynamics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6288" t="3648" r="19725"/>
          <a:stretch/>
        </p:blipFill>
        <p:spPr>
          <a:xfrm>
            <a:off x="251520" y="1542411"/>
            <a:ext cx="3960440" cy="3803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11960" y="1412776"/>
            <a:ext cx="5256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decompose </a:t>
            </a:r>
            <a:r>
              <a:rPr lang="en-US" altLang="zh-CN" dirty="0"/>
              <a:t>the momentum vector p into a </a:t>
            </a:r>
            <a:endParaRPr lang="en-US" altLang="zh-CN" dirty="0" smtClean="0"/>
          </a:p>
          <a:p>
            <a:r>
              <a:rPr lang="en-US" altLang="zh-CN" dirty="0" smtClean="0"/>
              <a:t>component </a:t>
            </a:r>
            <a:r>
              <a:rPr lang="en-US" altLang="zh-CN" dirty="0"/>
              <a:t>p⊥ perpendicular to the boundary and a component p∥ parallel to the boundary.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Let </a:t>
            </a:r>
            <a:r>
              <a:rPr lang="en-US" altLang="zh-CN" dirty="0"/>
              <a:t>∆U be the (signed) difference in potential energy </a:t>
            </a:r>
          </a:p>
          <a:p>
            <a:r>
              <a:rPr lang="en-US" altLang="zh-CN" dirty="0"/>
              <a:t>on the two sides of the discontinuity.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                                                     instantaneously </a:t>
            </a:r>
            <a:r>
              <a:rPr lang="en-US" altLang="zh-CN" dirty="0"/>
              <a:t>replaced by </a:t>
            </a:r>
          </a:p>
          <a:p>
            <a:endParaRPr lang="en-US" altLang="zh-CN" dirty="0"/>
          </a:p>
          <a:p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                                   </a:t>
            </a:r>
            <a:r>
              <a:rPr lang="en-US" altLang="zh-CN" dirty="0"/>
              <a:t>then p⊥ is instantaneously replaced by </a:t>
            </a:r>
            <a:r>
              <a:rPr lang="en-US" altLang="zh-CN" dirty="0" smtClean="0"/>
              <a:t>− p</a:t>
            </a:r>
            <a:r>
              <a:rPr lang="en-US" altLang="zh-CN" dirty="0"/>
              <a:t>⊥. 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-1" t="18242" r="2550" b="8789"/>
          <a:stretch/>
        </p:blipFill>
        <p:spPr>
          <a:xfrm>
            <a:off x="4572000" y="3300085"/>
            <a:ext cx="2952328" cy="288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971946"/>
            <a:ext cx="3242065" cy="3519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58" y="4734285"/>
            <a:ext cx="1762676" cy="3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68952" cy="5760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Reflection and Refraction with Leapfrog Dynamics </a:t>
            </a:r>
          </a:p>
        </p:txBody>
      </p:sp>
      <p:sp>
        <p:nvSpPr>
          <p:cNvPr id="3" name="矩形 2"/>
          <p:cNvSpPr/>
          <p:nvPr/>
        </p:nvSpPr>
        <p:spPr>
          <a:xfrm>
            <a:off x="239588" y="1412776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" charset="0"/>
              </a:rPr>
              <a:t>Recently, </a:t>
            </a:r>
            <a:r>
              <a:rPr lang="en-US" altLang="zh-CN" dirty="0" err="1">
                <a:latin typeface="NimbusRomNo9L" charset="0"/>
              </a:rPr>
              <a:t>Pakman</a:t>
            </a:r>
            <a:r>
              <a:rPr lang="en-US" altLang="zh-CN" dirty="0">
                <a:latin typeface="NimbusRomNo9L" charset="0"/>
              </a:rPr>
              <a:t> et al. [11, 10] proposed methods for HMC-based sampling from piecewise </a:t>
            </a:r>
            <a:r>
              <a:rPr lang="en-US" altLang="zh-CN" dirty="0" err="1">
                <a:latin typeface="NimbusRomNo9L" charset="0"/>
              </a:rPr>
              <a:t>Gaus</a:t>
            </a:r>
            <a:r>
              <a:rPr lang="en-US" altLang="zh-CN" dirty="0">
                <a:latin typeface="NimbusRomNo9L" charset="0"/>
              </a:rPr>
              <a:t>- </a:t>
            </a:r>
            <a:r>
              <a:rPr lang="en-US" altLang="zh-CN" dirty="0" err="1">
                <a:latin typeface="NimbusRomNo9L" charset="0"/>
              </a:rPr>
              <a:t>sian</a:t>
            </a:r>
            <a:r>
              <a:rPr lang="en-US" altLang="zh-CN" dirty="0">
                <a:latin typeface="NimbusRomNo9L" charset="0"/>
              </a:rPr>
              <a:t> distributions by exactly solving the Hamiltonian equations, and accounting for what we refer to as refraction and reflection above. However, since </a:t>
            </a:r>
            <a:r>
              <a:rPr lang="en-US" altLang="zh-CN" b="1" dirty="0">
                <a:solidFill>
                  <a:srgbClr val="FF0000"/>
                </a:solidFill>
                <a:latin typeface="NimbusRomNo9L" charset="0"/>
              </a:rPr>
              <a:t>Hamiltonian equations of motion can rarely be solved exactly, the applications of this method are restricted to distributions whose log-density is piecewise quadratic.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8" y="3036312"/>
            <a:ext cx="8268041" cy="1328792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1547664" y="3861048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8" y="4657656"/>
            <a:ext cx="6192180" cy="1856237"/>
          </a:xfrm>
          <a:prstGeom prst="rect">
            <a:avLst/>
          </a:prstGeom>
        </p:spPr>
      </p:pic>
      <p:cxnSp>
        <p:nvCxnSpPr>
          <p:cNvPr id="12" name="直线连接符 11"/>
          <p:cNvCxnSpPr/>
          <p:nvPr/>
        </p:nvCxnSpPr>
        <p:spPr>
          <a:xfrm>
            <a:off x="1547664" y="58772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332656"/>
            <a:ext cx="7110536" cy="4848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92495"/>
            <a:ext cx="7110000" cy="14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68952" cy="5760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Reflection and Refraction with Leapfrog Dynamics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624" y="19168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Detailed Balance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34236"/>
            <a:ext cx="3456384" cy="5147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67203"/>
            <a:ext cx="5110832" cy="322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7664" y="2295565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2" charset="0"/>
              </a:rPr>
              <a:t>Let the image of </a:t>
            </a:r>
            <a:r>
              <a:rPr lang="en-US" altLang="zh-CN" dirty="0" err="1">
                <a:latin typeface="CMMI12" charset="0"/>
              </a:rPr>
              <a:t>A</a:t>
            </a:r>
            <a:r>
              <a:rPr lang="en-US" altLang="zh-CN" sz="1050" dirty="0" err="1">
                <a:latin typeface="CMMI8" charset="0"/>
              </a:rPr>
              <a:t>k</a:t>
            </a:r>
            <a:r>
              <a:rPr lang="en-US" altLang="zh-CN" sz="1050" dirty="0">
                <a:latin typeface="CMMI8" charset="0"/>
              </a:rPr>
              <a:t> </a:t>
            </a:r>
            <a:r>
              <a:rPr lang="en-US" altLang="zh-CN" dirty="0">
                <a:latin typeface="CMR12" charset="0"/>
              </a:rPr>
              <a:t>with respect to the operation of </a:t>
            </a:r>
            <a:r>
              <a:rPr lang="en-US" altLang="zh-CN" dirty="0">
                <a:latin typeface="CMMI12" charset="0"/>
              </a:rPr>
              <a:t>L </a:t>
            </a:r>
            <a:r>
              <a:rPr lang="en-US" altLang="zh-CN" dirty="0">
                <a:latin typeface="CMR12" charset="0"/>
              </a:rPr>
              <a:t>leapfrog steps, plus a negation of the momentum, be </a:t>
            </a:r>
            <a:r>
              <a:rPr lang="en-US" altLang="zh-CN" dirty="0">
                <a:latin typeface="CMMI12" charset="0"/>
              </a:rPr>
              <a:t>B</a:t>
            </a:r>
            <a:r>
              <a:rPr lang="en-US" altLang="zh-CN" sz="1050" dirty="0">
                <a:latin typeface="CMMI8" charset="0"/>
              </a:rPr>
              <a:t>k</a:t>
            </a:r>
            <a:r>
              <a:rPr lang="en-US" altLang="zh-CN" dirty="0">
                <a:latin typeface="CMR12" charset="0"/>
              </a:rPr>
              <a:t>. 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54" y="3989792"/>
            <a:ext cx="8208404" cy="5886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7584" y="4640009"/>
            <a:ext cx="7056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probability </a:t>
            </a:r>
            <a:r>
              <a:rPr lang="en-US" altLang="zh-CN" dirty="0" smtClean="0"/>
              <a:t>of </a:t>
            </a:r>
            <a:r>
              <a:rPr lang="en-US" altLang="zh-CN" dirty="0"/>
              <a:t>the next state being in </a:t>
            </a:r>
            <a:r>
              <a:rPr lang="en-US" altLang="zh-CN" dirty="0" smtClean="0"/>
              <a:t>Bk </a:t>
            </a:r>
            <a:r>
              <a:rPr lang="en-US" altLang="zh-CN" dirty="0"/>
              <a:t>can therefore be written as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184" y="5015702"/>
            <a:ext cx="6341600" cy="17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3326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Reflection and Refraction with Leapfrog Dynamics 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86597"/>
            <a:ext cx="9144000" cy="17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3326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Reflection and Refraction with Leapfrog Dynamics 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" y="929109"/>
            <a:ext cx="8650796" cy="13856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5191"/>
            <a:ext cx="9144000" cy="2684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97" y="5085184"/>
            <a:ext cx="7590912" cy="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3326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Reflection and Refraction with Leapfrog Dynamics 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633"/>
            <a:ext cx="9144000" cy="47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张川川 中央财经大学经济学院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3326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Reflection and Refraction with Leapfrog Dynamics 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887169"/>
            <a:ext cx="7650596" cy="29685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05064"/>
            <a:ext cx="8639349" cy="2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529" y="1628800"/>
            <a:ext cx="8229600" cy="5013176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Review (</a:t>
            </a:r>
            <a:r>
              <a:rPr lang="en-US" altLang="zh-CN" sz="2800" dirty="0"/>
              <a:t>Hamiltonian M</a:t>
            </a:r>
            <a:r>
              <a:rPr lang="en-US" altLang="zh-CN" sz="2800" dirty="0" smtClean="0"/>
              <a:t>onte Carlo</a:t>
            </a:r>
            <a:r>
              <a:rPr lang="en-US" altLang="zh-CN" sz="3000" dirty="0" smtClean="0"/>
              <a:t>)</a:t>
            </a:r>
          </a:p>
          <a:p>
            <a:r>
              <a:rPr lang="en-US" altLang="zh-CN" sz="3000" dirty="0" smtClean="0"/>
              <a:t>Introduction(</a:t>
            </a:r>
            <a:r>
              <a:rPr lang="en-US" altLang="zh-CN" sz="3000" dirty="0" err="1" smtClean="0"/>
              <a:t>discontinous</a:t>
            </a:r>
            <a:r>
              <a:rPr lang="en-US" altLang="zh-CN" sz="3000" dirty="0" smtClean="0"/>
              <a:t> space/ variable selection)</a:t>
            </a:r>
          </a:p>
          <a:p>
            <a:r>
              <a:rPr lang="en-US" altLang="zh-CN" sz="2800" dirty="0" smtClean="0"/>
              <a:t>Reflection </a:t>
            </a:r>
            <a:r>
              <a:rPr lang="en-US" altLang="zh-CN" sz="2800" dirty="0"/>
              <a:t>and Refraction with Exact Hamiltonian Dynamics </a:t>
            </a:r>
          </a:p>
          <a:p>
            <a:r>
              <a:rPr lang="en-US" altLang="zh-CN" sz="2800" dirty="0"/>
              <a:t>Reflection and Refraction with Leapfrog Dynamics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Tailed balance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leap frog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r>
              <a:rPr lang="en-US" altLang="zh-CN" sz="2800" dirty="0"/>
              <a:t>Volume Conservation </a:t>
            </a:r>
            <a:r>
              <a:rPr lang="en-US" altLang="zh-CN" sz="2800" dirty="0" smtClean="0"/>
              <a:t>(main topic)</a:t>
            </a:r>
            <a:endParaRPr lang="en-US" altLang="zh-CN" sz="2800" dirty="0"/>
          </a:p>
          <a:p>
            <a:pPr lvl="1"/>
            <a:r>
              <a:rPr lang="en-US" altLang="zh-CN" dirty="0" smtClean="0"/>
              <a:t>Refraction</a:t>
            </a:r>
          </a:p>
          <a:p>
            <a:pPr lvl="1"/>
            <a:r>
              <a:rPr lang="en-US" altLang="zh-CN" dirty="0" smtClean="0"/>
              <a:t>Reflection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2474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Content</a:t>
            </a:r>
            <a:r>
              <a:rPr kumimoji="1" lang="zh-CN" altLang="en-US" sz="3200" dirty="0" smtClean="0"/>
              <a:t>：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99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332656"/>
            <a:ext cx="856895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/>
              <a:t>Reflection and Refraction with Leapfrog Dynamics 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14048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29572"/>
            <a:ext cx="8918648" cy="807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363287"/>
            <a:ext cx="4608512" cy="833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72" y="4437112"/>
            <a:ext cx="9144000" cy="8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56992"/>
            <a:ext cx="8229600" cy="1143000"/>
          </a:xfrm>
        </p:spPr>
        <p:txBody>
          <a:bodyPr/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7664" y="162880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spike and slab variable selection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ICML 2017 </a:t>
            </a:r>
            <a:r>
              <a:rPr lang="zh-CN" altLang="en-US" dirty="0" smtClean="0"/>
              <a:t>Probabilistic </a:t>
            </a:r>
            <a:r>
              <a:rPr lang="zh-CN" altLang="en-US" dirty="0"/>
              <a:t>Path Hamiltonian Monte </a:t>
            </a:r>
            <a:r>
              <a:rPr lang="zh-CN" altLang="en-US" dirty="0" smtClean="0"/>
              <a:t>Carlo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7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608" y="476672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Review (</a:t>
            </a:r>
            <a:r>
              <a:rPr lang="en-US" altLang="zh-CN" sz="3600" dirty="0"/>
              <a:t>Hamiltonian </a:t>
            </a:r>
            <a:r>
              <a:rPr lang="en-US" altLang="zh-CN" sz="3600" dirty="0" smtClean="0"/>
              <a:t>dynamics</a:t>
            </a:r>
            <a:r>
              <a:rPr kumimoji="1" lang="en-US" altLang="zh-CN" sz="4000" dirty="0" smtClean="0"/>
              <a:t>)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5157192"/>
            <a:ext cx="3600400" cy="145905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1340768"/>
            <a:ext cx="7704856" cy="551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altLang="zh-CN" sz="3000" dirty="0" smtClean="0"/>
              <a:t>The potential energy, U(q)</a:t>
            </a:r>
          </a:p>
          <a:p>
            <a:pPr lvl="2">
              <a:buFont typeface="Arial" charset="0"/>
              <a:buChar char="•"/>
            </a:pPr>
            <a:r>
              <a:rPr lang="en-US" altLang="zh-CN" dirty="0"/>
              <a:t>is proportional to the height of the surface </a:t>
            </a:r>
          </a:p>
          <a:p>
            <a:pPr lvl="1">
              <a:buFont typeface="Arial" charset="0"/>
              <a:buChar char="•"/>
            </a:pPr>
            <a:r>
              <a:rPr lang="en-US" altLang="zh-CN" sz="3200" dirty="0"/>
              <a:t>Kinetic energy K(p)</a:t>
            </a:r>
          </a:p>
          <a:p>
            <a:pPr lvl="2">
              <a:buFont typeface="Arial" charset="0"/>
              <a:buChar char="•"/>
            </a:pPr>
            <a:r>
              <a:rPr lang="en-US" altLang="zh-CN" dirty="0"/>
              <a:t>|P|^2/(2m)</a:t>
            </a:r>
          </a:p>
          <a:p>
            <a:pPr lvl="1">
              <a:buFont typeface="Arial" charset="0"/>
              <a:buChar char="•"/>
            </a:pPr>
            <a:r>
              <a:rPr lang="en-US" altLang="zh-CN" sz="3200" dirty="0"/>
              <a:t>Hamilton’s </a:t>
            </a:r>
            <a:r>
              <a:rPr lang="en-US" altLang="zh-CN" sz="3200" dirty="0" smtClean="0"/>
              <a:t>energy</a:t>
            </a:r>
          </a:p>
          <a:p>
            <a:pPr lvl="2">
              <a:buFont typeface="Arial" charset="0"/>
              <a:buChar char="•"/>
            </a:pPr>
            <a:r>
              <a:rPr lang="en-US" altLang="zh-CN" sz="1800" dirty="0"/>
              <a:t>Hamiltonian dynamics operates on a d-dimensional position vector, q, and a d-dimensional momentum vector, p, so that the full state space has 2d dimensions. The system is described by a function of q and p known as the Hamiltonian, H(</a:t>
            </a:r>
            <a:r>
              <a:rPr lang="en-US" altLang="zh-CN" sz="1800" dirty="0" err="1"/>
              <a:t>q,p</a:t>
            </a:r>
            <a:r>
              <a:rPr lang="en-US" altLang="zh-CN" sz="1800" dirty="0"/>
              <a:t>). 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Hamilton’s equations</a:t>
            </a:r>
            <a:endParaRPr lang="en-US" altLang="zh-CN" sz="3000" dirty="0" smtClean="0"/>
          </a:p>
          <a:p>
            <a:pPr lvl="1">
              <a:buFont typeface="Arial" charset="0"/>
              <a:buChar char="•"/>
            </a:pPr>
            <a:endParaRPr lang="en-US" altLang="zh-CN" sz="3000" dirty="0"/>
          </a:p>
          <a:p>
            <a:pPr lvl="1">
              <a:buFont typeface="Arial" charset="0"/>
              <a:buChar char="•"/>
            </a:pPr>
            <a:endParaRPr lang="en-US" altLang="zh-CN" sz="3000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1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099685"/>
            <a:ext cx="9001000" cy="573325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Hamiltonian </a:t>
            </a:r>
            <a:r>
              <a:rPr lang="en-US" altLang="zh-CN" sz="2800" dirty="0" smtClean="0"/>
              <a:t>dynamics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 property</a:t>
            </a:r>
            <a:endParaRPr lang="en-US" altLang="zh-CN" sz="3000" dirty="0"/>
          </a:p>
          <a:p>
            <a:pPr lvl="1"/>
            <a:r>
              <a:rPr lang="en-US" altLang="zh-CN" dirty="0"/>
              <a:t>Reversibility </a:t>
            </a:r>
          </a:p>
          <a:p>
            <a:pPr lvl="1"/>
            <a:r>
              <a:rPr lang="en-US" altLang="zh-CN" dirty="0"/>
              <a:t>Conservation of the Hamiltonian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Volume preservation </a:t>
            </a:r>
            <a:endParaRPr lang="en-US" altLang="zh-CN" dirty="0" smtClean="0"/>
          </a:p>
          <a:p>
            <a:pPr lvl="2"/>
            <a:r>
              <a:rPr lang="en-US" altLang="zh-CN" dirty="0"/>
              <a:t>volume preservation is equivalent to the determinant of the Jacobian matrix of </a:t>
            </a:r>
            <a:r>
              <a:rPr lang="en-US" altLang="zh-CN" dirty="0" err="1"/>
              <a:t>Ts</a:t>
            </a:r>
            <a:r>
              <a:rPr lang="en-US" altLang="zh-CN" dirty="0"/>
              <a:t> having absolute value </a:t>
            </a:r>
            <a:r>
              <a:rPr lang="en-US" altLang="zh-CN" dirty="0" smtClean="0"/>
              <a:t>one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60649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Review</a:t>
            </a:r>
            <a:r>
              <a:rPr kumimoji="1" lang="en-US" altLang="zh-CN" sz="4400" dirty="0"/>
              <a:t>(</a:t>
            </a:r>
            <a:r>
              <a:rPr lang="en-US" altLang="zh-CN" sz="4000" dirty="0"/>
              <a:t>Hamiltonian dynamics</a:t>
            </a:r>
            <a:r>
              <a:rPr kumimoji="1" lang="en-US" altLang="zh-CN" sz="4400" dirty="0"/>
              <a:t>)</a:t>
            </a:r>
            <a:endParaRPr kumimoji="1" lang="zh-CN" altLang="en-US" sz="4400" dirty="0"/>
          </a:p>
          <a:p>
            <a:endParaRPr kumimoji="1"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36912"/>
            <a:ext cx="7812360" cy="8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285604"/>
            <a:ext cx="4104456" cy="171134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Volume </a:t>
            </a:r>
            <a:r>
              <a:rPr lang="en-US" altLang="zh-CN" dirty="0"/>
              <a:t>preservation 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Linear transformation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60649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Review</a:t>
            </a:r>
            <a:r>
              <a:rPr kumimoji="1" lang="en-US" altLang="zh-CN" sz="4400" dirty="0"/>
              <a:t>(</a:t>
            </a:r>
            <a:r>
              <a:rPr lang="en-US" altLang="zh-CN" sz="4000" dirty="0"/>
              <a:t>Hamiltonian dynamics</a:t>
            </a:r>
            <a:r>
              <a:rPr kumimoji="1" lang="en-US" altLang="zh-CN" sz="4400" dirty="0"/>
              <a:t>)</a:t>
            </a:r>
            <a:endParaRPr kumimoji="1" lang="zh-CN" altLang="en-US" sz="4400" dirty="0"/>
          </a:p>
          <a:p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4763" b="18264"/>
          <a:stretch/>
        </p:blipFill>
        <p:spPr>
          <a:xfrm>
            <a:off x="2411760" y="2234618"/>
            <a:ext cx="3096344" cy="435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57" y="2750683"/>
            <a:ext cx="6118318" cy="2076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75" y="4941168"/>
            <a:ext cx="3536517" cy="948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222" y="5157192"/>
            <a:ext cx="3401468" cy="668908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716016" y="5301208"/>
            <a:ext cx="576064" cy="11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24744"/>
            <a:ext cx="7416824" cy="99610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Volume</a:t>
            </a:r>
            <a:r>
              <a:rPr lang="en-US" altLang="zh-CN" dirty="0" smtClean="0"/>
              <a:t> preservation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numerical way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647" y="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Review</a:t>
            </a:r>
            <a:r>
              <a:rPr kumimoji="1" lang="en-US" altLang="zh-CN" sz="4400" dirty="0"/>
              <a:t>(</a:t>
            </a:r>
            <a:r>
              <a:rPr lang="en-US" altLang="zh-CN" sz="4000" dirty="0"/>
              <a:t>Hamiltonian dynamics</a:t>
            </a:r>
            <a:r>
              <a:rPr kumimoji="1" lang="en-US" altLang="zh-CN" sz="4400" dirty="0"/>
              <a:t>)</a:t>
            </a:r>
            <a:endParaRPr kumimoji="1" lang="zh-CN" altLang="en-US" sz="4400" dirty="0"/>
          </a:p>
          <a:p>
            <a:endParaRPr kumimoji="1"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752743"/>
            <a:ext cx="6876764" cy="849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28" y="2602583"/>
            <a:ext cx="6625022" cy="1240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843503"/>
            <a:ext cx="7075612" cy="10500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4877876"/>
            <a:ext cx="6840760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310679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Review</a:t>
            </a:r>
            <a:r>
              <a:rPr kumimoji="1" lang="en-US" altLang="zh-CN" sz="4400" dirty="0" smtClean="0"/>
              <a:t>(</a:t>
            </a:r>
            <a:r>
              <a:rPr lang="en-US" altLang="zh-CN" sz="4000" dirty="0" smtClean="0"/>
              <a:t>Leapfrog method</a:t>
            </a:r>
            <a:r>
              <a:rPr kumimoji="1" lang="en-US" altLang="zh-CN" sz="4400" dirty="0" smtClean="0"/>
              <a:t>)</a:t>
            </a:r>
            <a:endParaRPr kumimoji="1" lang="zh-CN" altLang="en-US" sz="4400" dirty="0"/>
          </a:p>
          <a:p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788" y="1901502"/>
            <a:ext cx="9144000" cy="2741108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1511152" y="3693701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569900" y="2867761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619672" y="289134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195234" y="287601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MCMC from Hamiltonian dynamics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000" dirty="0"/>
              <a:t>Using Hamiltonian dynamics to sample from a distribution requires translating the </a:t>
            </a:r>
            <a:r>
              <a:rPr lang="en-US" altLang="zh-CN" sz="2000" dirty="0">
                <a:solidFill>
                  <a:srgbClr val="FF0000"/>
                </a:solidFill>
              </a:rPr>
              <a:t>density function </a:t>
            </a:r>
            <a:r>
              <a:rPr lang="en-US" altLang="zh-CN" sz="2000" dirty="0"/>
              <a:t>for this distribution to a </a:t>
            </a:r>
            <a:r>
              <a:rPr lang="en-US" altLang="zh-CN" sz="2000" dirty="0">
                <a:solidFill>
                  <a:srgbClr val="FF0000"/>
                </a:solidFill>
              </a:rPr>
              <a:t>potential energy function </a:t>
            </a:r>
            <a:r>
              <a:rPr lang="en-US" altLang="zh-CN" sz="2000" dirty="0"/>
              <a:t>and introducing </a:t>
            </a:r>
            <a:r>
              <a:rPr lang="en-US" altLang="zh-CN" sz="2000" dirty="0">
                <a:solidFill>
                  <a:srgbClr val="FF0000"/>
                </a:solidFill>
              </a:rPr>
              <a:t>“momentum” variables </a:t>
            </a:r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rgbClr val="FF0000"/>
                </a:solidFill>
              </a:rPr>
              <a:t>go with </a:t>
            </a:r>
            <a:r>
              <a:rPr lang="en-US" altLang="zh-CN" sz="2000" dirty="0"/>
              <a:t>the original variables of interest (now seen as “position” variables). We can then simulate a Markov chain in which each iteration resamples the momentum and then does a </a:t>
            </a:r>
            <a:r>
              <a:rPr lang="en-US" altLang="zh-CN" sz="2000" dirty="0">
                <a:solidFill>
                  <a:srgbClr val="FF0000"/>
                </a:solidFill>
              </a:rPr>
              <a:t>Metropolis update </a:t>
            </a:r>
            <a:r>
              <a:rPr lang="en-US" altLang="zh-CN" sz="2000" dirty="0"/>
              <a:t>with a proposal found using Hamiltonian dynamics</a:t>
            </a:r>
            <a:r>
              <a:rPr lang="en-US" altLang="zh-CN" sz="2000" dirty="0" smtClean="0"/>
              <a:t>.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 </a:t>
            </a:r>
            <a:r>
              <a:rPr lang="en-US" altLang="zh-CN" sz="2400" dirty="0"/>
              <a:t>canonical distributions </a:t>
            </a:r>
            <a:r>
              <a:rPr lang="en-US" altLang="zh-CN" sz="2400" dirty="0" smtClean="0"/>
              <a:t>(from statistical  mechanics)</a:t>
            </a:r>
          </a:p>
          <a:p>
            <a:pPr lvl="3" algn="just"/>
            <a:endParaRPr lang="en-US" altLang="zh-CN" sz="800" dirty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/>
          </a:p>
          <a:p>
            <a:pPr lvl="1" algn="just"/>
            <a:r>
              <a:rPr lang="en-US" altLang="zh-CN" sz="2000" dirty="0" smtClean="0"/>
              <a:t>                                                           T=1,E(x)=-log(P(x))-log(Z)</a:t>
            </a:r>
          </a:p>
          <a:p>
            <a:pPr algn="just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581128"/>
            <a:ext cx="4680520" cy="6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7416824" cy="543550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Step 1 </a:t>
            </a:r>
          </a:p>
          <a:p>
            <a:pPr lvl="1"/>
            <a:r>
              <a:rPr lang="en-US" altLang="zh-CN" sz="2400" dirty="0" smtClean="0"/>
              <a:t>new values for the momentum variables are randomly drawn from their Gaussian distribution, independently of the current values of the position variables </a:t>
            </a:r>
          </a:p>
          <a:p>
            <a:r>
              <a:rPr lang="en-US" altLang="zh-CN" sz="2600" dirty="0" smtClean="0"/>
              <a:t>Step 2</a:t>
            </a:r>
          </a:p>
          <a:p>
            <a:pPr lvl="1"/>
            <a:r>
              <a:rPr lang="en-US" altLang="zh-CN" sz="2400" dirty="0"/>
              <a:t>Starting with the current state, (q, p), Hamiltonian dynamics is simulated for L steps using the Leapfrog method </a:t>
            </a:r>
          </a:p>
          <a:p>
            <a:r>
              <a:rPr lang="en-US" altLang="zh-CN" sz="2400" dirty="0" smtClean="0"/>
              <a:t>Step 3</a:t>
            </a:r>
          </a:p>
          <a:p>
            <a:pPr lvl="1"/>
            <a:r>
              <a:rPr lang="en-US" altLang="zh-CN" sz="2000" dirty="0"/>
              <a:t>Metropolis update is performed, using Hamiltonian dynamics to pro- pose a new state</a:t>
            </a:r>
            <a:r>
              <a:rPr lang="en-US" altLang="zh-CN" dirty="0"/>
              <a:t>.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8" y="26064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Review</a:t>
            </a:r>
            <a:r>
              <a:rPr kumimoji="1" lang="en-US" altLang="zh-CN" sz="3600" dirty="0" smtClean="0"/>
              <a:t>(</a:t>
            </a:r>
            <a:r>
              <a:rPr lang="en-US" altLang="zh-CN" sz="3200" dirty="0" smtClean="0"/>
              <a:t>Hamiltonian MCMC</a:t>
            </a:r>
            <a:r>
              <a:rPr kumimoji="1" lang="en-US" altLang="zh-CN" sz="3600" dirty="0" smtClean="0"/>
              <a:t>)</a:t>
            </a:r>
            <a:endParaRPr kumimoji="1"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6171" r="2327"/>
          <a:stretch/>
        </p:blipFill>
        <p:spPr>
          <a:xfrm>
            <a:off x="107504" y="5821786"/>
            <a:ext cx="8931238" cy="6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ferA">
      <a:majorFont>
        <a:latin typeface="Garamond"/>
        <a:ea typeface="DFKai-SB"/>
        <a:cs typeface=""/>
      </a:majorFont>
      <a:minorFont>
        <a:latin typeface="Garamond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630</Words>
  <Application>Microsoft Macintosh PowerPoint</Application>
  <PresentationFormat>全屏显示(4:3)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Calibri</vt:lpstr>
      <vt:lpstr>CMMI12</vt:lpstr>
      <vt:lpstr>CMMI8</vt:lpstr>
      <vt:lpstr>CMR12</vt:lpstr>
      <vt:lpstr>DFKai-SB</vt:lpstr>
      <vt:lpstr>Garamond</vt:lpstr>
      <vt:lpstr>NimbusRomNo9L</vt:lpstr>
      <vt:lpstr>楷体_GB2312</vt:lpstr>
      <vt:lpstr>宋体</vt:lpstr>
      <vt:lpstr>Office 主题​​</vt:lpstr>
      <vt:lpstr>Reflection, Refraction, and Hamiltonian Monte Carlo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MCMC from Hamiltonian dynamics </vt:lpstr>
      <vt:lpstr>PowerPoint 演示文稿</vt:lpstr>
      <vt:lpstr>PowerPoint 演示文稿</vt:lpstr>
      <vt:lpstr>PowerPoint 演示文稿</vt:lpstr>
      <vt:lpstr>PowerPoint 演示文稿</vt:lpstr>
      <vt:lpstr>Reflection and Refraction with Leapfrog Dynamics </vt:lpstr>
      <vt:lpstr>PowerPoint 演示文稿</vt:lpstr>
      <vt:lpstr>Reflection and Refraction with Leapfrog Dynamics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Evaluaton Methods: Introduction</dc:title>
  <dc:creator>ZHANGCHUANCHUAN</dc:creator>
  <cp:lastModifiedBy>Microsoft Office 用户</cp:lastModifiedBy>
  <cp:revision>377</cp:revision>
  <dcterms:created xsi:type="dcterms:W3CDTF">2016-06-23T11:53:15Z</dcterms:created>
  <dcterms:modified xsi:type="dcterms:W3CDTF">2019-06-02T09:23:46Z</dcterms:modified>
</cp:coreProperties>
</file>