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0"/>
  </p:notesMasterIdLst>
  <p:sldIdLst>
    <p:sldId id="529" r:id="rId2"/>
    <p:sldId id="564" r:id="rId3"/>
    <p:sldId id="565" r:id="rId4"/>
    <p:sldId id="566" r:id="rId5"/>
    <p:sldId id="580" r:id="rId6"/>
    <p:sldId id="579" r:id="rId7"/>
    <p:sldId id="575" r:id="rId8"/>
    <p:sldId id="582" r:id="rId9"/>
    <p:sldId id="583" r:id="rId10"/>
    <p:sldId id="581" r:id="rId11"/>
    <p:sldId id="578" r:id="rId12"/>
    <p:sldId id="567" r:id="rId13"/>
    <p:sldId id="586" r:id="rId14"/>
    <p:sldId id="569" r:id="rId15"/>
    <p:sldId id="568" r:id="rId16"/>
    <p:sldId id="577" r:id="rId17"/>
    <p:sldId id="576" r:id="rId18"/>
    <p:sldId id="585" r:id="rId19"/>
    <p:sldId id="587" r:id="rId20"/>
    <p:sldId id="588" r:id="rId21"/>
    <p:sldId id="589" r:id="rId22"/>
    <p:sldId id="570" r:id="rId23"/>
    <p:sldId id="584" r:id="rId24"/>
    <p:sldId id="590" r:id="rId25"/>
    <p:sldId id="572" r:id="rId26"/>
    <p:sldId id="553" r:id="rId27"/>
    <p:sldId id="574" r:id="rId28"/>
    <p:sldId id="557" r:id="rId29"/>
  </p:sldIdLst>
  <p:sldSz cx="12190413" cy="6859588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ED56C"/>
    <a:srgbClr val="D43E01"/>
    <a:srgbClr val="E8EAE9"/>
    <a:srgbClr val="FCFCFC"/>
    <a:srgbClr val="CCD0D1"/>
    <a:srgbClr val="D7D9E1"/>
    <a:srgbClr val="D5D8E3"/>
    <a:srgbClr val="DADBDE"/>
    <a:srgbClr val="D9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7" autoAdjust="0"/>
    <p:restoredTop sz="93883" autoAdjust="0"/>
  </p:normalViewPr>
  <p:slideViewPr>
    <p:cSldViewPr>
      <p:cViewPr>
        <p:scale>
          <a:sx n="60" d="100"/>
          <a:sy n="60" d="100"/>
        </p:scale>
        <p:origin x="948" y="216"/>
      </p:cViewPr>
      <p:guideLst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2019/9/12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67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357835" y="273317"/>
            <a:ext cx="449383" cy="467556"/>
          </a:xfrm>
          <a:prstGeom prst="rect">
            <a:avLst/>
          </a:prstGeom>
        </p:spPr>
        <p:txBody>
          <a:bodyPr vert="horz" lIns="0" tIns="0" rIns="0" bIns="6094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300" smtClean="0"/>
              <a:pPr/>
              <a:t>‹#›</a:t>
            </a:fld>
            <a:endParaRPr lang="en-US" sz="1300" dirty="0"/>
          </a:p>
        </p:txBody>
      </p:sp>
      <p:cxnSp>
        <p:nvCxnSpPr>
          <p:cNvPr id="14" name="Straight Connector 3"/>
          <p:cNvCxnSpPr/>
          <p:nvPr userDrawn="1"/>
        </p:nvCxnSpPr>
        <p:spPr>
          <a:xfrm>
            <a:off x="10974296" y="6461963"/>
            <a:ext cx="5079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9019564" y="373917"/>
            <a:ext cx="326050" cy="3260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15662" y="2365013"/>
            <a:ext cx="276993" cy="2769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9" name="同心圆 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93142" y="1193573"/>
            <a:ext cx="386238" cy="3948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697075" y="1829785"/>
            <a:ext cx="244715" cy="2447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036851" y="1526012"/>
            <a:ext cx="244715" cy="2447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03" name="TextBox 7"/>
          <p:cNvSpPr>
            <a:spLocks noChangeArrowheads="1"/>
          </p:cNvSpPr>
          <p:nvPr/>
        </p:nvSpPr>
        <p:spPr bwMode="auto">
          <a:xfrm>
            <a:off x="1570950" y="2706519"/>
            <a:ext cx="931784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400" b="1" dirty="0">
                <a:solidFill>
                  <a:srgbClr val="006CB8"/>
                </a:solidFill>
                <a:latin typeface="+mj-ea"/>
                <a:ea typeface="+mj-ea"/>
              </a:rPr>
              <a:t>A brief review of feature-based time series forecasting</a:t>
            </a:r>
            <a:endParaRPr lang="zh-CN" altLang="en-US" sz="4400" b="1" dirty="0">
              <a:solidFill>
                <a:srgbClr val="006CB8"/>
              </a:solidFill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98868" y="4606495"/>
            <a:ext cx="246280" cy="53039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62802" y="852713"/>
            <a:ext cx="977072" cy="9770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9C114A0-71D5-43D3-83F2-5A08714429C7}"/>
              </a:ext>
            </a:extLst>
          </p:cNvPr>
          <p:cNvSpPr txBox="1"/>
          <p:nvPr/>
        </p:nvSpPr>
        <p:spPr>
          <a:xfrm>
            <a:off x="4799062" y="4785088"/>
            <a:ext cx="33970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Li </a:t>
            </a:r>
            <a:r>
              <a:rPr lang="en-US" altLang="zh-CN" sz="20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                2019/9/12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9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8E5B88-8A97-41F0-B29B-A00F69AF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0" y="0"/>
            <a:ext cx="11328171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841F48-A013-43D4-A2C8-57ABDF17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1" y="0"/>
            <a:ext cx="11420769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7128792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 Feature-based representations of time series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66581" y="1396142"/>
            <a:ext cx="10223410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Time series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Fulcher, 2018; Deng,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Runger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Tuv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&amp; Vladimir, 2013 ; Fulcher &amp; Jones, 2014; Kang,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Belušić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&amp; Smith-Miles, 2014, 2015;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Mörchen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2003;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Nanopoulos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et al., 2001; Wang et al.,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Global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Distribution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autocorrelation properties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stationarity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entropy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Fourier transform  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Scaling algorithms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Statistical time-series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Subsequence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interval features,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shapelets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and pattern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Deng et al.,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2013; </a:t>
            </a: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Ye and Keogh, 2009; Mueen et al., 2011; Lin et al. 2012; Lin et al., 2007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Hybrid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Bagnall et al. (2015)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2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FF0C09-B1A9-4B1E-BD69-B8E9A4A4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3" y="1360286"/>
            <a:ext cx="5327258" cy="3384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A305153-315B-489D-939D-432ECE11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4"/>
          <a:stretch/>
        </p:blipFill>
        <p:spPr>
          <a:xfrm>
            <a:off x="5735166" y="1360286"/>
            <a:ext cx="628861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7128792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 Feature-based representations of time series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46419" y="1444635"/>
            <a:ext cx="10223410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feature vector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time series clustering; classification;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Wang et al., 2006 ; Fulcher et al., 2013; Fulcher and Jones, 2014; Nanopoulos et al., 2001; Hyndman et al., 2015 ; Talagala et al., 2019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Adam, 1973  ; Collopy and Armstrong, 1992 ; Wang et al., 2009 ; Petropoulos et al., 2014; Kang et al., 2017</a:t>
            </a:r>
          </a:p>
          <a:p>
            <a:endParaRPr lang="zh-CN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7128792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 Feature-based representations of time series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66614" y="1485578"/>
            <a:ext cx="10223410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Fulcher, B. D., Little, M. A., &amp; Jones, N. S. (2013). Highly comparative time-series analysis: the empirical structure of time series and their methods. Journal of the Royal Society Interface, 10(83), 20130048.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Fulcher, B., &amp; Jones, N. (2014). Highly comparative feature-based time-series classification. IEEE Transactions on Knowledge and Data Engineering, 26(12), 3026–3037.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Fulcher B D, Jones N S. </a:t>
            </a:r>
            <a:r>
              <a:rPr lang="en-US" altLang="zh-CN" dirty="0" err="1"/>
              <a:t>hctsa</a:t>
            </a:r>
            <a:r>
              <a:rPr lang="en-US" altLang="zh-CN" dirty="0"/>
              <a:t>: A computational framework for automated time-series phenotyping using massive feature extraction[J]. Cell systems, 2017, 5(5): 527-531. e3.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Fulcher B D. Feature-based time-series analysis[M]//Feature Engineering for Machine Learning and Data Analytics. CRC Press, 2018: 87-116.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Hyndman R J, Wang E, Laptev N. Large-scale unusual time series detection[C]//2015 IEEE international conference on data mining workshop (ICDMW). IEEE, 2015: 1616-1619.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Y. Kang, R. Hyndman, and K. Smith-Miles. </a:t>
            </a:r>
            <a:r>
              <a:rPr lang="en-US" altLang="zh-CN" dirty="0" err="1"/>
              <a:t>Visualising</a:t>
            </a:r>
            <a:r>
              <a:rPr lang="en-US" altLang="zh-CN" dirty="0"/>
              <a:t> forecasting algorithm performance using time series instance spaces. </a:t>
            </a:r>
            <a:r>
              <a:rPr lang="en-US" altLang="zh-CN" i="1" dirty="0"/>
              <a:t>Int. J. Forecasting </a:t>
            </a:r>
            <a:r>
              <a:rPr lang="en-US" altLang="zh-CN" b="1" dirty="0"/>
              <a:t>33</a:t>
            </a:r>
            <a:r>
              <a:rPr lang="en-US" altLang="zh-CN" dirty="0"/>
              <a:t>, 345 (2017).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634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E4B0C4-7206-4399-BE5F-C88E64C2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6" y="0"/>
            <a:ext cx="11385319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0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25D47A-F85A-4293-8F96-9BD5B7D8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" y="510381"/>
            <a:ext cx="118491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631393-0F4A-4B0D-8E0D-1488AF83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8" y="0"/>
            <a:ext cx="11530896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85F823-98CF-4B2D-A0F1-68A724CE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332065"/>
            <a:ext cx="8064896" cy="5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1BE890-150B-4956-BE36-D27E05D6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7" y="0"/>
            <a:ext cx="11554397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3E3CA9-B44B-4E54-B3F3-396E20FF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7" y="1485579"/>
            <a:ext cx="8369487" cy="5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95E0C7-67ED-475C-AE41-500B4C2CA555}"/>
              </a:ext>
            </a:extLst>
          </p:cNvPr>
          <p:cNvGrpSpPr>
            <a:grpSpLocks/>
          </p:cNvGrpSpPr>
          <p:nvPr/>
        </p:nvGrpSpPr>
        <p:grpSpPr bwMode="auto">
          <a:xfrm>
            <a:off x="946634" y="880293"/>
            <a:ext cx="10297144" cy="5099002"/>
            <a:chOff x="805000" y="3614088"/>
            <a:chExt cx="10296509" cy="4548002"/>
          </a:xfrm>
        </p:grpSpPr>
        <p:sp>
          <p:nvSpPr>
            <p:cNvPr id="3" name="任意多边形 54">
              <a:extLst>
                <a:ext uri="{FF2B5EF4-FFF2-40B4-BE49-F238E27FC236}">
                  <a16:creationId xmlns:a16="http://schemas.microsoft.com/office/drawing/2014/main" id="{52E3A80D-90EC-4C77-94AF-800E07C6F470}"/>
                </a:ext>
              </a:extLst>
            </p:cNvPr>
            <p:cNvSpPr/>
            <p:nvPr/>
          </p:nvSpPr>
          <p:spPr>
            <a:xfrm>
              <a:off x="805000" y="3873609"/>
              <a:ext cx="10296509" cy="4288481"/>
            </a:xfrm>
            <a:custGeom>
              <a:avLst/>
              <a:gdLst>
                <a:gd name="connsiteX0" fmla="*/ 0 w 3330369"/>
                <a:gd name="connsiteY0" fmla="*/ 0 h 1998222"/>
                <a:gd name="connsiteX1" fmla="*/ 3330369 w 3330369"/>
                <a:gd name="connsiteY1" fmla="*/ 0 h 1998222"/>
                <a:gd name="connsiteX2" fmla="*/ 3330369 w 3330369"/>
                <a:gd name="connsiteY2" fmla="*/ 1998222 h 1998222"/>
                <a:gd name="connsiteX3" fmla="*/ 0 w 3330369"/>
                <a:gd name="connsiteY3" fmla="*/ 1998222 h 1998222"/>
                <a:gd name="connsiteX4" fmla="*/ 0 w 3330369"/>
                <a:gd name="connsiteY4" fmla="*/ 0 h 199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369" h="1998222">
                  <a:moveTo>
                    <a:pt x="0" y="0"/>
                  </a:moveTo>
                  <a:lnTo>
                    <a:pt x="3330369" y="0"/>
                  </a:lnTo>
                  <a:lnTo>
                    <a:pt x="3330369" y="1998222"/>
                  </a:lnTo>
                  <a:lnTo>
                    <a:pt x="0" y="1998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252000" tIns="324000" rIns="252000" bIns="121920" spcCol="1270" anchor="t" anchorCtr="0"/>
            <a:lstStyle/>
            <a:p>
              <a:pPr marL="285750" indent="-285750" algn="just" defTabSz="1422400" fontAlgn="auto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n"/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Time series forecasting is an important and challenging problem in data mining. Hundreds of time series forecasting algorithms have been proposed</a:t>
              </a:r>
            </a:p>
            <a:p>
              <a:pPr marL="285750" indent="-285750" algn="just" defTabSz="1422400" fontAlgn="auto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n"/>
                <a:defRPr/>
              </a:pPr>
              <a:r>
                <a:rPr lang="en-US" altLang="zh-CN" dirty="0"/>
                <a:t>No single time-series forecasting method can perform best on all types of time series, selecting the most appropriate forecast model based on time series features has been a popular alternative approach in the last decades</a:t>
              </a:r>
            </a:p>
            <a:p>
              <a:pPr marL="285750" indent="-285750" algn="just" defTabSz="1422400" fontAlgn="auto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n"/>
                <a:defRPr/>
              </a:pPr>
              <a:r>
                <a:rPr lang="en-US" altLang="zh-CN" dirty="0"/>
                <a:t>The time series generated with certain features, as diverse and controllable benchmarking data, are stronger than existing datasets for algorithm evaluation</a:t>
              </a:r>
            </a:p>
            <a:p>
              <a:pPr marL="285750" indent="-285750" algn="just" defTabSz="1422400" fontAlgn="auto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n"/>
                <a:defRPr/>
              </a:pPr>
              <a:r>
                <a:rPr lang="en-US" altLang="zh-CN" b="1" dirty="0"/>
                <a:t>overview of the three aspects of feature-based time series forecasting: (1) feature-based representations of time series, (2) generation of time series, (3) applications of time-series features for forecasting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5B4CA0D-F512-48C6-A412-A13DE955AD7A}"/>
                </a:ext>
              </a:extLst>
            </p:cNvPr>
            <p:cNvSpPr/>
            <p:nvPr/>
          </p:nvSpPr>
          <p:spPr bwMode="auto">
            <a:xfrm>
              <a:off x="1117285" y="3614088"/>
              <a:ext cx="3852190" cy="5331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微软雅黑" pitchFamily="34" charset="-122"/>
                  <a:ea typeface="微软雅黑" pitchFamily="34" charset="-122"/>
                </a:rPr>
                <a:t>Abstract</a:t>
              </a:r>
              <a:endParaRPr lang="zh-CN" altLang="en-US" sz="2800" b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31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CF8F06-DA19-4478-AA29-5BFBBE00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0" y="0"/>
            <a:ext cx="11590031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6C5222-749A-44AE-AC02-8D5B1BD2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413570"/>
            <a:ext cx="8373501" cy="54460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EB9088-ACFC-4113-88F6-68C26F2C8FDA}"/>
              </a:ext>
            </a:extLst>
          </p:cNvPr>
          <p:cNvSpPr/>
          <p:nvPr/>
        </p:nvSpPr>
        <p:spPr>
          <a:xfrm>
            <a:off x="622598" y="4653930"/>
            <a:ext cx="45365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8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CD33BD-754C-4BD9-95A8-14C4DCA6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0" y="0"/>
            <a:ext cx="11379472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CF6EDA-251C-4BD4-8701-5CF1FFF1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341562"/>
            <a:ext cx="8285939" cy="55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5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5112568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 Generation of time series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46419" y="1444635"/>
            <a:ext cx="10223410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need for more comprehensive time series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Keogh and Kasetty, 2003 ;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K. Smith-Miles and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Bowly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 2015; </a:t>
            </a: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Muñoz et al., 2017 ; Kang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 Some attempts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 from real data ( </a:t>
            </a: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Ismail Fawaz et al., 2019; Makridakis et al., 2018 )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generate datasets (Vinod, et al., 2009; Bagnall et al., 2017)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generation of time series with certain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K. Smith-Miles  and Bowly, 2015; Muñoz et al., 2016; Muñoz et al., 2017 ; Kang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Kegel, Hahmann et al., 2017; Kegel, Lars et al., 2017, Talagala et al., 2018; Kang et al.,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F8945B-E59C-4588-A055-9B19FD706F33}"/>
              </a:ext>
            </a:extLst>
          </p:cNvPr>
          <p:cNvSpPr txBox="1"/>
          <p:nvPr/>
        </p:nvSpPr>
        <p:spPr>
          <a:xfrm>
            <a:off x="746419" y="5085978"/>
            <a:ext cx="10223410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Smith-Miles, K., &amp;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Bowly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S. (2015). Generating new test instances by evolving in instance space. Computers &amp; Operations Research, 63, 102–113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Yanfei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Kang, Rob J Hyndman, Feng Li (2018). GRATIS: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GeneRAting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Series with diverse and controllable characteristics. https://arxiv.org/abs/1903.02787.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9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204C2D-FAB6-482C-B001-FA177B7A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0" y="0"/>
            <a:ext cx="11559512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A2494C-5F47-4D94-8000-7DF13D9B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6" y="1125538"/>
            <a:ext cx="5860901" cy="29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34CD88-6470-46DD-B219-A834E4E8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9" y="0"/>
            <a:ext cx="10697294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5B15E-1E03-4E26-BD93-15A01917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1317177"/>
            <a:ext cx="7368306" cy="55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7992888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 Applications of time-series features for forecasting 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46419" y="1444635"/>
            <a:ext cx="1022341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select the most appropriate forecast model based on time series features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 rule-based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Collopy and Armstrong, 1992;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Adya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et al., 2001; Armstrong et al., 2001; Shah, 1997 </a:t>
            </a: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da-DK" altLang="zh-CN" sz="2400" dirty="0"/>
              <a:t> univariate time series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Meade, 2000; Paras et al., 2009; McGovern et al., 2010; Petropoulos et al.,2014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Kang et al., 2017; Montero-Manso et al., 2018; Makridakis et al., 2018 </a:t>
            </a:r>
          </a:p>
          <a:p>
            <a:endParaRPr lang="zh-CN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 automated feature extraction from time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Fulcher et al., 2013; Fulcher and Jones, 2014; Fulcher and Jones, 2017; Christ et al., 2016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Hatami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et al., 2017; Wang and Oates, 2015; Li et al., 2019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96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0" y="1797235"/>
            <a:ext cx="12190413" cy="271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4242" y="2786116"/>
            <a:ext cx="2461565" cy="73866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 Learning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1330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208884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8518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477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37036" y="6397488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98643" y="5716482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756926" y="5446018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8588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2603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106035" y="5951592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215405" y="5818896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903193" y="6239146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71270" y="5994679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233354" y="1114206"/>
            <a:ext cx="1596026" cy="159660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6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860613-667E-4789-B6EF-61ED9EA74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4"/>
          <a:stretch/>
        </p:blipFill>
        <p:spPr>
          <a:xfrm>
            <a:off x="334566" y="1341562"/>
            <a:ext cx="5625187" cy="38884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99DF71-A7AB-4A8D-AC59-749DC5EFE16B}"/>
              </a:ext>
            </a:extLst>
          </p:cNvPr>
          <p:cNvSpPr/>
          <p:nvPr/>
        </p:nvSpPr>
        <p:spPr>
          <a:xfrm>
            <a:off x="6455246" y="1721634"/>
            <a:ext cx="5256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Overview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Installation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R nuts and bolts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Numbers/Attributes/Vectors/Matrices/Lists/Factors/Data Frames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Getting data in and out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Reading and Writing Data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err="1"/>
              <a:t>Subsetting</a:t>
            </a:r>
            <a:r>
              <a:rPr lang="en-US" altLang="zh-CN" sz="2400" dirty="0"/>
              <a:t> R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70C0"/>
                </a:solidFill>
              </a:rPr>
              <a:t>Subsetting</a:t>
            </a:r>
            <a:r>
              <a:rPr lang="en-US" altLang="zh-CN" sz="2400" dirty="0">
                <a:solidFill>
                  <a:srgbClr val="0070C0"/>
                </a:solidFill>
              </a:rPr>
              <a:t> a Vector/Matrix/Lists/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256745-C6BF-405A-BC61-33ADC2CFCD43}"/>
              </a:ext>
            </a:extLst>
          </p:cNvPr>
          <p:cNvSpPr/>
          <p:nvPr/>
        </p:nvSpPr>
        <p:spPr>
          <a:xfrm>
            <a:off x="694606" y="5662042"/>
            <a:ext cx="2152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https://yanfei.site/</a:t>
            </a:r>
          </a:p>
        </p:txBody>
      </p:sp>
    </p:spTree>
    <p:extLst>
      <p:ext uri="{BB962C8B-B14F-4D97-AF65-F5344CB8AC3E}">
        <p14:creationId xmlns:p14="http://schemas.microsoft.com/office/powerpoint/2010/main" val="69383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0" y="1797235"/>
            <a:ext cx="12190413" cy="271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93704" y="2724561"/>
            <a:ext cx="2803005" cy="86177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1330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208884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8518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477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37036" y="6397488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98643" y="5716482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756926" y="5446018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8588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2603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106035" y="5951592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215405" y="5818896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903193" y="6239146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71270" y="5994679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9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3852428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 Introduction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66614" y="1485578"/>
            <a:ext cx="10223410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Methods and applications of 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Goodwin et al., 2014; Arroyo et al., 2011; Deb et al., 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No-Free-Lunch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Wolpert, 1996 ; Wolpert and Macready, 1997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Adam, 1973 ; Collopy and Armstrong, 1992 ; Wang et al., 2009 ; Petropoulos et al., 2014 ; Kang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Fulcher, 2018;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Nanopoulos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et al., 2001 ; </a:t>
            </a:r>
            <a:r>
              <a:rPr lang="fr-FR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Shah, 1997 ; Meade , 2000; Petropoulos et al., 2014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Reviews of 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 </a:t>
            </a:r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Gooijer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and Hyndman, 2006 ;</a:t>
            </a:r>
            <a:r>
              <a:rPr lang="da-DK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Cheng et al., 2015; Deb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A comprehensive review of recent developments in feature-based time series forecasting is still lacking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53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A88E99-84FA-4233-8A01-125EB9B30720}"/>
              </a:ext>
            </a:extLst>
          </p:cNvPr>
          <p:cNvSpPr/>
          <p:nvPr/>
        </p:nvSpPr>
        <p:spPr bwMode="auto">
          <a:xfrm>
            <a:off x="766614" y="477466"/>
            <a:ext cx="3852428" cy="597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 Introduction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AE36-730A-441A-B48F-62C3EF6BCB9E}"/>
              </a:ext>
            </a:extLst>
          </p:cNvPr>
          <p:cNvSpPr txBox="1"/>
          <p:nvPr/>
        </p:nvSpPr>
        <p:spPr>
          <a:xfrm>
            <a:off x="766614" y="1341562"/>
            <a:ext cx="10729192" cy="5247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Fulcher B D. Feature-based time-series analysis[M]//Feature Engineering for Machine Learning and Data Analytics. CRC Press, 2018: 87-116.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Petropoulos, F., </a:t>
            </a:r>
            <a:r>
              <a:rPr lang="en-US" altLang="zh-CN" dirty="0" err="1"/>
              <a:t>Makridakis</a:t>
            </a:r>
            <a:r>
              <a:rPr lang="en-US" altLang="zh-CN" dirty="0"/>
              <a:t>, S., </a:t>
            </a:r>
            <a:r>
              <a:rPr lang="en-US" altLang="zh-CN" dirty="0" err="1"/>
              <a:t>Assimakopoulos</a:t>
            </a:r>
            <a:r>
              <a:rPr lang="en-US" altLang="zh-CN" dirty="0"/>
              <a:t>, V., &amp; Nikolopoulos, K. (2014). ‘Horses for courses’ in demand forecasting. European Journal of Operational Research, 237(1), 152–163.</a:t>
            </a:r>
            <a:endParaRPr lang="zh-CN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De </a:t>
            </a:r>
            <a:r>
              <a:rPr lang="en-US" altLang="zh-CN" dirty="0" err="1"/>
              <a:t>Gooijer</a:t>
            </a:r>
            <a:r>
              <a:rPr lang="en-US" altLang="zh-CN" dirty="0"/>
              <a:t>, J.G. and Hyndman, R.J. (2006) 25 years of time series forecasting. International Journal of Forecasting, 22, 443–473.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Cheng C, Sa-</a:t>
            </a:r>
            <a:r>
              <a:rPr lang="en-US" altLang="zh-CN" dirty="0" err="1"/>
              <a:t>Ngasoongsong</a:t>
            </a:r>
            <a:r>
              <a:rPr lang="en-US" altLang="zh-CN" dirty="0"/>
              <a:t> A, </a:t>
            </a:r>
            <a:r>
              <a:rPr lang="en-US" altLang="zh-CN" dirty="0" err="1"/>
              <a:t>Beyca</a:t>
            </a:r>
            <a:r>
              <a:rPr lang="en-US" altLang="zh-CN" dirty="0"/>
              <a:t> O, et al. Time series forecasting for nonlinear and non-stationary processes: a review and comparative study[J]. </a:t>
            </a:r>
            <a:r>
              <a:rPr lang="en-US" altLang="zh-CN" dirty="0" err="1"/>
              <a:t>Iie</a:t>
            </a:r>
            <a:r>
              <a:rPr lang="en-US" altLang="zh-CN" dirty="0"/>
              <a:t> Transactions, 2015, 47(10): 1053-1071.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Deb C, Zhang F, Yang J, et al. A review on time series forecasting techniques for building energy consumption[J]. Renewable and Sustainable Energy Reviews, 2017, 74: 902-924.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err="1"/>
              <a:t>Taieb</a:t>
            </a:r>
            <a:r>
              <a:rPr lang="en-US" altLang="zh-CN" sz="1600" dirty="0"/>
              <a:t> S B, </a:t>
            </a:r>
            <a:r>
              <a:rPr lang="en-US" altLang="zh-CN" sz="1600" dirty="0" err="1"/>
              <a:t>Bontempi</a:t>
            </a:r>
            <a:r>
              <a:rPr lang="en-US" altLang="zh-CN" sz="1600" dirty="0"/>
              <a:t> G, Atiya A F, et al. A review and comparison of strategies for multi-step ahead time series forecasting based on the NN5 forecasting competition[J]. Expert systems with applications, 2012, 39(8): 7067-7083.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Martinez C A, Velasquez J D. Conceptual developments in genetic programming for time series forecasting[J]. IEEE Latin America Transactions, 2015, 13(8): 2728-2733.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err="1"/>
              <a:t>Cogollo</a:t>
            </a:r>
            <a:r>
              <a:rPr lang="en-US" altLang="zh-CN" sz="1600" dirty="0"/>
              <a:t> M R, Velasquez J D. Methodological advances in artificial neural networks for time series forecasting[J]. IEEE Latin America Transactions, 2014, 12(4): 764-771.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36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97CD99-6D03-4873-8AA0-02086B6B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2" y="0"/>
            <a:ext cx="11387988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04ABC4-7F3D-45A7-A806-42D474E3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10" y="1341562"/>
            <a:ext cx="7062146" cy="2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E2EE74-70F9-4C21-B2BA-C8CBC3C3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2" y="0"/>
            <a:ext cx="11217548" cy="68595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CB067C-5A1B-413C-954B-FE933B82107E}"/>
              </a:ext>
            </a:extLst>
          </p:cNvPr>
          <p:cNvSpPr/>
          <p:nvPr/>
        </p:nvSpPr>
        <p:spPr>
          <a:xfrm>
            <a:off x="622598" y="4581922"/>
            <a:ext cx="5328592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5D25C6-E399-44B8-A053-BB88E9C7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783"/>
            <a:ext cx="12190413" cy="6756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865F2B-DCB5-4941-AE5F-C7A21CC6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94" y="51783"/>
            <a:ext cx="3398328" cy="685958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13F641-6DA9-46CD-B307-FA9AF5871A3B}"/>
              </a:ext>
            </a:extLst>
          </p:cNvPr>
          <p:cNvSpPr/>
          <p:nvPr/>
        </p:nvSpPr>
        <p:spPr>
          <a:xfrm>
            <a:off x="58636" y="3789834"/>
            <a:ext cx="6888566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246F9-E076-4647-9213-653AD5BA66BD}"/>
              </a:ext>
            </a:extLst>
          </p:cNvPr>
          <p:cNvSpPr/>
          <p:nvPr/>
        </p:nvSpPr>
        <p:spPr>
          <a:xfrm>
            <a:off x="92533" y="2205658"/>
            <a:ext cx="6888566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BA4A3D-12B8-41E3-A1CD-B32BE919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07" y="0"/>
            <a:ext cx="10044397" cy="6859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01E2DB-9846-450D-B997-7C8270E7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70" y="1341562"/>
            <a:ext cx="6888566" cy="38164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D5C5BB-3CA5-40E2-9EEE-8236552FEC74}"/>
              </a:ext>
            </a:extLst>
          </p:cNvPr>
          <p:cNvSpPr/>
          <p:nvPr/>
        </p:nvSpPr>
        <p:spPr>
          <a:xfrm>
            <a:off x="1270670" y="2709714"/>
            <a:ext cx="6888566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656E59-2246-49CE-BC6F-B6760363640B}"/>
              </a:ext>
            </a:extLst>
          </p:cNvPr>
          <p:cNvSpPr/>
          <p:nvPr/>
        </p:nvSpPr>
        <p:spPr>
          <a:xfrm>
            <a:off x="1270670" y="4708451"/>
            <a:ext cx="6888566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9D0ECA-439E-4484-AA6A-6B12EF226CFA}"/>
              </a:ext>
            </a:extLst>
          </p:cNvPr>
          <p:cNvSpPr/>
          <p:nvPr/>
        </p:nvSpPr>
        <p:spPr>
          <a:xfrm>
            <a:off x="1283175" y="6349104"/>
            <a:ext cx="6888566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2E81DE-4A75-4B1F-AFDD-32BE79BC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8" y="0"/>
            <a:ext cx="1171365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6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ULTRA_SCORM_COURSE_ID" val="19D12169-10B6-4984-8CE8-8968B0B22BA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HG000768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14568</TotalTime>
  <Words>1342</Words>
  <Application>Microsoft Office PowerPoint</Application>
  <PresentationFormat>自定义</PresentationFormat>
  <Paragraphs>113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hl81829782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HG000768</dc:title>
  <dc:creator>hl81829782</dc:creator>
  <dc:description>hl81829782</dc:description>
  <cp:lastModifiedBy>Lily0703</cp:lastModifiedBy>
  <cp:revision>1156</cp:revision>
  <dcterms:created xsi:type="dcterms:W3CDTF">2015-04-24T01:01:13Z</dcterms:created>
  <dcterms:modified xsi:type="dcterms:W3CDTF">2019-09-12T06:09:44Z</dcterms:modified>
  <cp:category>hl81829782</cp:category>
</cp:coreProperties>
</file>