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76" r:id="rId3"/>
    <p:sldId id="286" r:id="rId4"/>
    <p:sldId id="312" r:id="rId5"/>
    <p:sldId id="310" r:id="rId6"/>
    <p:sldId id="308" r:id="rId7"/>
    <p:sldId id="311" r:id="rId8"/>
    <p:sldId id="313" r:id="rId9"/>
    <p:sldId id="315" r:id="rId10"/>
    <p:sldId id="316" r:id="rId11"/>
    <p:sldId id="314" r:id="rId12"/>
    <p:sldId id="31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雪堃" initials="李" lastIdx="1" clrIdx="0">
    <p:extLst>
      <p:ext uri="{19B8F6BF-5375-455C-9EA6-DF929625EA0E}">
        <p15:presenceInfo xmlns:p15="http://schemas.microsoft.com/office/powerpoint/2012/main" userId="15f86765955d98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C1C1"/>
    <a:srgbClr val="014924"/>
    <a:srgbClr val="C00000"/>
    <a:srgbClr val="FF3F3F"/>
    <a:srgbClr val="005CA1"/>
    <a:srgbClr val="B2B2B2"/>
    <a:srgbClr val="004A82"/>
    <a:srgbClr val="00355C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923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4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552A8-ECE7-49AA-8726-BE90DBC11947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EAD77-486C-432B-9EE9-E6FD5C91EB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5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01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0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关注公众号：今日双鸭山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8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4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0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85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48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4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F9E5-2C3F-427E-9E18-8DB1205C1BD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5508-54A0-4FB0-A4C5-6467DE85E9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iteseerx.ist.psu.edu/viewdoc/download;jsessionid=064592F4CB50DE20D130694460A83334?doi=10.1.1.172.2896&amp;rep=rep1&amp;type=pdf" TargetMode="External"/><Relationship Id="rId4" Type="http://schemas.openxmlformats.org/officeDocument/2006/relationships/hyperlink" Target="http://citeseerx.ist.psu.edu/viewdoc/download?doi=10.1.1.159.9386&amp;rep=rep1&amp;type=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>
            <a:fillRect/>
          </a:stretch>
        </p:blipFill>
        <p:spPr>
          <a:xfrm>
            <a:off x="15050" y="5223309"/>
            <a:ext cx="5870824" cy="163468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705866" y="0"/>
            <a:ext cx="2780268" cy="3063728"/>
            <a:chOff x="4705866" y="0"/>
            <a:chExt cx="2780268" cy="3063728"/>
          </a:xfrm>
        </p:grpSpPr>
        <p:sp>
          <p:nvSpPr>
            <p:cNvPr id="28" name="任意多边形 27"/>
            <p:cNvSpPr/>
            <p:nvPr/>
          </p:nvSpPr>
          <p:spPr>
            <a:xfrm>
              <a:off x="4705866" y="0"/>
              <a:ext cx="2780268" cy="3063728"/>
            </a:xfrm>
            <a:custGeom>
              <a:avLst/>
              <a:gdLst>
                <a:gd name="connsiteX0" fmla="*/ 0 w 2780268"/>
                <a:gd name="connsiteY0" fmla="*/ 0 h 3063728"/>
                <a:gd name="connsiteX1" fmla="*/ 2780268 w 2780268"/>
                <a:gd name="connsiteY1" fmla="*/ 0 h 3063728"/>
                <a:gd name="connsiteX2" fmla="*/ 2780268 w 2780268"/>
                <a:gd name="connsiteY2" fmla="*/ 1673594 h 3063728"/>
                <a:gd name="connsiteX3" fmla="*/ 1390134 w 2780268"/>
                <a:gd name="connsiteY3" fmla="*/ 3063728 h 3063728"/>
                <a:gd name="connsiteX4" fmla="*/ 0 w 2780268"/>
                <a:gd name="connsiteY4" fmla="*/ 1673594 h 306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268" h="3063728">
                  <a:moveTo>
                    <a:pt x="0" y="0"/>
                  </a:moveTo>
                  <a:lnTo>
                    <a:pt x="2780268" y="0"/>
                  </a:lnTo>
                  <a:lnTo>
                    <a:pt x="2780268" y="1673594"/>
                  </a:lnTo>
                  <a:cubicBezTo>
                    <a:pt x="2780268" y="2441344"/>
                    <a:pt x="2157884" y="3063728"/>
                    <a:pt x="1390134" y="3063728"/>
                  </a:cubicBezTo>
                  <a:cubicBezTo>
                    <a:pt x="622384" y="3063728"/>
                    <a:pt x="0" y="2441344"/>
                    <a:pt x="0" y="1673594"/>
                  </a:cubicBezTo>
                  <a:close/>
                </a:path>
              </a:pathLst>
            </a:cu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875891" y="408799"/>
              <a:ext cx="2439190" cy="2439192"/>
              <a:chOff x="5007734" y="902247"/>
              <a:chExt cx="2543685" cy="254368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5007734" y="902247"/>
                <a:ext cx="2543685" cy="2543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8E8E8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39700" dist="38100" dir="5400000" algn="t" rotWithShape="0">
                  <a:prstClr val="black">
                    <a:alpha val="1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10800000">
                <a:off x="5160137" y="1054647"/>
                <a:ext cx="2213120" cy="22131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8E8E8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innerShdw blurRad="889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-15050" y="5223311"/>
            <a:ext cx="12192000" cy="1634689"/>
          </a:xfrm>
          <a:prstGeom prst="rect">
            <a:avLst/>
          </a:prstGeom>
          <a:gradFill flip="none" rotWithShape="1">
            <a:gsLst>
              <a:gs pos="0">
                <a:srgbClr val="014924"/>
              </a:gs>
              <a:gs pos="51000">
                <a:srgbClr val="014924"/>
              </a:gs>
              <a:gs pos="80000">
                <a:srgbClr val="014924">
                  <a:alpha val="80000"/>
                </a:srgbClr>
              </a:gs>
              <a:gs pos="100000">
                <a:srgbClr val="014924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李雪堃 李宜谦 李俞乐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5053673"/>
            <a:ext cx="12192000" cy="7710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466" y="3693144"/>
            <a:ext cx="12052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GPU-acceleration for high dimensional </a:t>
            </a:r>
            <a:r>
              <a:rPr lang="en-US" altLang="zh-CN" sz="4200" b="1" dirty="0" err="1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en-US" sz="4200" b="1" dirty="0">
              <a:solidFill>
                <a:srgbClr val="0149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39" y="650634"/>
            <a:ext cx="1936392" cy="1930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75"/>
    </mc:Choice>
    <mc:Fallback>
      <p:transition spd="slow" advTm="89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54000" y="201683"/>
            <a:ext cx="898070" cy="523220"/>
            <a:chOff x="-254000" y="201683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06" y="201683"/>
              <a:ext cx="46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53106" y="150306"/>
            <a:ext cx="1780776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739163" y="229284"/>
            <a:ext cx="10096500" cy="439541"/>
            <a:chOff x="2584397" y="217491"/>
            <a:chExt cx="10096500" cy="439541"/>
          </a:xfrm>
          <a:solidFill>
            <a:srgbClr val="C00000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16547" y="239783"/>
              <a:ext cx="184722" cy="276995"/>
            </a:xfrm>
            <a:prstGeom prst="rect">
              <a:avLst/>
            </a:prstGeom>
            <a:no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DC7851-4822-388A-3060-6F5D26161C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74" y="796670"/>
            <a:ext cx="7779026" cy="58320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0C18075-6BE6-9C81-ED07-78458CFE6CDB}"/>
              </a:ext>
            </a:extLst>
          </p:cNvPr>
          <p:cNvSpPr txBox="1"/>
          <p:nvPr/>
        </p:nvSpPr>
        <p:spPr>
          <a:xfrm>
            <a:off x="644070" y="977295"/>
            <a:ext cx="287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Speedups</a:t>
            </a:r>
            <a:endParaRPr lang="zh-CN" altLang="en-US" sz="32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DEF7C-AFF5-6AF7-9799-9F55C8D52EB3}"/>
              </a:ext>
            </a:extLst>
          </p:cNvPr>
          <p:cNvSpPr txBox="1"/>
          <p:nvPr/>
        </p:nvSpPr>
        <p:spPr>
          <a:xfrm>
            <a:off x="195035" y="2211881"/>
            <a:ext cx="4267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Compared to OpenMP</a:t>
            </a:r>
            <a:endParaRPr lang="zh-CN" altLang="en-US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CUBLAS is much faster than CUDA</a:t>
            </a:r>
          </a:p>
        </p:txBody>
      </p:sp>
    </p:spTree>
    <p:extLst>
      <p:ext uri="{BB962C8B-B14F-4D97-AF65-F5344CB8AC3E}">
        <p14:creationId xmlns:p14="http://schemas.microsoft.com/office/powerpoint/2010/main" val="198578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61"/>
    </mc:Choice>
    <mc:Fallback>
      <p:transition spd="slow" advTm="2396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54000" y="201683"/>
            <a:ext cx="898070" cy="523220"/>
            <a:chOff x="-254000" y="201683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06" y="201683"/>
              <a:ext cx="46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16361" y="200655"/>
            <a:ext cx="1780776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46059" y="243522"/>
            <a:ext cx="10096500" cy="439541"/>
            <a:chOff x="2584397" y="217491"/>
            <a:chExt cx="10096500" cy="439541"/>
          </a:xfrm>
          <a:solidFill>
            <a:srgbClr val="C00000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16547" y="239783"/>
              <a:ext cx="184722" cy="276995"/>
            </a:xfrm>
            <a:prstGeom prst="rect">
              <a:avLst/>
            </a:prstGeom>
            <a:no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C0080A-910F-B334-06C7-81A3DE4773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61" y="846529"/>
            <a:ext cx="7780239" cy="583295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E8FECE2-B465-A7F4-0E6D-B20E36425BD9}"/>
              </a:ext>
            </a:extLst>
          </p:cNvPr>
          <p:cNvSpPr txBox="1"/>
          <p:nvPr/>
        </p:nvSpPr>
        <p:spPr>
          <a:xfrm>
            <a:off x="397045" y="922688"/>
            <a:ext cx="3438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CUDA vs CUBLAS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496DCC-26A7-0C8A-7807-97B1840C8716}"/>
              </a:ext>
            </a:extLst>
          </p:cNvPr>
          <p:cNvSpPr txBox="1"/>
          <p:nvPr/>
        </p:nvSpPr>
        <p:spPr>
          <a:xfrm>
            <a:off x="397045" y="2168979"/>
            <a:ext cx="3711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m = n = 16384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CUBLAS </a:t>
            </a:r>
            <a:r>
              <a:rPr lang="en-US" altLang="zh-CN" sz="2800"/>
              <a:t>is way more </a:t>
            </a:r>
            <a:r>
              <a:rPr lang="en-US" altLang="zh-CN" sz="2800" dirty="0"/>
              <a:t>faster than CUBLAS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For high dimensional data, CUBLAS is preferred</a:t>
            </a:r>
          </a:p>
        </p:txBody>
      </p:sp>
    </p:spTree>
    <p:extLst>
      <p:ext uri="{BB962C8B-B14F-4D97-AF65-F5344CB8AC3E}">
        <p14:creationId xmlns:p14="http://schemas.microsoft.com/office/powerpoint/2010/main" val="179166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548"/>
    </mc:Choice>
    <mc:Fallback>
      <p:transition spd="slow" advTm="4854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54000" y="201683"/>
            <a:ext cx="898070" cy="523220"/>
            <a:chOff x="-254000" y="201683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06" y="201683"/>
              <a:ext cx="46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8581" y="206391"/>
            <a:ext cx="2645673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46059" y="243522"/>
            <a:ext cx="10096500" cy="439541"/>
            <a:chOff x="2584397" y="217491"/>
            <a:chExt cx="10096500" cy="439541"/>
          </a:xfrm>
          <a:solidFill>
            <a:srgbClr val="C00000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16547" y="239783"/>
              <a:ext cx="184722" cy="276995"/>
            </a:xfrm>
            <a:prstGeom prst="rect">
              <a:avLst/>
            </a:prstGeom>
            <a:no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CC99F9F-3D92-E565-ACE6-A4191DE09AF5}"/>
              </a:ext>
            </a:extLst>
          </p:cNvPr>
          <p:cNvSpPr txBox="1"/>
          <p:nvPr/>
        </p:nvSpPr>
        <p:spPr>
          <a:xfrm>
            <a:off x="533400" y="977791"/>
            <a:ext cx="108367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Fast k Nearest Neighbor Search using GPU, Vincent Garcia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hlinkClick r:id="rId4"/>
              </a:rPr>
              <a:t>http://citeseerx.ist.psu.edu/viewdoc/download?doi=10.1.1.159.9386&amp;rep=rep1&amp;type=pdf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k-Nearest Neighbor Search: Fast GPU-Based Implementations and Application to High-Dimensional Feature Space, Vincent Garcia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hlinkClick r:id="rId5"/>
              </a:rPr>
              <a:t>http://citeseerx.ist.psu.edu/viewdoc/download;jsessionid=064592F4CB50DE20D130694460A83334?doi=10.1.1.172.2896&amp;rep=rep1&amp;type=pdf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We reproduce the results in this two papers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929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37"/>
    </mc:Choice>
    <mc:Fallback>
      <p:transition spd="slow" advTm="321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78591" y="1747194"/>
            <a:ext cx="976380" cy="767990"/>
            <a:chOff x="5389226" y="1257300"/>
            <a:chExt cx="976380" cy="767990"/>
          </a:xfrm>
        </p:grpSpPr>
        <p:sp>
          <p:nvSpPr>
            <p:cNvPr id="11" name="矩形 10"/>
            <p:cNvSpPr/>
            <p:nvPr/>
          </p:nvSpPr>
          <p:spPr>
            <a:xfrm>
              <a:off x="5493421" y="1257300"/>
              <a:ext cx="767990" cy="767990"/>
            </a:xfrm>
            <a:prstGeom prst="rect">
              <a:avLst/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89226" y="1351966"/>
              <a:ext cx="976380" cy="65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78591" y="2937462"/>
            <a:ext cx="976380" cy="767990"/>
            <a:chOff x="7767862" y="1257300"/>
            <a:chExt cx="976380" cy="767990"/>
          </a:xfrm>
        </p:grpSpPr>
        <p:sp>
          <p:nvSpPr>
            <p:cNvPr id="12" name="矩形 11"/>
            <p:cNvSpPr/>
            <p:nvPr/>
          </p:nvSpPr>
          <p:spPr>
            <a:xfrm>
              <a:off x="7850724" y="1257300"/>
              <a:ext cx="767990" cy="767990"/>
            </a:xfrm>
            <a:prstGeom prst="rect">
              <a:avLst/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67862" y="1351966"/>
              <a:ext cx="976380" cy="65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957258" y="4138549"/>
            <a:ext cx="976380" cy="767990"/>
            <a:chOff x="10178497" y="1257300"/>
            <a:chExt cx="976380" cy="767990"/>
          </a:xfrm>
        </p:grpSpPr>
        <p:sp>
          <p:nvSpPr>
            <p:cNvPr id="13" name="矩形 12"/>
            <p:cNvSpPr/>
            <p:nvPr/>
          </p:nvSpPr>
          <p:spPr>
            <a:xfrm>
              <a:off x="10282692" y="1257300"/>
              <a:ext cx="767990" cy="767990"/>
            </a:xfrm>
            <a:prstGeom prst="rect">
              <a:avLst/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178497" y="1351966"/>
              <a:ext cx="976380" cy="65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345169" y="1876903"/>
            <a:ext cx="30540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OpenMP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45169" y="3066693"/>
            <a:ext cx="247034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b="1" dirty="0" err="1"/>
              <a:t>kNN</a:t>
            </a:r>
            <a:r>
              <a:rPr lang="en-US" altLang="zh-CN" sz="3200" b="1" dirty="0"/>
              <a:t> CUDA</a:t>
            </a:r>
            <a:endParaRPr lang="zh-CN" altLang="en-US" sz="32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4345169" y="4259018"/>
            <a:ext cx="2913546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b="1" dirty="0" err="1"/>
              <a:t>kNN</a:t>
            </a:r>
            <a:r>
              <a:rPr lang="en-US" altLang="zh-CN" sz="3200" b="1" dirty="0"/>
              <a:t> CUBLAS</a:t>
            </a:r>
            <a:endParaRPr lang="zh-CN" altLang="en-US" sz="32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2978591" y="5321170"/>
            <a:ext cx="976380" cy="767990"/>
            <a:chOff x="2811806" y="4248150"/>
            <a:chExt cx="976380" cy="767990"/>
          </a:xfrm>
        </p:grpSpPr>
        <p:sp>
          <p:nvSpPr>
            <p:cNvPr id="31" name="矩形 30"/>
            <p:cNvSpPr/>
            <p:nvPr/>
          </p:nvSpPr>
          <p:spPr>
            <a:xfrm>
              <a:off x="2916001" y="4248150"/>
              <a:ext cx="767990" cy="767990"/>
            </a:xfrm>
            <a:prstGeom prst="rect">
              <a:avLst/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811806" y="4342816"/>
              <a:ext cx="976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5400000">
            <a:off x="-2611658" y="2611657"/>
            <a:ext cx="6858001" cy="1634689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-1663229" y="3390448"/>
            <a:ext cx="6858001" cy="7710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rot="16200000">
            <a:off x="3144792" y="-702561"/>
            <a:ext cx="861774" cy="30579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6" b="8830"/>
          <a:stretch>
            <a:fillRect/>
          </a:stretch>
        </p:blipFill>
        <p:spPr>
          <a:xfrm>
            <a:off x="9815333" y="135922"/>
            <a:ext cx="2376667" cy="73451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6315F1E-C923-AD50-2313-256C6DF13E7C}"/>
              </a:ext>
            </a:extLst>
          </p:cNvPr>
          <p:cNvSpPr txBox="1"/>
          <p:nvPr/>
        </p:nvSpPr>
        <p:spPr>
          <a:xfrm>
            <a:off x="4345169" y="5415840"/>
            <a:ext cx="172373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b="1" dirty="0"/>
              <a:t>RESULT</a:t>
            </a:r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43"/>
    </mc:Choice>
    <mc:Fallback>
      <p:transition spd="slow" advTm="102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54000" y="201683"/>
            <a:ext cx="898070" cy="523220"/>
            <a:chOff x="-254000" y="201683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06" y="201683"/>
              <a:ext cx="46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167" y="144940"/>
            <a:ext cx="3660815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 OpenMP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900321" y="217554"/>
            <a:ext cx="10096500" cy="439541"/>
            <a:chOff x="2584397" y="217491"/>
            <a:chExt cx="10096500" cy="439541"/>
          </a:xfrm>
          <a:solidFill>
            <a:srgbClr val="C00000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16547" y="239783"/>
              <a:ext cx="184722" cy="276995"/>
            </a:xfrm>
            <a:prstGeom prst="rect">
              <a:avLst/>
            </a:prstGeom>
            <a:no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1EF153-EFE8-49DB-A645-D9CB3BF081A7}"/>
              </a:ext>
            </a:extLst>
          </p:cNvPr>
          <p:cNvSpPr txBox="1"/>
          <p:nvPr/>
        </p:nvSpPr>
        <p:spPr>
          <a:xfrm>
            <a:off x="533400" y="1769848"/>
            <a:ext cx="688356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The computation of distance matrix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/>
              <a:t>     The distances between query points and 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/>
              <a:t>     references points will be assigned to CPU threads.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Sort by distance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To get better parallel efficiency, we use odd-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even sort in the implementation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8DA427-76DA-6D3B-C327-D1076D0F297B}"/>
              </a:ext>
            </a:extLst>
          </p:cNvPr>
          <p:cNvSpPr txBox="1"/>
          <p:nvPr/>
        </p:nvSpPr>
        <p:spPr>
          <a:xfrm>
            <a:off x="533400" y="750303"/>
            <a:ext cx="713960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Main Parts</a:t>
            </a:r>
          </a:p>
        </p:txBody>
      </p:sp>
      <p:pic>
        <p:nvPicPr>
          <p:cNvPr id="1026" name="Picture 2" descr="Odd-even transposition sort">
            <a:extLst>
              <a:ext uri="{FF2B5EF4-FFF2-40B4-BE49-F238E27FC236}">
                <a16:creationId xmlns:a16="http://schemas.microsoft.com/office/drawing/2014/main" id="{2A24B025-9F06-6727-6259-83C90861F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29" y="2098998"/>
            <a:ext cx="4356327" cy="33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97"/>
    </mc:Choice>
    <mc:Fallback>
      <p:transition spd="slow" advTm="221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54000" y="201683"/>
            <a:ext cx="898070" cy="523220"/>
            <a:chOff x="-254000" y="201683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06" y="201683"/>
              <a:ext cx="46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167" y="144940"/>
            <a:ext cx="3660815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 CUDA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140990" y="227210"/>
            <a:ext cx="10096500" cy="439541"/>
            <a:chOff x="2584397" y="217491"/>
            <a:chExt cx="10096500" cy="439541"/>
          </a:xfrm>
          <a:solidFill>
            <a:srgbClr val="C00000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16547" y="239783"/>
              <a:ext cx="184722" cy="276995"/>
            </a:xfrm>
            <a:prstGeom prst="rect">
              <a:avLst/>
            </a:prstGeom>
            <a:no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1EF153-EFE8-49DB-A645-D9CB3BF081A7}"/>
                  </a:ext>
                </a:extLst>
              </p:cNvPr>
              <p:cNvSpPr txBox="1"/>
              <p:nvPr/>
            </p:nvSpPr>
            <p:spPr>
              <a:xfrm>
                <a:off x="330517" y="1592074"/>
                <a:ext cx="4787986" cy="5021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Compute the distance matrix of size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query points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reference points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The computation process can be fully parallelized, each thread computes one element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1EF153-EFE8-49DB-A645-D9CB3BF08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7" y="1592074"/>
                <a:ext cx="4787986" cy="5021055"/>
              </a:xfrm>
              <a:prstGeom prst="rect">
                <a:avLst/>
              </a:prstGeom>
              <a:blipFill>
                <a:blip r:embed="rId4"/>
                <a:stretch>
                  <a:fillRect l="-1654" r="-2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5EE5EA6D-E821-4F06-83D5-95329090C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518" y="1301476"/>
            <a:ext cx="6504440" cy="532931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B8DA427-76DA-6D3B-C327-D1076D0F297B}"/>
              </a:ext>
            </a:extLst>
          </p:cNvPr>
          <p:cNvSpPr txBox="1"/>
          <p:nvPr/>
        </p:nvSpPr>
        <p:spPr>
          <a:xfrm>
            <a:off x="330517" y="606775"/>
            <a:ext cx="713960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Distance Matrix Computation Kernel</a:t>
            </a:r>
          </a:p>
        </p:txBody>
      </p:sp>
    </p:spTree>
    <p:extLst>
      <p:ext uri="{BB962C8B-B14F-4D97-AF65-F5344CB8AC3E}">
        <p14:creationId xmlns:p14="http://schemas.microsoft.com/office/powerpoint/2010/main" val="66302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07"/>
    </mc:Choice>
    <mc:Fallback>
      <p:transition spd="slow" advTm="299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54000" y="201683"/>
            <a:ext cx="898070" cy="523220"/>
            <a:chOff x="-254000" y="201683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06" y="201683"/>
              <a:ext cx="46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167" y="144940"/>
            <a:ext cx="3660815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 CUDA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150927" y="227210"/>
            <a:ext cx="10096500" cy="439541"/>
            <a:chOff x="2584397" y="217491"/>
            <a:chExt cx="10096500" cy="439541"/>
          </a:xfrm>
          <a:solidFill>
            <a:srgbClr val="C00000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16547" y="239783"/>
              <a:ext cx="184722" cy="276995"/>
            </a:xfrm>
            <a:prstGeom prst="rect">
              <a:avLst/>
            </a:prstGeom>
            <a:no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1EF153-EFE8-49DB-A645-D9CB3BF081A7}"/>
              </a:ext>
            </a:extLst>
          </p:cNvPr>
          <p:cNvSpPr txBox="1"/>
          <p:nvPr/>
        </p:nvSpPr>
        <p:spPr>
          <a:xfrm>
            <a:off x="299553" y="598477"/>
            <a:ext cx="11557830" cy="354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Modified Insertion Sort Kernel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Each thread sorts one row of distance matrix using insertion sort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Insertion sort can be optimized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We only want the k smallest</a:t>
            </a:r>
            <a:r>
              <a:rPr lang="en-US" altLang="zh-CN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altLang="zh-CN" sz="2400" dirty="0"/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When current value is larger than the k-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value, we do nothing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Also shift and store the indices and distances while sorting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7C4E946-E1E3-2D68-7B5D-94112F4DB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55" y="4142204"/>
            <a:ext cx="8616690" cy="25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6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337"/>
    </mc:Choice>
    <mc:Fallback>
      <p:transition spd="slow" advTm="5633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54000" y="201683"/>
            <a:ext cx="898070" cy="523220"/>
            <a:chOff x="-254000" y="201683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06" y="201683"/>
              <a:ext cx="46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167" y="144940"/>
            <a:ext cx="3424358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 CUBLAS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37945" y="225516"/>
            <a:ext cx="10096500" cy="439541"/>
            <a:chOff x="2584397" y="217491"/>
            <a:chExt cx="10096500" cy="439541"/>
          </a:xfrm>
          <a:solidFill>
            <a:srgbClr val="C00000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16547" y="239783"/>
              <a:ext cx="184722" cy="276995"/>
            </a:xfrm>
            <a:prstGeom prst="rect">
              <a:avLst/>
            </a:prstGeom>
            <a:no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1EF153-EFE8-49DB-A645-D9CB3BF081A7}"/>
                  </a:ext>
                </a:extLst>
              </p:cNvPr>
              <p:cNvSpPr txBox="1"/>
              <p:nvPr/>
            </p:nvSpPr>
            <p:spPr>
              <a:xfrm>
                <a:off x="372609" y="603387"/>
                <a:ext cx="12213812" cy="595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b="1" dirty="0"/>
                  <a:t>Using </a:t>
                </a:r>
                <a:r>
                  <a:rPr lang="en-US" altLang="zh-CN" sz="3200" b="1" dirty="0" err="1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cublas</a:t>
                </a:r>
                <a:r>
                  <a:rPr lang="en-US" altLang="zh-CN" sz="3200" b="1" dirty="0">
                    <a:ea typeface="Cascadia Mono" panose="020B0609020000020004" pitchFamily="49" charset="0"/>
                    <a:cs typeface="Cascadia Mono" panose="020B0609020000020004" pitchFamily="49" charset="0"/>
                  </a:rPr>
                  <a:t> to accelerate the computation of distance matrix</a:t>
                </a:r>
                <a:endParaRPr lang="en-US" altLang="zh-CN" sz="32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The squared distance between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is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−2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The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squared</a:t>
                </a:r>
                <a:r>
                  <a:rPr lang="en-US" altLang="zh-CN" sz="2400" dirty="0"/>
                  <a:t> distance matrix can be denoted by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200" dirty="0"/>
                  <a:t>: query points of size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200" dirty="0"/>
                  <a:t>: reference points of size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2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sz="2200" dirty="0"/>
                  <a:t>: The </a:t>
                </a:r>
                <a:r>
                  <a:rPr lang="en-US" altLang="zh-CN" sz="2200" dirty="0" err="1"/>
                  <a:t>i-th</a:t>
                </a:r>
                <a:r>
                  <a:rPr lang="en-US" altLang="zh-CN" sz="2200" dirty="0"/>
                  <a:t> row are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sz="2200" dirty="0"/>
                  <a:t>: The j-</a:t>
                </a:r>
                <a:r>
                  <a:rPr lang="en-US" altLang="zh-CN" sz="2200" dirty="0" err="1"/>
                  <a:t>th</a:t>
                </a:r>
                <a:r>
                  <a:rPr lang="en-US" altLang="zh-CN" sz="2200" dirty="0"/>
                  <a:t> column are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The computation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 can be accelerated using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cublasSgemm</a:t>
                </a:r>
                <a:endParaRPr lang="en-US" altLang="zh-CN" sz="2400" dirty="0">
                  <a:solidFill>
                    <a:srgbClr val="0070C0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1EF153-EFE8-49DB-A645-D9CB3BF08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09" y="603387"/>
                <a:ext cx="12213812" cy="5950860"/>
              </a:xfrm>
              <a:prstGeom prst="rect">
                <a:avLst/>
              </a:prstGeom>
              <a:blipFill>
                <a:blip r:embed="rId4"/>
                <a:stretch>
                  <a:fillRect l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42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31"/>
    </mc:Choice>
    <mc:Fallback>
      <p:transition spd="slow" advTm="521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254000" y="201683"/>
            <a:ext cx="898070" cy="523220"/>
            <a:chOff x="-254000" y="201683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06" y="201683"/>
              <a:ext cx="46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167" y="144940"/>
            <a:ext cx="3424358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 CUBLAS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37945" y="225516"/>
            <a:ext cx="10096500" cy="439541"/>
            <a:chOff x="2584397" y="217491"/>
            <a:chExt cx="10096500" cy="439541"/>
          </a:xfrm>
          <a:solidFill>
            <a:srgbClr val="C00000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16547" y="239783"/>
              <a:ext cx="184722" cy="276995"/>
            </a:xfrm>
            <a:prstGeom prst="rect">
              <a:avLst/>
            </a:prstGeom>
            <a:no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1EF153-EFE8-49DB-A645-D9CB3BF081A7}"/>
                  </a:ext>
                </a:extLst>
              </p:cNvPr>
              <p:cNvSpPr txBox="1"/>
              <p:nvPr/>
            </p:nvSpPr>
            <p:spPr>
              <a:xfrm>
                <a:off x="644069" y="949435"/>
                <a:ext cx="10517573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b="1" dirty="0"/>
                  <a:t>Main Steps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sz="2400" dirty="0"/>
                  <a:t> using CUDA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 using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cublasSgemm</a:t>
                </a:r>
                <a:endParaRPr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Wingdings" panose="05000000000000000000" pitchFamily="2" charset="2"/>
                  <a:buChar char="n"/>
                </a:pPr>
                <a:r>
                  <a:rPr lang="en-US" altLang="zh-CN" sz="2400" dirty="0" err="1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cublasSgemm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US" altLang="zh-CN" sz="2400" dirty="0"/>
                  <a:t>handles matrices in column-major by default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Wingdings" panose="05000000000000000000" pitchFamily="2" charset="2"/>
                  <a:buChar char="n"/>
                </a:pPr>
                <a:r>
                  <a:rPr lang="en-US" altLang="zh-CN" sz="2400" dirty="0"/>
                  <a:t>Our matrices are row-major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Compute the squared distance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Use sorting kernel to get the k smallest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1EF153-EFE8-49DB-A645-D9CB3BF08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69" y="949435"/>
                <a:ext cx="10517573" cy="5262979"/>
              </a:xfrm>
              <a:prstGeom prst="rect">
                <a:avLst/>
              </a:prstGeom>
              <a:blipFill>
                <a:blip r:embed="rId4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99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67"/>
    </mc:Choice>
    <mc:Fallback>
      <p:transition spd="slow" advTm="280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43331" y="224691"/>
            <a:ext cx="898070" cy="523220"/>
            <a:chOff x="-254000" y="201683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06" y="201683"/>
              <a:ext cx="46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10976" y="205959"/>
            <a:ext cx="1780776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02422" y="250218"/>
            <a:ext cx="10096500" cy="439541"/>
            <a:chOff x="2584397" y="217491"/>
            <a:chExt cx="10096500" cy="439541"/>
          </a:xfrm>
          <a:solidFill>
            <a:srgbClr val="C00000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16547" y="239783"/>
              <a:ext cx="184722" cy="276995"/>
            </a:xfrm>
            <a:prstGeom prst="rect">
              <a:avLst/>
            </a:prstGeom>
            <a:no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504C6D-84ED-B8FE-9E4D-0F4EDBA1F5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31" y="944942"/>
            <a:ext cx="7729069" cy="579459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2B4D3EE-08BF-9622-1D76-F537DD72E1E0}"/>
              </a:ext>
            </a:extLst>
          </p:cNvPr>
          <p:cNvSpPr txBox="1"/>
          <p:nvPr/>
        </p:nvSpPr>
        <p:spPr>
          <a:xfrm>
            <a:off x="176375" y="804688"/>
            <a:ext cx="577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OpenMP vs CUDA vs CUBLAS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CE6813-539C-EB70-0D8B-668E89572CAD}"/>
              </a:ext>
            </a:extLst>
          </p:cNvPr>
          <p:cNvSpPr txBox="1"/>
          <p:nvPr/>
        </p:nvSpPr>
        <p:spPr>
          <a:xfrm>
            <a:off x="189074" y="1849225"/>
            <a:ext cx="4273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m = n = 16384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Poor performance of OpenMP when n is large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CUDA grows slowly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CUBLAS remains stable</a:t>
            </a:r>
          </a:p>
        </p:txBody>
      </p:sp>
    </p:spTree>
    <p:extLst>
      <p:ext uri="{BB962C8B-B14F-4D97-AF65-F5344CB8AC3E}">
        <p14:creationId xmlns:p14="http://schemas.microsoft.com/office/powerpoint/2010/main" val="381775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31"/>
    </mc:Choice>
    <mc:Fallback>
      <p:transition spd="slow" advTm="3603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12518" y="207029"/>
            <a:ext cx="898070" cy="523220"/>
            <a:chOff x="-254000" y="201683"/>
            <a:chExt cx="898070" cy="523220"/>
          </a:xfrm>
          <a:solidFill>
            <a:srgbClr val="C00000"/>
          </a:solidFill>
        </p:grpSpPr>
        <p:sp>
          <p:nvSpPr>
            <p:cNvPr id="5" name="圆角矩形 4"/>
            <p:cNvSpPr/>
            <p:nvPr/>
          </p:nvSpPr>
          <p:spPr>
            <a:xfrm>
              <a:off x="-254000" y="227083"/>
              <a:ext cx="898070" cy="439668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06" y="201683"/>
              <a:ext cx="46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32332" y="176254"/>
            <a:ext cx="1947399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67031" y="227732"/>
            <a:ext cx="10096500" cy="439541"/>
            <a:chOff x="2584397" y="217491"/>
            <a:chExt cx="10096500" cy="439541"/>
          </a:xfrm>
          <a:solidFill>
            <a:srgbClr val="C00000"/>
          </a:solidFill>
        </p:grpSpPr>
        <p:sp>
          <p:nvSpPr>
            <p:cNvPr id="4" name="圆角矩形 3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16547" y="239783"/>
              <a:ext cx="184722" cy="276995"/>
            </a:xfrm>
            <a:prstGeom prst="rect">
              <a:avLst/>
            </a:prstGeom>
            <a:noFill/>
          </p:spPr>
          <p:txBody>
            <a:bodyPr wrap="none" lIns="91436" tIns="45718" rIns="91436" bIns="45718">
              <a:spAutoFit/>
            </a:bodyPr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4B59A2D-0079-9E48-BFD7-F613BFDA2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53" y="862189"/>
            <a:ext cx="7762368" cy="58195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AC6B13-6B51-6579-ACF3-11DFF229D79D}"/>
              </a:ext>
            </a:extLst>
          </p:cNvPr>
          <p:cNvSpPr txBox="1"/>
          <p:nvPr/>
        </p:nvSpPr>
        <p:spPr>
          <a:xfrm>
            <a:off x="336517" y="2030606"/>
            <a:ext cx="40990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Fixed dimension =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They are all growing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OpenMP is growing much faster than the other two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F117DA-DBB1-D290-C976-F528D5DB6AA4}"/>
              </a:ext>
            </a:extLst>
          </p:cNvPr>
          <p:cNvSpPr txBox="1"/>
          <p:nvPr/>
        </p:nvSpPr>
        <p:spPr>
          <a:xfrm>
            <a:off x="195035" y="805250"/>
            <a:ext cx="6798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OpenMP vs CUDA vs CUBLAS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0204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59"/>
    </mc:Choice>
    <mc:Fallback>
      <p:transition spd="slow" advTm="30759"/>
    </mc:Fallback>
  </mc:AlternateContent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506</Words>
  <Application>Microsoft Office PowerPoint</Application>
  <PresentationFormat>宽屏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微软雅黑</vt:lpstr>
      <vt:lpstr>Arial</vt:lpstr>
      <vt:lpstr>Calibri</vt:lpstr>
      <vt:lpstr>Calibri Light</vt:lpstr>
      <vt:lpstr>Cambria Math</vt:lpstr>
      <vt:lpstr>Cascadia Mono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基础架构处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0022</dc:title>
  <dc:creator>ZK</dc:creator>
  <cp:lastModifiedBy>yule</cp:lastModifiedBy>
  <cp:revision>334</cp:revision>
  <dcterms:created xsi:type="dcterms:W3CDTF">2017-04-21T07:43:00Z</dcterms:created>
  <dcterms:modified xsi:type="dcterms:W3CDTF">2022-06-20T14:40:34Z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