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80" r:id="rId18"/>
    <p:sldId id="279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59A"/>
    <a:srgbClr val="10A981"/>
    <a:srgbClr val="0B7358"/>
    <a:srgbClr val="0A664E"/>
    <a:srgbClr val="D9E7E8"/>
    <a:srgbClr val="D3BF91"/>
    <a:srgbClr val="E5D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912" autoAdjust="0"/>
  </p:normalViewPr>
  <p:slideViewPr>
    <p:cSldViewPr snapToGrid="0" showGuides="1">
      <p:cViewPr varScale="1">
        <p:scale>
          <a:sx n="62" d="100"/>
          <a:sy n="62" d="100"/>
        </p:scale>
        <p:origin x="7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59168"/>
        <c:axId val="65581440"/>
      </c:barChart>
      <c:catAx>
        <c:axId val="6555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81440"/>
        <c:crosses val="autoZero"/>
        <c:auto val="1"/>
        <c:lblAlgn val="ctr"/>
        <c:lblOffset val="100"/>
        <c:noMultiLvlLbl val="0"/>
      </c:catAx>
      <c:valAx>
        <c:axId val="6558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59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F4153D4-612A-4708-A8B1-25427001ED1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096000" cy="45720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C079-8AC1-44E0-A71B-40A0ADFFF559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F07B-43D7-4A44-82E5-D56CC73DF5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873499" y="1206498"/>
            <a:ext cx="4445002" cy="4445002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08748" y="2870768"/>
            <a:ext cx="720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数据科学答辩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76765" y="3813720"/>
            <a:ext cx="6838470" cy="276999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OF DOUBAN AND MOVIE RECOMMENDATION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5133001" y="4361022"/>
            <a:ext cx="1853764" cy="37367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答辩人：李雪</a:t>
            </a:r>
          </a:p>
        </p:txBody>
      </p:sp>
      <p:sp>
        <p:nvSpPr>
          <p:cNvPr id="21" name="文本框 7"/>
          <p:cNvSpPr txBox="1"/>
          <p:nvPr/>
        </p:nvSpPr>
        <p:spPr>
          <a:xfrm>
            <a:off x="5133001" y="4834289"/>
            <a:ext cx="1853764" cy="37457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rgbClr val="49B5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2019/6/6</a:t>
            </a:r>
            <a:endParaRPr lang="zh-CN" altLang="en-US" sz="1600" dirty="0">
              <a:solidFill>
                <a:srgbClr val="49B5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0337" y="1674932"/>
            <a:ext cx="4783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Road Rage" pitchFamily="50" charset="0"/>
              </a:rPr>
              <a:t>2o19</a:t>
            </a:r>
            <a:endParaRPr lang="zh-CN" altLang="en-US" sz="88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08594" y="58038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08594" y="6080230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92135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34870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00374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16035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84946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Recommend Movies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Recomment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Movies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91783" y="2521794"/>
            <a:ext cx="5050960" cy="2914380"/>
            <a:chOff x="2773307" y="2195797"/>
            <a:chExt cx="6180940" cy="3566374"/>
          </a:xfrm>
        </p:grpSpPr>
        <p:sp>
          <p:nvSpPr>
            <p:cNvPr id="21" name="Freeform 5"/>
            <p:cNvSpPr/>
            <p:nvPr/>
          </p:nvSpPr>
          <p:spPr bwMode="auto">
            <a:xfrm>
              <a:off x="2773307" y="2574488"/>
              <a:ext cx="985178" cy="1347909"/>
            </a:xfrm>
            <a:custGeom>
              <a:avLst/>
              <a:gdLst>
                <a:gd name="T0" fmla="*/ 287 w 287"/>
                <a:gd name="T1" fmla="*/ 107 h 392"/>
                <a:gd name="T2" fmla="*/ 124 w 287"/>
                <a:gd name="T3" fmla="*/ 392 h 392"/>
                <a:gd name="T4" fmla="*/ 0 w 287"/>
                <a:gd name="T5" fmla="*/ 392 h 392"/>
                <a:gd name="T6" fmla="*/ 141 w 287"/>
                <a:gd name="T7" fmla="*/ 67 h 392"/>
                <a:gd name="T8" fmla="*/ 225 w 287"/>
                <a:gd name="T9" fmla="*/ 0 h 392"/>
                <a:gd name="T10" fmla="*/ 287 w 287"/>
                <a:gd name="T11" fmla="*/ 10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107"/>
                  </a:moveTo>
                  <a:cubicBezTo>
                    <a:pt x="193" y="168"/>
                    <a:pt x="129" y="272"/>
                    <a:pt x="124" y="39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4" y="269"/>
                    <a:pt x="54" y="154"/>
                    <a:pt x="141" y="67"/>
                  </a:cubicBezTo>
                  <a:cubicBezTo>
                    <a:pt x="167" y="41"/>
                    <a:pt x="195" y="19"/>
                    <a:pt x="225" y="0"/>
                  </a:cubicBezTo>
                  <a:lnTo>
                    <a:pt x="287" y="107"/>
                  </a:ln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3635156" y="2319126"/>
              <a:ext cx="1580057" cy="567312"/>
            </a:xfrm>
            <a:custGeom>
              <a:avLst/>
              <a:gdLst>
                <a:gd name="T0" fmla="*/ 460 w 460"/>
                <a:gd name="T1" fmla="*/ 58 h 165"/>
                <a:gd name="T2" fmla="*/ 397 w 460"/>
                <a:gd name="T3" fmla="*/ 165 h 165"/>
                <a:gd name="T4" fmla="*/ 230 w 460"/>
                <a:gd name="T5" fmla="*/ 124 h 165"/>
                <a:gd name="T6" fmla="*/ 63 w 460"/>
                <a:gd name="T7" fmla="*/ 165 h 165"/>
                <a:gd name="T8" fmla="*/ 0 w 460"/>
                <a:gd name="T9" fmla="*/ 58 h 165"/>
                <a:gd name="T10" fmla="*/ 230 w 460"/>
                <a:gd name="T11" fmla="*/ 0 h 165"/>
                <a:gd name="T12" fmla="*/ 460 w 460"/>
                <a:gd name="T13" fmla="*/ 5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165">
                  <a:moveTo>
                    <a:pt x="460" y="58"/>
                  </a:moveTo>
                  <a:cubicBezTo>
                    <a:pt x="397" y="165"/>
                    <a:pt x="397" y="165"/>
                    <a:pt x="397" y="165"/>
                  </a:cubicBezTo>
                  <a:cubicBezTo>
                    <a:pt x="348" y="139"/>
                    <a:pt x="291" y="124"/>
                    <a:pt x="230" y="124"/>
                  </a:cubicBezTo>
                  <a:cubicBezTo>
                    <a:pt x="170" y="124"/>
                    <a:pt x="113" y="139"/>
                    <a:pt x="63" y="16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0" y="20"/>
                    <a:pt x="149" y="0"/>
                    <a:pt x="230" y="0"/>
                  </a:cubicBezTo>
                  <a:cubicBezTo>
                    <a:pt x="312" y="0"/>
                    <a:pt x="390" y="20"/>
                    <a:pt x="460" y="58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5091885" y="2574488"/>
              <a:ext cx="985178" cy="1347909"/>
            </a:xfrm>
            <a:custGeom>
              <a:avLst/>
              <a:gdLst>
                <a:gd name="T0" fmla="*/ 287 w 287"/>
                <a:gd name="T1" fmla="*/ 392 h 392"/>
                <a:gd name="T2" fmla="*/ 163 w 287"/>
                <a:gd name="T3" fmla="*/ 392 h 392"/>
                <a:gd name="T4" fmla="*/ 0 w 287"/>
                <a:gd name="T5" fmla="*/ 107 h 392"/>
                <a:gd name="T6" fmla="*/ 63 w 287"/>
                <a:gd name="T7" fmla="*/ 0 h 392"/>
                <a:gd name="T8" fmla="*/ 146 w 287"/>
                <a:gd name="T9" fmla="*/ 67 h 392"/>
                <a:gd name="T10" fmla="*/ 287 w 287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392"/>
                  </a:moveTo>
                  <a:cubicBezTo>
                    <a:pt x="163" y="392"/>
                    <a:pt x="163" y="392"/>
                    <a:pt x="163" y="392"/>
                  </a:cubicBezTo>
                  <a:cubicBezTo>
                    <a:pt x="158" y="272"/>
                    <a:pt x="94" y="168"/>
                    <a:pt x="0" y="10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19"/>
                    <a:pt x="121" y="41"/>
                    <a:pt x="146" y="67"/>
                  </a:cubicBezTo>
                  <a:cubicBezTo>
                    <a:pt x="234" y="154"/>
                    <a:pt x="283" y="269"/>
                    <a:pt x="287" y="392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35156" y="4898871"/>
              <a:ext cx="1788990" cy="863300"/>
            </a:xfrm>
            <a:custGeom>
              <a:avLst/>
              <a:gdLst>
                <a:gd name="T0" fmla="*/ 412 w 521"/>
                <a:gd name="T1" fmla="*/ 219 h 251"/>
                <a:gd name="T2" fmla="*/ 416 w 521"/>
                <a:gd name="T3" fmla="*/ 173 h 251"/>
                <a:gd name="T4" fmla="*/ 230 w 521"/>
                <a:gd name="T5" fmla="*/ 210 h 251"/>
                <a:gd name="T6" fmla="*/ 0 w 521"/>
                <a:gd name="T7" fmla="*/ 152 h 251"/>
                <a:gd name="T8" fmla="*/ 63 w 521"/>
                <a:gd name="T9" fmla="*/ 45 h 251"/>
                <a:gd name="T10" fmla="*/ 230 w 521"/>
                <a:gd name="T11" fmla="*/ 86 h 251"/>
                <a:gd name="T12" fmla="*/ 375 w 521"/>
                <a:gd name="T13" fmla="*/ 55 h 251"/>
                <a:gd name="T14" fmla="*/ 355 w 521"/>
                <a:gd name="T15" fmla="*/ 33 h 251"/>
                <a:gd name="T16" fmla="*/ 346 w 521"/>
                <a:gd name="T17" fmla="*/ 24 h 251"/>
                <a:gd name="T18" fmla="*/ 324 w 521"/>
                <a:gd name="T19" fmla="*/ 0 h 251"/>
                <a:gd name="T20" fmla="*/ 521 w 521"/>
                <a:gd name="T21" fmla="*/ 73 h 251"/>
                <a:gd name="T22" fmla="*/ 409 w 521"/>
                <a:gd name="T23" fmla="*/ 251 h 251"/>
                <a:gd name="T24" fmla="*/ 412 w 521"/>
                <a:gd name="T25" fmla="*/ 21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1" h="251">
                  <a:moveTo>
                    <a:pt x="412" y="219"/>
                  </a:moveTo>
                  <a:cubicBezTo>
                    <a:pt x="416" y="173"/>
                    <a:pt x="416" y="173"/>
                    <a:pt x="416" y="173"/>
                  </a:cubicBezTo>
                  <a:cubicBezTo>
                    <a:pt x="358" y="197"/>
                    <a:pt x="295" y="210"/>
                    <a:pt x="230" y="210"/>
                  </a:cubicBezTo>
                  <a:cubicBezTo>
                    <a:pt x="149" y="210"/>
                    <a:pt x="70" y="190"/>
                    <a:pt x="0" y="15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113" y="71"/>
                    <a:pt x="170" y="86"/>
                    <a:pt x="230" y="86"/>
                  </a:cubicBezTo>
                  <a:cubicBezTo>
                    <a:pt x="282" y="86"/>
                    <a:pt x="331" y="75"/>
                    <a:pt x="375" y="55"/>
                  </a:cubicBezTo>
                  <a:cubicBezTo>
                    <a:pt x="355" y="33"/>
                    <a:pt x="355" y="33"/>
                    <a:pt x="355" y="33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521" y="73"/>
                    <a:pt x="521" y="73"/>
                    <a:pt x="521" y="73"/>
                  </a:cubicBezTo>
                  <a:cubicBezTo>
                    <a:pt x="409" y="251"/>
                    <a:pt x="409" y="251"/>
                    <a:pt x="409" y="251"/>
                  </a:cubicBezTo>
                  <a:lnTo>
                    <a:pt x="412" y="219"/>
                  </a:lnTo>
                  <a:close/>
                </a:path>
              </a:pathLst>
            </a:custGeom>
            <a:solidFill>
              <a:srgbClr val="0B73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73307" y="4028315"/>
              <a:ext cx="985178" cy="1345008"/>
            </a:xfrm>
            <a:custGeom>
              <a:avLst/>
              <a:gdLst>
                <a:gd name="T0" fmla="*/ 0 w 287"/>
                <a:gd name="T1" fmla="*/ 0 h 391"/>
                <a:gd name="T2" fmla="*/ 124 w 287"/>
                <a:gd name="T3" fmla="*/ 0 h 391"/>
                <a:gd name="T4" fmla="*/ 287 w 287"/>
                <a:gd name="T5" fmla="*/ 284 h 391"/>
                <a:gd name="T6" fmla="*/ 225 w 287"/>
                <a:gd name="T7" fmla="*/ 391 h 391"/>
                <a:gd name="T8" fmla="*/ 141 w 287"/>
                <a:gd name="T9" fmla="*/ 324 h 391"/>
                <a:gd name="T10" fmla="*/ 0 w 287"/>
                <a:gd name="T1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9" y="119"/>
                    <a:pt x="193" y="223"/>
                    <a:pt x="287" y="284"/>
                  </a:cubicBezTo>
                  <a:cubicBezTo>
                    <a:pt x="225" y="391"/>
                    <a:pt x="225" y="391"/>
                    <a:pt x="225" y="391"/>
                  </a:cubicBezTo>
                  <a:cubicBezTo>
                    <a:pt x="195" y="372"/>
                    <a:pt x="167" y="350"/>
                    <a:pt x="141" y="324"/>
                  </a:cubicBezTo>
                  <a:cubicBezTo>
                    <a:pt x="54" y="237"/>
                    <a:pt x="4" y="122"/>
                    <a:pt x="0" y="0"/>
                  </a:cubicBezTo>
                  <a:close/>
                </a:path>
              </a:pathLst>
            </a:custGeom>
            <a:solidFill>
              <a:srgbClr val="0B73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6285996" y="2195797"/>
              <a:ext cx="1806401" cy="863300"/>
            </a:xfrm>
            <a:custGeom>
              <a:avLst/>
              <a:gdLst>
                <a:gd name="T0" fmla="*/ 526 w 526"/>
                <a:gd name="T1" fmla="*/ 94 h 251"/>
                <a:gd name="T2" fmla="*/ 463 w 526"/>
                <a:gd name="T3" fmla="*/ 201 h 251"/>
                <a:gd name="T4" fmla="*/ 296 w 526"/>
                <a:gd name="T5" fmla="*/ 160 h 251"/>
                <a:gd name="T6" fmla="*/ 144 w 526"/>
                <a:gd name="T7" fmla="*/ 194 h 251"/>
                <a:gd name="T8" fmla="*/ 166 w 526"/>
                <a:gd name="T9" fmla="*/ 218 h 251"/>
                <a:gd name="T10" fmla="*/ 175 w 526"/>
                <a:gd name="T11" fmla="*/ 228 h 251"/>
                <a:gd name="T12" fmla="*/ 197 w 526"/>
                <a:gd name="T13" fmla="*/ 251 h 251"/>
                <a:gd name="T14" fmla="*/ 0 w 526"/>
                <a:gd name="T15" fmla="*/ 178 h 251"/>
                <a:gd name="T16" fmla="*/ 112 w 526"/>
                <a:gd name="T17" fmla="*/ 0 h 251"/>
                <a:gd name="T18" fmla="*/ 109 w 526"/>
                <a:gd name="T19" fmla="*/ 32 h 251"/>
                <a:gd name="T20" fmla="*/ 105 w 526"/>
                <a:gd name="T21" fmla="*/ 75 h 251"/>
                <a:gd name="T22" fmla="*/ 296 w 526"/>
                <a:gd name="T23" fmla="*/ 36 h 251"/>
                <a:gd name="T24" fmla="*/ 526 w 526"/>
                <a:gd name="T25" fmla="*/ 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6" h="251">
                  <a:moveTo>
                    <a:pt x="526" y="94"/>
                  </a:moveTo>
                  <a:cubicBezTo>
                    <a:pt x="463" y="201"/>
                    <a:pt x="463" y="201"/>
                    <a:pt x="463" y="201"/>
                  </a:cubicBezTo>
                  <a:cubicBezTo>
                    <a:pt x="413" y="175"/>
                    <a:pt x="357" y="160"/>
                    <a:pt x="296" y="160"/>
                  </a:cubicBezTo>
                  <a:cubicBezTo>
                    <a:pt x="242" y="160"/>
                    <a:pt x="190" y="172"/>
                    <a:pt x="144" y="194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65" y="50"/>
                    <a:pt x="229" y="36"/>
                    <a:pt x="296" y="36"/>
                  </a:cubicBezTo>
                  <a:cubicBezTo>
                    <a:pt x="378" y="36"/>
                    <a:pt x="456" y="56"/>
                    <a:pt x="526" y="94"/>
                  </a:cubicBezTo>
                  <a:close/>
                </a:path>
              </a:pathLst>
            </a:custGeom>
            <a:solidFill>
              <a:srgbClr val="0B73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7969069" y="2574488"/>
              <a:ext cx="985178" cy="1347909"/>
            </a:xfrm>
            <a:custGeom>
              <a:avLst/>
              <a:gdLst>
                <a:gd name="T0" fmla="*/ 287 w 287"/>
                <a:gd name="T1" fmla="*/ 392 h 392"/>
                <a:gd name="T2" fmla="*/ 163 w 287"/>
                <a:gd name="T3" fmla="*/ 392 h 392"/>
                <a:gd name="T4" fmla="*/ 0 w 287"/>
                <a:gd name="T5" fmla="*/ 107 h 392"/>
                <a:gd name="T6" fmla="*/ 63 w 287"/>
                <a:gd name="T7" fmla="*/ 0 h 392"/>
                <a:gd name="T8" fmla="*/ 146 w 287"/>
                <a:gd name="T9" fmla="*/ 67 h 392"/>
                <a:gd name="T10" fmla="*/ 287 w 287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392"/>
                  </a:moveTo>
                  <a:cubicBezTo>
                    <a:pt x="163" y="392"/>
                    <a:pt x="163" y="392"/>
                    <a:pt x="163" y="392"/>
                  </a:cubicBezTo>
                  <a:cubicBezTo>
                    <a:pt x="158" y="272"/>
                    <a:pt x="94" y="168"/>
                    <a:pt x="0" y="10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19"/>
                    <a:pt x="121" y="41"/>
                    <a:pt x="146" y="67"/>
                  </a:cubicBezTo>
                  <a:cubicBezTo>
                    <a:pt x="234" y="154"/>
                    <a:pt x="283" y="269"/>
                    <a:pt x="287" y="392"/>
                  </a:cubicBezTo>
                  <a:close/>
                </a:path>
              </a:pathLst>
            </a:custGeom>
            <a:solidFill>
              <a:srgbClr val="0B73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7969069" y="4028315"/>
              <a:ext cx="985178" cy="1345008"/>
            </a:xfrm>
            <a:custGeom>
              <a:avLst/>
              <a:gdLst>
                <a:gd name="T0" fmla="*/ 0 w 287"/>
                <a:gd name="T1" fmla="*/ 284 h 391"/>
                <a:gd name="T2" fmla="*/ 163 w 287"/>
                <a:gd name="T3" fmla="*/ 0 h 391"/>
                <a:gd name="T4" fmla="*/ 287 w 287"/>
                <a:gd name="T5" fmla="*/ 0 h 391"/>
                <a:gd name="T6" fmla="*/ 146 w 287"/>
                <a:gd name="T7" fmla="*/ 324 h 391"/>
                <a:gd name="T8" fmla="*/ 63 w 287"/>
                <a:gd name="T9" fmla="*/ 391 h 391"/>
                <a:gd name="T10" fmla="*/ 0 w 287"/>
                <a:gd name="T11" fmla="*/ 28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284"/>
                  </a:moveTo>
                  <a:cubicBezTo>
                    <a:pt x="94" y="223"/>
                    <a:pt x="158" y="119"/>
                    <a:pt x="163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3" y="122"/>
                    <a:pt x="234" y="237"/>
                    <a:pt x="146" y="324"/>
                  </a:cubicBezTo>
                  <a:cubicBezTo>
                    <a:pt x="121" y="350"/>
                    <a:pt x="93" y="372"/>
                    <a:pt x="63" y="391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6512340" y="5059923"/>
              <a:ext cx="1580057" cy="567312"/>
            </a:xfrm>
            <a:custGeom>
              <a:avLst/>
              <a:gdLst>
                <a:gd name="T0" fmla="*/ 0 w 460"/>
                <a:gd name="T1" fmla="*/ 107 h 165"/>
                <a:gd name="T2" fmla="*/ 63 w 460"/>
                <a:gd name="T3" fmla="*/ 0 h 165"/>
                <a:gd name="T4" fmla="*/ 230 w 460"/>
                <a:gd name="T5" fmla="*/ 42 h 165"/>
                <a:gd name="T6" fmla="*/ 397 w 460"/>
                <a:gd name="T7" fmla="*/ 0 h 165"/>
                <a:gd name="T8" fmla="*/ 460 w 460"/>
                <a:gd name="T9" fmla="*/ 107 h 165"/>
                <a:gd name="T10" fmla="*/ 230 w 460"/>
                <a:gd name="T11" fmla="*/ 165 h 165"/>
                <a:gd name="T12" fmla="*/ 0 w 460"/>
                <a:gd name="T13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165">
                  <a:moveTo>
                    <a:pt x="0" y="107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3" y="26"/>
                    <a:pt x="170" y="42"/>
                    <a:pt x="230" y="42"/>
                  </a:cubicBezTo>
                  <a:cubicBezTo>
                    <a:pt x="291" y="42"/>
                    <a:pt x="347" y="26"/>
                    <a:pt x="397" y="0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390" y="145"/>
                    <a:pt x="312" y="165"/>
                    <a:pt x="230" y="165"/>
                  </a:cubicBezTo>
                  <a:cubicBezTo>
                    <a:pt x="148" y="165"/>
                    <a:pt x="70" y="145"/>
                    <a:pt x="0" y="107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5650491" y="4028315"/>
              <a:ext cx="986629" cy="1345008"/>
            </a:xfrm>
            <a:custGeom>
              <a:avLst/>
              <a:gdLst>
                <a:gd name="T0" fmla="*/ 0 w 287"/>
                <a:gd name="T1" fmla="*/ 0 h 391"/>
                <a:gd name="T2" fmla="*/ 124 w 287"/>
                <a:gd name="T3" fmla="*/ 0 h 391"/>
                <a:gd name="T4" fmla="*/ 287 w 287"/>
                <a:gd name="T5" fmla="*/ 284 h 391"/>
                <a:gd name="T6" fmla="*/ 224 w 287"/>
                <a:gd name="T7" fmla="*/ 391 h 391"/>
                <a:gd name="T8" fmla="*/ 141 w 287"/>
                <a:gd name="T9" fmla="*/ 324 h 391"/>
                <a:gd name="T10" fmla="*/ 0 w 287"/>
                <a:gd name="T1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9" y="119"/>
                    <a:pt x="193" y="223"/>
                    <a:pt x="287" y="284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95" y="372"/>
                    <a:pt x="167" y="350"/>
                    <a:pt x="141" y="324"/>
                  </a:cubicBezTo>
                  <a:cubicBezTo>
                    <a:pt x="54" y="237"/>
                    <a:pt x="4" y="122"/>
                    <a:pt x="0" y="0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85790" y="3582012"/>
            <a:ext cx="151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Wash_data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99519" y="3582012"/>
            <a:ext cx="151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Give_movie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31190" y="2497135"/>
            <a:ext cx="3453219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基于用户的协同过滤算法</a:t>
            </a:r>
          </a:p>
        </p:txBody>
      </p:sp>
      <p:sp>
        <p:nvSpPr>
          <p:cNvPr id="34" name="TextBox 38"/>
          <p:cNvSpPr txBox="1"/>
          <p:nvPr/>
        </p:nvSpPr>
        <p:spPr>
          <a:xfrm>
            <a:off x="7500326" y="3104999"/>
            <a:ext cx="33149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欧式距离公式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92042" y="3582012"/>
            <a:ext cx="345321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{ 1 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 – x1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^2}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879921" y="2500715"/>
            <a:ext cx="0" cy="3078694"/>
          </a:xfrm>
          <a:prstGeom prst="line">
            <a:avLst/>
          </a:prstGeom>
          <a:ln w="28575">
            <a:solidFill>
              <a:srgbClr val="10A9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45341" y="3923517"/>
            <a:ext cx="4024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/>
              <a:t>for key in user1_data.keys():</a:t>
            </a:r>
          </a:p>
          <a:p>
            <a:r>
              <a:rPr lang="en-US" altLang="zh-CN" sz="1600" dirty="0"/>
              <a:t>            if key in user2_data.keys():#</a:t>
            </a:r>
            <a:r>
              <a:rPr lang="zh-CN" altLang="en-US" sz="1600" dirty="0"/>
              <a:t>注意，</a:t>
            </a:r>
            <a:r>
              <a:rPr lang="en-US" altLang="zh-CN" sz="1600" dirty="0"/>
              <a:t>distance</a:t>
            </a:r>
            <a:r>
              <a:rPr lang="zh-CN" altLang="en-US" sz="1600" dirty="0"/>
              <a:t>越大表示两者越相似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if user1_data[key]=='\n' or user2_data[key]=='\n':</a:t>
            </a:r>
          </a:p>
          <a:p>
            <a:r>
              <a:rPr lang="en-US" altLang="zh-CN" sz="1600" dirty="0"/>
              <a:t>                    continue</a:t>
            </a:r>
          </a:p>
          <a:p>
            <a:r>
              <a:rPr lang="en-US" altLang="zh-CN" sz="1600" dirty="0"/>
              <a:t>                distance += (float(user1_data[key])-float(user2_data[key]))**2</a:t>
            </a:r>
          </a:p>
          <a:p>
            <a:r>
              <a:rPr lang="en-US" altLang="zh-CN" sz="1600" dirty="0"/>
              <a:t>        return 1/(1+sqrt(distance))#</a:t>
            </a:r>
            <a:r>
              <a:rPr lang="zh-CN" altLang="en-US" sz="1600" dirty="0"/>
              <a:t>这里返回值越小，相似度越大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Recomment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Movies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Freeform 5"/>
          <p:cNvSpPr/>
          <p:nvPr/>
        </p:nvSpPr>
        <p:spPr bwMode="auto">
          <a:xfrm>
            <a:off x="5942630" y="3871442"/>
            <a:ext cx="389343" cy="565954"/>
          </a:xfrm>
          <a:custGeom>
            <a:avLst/>
            <a:gdLst>
              <a:gd name="T0" fmla="*/ 198 w 198"/>
              <a:gd name="T1" fmla="*/ 0 h 397"/>
              <a:gd name="T2" fmla="*/ 198 w 198"/>
              <a:gd name="T3" fmla="*/ 193 h 397"/>
              <a:gd name="T4" fmla="*/ 0 w 198"/>
              <a:gd name="T5" fmla="*/ 397 h 397"/>
              <a:gd name="T6" fmla="*/ 0 w 198"/>
              <a:gd name="T7" fmla="*/ 122 h 397"/>
              <a:gd name="T8" fmla="*/ 198 w 198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397">
                <a:moveTo>
                  <a:pt x="198" y="0"/>
                </a:moveTo>
                <a:lnTo>
                  <a:pt x="198" y="193"/>
                </a:lnTo>
                <a:lnTo>
                  <a:pt x="0" y="397"/>
                </a:lnTo>
                <a:lnTo>
                  <a:pt x="0" y="122"/>
                </a:lnTo>
                <a:lnTo>
                  <a:pt x="198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6"/>
          <p:cNvSpPr/>
          <p:nvPr/>
        </p:nvSpPr>
        <p:spPr bwMode="auto">
          <a:xfrm>
            <a:off x="5608346" y="3480834"/>
            <a:ext cx="723628" cy="665745"/>
          </a:xfrm>
          <a:custGeom>
            <a:avLst/>
            <a:gdLst>
              <a:gd name="T0" fmla="*/ 368 w 368"/>
              <a:gd name="T1" fmla="*/ 148 h 467"/>
              <a:gd name="T2" fmla="*/ 368 w 368"/>
              <a:gd name="T3" fmla="*/ 467 h 467"/>
              <a:gd name="T4" fmla="*/ 170 w 368"/>
              <a:gd name="T5" fmla="*/ 430 h 467"/>
              <a:gd name="T6" fmla="*/ 0 w 368"/>
              <a:gd name="T7" fmla="*/ 396 h 467"/>
              <a:gd name="T8" fmla="*/ 0 w 368"/>
              <a:gd name="T9" fmla="*/ 0 h 467"/>
              <a:gd name="T10" fmla="*/ 2 w 368"/>
              <a:gd name="T11" fmla="*/ 0 h 467"/>
              <a:gd name="T12" fmla="*/ 368 w 368"/>
              <a:gd name="T13" fmla="*/ 14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467">
                <a:moveTo>
                  <a:pt x="368" y="148"/>
                </a:moveTo>
                <a:lnTo>
                  <a:pt x="368" y="467"/>
                </a:lnTo>
                <a:lnTo>
                  <a:pt x="170" y="430"/>
                </a:lnTo>
                <a:lnTo>
                  <a:pt x="0" y="396"/>
                </a:lnTo>
                <a:lnTo>
                  <a:pt x="0" y="0"/>
                </a:lnTo>
                <a:lnTo>
                  <a:pt x="2" y="0"/>
                </a:lnTo>
                <a:lnTo>
                  <a:pt x="368" y="148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7"/>
          <p:cNvSpPr/>
          <p:nvPr/>
        </p:nvSpPr>
        <p:spPr bwMode="auto">
          <a:xfrm>
            <a:off x="5608346" y="2986157"/>
            <a:ext cx="1459055" cy="1059204"/>
          </a:xfrm>
          <a:custGeom>
            <a:avLst/>
            <a:gdLst>
              <a:gd name="T0" fmla="*/ 742 w 742"/>
              <a:gd name="T1" fmla="*/ 495 h 743"/>
              <a:gd name="T2" fmla="*/ 0 w 742"/>
              <a:gd name="T3" fmla="*/ 743 h 743"/>
              <a:gd name="T4" fmla="*/ 0 w 742"/>
              <a:gd name="T5" fmla="*/ 0 h 743"/>
              <a:gd name="T6" fmla="*/ 742 w 742"/>
              <a:gd name="T7" fmla="*/ 249 h 743"/>
              <a:gd name="T8" fmla="*/ 742 w 742"/>
              <a:gd name="T9" fmla="*/ 49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743">
                <a:moveTo>
                  <a:pt x="742" y="495"/>
                </a:moveTo>
                <a:lnTo>
                  <a:pt x="0" y="743"/>
                </a:lnTo>
                <a:lnTo>
                  <a:pt x="0" y="0"/>
                </a:lnTo>
                <a:lnTo>
                  <a:pt x="742" y="249"/>
                </a:lnTo>
                <a:lnTo>
                  <a:pt x="742" y="495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Freeform 8"/>
          <p:cNvSpPr/>
          <p:nvPr/>
        </p:nvSpPr>
        <p:spPr bwMode="auto">
          <a:xfrm>
            <a:off x="4625154" y="2591272"/>
            <a:ext cx="2442245" cy="1100547"/>
          </a:xfrm>
          <a:custGeom>
            <a:avLst/>
            <a:gdLst>
              <a:gd name="T0" fmla="*/ 1242 w 1242"/>
              <a:gd name="T1" fmla="*/ 772 h 772"/>
              <a:gd name="T2" fmla="*/ 0 w 1242"/>
              <a:gd name="T3" fmla="*/ 526 h 772"/>
              <a:gd name="T4" fmla="*/ 0 w 1242"/>
              <a:gd name="T5" fmla="*/ 0 h 772"/>
              <a:gd name="T6" fmla="*/ 1242 w 1242"/>
              <a:gd name="T7" fmla="*/ 277 h 772"/>
              <a:gd name="T8" fmla="*/ 1242 w 1242"/>
              <a:gd name="T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2" h="772">
                <a:moveTo>
                  <a:pt x="1242" y="772"/>
                </a:moveTo>
                <a:lnTo>
                  <a:pt x="0" y="526"/>
                </a:lnTo>
                <a:lnTo>
                  <a:pt x="0" y="0"/>
                </a:lnTo>
                <a:lnTo>
                  <a:pt x="1242" y="277"/>
                </a:lnTo>
                <a:lnTo>
                  <a:pt x="1242" y="772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625154" y="2591272"/>
            <a:ext cx="2941706" cy="749855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15"/>
          <p:cNvSpPr/>
          <p:nvPr/>
        </p:nvSpPr>
        <p:spPr bwMode="auto">
          <a:xfrm>
            <a:off x="9396225" y="3871442"/>
            <a:ext cx="389343" cy="565954"/>
          </a:xfrm>
          <a:custGeom>
            <a:avLst/>
            <a:gdLst>
              <a:gd name="T0" fmla="*/ 198 w 198"/>
              <a:gd name="T1" fmla="*/ 0 h 397"/>
              <a:gd name="T2" fmla="*/ 198 w 198"/>
              <a:gd name="T3" fmla="*/ 193 h 397"/>
              <a:gd name="T4" fmla="*/ 0 w 198"/>
              <a:gd name="T5" fmla="*/ 397 h 397"/>
              <a:gd name="T6" fmla="*/ 0 w 198"/>
              <a:gd name="T7" fmla="*/ 122 h 397"/>
              <a:gd name="T8" fmla="*/ 198 w 198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397">
                <a:moveTo>
                  <a:pt x="198" y="0"/>
                </a:moveTo>
                <a:lnTo>
                  <a:pt x="198" y="193"/>
                </a:lnTo>
                <a:lnTo>
                  <a:pt x="0" y="397"/>
                </a:lnTo>
                <a:lnTo>
                  <a:pt x="0" y="122"/>
                </a:lnTo>
                <a:lnTo>
                  <a:pt x="198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16"/>
          <p:cNvSpPr/>
          <p:nvPr/>
        </p:nvSpPr>
        <p:spPr bwMode="auto">
          <a:xfrm>
            <a:off x="9061940" y="3480834"/>
            <a:ext cx="723628" cy="665745"/>
          </a:xfrm>
          <a:custGeom>
            <a:avLst/>
            <a:gdLst>
              <a:gd name="T0" fmla="*/ 368 w 368"/>
              <a:gd name="T1" fmla="*/ 148 h 467"/>
              <a:gd name="T2" fmla="*/ 368 w 368"/>
              <a:gd name="T3" fmla="*/ 467 h 467"/>
              <a:gd name="T4" fmla="*/ 170 w 368"/>
              <a:gd name="T5" fmla="*/ 430 h 467"/>
              <a:gd name="T6" fmla="*/ 0 w 368"/>
              <a:gd name="T7" fmla="*/ 396 h 467"/>
              <a:gd name="T8" fmla="*/ 0 w 368"/>
              <a:gd name="T9" fmla="*/ 0 h 467"/>
              <a:gd name="T10" fmla="*/ 2 w 368"/>
              <a:gd name="T11" fmla="*/ 0 h 467"/>
              <a:gd name="T12" fmla="*/ 368 w 368"/>
              <a:gd name="T13" fmla="*/ 14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467">
                <a:moveTo>
                  <a:pt x="368" y="148"/>
                </a:moveTo>
                <a:lnTo>
                  <a:pt x="368" y="467"/>
                </a:lnTo>
                <a:lnTo>
                  <a:pt x="170" y="430"/>
                </a:lnTo>
                <a:lnTo>
                  <a:pt x="0" y="396"/>
                </a:lnTo>
                <a:lnTo>
                  <a:pt x="0" y="0"/>
                </a:lnTo>
                <a:lnTo>
                  <a:pt x="2" y="0"/>
                </a:lnTo>
                <a:lnTo>
                  <a:pt x="368" y="148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17"/>
          <p:cNvSpPr/>
          <p:nvPr/>
        </p:nvSpPr>
        <p:spPr bwMode="auto">
          <a:xfrm>
            <a:off x="9061940" y="2986157"/>
            <a:ext cx="1459055" cy="1059204"/>
          </a:xfrm>
          <a:custGeom>
            <a:avLst/>
            <a:gdLst>
              <a:gd name="T0" fmla="*/ 742 w 742"/>
              <a:gd name="T1" fmla="*/ 249 h 743"/>
              <a:gd name="T2" fmla="*/ 742 w 742"/>
              <a:gd name="T3" fmla="*/ 495 h 743"/>
              <a:gd name="T4" fmla="*/ 368 w 742"/>
              <a:gd name="T5" fmla="*/ 621 h 743"/>
              <a:gd name="T6" fmla="*/ 0 w 742"/>
              <a:gd name="T7" fmla="*/ 743 h 743"/>
              <a:gd name="T8" fmla="*/ 0 w 742"/>
              <a:gd name="T9" fmla="*/ 0 h 743"/>
              <a:gd name="T10" fmla="*/ 742 w 742"/>
              <a:gd name="T11" fmla="*/ 24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3">
                <a:moveTo>
                  <a:pt x="742" y="249"/>
                </a:moveTo>
                <a:lnTo>
                  <a:pt x="742" y="495"/>
                </a:lnTo>
                <a:lnTo>
                  <a:pt x="368" y="621"/>
                </a:lnTo>
                <a:lnTo>
                  <a:pt x="0" y="743"/>
                </a:lnTo>
                <a:lnTo>
                  <a:pt x="0" y="0"/>
                </a:lnTo>
                <a:lnTo>
                  <a:pt x="742" y="249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18"/>
          <p:cNvSpPr/>
          <p:nvPr/>
        </p:nvSpPr>
        <p:spPr bwMode="auto">
          <a:xfrm>
            <a:off x="8078750" y="2591272"/>
            <a:ext cx="2442245" cy="1100547"/>
          </a:xfrm>
          <a:custGeom>
            <a:avLst/>
            <a:gdLst>
              <a:gd name="T0" fmla="*/ 1242 w 1242"/>
              <a:gd name="T1" fmla="*/ 772 h 772"/>
              <a:gd name="T2" fmla="*/ 0 w 1242"/>
              <a:gd name="T3" fmla="*/ 526 h 772"/>
              <a:gd name="T4" fmla="*/ 0 w 1242"/>
              <a:gd name="T5" fmla="*/ 0 h 772"/>
              <a:gd name="T6" fmla="*/ 1242 w 1242"/>
              <a:gd name="T7" fmla="*/ 277 h 772"/>
              <a:gd name="T8" fmla="*/ 1242 w 1242"/>
              <a:gd name="T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2" h="772">
                <a:moveTo>
                  <a:pt x="1242" y="772"/>
                </a:moveTo>
                <a:lnTo>
                  <a:pt x="0" y="526"/>
                </a:lnTo>
                <a:lnTo>
                  <a:pt x="0" y="0"/>
                </a:lnTo>
                <a:lnTo>
                  <a:pt x="1242" y="277"/>
                </a:lnTo>
                <a:lnTo>
                  <a:pt x="1242" y="772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8078750" y="2591272"/>
            <a:ext cx="2941706" cy="749855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Freeform 26"/>
          <p:cNvSpPr/>
          <p:nvPr/>
        </p:nvSpPr>
        <p:spPr bwMode="auto">
          <a:xfrm>
            <a:off x="2489031" y="3838654"/>
            <a:ext cx="397209" cy="598743"/>
          </a:xfrm>
          <a:custGeom>
            <a:avLst/>
            <a:gdLst>
              <a:gd name="T0" fmla="*/ 202 w 202"/>
              <a:gd name="T1" fmla="*/ 0 h 420"/>
              <a:gd name="T2" fmla="*/ 202 w 202"/>
              <a:gd name="T3" fmla="*/ 21 h 420"/>
              <a:gd name="T4" fmla="*/ 202 w 202"/>
              <a:gd name="T5" fmla="*/ 21 h 420"/>
              <a:gd name="T6" fmla="*/ 198 w 202"/>
              <a:gd name="T7" fmla="*/ 23 h 420"/>
              <a:gd name="T8" fmla="*/ 198 w 202"/>
              <a:gd name="T9" fmla="*/ 216 h 420"/>
              <a:gd name="T10" fmla="*/ 0 w 202"/>
              <a:gd name="T11" fmla="*/ 420 h 420"/>
              <a:gd name="T12" fmla="*/ 0 w 202"/>
              <a:gd name="T13" fmla="*/ 145 h 420"/>
              <a:gd name="T14" fmla="*/ 147 w 202"/>
              <a:gd name="T15" fmla="*/ 38 h 420"/>
              <a:gd name="T16" fmla="*/ 198 w 202"/>
              <a:gd name="T17" fmla="*/ 4 h 420"/>
              <a:gd name="T18" fmla="*/ 202 w 202"/>
              <a:gd name="T1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420">
                <a:moveTo>
                  <a:pt x="202" y="0"/>
                </a:moveTo>
                <a:lnTo>
                  <a:pt x="202" y="21"/>
                </a:lnTo>
                <a:lnTo>
                  <a:pt x="202" y="21"/>
                </a:lnTo>
                <a:lnTo>
                  <a:pt x="198" y="23"/>
                </a:lnTo>
                <a:lnTo>
                  <a:pt x="198" y="216"/>
                </a:lnTo>
                <a:lnTo>
                  <a:pt x="0" y="420"/>
                </a:lnTo>
                <a:lnTo>
                  <a:pt x="0" y="145"/>
                </a:lnTo>
                <a:lnTo>
                  <a:pt x="147" y="38"/>
                </a:lnTo>
                <a:lnTo>
                  <a:pt x="198" y="4"/>
                </a:lnTo>
                <a:lnTo>
                  <a:pt x="202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27"/>
          <p:cNvSpPr/>
          <p:nvPr/>
        </p:nvSpPr>
        <p:spPr bwMode="auto">
          <a:xfrm>
            <a:off x="2154746" y="3480834"/>
            <a:ext cx="723628" cy="665745"/>
          </a:xfrm>
          <a:custGeom>
            <a:avLst/>
            <a:gdLst>
              <a:gd name="T0" fmla="*/ 368 w 368"/>
              <a:gd name="T1" fmla="*/ 148 h 467"/>
              <a:gd name="T2" fmla="*/ 368 w 368"/>
              <a:gd name="T3" fmla="*/ 467 h 467"/>
              <a:gd name="T4" fmla="*/ 170 w 368"/>
              <a:gd name="T5" fmla="*/ 430 h 467"/>
              <a:gd name="T6" fmla="*/ 0 w 368"/>
              <a:gd name="T7" fmla="*/ 396 h 467"/>
              <a:gd name="T8" fmla="*/ 0 w 368"/>
              <a:gd name="T9" fmla="*/ 0 h 467"/>
              <a:gd name="T10" fmla="*/ 2 w 368"/>
              <a:gd name="T11" fmla="*/ 0 h 467"/>
              <a:gd name="T12" fmla="*/ 368 w 368"/>
              <a:gd name="T13" fmla="*/ 14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467">
                <a:moveTo>
                  <a:pt x="368" y="148"/>
                </a:moveTo>
                <a:lnTo>
                  <a:pt x="368" y="467"/>
                </a:lnTo>
                <a:lnTo>
                  <a:pt x="170" y="430"/>
                </a:lnTo>
                <a:lnTo>
                  <a:pt x="0" y="396"/>
                </a:lnTo>
                <a:lnTo>
                  <a:pt x="0" y="0"/>
                </a:lnTo>
                <a:lnTo>
                  <a:pt x="2" y="0"/>
                </a:lnTo>
                <a:lnTo>
                  <a:pt x="368" y="148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28"/>
          <p:cNvSpPr/>
          <p:nvPr/>
        </p:nvSpPr>
        <p:spPr bwMode="auto">
          <a:xfrm>
            <a:off x="2154746" y="2986158"/>
            <a:ext cx="1459053" cy="1059204"/>
          </a:xfrm>
          <a:custGeom>
            <a:avLst/>
            <a:gdLst>
              <a:gd name="T0" fmla="*/ 742 w 742"/>
              <a:gd name="T1" fmla="*/ 249 h 743"/>
              <a:gd name="T2" fmla="*/ 742 w 742"/>
              <a:gd name="T3" fmla="*/ 495 h 743"/>
              <a:gd name="T4" fmla="*/ 368 w 742"/>
              <a:gd name="T5" fmla="*/ 621 h 743"/>
              <a:gd name="T6" fmla="*/ 317 w 742"/>
              <a:gd name="T7" fmla="*/ 636 h 743"/>
              <a:gd name="T8" fmla="*/ 0 w 742"/>
              <a:gd name="T9" fmla="*/ 743 h 743"/>
              <a:gd name="T10" fmla="*/ 0 w 742"/>
              <a:gd name="T11" fmla="*/ 0 h 743"/>
              <a:gd name="T12" fmla="*/ 742 w 742"/>
              <a:gd name="T13" fmla="*/ 24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2" h="743">
                <a:moveTo>
                  <a:pt x="742" y="249"/>
                </a:moveTo>
                <a:lnTo>
                  <a:pt x="742" y="495"/>
                </a:lnTo>
                <a:lnTo>
                  <a:pt x="368" y="621"/>
                </a:lnTo>
                <a:lnTo>
                  <a:pt x="317" y="636"/>
                </a:lnTo>
                <a:lnTo>
                  <a:pt x="0" y="743"/>
                </a:lnTo>
                <a:lnTo>
                  <a:pt x="0" y="0"/>
                </a:lnTo>
                <a:lnTo>
                  <a:pt x="742" y="249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29"/>
          <p:cNvSpPr/>
          <p:nvPr/>
        </p:nvSpPr>
        <p:spPr bwMode="auto">
          <a:xfrm>
            <a:off x="1171557" y="2591273"/>
            <a:ext cx="2442243" cy="1100546"/>
          </a:xfrm>
          <a:custGeom>
            <a:avLst/>
            <a:gdLst>
              <a:gd name="T0" fmla="*/ 1242 w 1242"/>
              <a:gd name="T1" fmla="*/ 772 h 772"/>
              <a:gd name="T2" fmla="*/ 0 w 1242"/>
              <a:gd name="T3" fmla="*/ 526 h 772"/>
              <a:gd name="T4" fmla="*/ 0 w 1242"/>
              <a:gd name="T5" fmla="*/ 0 h 772"/>
              <a:gd name="T6" fmla="*/ 1242 w 1242"/>
              <a:gd name="T7" fmla="*/ 277 h 772"/>
              <a:gd name="T8" fmla="*/ 1242 w 1242"/>
              <a:gd name="T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2" h="772">
                <a:moveTo>
                  <a:pt x="1242" y="772"/>
                </a:moveTo>
                <a:lnTo>
                  <a:pt x="0" y="526"/>
                </a:lnTo>
                <a:lnTo>
                  <a:pt x="0" y="0"/>
                </a:lnTo>
                <a:lnTo>
                  <a:pt x="1242" y="277"/>
                </a:lnTo>
                <a:lnTo>
                  <a:pt x="1242" y="772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1171557" y="2591273"/>
            <a:ext cx="2941703" cy="749854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Text Placeholder 7"/>
          <p:cNvSpPr txBox="1"/>
          <p:nvPr/>
        </p:nvSpPr>
        <p:spPr>
          <a:xfrm>
            <a:off x="4625155" y="2591271"/>
            <a:ext cx="2941706" cy="7498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Text Placeholder 7"/>
          <p:cNvSpPr txBox="1"/>
          <p:nvPr/>
        </p:nvSpPr>
        <p:spPr>
          <a:xfrm>
            <a:off x="1171555" y="2591271"/>
            <a:ext cx="2941706" cy="7498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7" name="Text Placeholder 7"/>
          <p:cNvSpPr txBox="1"/>
          <p:nvPr/>
        </p:nvSpPr>
        <p:spPr>
          <a:xfrm>
            <a:off x="8078750" y="2591271"/>
            <a:ext cx="2941706" cy="7498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51080" y="2794531"/>
            <a:ext cx="2959070" cy="37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Wash_Data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25154" y="2794531"/>
            <a:ext cx="2959070" cy="37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get_movie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78750" y="2794531"/>
            <a:ext cx="2959070" cy="37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61188" y="4859585"/>
            <a:ext cx="20829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账号，计算欧式距离，选出前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个相关的用户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860213" y="4580186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901728" y="4859585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根据相关的用户，选出评分最高的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部电影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300753" y="4580186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返回电影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342268" y="4859585"/>
            <a:ext cx="2082953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741293" y="4580186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5"/>
          <p:cNvSpPr/>
          <p:nvPr/>
        </p:nvSpPr>
        <p:spPr bwMode="auto">
          <a:xfrm>
            <a:off x="4375336" y="2219242"/>
            <a:ext cx="1691186" cy="1691185"/>
          </a:xfrm>
          <a:custGeom>
            <a:avLst/>
            <a:gdLst>
              <a:gd name="T0" fmla="*/ 188 w 460"/>
              <a:gd name="T1" fmla="*/ 93 h 460"/>
              <a:gd name="T2" fmla="*/ 93 w 460"/>
              <a:gd name="T3" fmla="*/ 93 h 460"/>
              <a:gd name="T4" fmla="*/ 93 w 460"/>
              <a:gd name="T5" fmla="*/ 188 h 460"/>
              <a:gd name="T6" fmla="*/ 0 w 460"/>
              <a:gd name="T7" fmla="*/ 460 h 460"/>
              <a:gd name="T8" fmla="*/ 100 w 460"/>
              <a:gd name="T9" fmla="*/ 460 h 460"/>
              <a:gd name="T10" fmla="*/ 460 w 460"/>
              <a:gd name="T11" fmla="*/ 100 h 460"/>
              <a:gd name="T12" fmla="*/ 460 w 460"/>
              <a:gd name="T13" fmla="*/ 0 h 460"/>
              <a:gd name="T14" fmla="*/ 188 w 460"/>
              <a:gd name="T15" fmla="*/ 93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460">
                <a:moveTo>
                  <a:pt x="188" y="93"/>
                </a:moveTo>
                <a:cubicBezTo>
                  <a:pt x="93" y="93"/>
                  <a:pt x="93" y="93"/>
                  <a:pt x="93" y="93"/>
                </a:cubicBezTo>
                <a:cubicBezTo>
                  <a:pt x="93" y="188"/>
                  <a:pt x="93" y="188"/>
                  <a:pt x="93" y="188"/>
                </a:cubicBezTo>
                <a:cubicBezTo>
                  <a:pt x="36" y="264"/>
                  <a:pt x="2" y="358"/>
                  <a:pt x="0" y="460"/>
                </a:cubicBezTo>
                <a:cubicBezTo>
                  <a:pt x="100" y="460"/>
                  <a:pt x="100" y="460"/>
                  <a:pt x="100" y="460"/>
                </a:cubicBezTo>
                <a:cubicBezTo>
                  <a:pt x="104" y="263"/>
                  <a:pt x="263" y="104"/>
                  <a:pt x="460" y="100"/>
                </a:cubicBezTo>
                <a:cubicBezTo>
                  <a:pt x="460" y="0"/>
                  <a:pt x="460" y="0"/>
                  <a:pt x="460" y="0"/>
                </a:cubicBezTo>
                <a:cubicBezTo>
                  <a:pt x="358" y="2"/>
                  <a:pt x="264" y="36"/>
                  <a:pt x="188" y="93"/>
                </a:cubicBez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6"/>
          <p:cNvSpPr/>
          <p:nvPr/>
        </p:nvSpPr>
        <p:spPr bwMode="auto">
          <a:xfrm>
            <a:off x="6125480" y="3969386"/>
            <a:ext cx="1691186" cy="1691185"/>
          </a:xfrm>
          <a:custGeom>
            <a:avLst/>
            <a:gdLst>
              <a:gd name="T0" fmla="*/ 367 w 460"/>
              <a:gd name="T1" fmla="*/ 272 h 460"/>
              <a:gd name="T2" fmla="*/ 460 w 460"/>
              <a:gd name="T3" fmla="*/ 0 h 460"/>
              <a:gd name="T4" fmla="*/ 360 w 460"/>
              <a:gd name="T5" fmla="*/ 0 h 460"/>
              <a:gd name="T6" fmla="*/ 0 w 460"/>
              <a:gd name="T7" fmla="*/ 360 h 460"/>
              <a:gd name="T8" fmla="*/ 0 w 460"/>
              <a:gd name="T9" fmla="*/ 460 h 460"/>
              <a:gd name="T10" fmla="*/ 272 w 460"/>
              <a:gd name="T11" fmla="*/ 367 h 460"/>
              <a:gd name="T12" fmla="*/ 367 w 460"/>
              <a:gd name="T13" fmla="*/ 367 h 460"/>
              <a:gd name="T14" fmla="*/ 367 w 460"/>
              <a:gd name="T15" fmla="*/ 272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460">
                <a:moveTo>
                  <a:pt x="367" y="272"/>
                </a:moveTo>
                <a:cubicBezTo>
                  <a:pt x="424" y="196"/>
                  <a:pt x="458" y="102"/>
                  <a:pt x="4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6" y="197"/>
                  <a:pt x="197" y="356"/>
                  <a:pt x="0" y="360"/>
                </a:cubicBezTo>
                <a:cubicBezTo>
                  <a:pt x="0" y="460"/>
                  <a:pt x="0" y="460"/>
                  <a:pt x="0" y="460"/>
                </a:cubicBezTo>
                <a:cubicBezTo>
                  <a:pt x="102" y="458"/>
                  <a:pt x="196" y="424"/>
                  <a:pt x="272" y="367"/>
                </a:cubicBezTo>
                <a:cubicBezTo>
                  <a:pt x="367" y="367"/>
                  <a:pt x="367" y="367"/>
                  <a:pt x="367" y="367"/>
                </a:cubicBezTo>
                <a:lnTo>
                  <a:pt x="367" y="272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7"/>
          <p:cNvSpPr/>
          <p:nvPr/>
        </p:nvSpPr>
        <p:spPr bwMode="auto">
          <a:xfrm>
            <a:off x="4375336" y="3969386"/>
            <a:ext cx="1691186" cy="1691185"/>
          </a:xfrm>
          <a:custGeom>
            <a:avLst/>
            <a:gdLst>
              <a:gd name="T0" fmla="*/ 460 w 460"/>
              <a:gd name="T1" fmla="*/ 360 h 460"/>
              <a:gd name="T2" fmla="*/ 100 w 460"/>
              <a:gd name="T3" fmla="*/ 0 h 460"/>
              <a:gd name="T4" fmla="*/ 0 w 460"/>
              <a:gd name="T5" fmla="*/ 0 h 460"/>
              <a:gd name="T6" fmla="*/ 93 w 460"/>
              <a:gd name="T7" fmla="*/ 272 h 460"/>
              <a:gd name="T8" fmla="*/ 93 w 460"/>
              <a:gd name="T9" fmla="*/ 367 h 460"/>
              <a:gd name="T10" fmla="*/ 188 w 460"/>
              <a:gd name="T11" fmla="*/ 367 h 460"/>
              <a:gd name="T12" fmla="*/ 460 w 460"/>
              <a:gd name="T13" fmla="*/ 460 h 460"/>
              <a:gd name="T14" fmla="*/ 460 w 460"/>
              <a:gd name="T15" fmla="*/ 3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460">
                <a:moveTo>
                  <a:pt x="460" y="360"/>
                </a:moveTo>
                <a:cubicBezTo>
                  <a:pt x="263" y="356"/>
                  <a:pt x="104" y="197"/>
                  <a:pt x="100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02"/>
                  <a:pt x="36" y="196"/>
                  <a:pt x="93" y="272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188" y="367"/>
                  <a:pt x="188" y="367"/>
                  <a:pt x="188" y="367"/>
                </a:cubicBezTo>
                <a:cubicBezTo>
                  <a:pt x="264" y="424"/>
                  <a:pt x="358" y="458"/>
                  <a:pt x="460" y="460"/>
                </a:cubicBezTo>
                <a:lnTo>
                  <a:pt x="460" y="360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8"/>
          <p:cNvSpPr/>
          <p:nvPr/>
        </p:nvSpPr>
        <p:spPr bwMode="auto">
          <a:xfrm>
            <a:off x="6125480" y="2219242"/>
            <a:ext cx="1691186" cy="1691185"/>
          </a:xfrm>
          <a:custGeom>
            <a:avLst/>
            <a:gdLst>
              <a:gd name="T0" fmla="*/ 367 w 460"/>
              <a:gd name="T1" fmla="*/ 188 h 460"/>
              <a:gd name="T2" fmla="*/ 367 w 460"/>
              <a:gd name="T3" fmla="*/ 93 h 460"/>
              <a:gd name="T4" fmla="*/ 272 w 460"/>
              <a:gd name="T5" fmla="*/ 93 h 460"/>
              <a:gd name="T6" fmla="*/ 0 w 460"/>
              <a:gd name="T7" fmla="*/ 0 h 460"/>
              <a:gd name="T8" fmla="*/ 0 w 460"/>
              <a:gd name="T9" fmla="*/ 100 h 460"/>
              <a:gd name="T10" fmla="*/ 360 w 460"/>
              <a:gd name="T11" fmla="*/ 460 h 460"/>
              <a:gd name="T12" fmla="*/ 460 w 460"/>
              <a:gd name="T13" fmla="*/ 460 h 460"/>
              <a:gd name="T14" fmla="*/ 367 w 460"/>
              <a:gd name="T15" fmla="*/ 18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460">
                <a:moveTo>
                  <a:pt x="367" y="188"/>
                </a:moveTo>
                <a:cubicBezTo>
                  <a:pt x="367" y="93"/>
                  <a:pt x="367" y="93"/>
                  <a:pt x="367" y="93"/>
                </a:cubicBezTo>
                <a:cubicBezTo>
                  <a:pt x="272" y="93"/>
                  <a:pt x="272" y="93"/>
                  <a:pt x="272" y="93"/>
                </a:cubicBezTo>
                <a:cubicBezTo>
                  <a:pt x="196" y="36"/>
                  <a:pt x="102" y="2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197" y="104"/>
                  <a:pt x="356" y="263"/>
                  <a:pt x="360" y="460"/>
                </a:cubicBezTo>
                <a:cubicBezTo>
                  <a:pt x="460" y="460"/>
                  <a:pt x="460" y="460"/>
                  <a:pt x="460" y="460"/>
                </a:cubicBezTo>
                <a:cubicBezTo>
                  <a:pt x="458" y="358"/>
                  <a:pt x="424" y="264"/>
                  <a:pt x="367" y="188"/>
                </a:cubicBez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文本框 47"/>
          <p:cNvSpPr txBox="1"/>
          <p:nvPr/>
        </p:nvSpPr>
        <p:spPr>
          <a:xfrm>
            <a:off x="8381065" y="2154982"/>
            <a:ext cx="1691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:9119145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558406" y="3838678"/>
            <a:ext cx="216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:171405818</a:t>
            </a: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8934" y="3524408"/>
            <a:ext cx="1742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Recomment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379F9C-DDC9-474A-8F74-B4EE4AFC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" y="4351703"/>
            <a:ext cx="10656815" cy="22526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324F68-AC18-4812-B9A2-2CCA27CB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458" y="2737906"/>
            <a:ext cx="2438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00374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6035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4946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Data Analysis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data analysis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Freeform 19"/>
          <p:cNvSpPr>
            <a:spLocks noChangeArrowheads="1"/>
          </p:cNvSpPr>
          <p:nvPr/>
        </p:nvSpPr>
        <p:spPr bwMode="auto">
          <a:xfrm>
            <a:off x="4365812" y="2118545"/>
            <a:ext cx="3460376" cy="1837560"/>
          </a:xfrm>
          <a:custGeom>
            <a:avLst/>
            <a:gdLst>
              <a:gd name="T0" fmla="*/ 0 w 5260"/>
              <a:gd name="T1" fmla="*/ 3425 h 3426"/>
              <a:gd name="T2" fmla="*/ 5259 w 5260"/>
              <a:gd name="T3" fmla="*/ 1353 h 3426"/>
              <a:gd name="T4" fmla="*/ 5259 w 5260"/>
              <a:gd name="T5" fmla="*/ 0 h 3426"/>
              <a:gd name="T6" fmla="*/ 0 w 5260"/>
              <a:gd name="T7" fmla="*/ 2074 h 3426"/>
              <a:gd name="T8" fmla="*/ 0 w 5260"/>
              <a:gd name="T9" fmla="*/ 3425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6">
                <a:moveTo>
                  <a:pt x="0" y="3425"/>
                </a:moveTo>
                <a:lnTo>
                  <a:pt x="5259" y="1353"/>
                </a:lnTo>
                <a:lnTo>
                  <a:pt x="5259" y="0"/>
                </a:lnTo>
                <a:lnTo>
                  <a:pt x="0" y="2074"/>
                </a:lnTo>
                <a:lnTo>
                  <a:pt x="0" y="3425"/>
                </a:lnTo>
              </a:path>
            </a:pathLst>
          </a:custGeom>
          <a:solidFill>
            <a:srgbClr val="0B735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0"/>
          <p:cNvSpPr>
            <a:spLocks noChangeArrowheads="1"/>
          </p:cNvSpPr>
          <p:nvPr/>
        </p:nvSpPr>
        <p:spPr bwMode="auto">
          <a:xfrm>
            <a:off x="4365812" y="3215879"/>
            <a:ext cx="3460376" cy="1837560"/>
          </a:xfrm>
          <a:custGeom>
            <a:avLst/>
            <a:gdLst>
              <a:gd name="T0" fmla="*/ 0 w 5260"/>
              <a:gd name="T1" fmla="*/ 3424 h 3425"/>
              <a:gd name="T2" fmla="*/ 5259 w 5260"/>
              <a:gd name="T3" fmla="*/ 1352 h 3425"/>
              <a:gd name="T4" fmla="*/ 5259 w 5260"/>
              <a:gd name="T5" fmla="*/ 0 h 3425"/>
              <a:gd name="T6" fmla="*/ 0 w 5260"/>
              <a:gd name="T7" fmla="*/ 2074 h 3425"/>
              <a:gd name="T8" fmla="*/ 0 w 5260"/>
              <a:gd name="T9" fmla="*/ 3424 h 3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5">
                <a:moveTo>
                  <a:pt x="0" y="3424"/>
                </a:moveTo>
                <a:lnTo>
                  <a:pt x="5259" y="1352"/>
                </a:lnTo>
                <a:lnTo>
                  <a:pt x="5259" y="0"/>
                </a:lnTo>
                <a:lnTo>
                  <a:pt x="0" y="2074"/>
                </a:lnTo>
                <a:lnTo>
                  <a:pt x="0" y="3424"/>
                </a:lnTo>
              </a:path>
            </a:pathLst>
          </a:custGeom>
          <a:solidFill>
            <a:srgbClr val="0B735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1"/>
          <p:cNvSpPr>
            <a:spLocks noChangeArrowheads="1"/>
          </p:cNvSpPr>
          <p:nvPr/>
        </p:nvSpPr>
        <p:spPr bwMode="auto">
          <a:xfrm>
            <a:off x="4365812" y="4313212"/>
            <a:ext cx="3460376" cy="1837560"/>
          </a:xfrm>
          <a:custGeom>
            <a:avLst/>
            <a:gdLst>
              <a:gd name="T0" fmla="*/ 0 w 5260"/>
              <a:gd name="T1" fmla="*/ 3425 h 3426"/>
              <a:gd name="T2" fmla="*/ 5259 w 5260"/>
              <a:gd name="T3" fmla="*/ 1351 h 3426"/>
              <a:gd name="T4" fmla="*/ 5259 w 5260"/>
              <a:gd name="T5" fmla="*/ 0 h 3426"/>
              <a:gd name="T6" fmla="*/ 0 w 5260"/>
              <a:gd name="T7" fmla="*/ 2072 h 3426"/>
              <a:gd name="T8" fmla="*/ 0 w 5260"/>
              <a:gd name="T9" fmla="*/ 3425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6">
                <a:moveTo>
                  <a:pt x="0" y="3425"/>
                </a:moveTo>
                <a:lnTo>
                  <a:pt x="5259" y="1351"/>
                </a:lnTo>
                <a:lnTo>
                  <a:pt x="5259" y="0"/>
                </a:lnTo>
                <a:lnTo>
                  <a:pt x="0" y="2072"/>
                </a:lnTo>
                <a:lnTo>
                  <a:pt x="0" y="3425"/>
                </a:lnTo>
              </a:path>
            </a:pathLst>
          </a:custGeom>
          <a:solidFill>
            <a:srgbClr val="0B735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4"/>
          <p:cNvSpPr>
            <a:spLocks noChangeArrowheads="1"/>
          </p:cNvSpPr>
          <p:nvPr/>
        </p:nvSpPr>
        <p:spPr bwMode="auto">
          <a:xfrm>
            <a:off x="4365812" y="3230068"/>
            <a:ext cx="3460376" cy="726037"/>
          </a:xfrm>
          <a:custGeom>
            <a:avLst/>
            <a:gdLst>
              <a:gd name="T0" fmla="*/ 5259 w 5260"/>
              <a:gd name="T1" fmla="*/ 1352 h 1353"/>
              <a:gd name="T2" fmla="*/ 0 w 5260"/>
              <a:gd name="T3" fmla="*/ 1352 h 1353"/>
              <a:gd name="T4" fmla="*/ 0 w 5260"/>
              <a:gd name="T5" fmla="*/ 0 h 1353"/>
              <a:gd name="T6" fmla="*/ 5259 w 5260"/>
              <a:gd name="T7" fmla="*/ 0 h 1353"/>
              <a:gd name="T8" fmla="*/ 5259 w 5260"/>
              <a:gd name="T9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1353">
                <a:moveTo>
                  <a:pt x="5259" y="1352"/>
                </a:moveTo>
                <a:lnTo>
                  <a:pt x="0" y="1352"/>
                </a:lnTo>
                <a:lnTo>
                  <a:pt x="0" y="0"/>
                </a:lnTo>
                <a:lnTo>
                  <a:pt x="5259" y="0"/>
                </a:lnTo>
                <a:lnTo>
                  <a:pt x="5259" y="1352"/>
                </a:lnTo>
              </a:path>
            </a:pathLst>
          </a:custGeom>
          <a:solidFill>
            <a:srgbClr val="10A98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72"/>
          <p:cNvSpPr txBox="1">
            <a:spLocks noChangeArrowheads="1"/>
          </p:cNvSpPr>
          <p:nvPr/>
        </p:nvSpPr>
        <p:spPr bwMode="auto">
          <a:xfrm>
            <a:off x="5723857" y="3321672"/>
            <a:ext cx="10154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  <a:cs typeface="Lato Regular" charset="0"/>
              </a:rPr>
              <a:t>Step 2</a:t>
            </a:r>
          </a:p>
        </p:txBody>
      </p:sp>
      <p:sp>
        <p:nvSpPr>
          <p:cNvPr id="70" name="Freeform 25"/>
          <p:cNvSpPr>
            <a:spLocks noChangeArrowheads="1"/>
          </p:cNvSpPr>
          <p:nvPr/>
        </p:nvSpPr>
        <p:spPr bwMode="auto">
          <a:xfrm>
            <a:off x="4365812" y="4327402"/>
            <a:ext cx="3460376" cy="726037"/>
          </a:xfrm>
          <a:custGeom>
            <a:avLst/>
            <a:gdLst>
              <a:gd name="T0" fmla="*/ 5259 w 5260"/>
              <a:gd name="T1" fmla="*/ 1351 h 1352"/>
              <a:gd name="T2" fmla="*/ 0 w 5260"/>
              <a:gd name="T3" fmla="*/ 1351 h 1352"/>
              <a:gd name="T4" fmla="*/ 0 w 5260"/>
              <a:gd name="T5" fmla="*/ 0 h 1352"/>
              <a:gd name="T6" fmla="*/ 5259 w 5260"/>
              <a:gd name="T7" fmla="*/ 0 h 1352"/>
              <a:gd name="T8" fmla="*/ 5259 w 5260"/>
              <a:gd name="T9" fmla="*/ 135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1352">
                <a:moveTo>
                  <a:pt x="5259" y="1351"/>
                </a:moveTo>
                <a:lnTo>
                  <a:pt x="0" y="1351"/>
                </a:lnTo>
                <a:lnTo>
                  <a:pt x="0" y="0"/>
                </a:lnTo>
                <a:lnTo>
                  <a:pt x="5259" y="0"/>
                </a:lnTo>
                <a:lnTo>
                  <a:pt x="5259" y="1351"/>
                </a:lnTo>
              </a:path>
            </a:pathLst>
          </a:custGeom>
          <a:solidFill>
            <a:srgbClr val="10A98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2"/>
          <p:cNvSpPr txBox="1">
            <a:spLocks noChangeArrowheads="1"/>
          </p:cNvSpPr>
          <p:nvPr/>
        </p:nvSpPr>
        <p:spPr bwMode="auto">
          <a:xfrm>
            <a:off x="5723857" y="4395419"/>
            <a:ext cx="10154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  <a:cs typeface="Lato Regular" charset="0"/>
              </a:rPr>
              <a:t>Step 3</a:t>
            </a:r>
          </a:p>
        </p:txBody>
      </p:sp>
      <p:sp>
        <p:nvSpPr>
          <p:cNvPr id="72" name="Freeform 27"/>
          <p:cNvSpPr>
            <a:spLocks noChangeArrowheads="1"/>
          </p:cNvSpPr>
          <p:nvPr/>
        </p:nvSpPr>
        <p:spPr bwMode="auto">
          <a:xfrm>
            <a:off x="4365812" y="5424735"/>
            <a:ext cx="3460376" cy="726037"/>
          </a:xfrm>
          <a:custGeom>
            <a:avLst/>
            <a:gdLst>
              <a:gd name="T0" fmla="*/ 5259 w 5260"/>
              <a:gd name="T1" fmla="*/ 1352 h 1353"/>
              <a:gd name="T2" fmla="*/ 0 w 5260"/>
              <a:gd name="T3" fmla="*/ 1352 h 1353"/>
              <a:gd name="T4" fmla="*/ 0 w 5260"/>
              <a:gd name="T5" fmla="*/ 0 h 1353"/>
              <a:gd name="T6" fmla="*/ 5259 w 5260"/>
              <a:gd name="T7" fmla="*/ 0 h 1353"/>
              <a:gd name="T8" fmla="*/ 4647 w 5260"/>
              <a:gd name="T9" fmla="*/ 677 h 1353"/>
              <a:gd name="T10" fmla="*/ 5259 w 5260"/>
              <a:gd name="T11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0" h="1353">
                <a:moveTo>
                  <a:pt x="5259" y="1352"/>
                </a:moveTo>
                <a:lnTo>
                  <a:pt x="0" y="1352"/>
                </a:lnTo>
                <a:lnTo>
                  <a:pt x="0" y="0"/>
                </a:lnTo>
                <a:lnTo>
                  <a:pt x="5259" y="0"/>
                </a:lnTo>
                <a:lnTo>
                  <a:pt x="4647" y="677"/>
                </a:lnTo>
                <a:lnTo>
                  <a:pt x="5259" y="1352"/>
                </a:lnTo>
              </a:path>
            </a:pathLst>
          </a:custGeom>
          <a:solidFill>
            <a:srgbClr val="10A98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3856" y="5536853"/>
            <a:ext cx="10154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  <a:cs typeface="Lato Regular" charset="0"/>
              </a:rPr>
              <a:t>Step 4</a:t>
            </a:r>
          </a:p>
        </p:txBody>
      </p:sp>
      <p:sp>
        <p:nvSpPr>
          <p:cNvPr id="74" name="Freeform 23"/>
          <p:cNvSpPr>
            <a:spLocks noChangeArrowheads="1"/>
          </p:cNvSpPr>
          <p:nvPr/>
        </p:nvSpPr>
        <p:spPr bwMode="auto">
          <a:xfrm>
            <a:off x="4365812" y="2118544"/>
            <a:ext cx="3460376" cy="726037"/>
          </a:xfrm>
          <a:custGeom>
            <a:avLst/>
            <a:gdLst>
              <a:gd name="T0" fmla="*/ 5259 w 5260"/>
              <a:gd name="T1" fmla="*/ 1353 h 1354"/>
              <a:gd name="T2" fmla="*/ 0 w 5260"/>
              <a:gd name="T3" fmla="*/ 1353 h 1354"/>
              <a:gd name="T4" fmla="*/ 603 w 5260"/>
              <a:gd name="T5" fmla="*/ 677 h 1354"/>
              <a:gd name="T6" fmla="*/ 0 w 5260"/>
              <a:gd name="T7" fmla="*/ 0 h 1354"/>
              <a:gd name="T8" fmla="*/ 5259 w 5260"/>
              <a:gd name="T9" fmla="*/ 0 h 1354"/>
              <a:gd name="T10" fmla="*/ 5259 w 5260"/>
              <a:gd name="T11" fmla="*/ 1353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0" h="1354">
                <a:moveTo>
                  <a:pt x="5259" y="1353"/>
                </a:moveTo>
                <a:lnTo>
                  <a:pt x="0" y="1353"/>
                </a:lnTo>
                <a:lnTo>
                  <a:pt x="603" y="677"/>
                </a:lnTo>
                <a:lnTo>
                  <a:pt x="0" y="0"/>
                </a:lnTo>
                <a:lnTo>
                  <a:pt x="5259" y="0"/>
                </a:lnTo>
                <a:lnTo>
                  <a:pt x="5259" y="1353"/>
                </a:lnTo>
              </a:path>
            </a:pathLst>
          </a:custGeom>
          <a:solidFill>
            <a:srgbClr val="10A98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2"/>
          <p:cNvSpPr txBox="1">
            <a:spLocks noChangeArrowheads="1"/>
          </p:cNvSpPr>
          <p:nvPr/>
        </p:nvSpPr>
        <p:spPr bwMode="auto">
          <a:xfrm>
            <a:off x="5723857" y="2194466"/>
            <a:ext cx="10154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Lato Regular" charset="0"/>
              </a:rPr>
              <a:t>Step 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927629" y="2397943"/>
            <a:ext cx="2678039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柱状图，饼状图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各类电影五星相对比</a:t>
            </a:r>
          </a:p>
          <a:p>
            <a:pPr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927629" y="2118544"/>
            <a:ext cx="144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电影类型比例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7927629" y="4509221"/>
            <a:ext cx="267803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观看电影类型，评分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927630" y="4229822"/>
            <a:ext cx="161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586332" y="3444992"/>
            <a:ext cx="267803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各类型电影的平均得分，形成柱状图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701255" y="3165593"/>
            <a:ext cx="1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单部电影分析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data analysis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67406" y="1752979"/>
            <a:ext cx="9352056" cy="4196967"/>
            <a:chOff x="1029073" y="1752979"/>
            <a:chExt cx="9352056" cy="4196967"/>
          </a:xfrm>
        </p:grpSpPr>
        <p:graphicFrame>
          <p:nvGraphicFramePr>
            <p:cNvPr id="27" name="图表 26"/>
            <p:cNvGraphicFramePr/>
            <p:nvPr>
              <p:extLst>
                <p:ext uri="{D42A27DB-BD31-4B8C-83A1-F6EECF244321}">
                  <p14:modId xmlns:p14="http://schemas.microsoft.com/office/powerpoint/2010/main" val="1120532335"/>
                </p:ext>
              </p:extLst>
            </p:nvPr>
          </p:nvGraphicFramePr>
          <p:xfrm>
            <a:off x="1029073" y="2339518"/>
            <a:ext cx="5250251" cy="3610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7224791" y="3321424"/>
              <a:ext cx="3156338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29073" y="1752979"/>
              <a:ext cx="1617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电影平均得分</a:t>
              </a:r>
            </a:p>
          </p:txBody>
        </p:sp>
        <p:sp>
          <p:nvSpPr>
            <p:cNvPr id="30" name="TextBox 38"/>
            <p:cNvSpPr txBox="1"/>
            <p:nvPr/>
          </p:nvSpPr>
          <p:spPr>
            <a:xfrm>
              <a:off x="7311580" y="4492581"/>
              <a:ext cx="302995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0430D0A-4E27-4769-8BB3-C12F9B8111F0}"/>
              </a:ext>
            </a:extLst>
          </p:cNvPr>
          <p:cNvSpPr txBox="1"/>
          <p:nvPr/>
        </p:nvSpPr>
        <p:spPr>
          <a:xfrm>
            <a:off x="7231310" y="19222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电影数量比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293D15-50A6-4ED0-B6FF-63C775E2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92" y="2479333"/>
            <a:ext cx="4118994" cy="30892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data analysis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114775-7A70-4DDC-8A5D-FB0D6953EF9A}"/>
              </a:ext>
            </a:extLst>
          </p:cNvPr>
          <p:cNvSpPr txBox="1"/>
          <p:nvPr/>
        </p:nvSpPr>
        <p:spPr>
          <a:xfrm>
            <a:off x="1070309" y="1211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用户推荐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576B07-8326-40CA-AF84-CA3D1AB0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7" y="1762229"/>
            <a:ext cx="11335490" cy="2172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5D1D8-21A1-4531-846E-151E9926D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52" y="5242513"/>
            <a:ext cx="8780624" cy="9729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54BE7B-696C-42EB-BB1D-1765EA3B2D31}"/>
              </a:ext>
            </a:extLst>
          </p:cNvPr>
          <p:cNvSpPr txBox="1"/>
          <p:nvPr/>
        </p:nvSpPr>
        <p:spPr>
          <a:xfrm>
            <a:off x="1402441" y="4565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用户分析</a:t>
            </a:r>
          </a:p>
        </p:txBody>
      </p:sp>
    </p:spTree>
    <p:extLst>
      <p:ext uri="{BB962C8B-B14F-4D97-AF65-F5344CB8AC3E}">
        <p14:creationId xmlns:p14="http://schemas.microsoft.com/office/powerpoint/2010/main" val="140239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data analysis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3312962" y="2114988"/>
            <a:ext cx="2622719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42"/>
          <p:cNvSpPr/>
          <p:nvPr/>
        </p:nvSpPr>
        <p:spPr bwMode="auto">
          <a:xfrm>
            <a:off x="3703740" y="2736224"/>
            <a:ext cx="1848679" cy="1257502"/>
          </a:xfrm>
          <a:custGeom>
            <a:avLst/>
            <a:gdLst>
              <a:gd name="T0" fmla="*/ 271 w 274"/>
              <a:gd name="T1" fmla="*/ 84 h 186"/>
              <a:gd name="T2" fmla="*/ 225 w 274"/>
              <a:gd name="T3" fmla="*/ 103 h 186"/>
              <a:gd name="T4" fmla="*/ 201 w 274"/>
              <a:gd name="T5" fmla="*/ 107 h 186"/>
              <a:gd name="T6" fmla="*/ 193 w 274"/>
              <a:gd name="T7" fmla="*/ 133 h 186"/>
              <a:gd name="T8" fmla="*/ 188 w 274"/>
              <a:gd name="T9" fmla="*/ 177 h 186"/>
              <a:gd name="T10" fmla="*/ 86 w 274"/>
              <a:gd name="T11" fmla="*/ 186 h 186"/>
              <a:gd name="T12" fmla="*/ 88 w 274"/>
              <a:gd name="T13" fmla="*/ 161 h 186"/>
              <a:gd name="T14" fmla="*/ 75 w 274"/>
              <a:gd name="T15" fmla="*/ 116 h 186"/>
              <a:gd name="T16" fmla="*/ 64 w 274"/>
              <a:gd name="T17" fmla="*/ 102 h 186"/>
              <a:gd name="T18" fmla="*/ 25 w 274"/>
              <a:gd name="T19" fmla="*/ 96 h 186"/>
              <a:gd name="T20" fmla="*/ 0 w 274"/>
              <a:gd name="T21" fmla="*/ 79 h 186"/>
              <a:gd name="T22" fmla="*/ 16 w 274"/>
              <a:gd name="T23" fmla="*/ 40 h 186"/>
              <a:gd name="T24" fmla="*/ 33 w 274"/>
              <a:gd name="T25" fmla="*/ 16 h 186"/>
              <a:gd name="T26" fmla="*/ 51 w 274"/>
              <a:gd name="T27" fmla="*/ 5 h 186"/>
              <a:gd name="T28" fmla="*/ 59 w 274"/>
              <a:gd name="T29" fmla="*/ 2 h 186"/>
              <a:gd name="T30" fmla="*/ 67 w 274"/>
              <a:gd name="T31" fmla="*/ 11 h 186"/>
              <a:gd name="T32" fmla="*/ 71 w 274"/>
              <a:gd name="T33" fmla="*/ 16 h 186"/>
              <a:gd name="T34" fmla="*/ 68 w 274"/>
              <a:gd name="T35" fmla="*/ 22 h 186"/>
              <a:gd name="T36" fmla="*/ 47 w 274"/>
              <a:gd name="T37" fmla="*/ 27 h 186"/>
              <a:gd name="T38" fmla="*/ 35 w 274"/>
              <a:gd name="T39" fmla="*/ 57 h 186"/>
              <a:gd name="T40" fmla="*/ 35 w 274"/>
              <a:gd name="T41" fmla="*/ 66 h 186"/>
              <a:gd name="T42" fmla="*/ 57 w 274"/>
              <a:gd name="T43" fmla="*/ 64 h 186"/>
              <a:gd name="T44" fmla="*/ 81 w 274"/>
              <a:gd name="T45" fmla="*/ 67 h 186"/>
              <a:gd name="T46" fmla="*/ 105 w 274"/>
              <a:gd name="T47" fmla="*/ 72 h 186"/>
              <a:gd name="T48" fmla="*/ 119 w 274"/>
              <a:gd name="T49" fmla="*/ 61 h 186"/>
              <a:gd name="T50" fmla="*/ 116 w 274"/>
              <a:gd name="T51" fmla="*/ 44 h 186"/>
              <a:gd name="T52" fmla="*/ 113 w 274"/>
              <a:gd name="T53" fmla="*/ 16 h 186"/>
              <a:gd name="T54" fmla="*/ 129 w 274"/>
              <a:gd name="T55" fmla="*/ 1 h 186"/>
              <a:gd name="T56" fmla="*/ 145 w 274"/>
              <a:gd name="T57" fmla="*/ 1 h 186"/>
              <a:gd name="T58" fmla="*/ 161 w 274"/>
              <a:gd name="T59" fmla="*/ 16 h 186"/>
              <a:gd name="T60" fmla="*/ 157 w 274"/>
              <a:gd name="T61" fmla="*/ 44 h 186"/>
              <a:gd name="T62" fmla="*/ 155 w 274"/>
              <a:gd name="T63" fmla="*/ 61 h 186"/>
              <a:gd name="T64" fmla="*/ 169 w 274"/>
              <a:gd name="T65" fmla="*/ 72 h 186"/>
              <a:gd name="T66" fmla="*/ 192 w 274"/>
              <a:gd name="T67" fmla="*/ 67 h 186"/>
              <a:gd name="T68" fmla="*/ 216 w 274"/>
              <a:gd name="T69" fmla="*/ 64 h 186"/>
              <a:gd name="T70" fmla="*/ 239 w 274"/>
              <a:gd name="T71" fmla="*/ 66 h 186"/>
              <a:gd name="T72" fmla="*/ 238 w 274"/>
              <a:gd name="T73" fmla="*/ 57 h 186"/>
              <a:gd name="T74" fmla="*/ 226 w 274"/>
              <a:gd name="T75" fmla="*/ 27 h 186"/>
              <a:gd name="T76" fmla="*/ 206 w 274"/>
              <a:gd name="T77" fmla="*/ 22 h 186"/>
              <a:gd name="T78" fmla="*/ 202 w 274"/>
              <a:gd name="T79" fmla="*/ 16 h 186"/>
              <a:gd name="T80" fmla="*/ 207 w 274"/>
              <a:gd name="T81" fmla="*/ 11 h 186"/>
              <a:gd name="T82" fmla="*/ 215 w 274"/>
              <a:gd name="T83" fmla="*/ 2 h 186"/>
              <a:gd name="T84" fmla="*/ 222 w 274"/>
              <a:gd name="T85" fmla="*/ 5 h 186"/>
              <a:gd name="T86" fmla="*/ 241 w 274"/>
              <a:gd name="T87" fmla="*/ 16 h 186"/>
              <a:gd name="T88" fmla="*/ 258 w 274"/>
              <a:gd name="T89" fmla="*/ 40 h 186"/>
              <a:gd name="T90" fmla="*/ 274 w 274"/>
              <a:gd name="T91" fmla="*/ 7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186">
                <a:moveTo>
                  <a:pt x="274" y="79"/>
                </a:moveTo>
                <a:cubicBezTo>
                  <a:pt x="274" y="81"/>
                  <a:pt x="273" y="83"/>
                  <a:pt x="271" y="84"/>
                </a:cubicBezTo>
                <a:cubicBezTo>
                  <a:pt x="265" y="90"/>
                  <a:pt x="256" y="93"/>
                  <a:pt x="249" y="96"/>
                </a:cubicBezTo>
                <a:cubicBezTo>
                  <a:pt x="241" y="100"/>
                  <a:pt x="233" y="103"/>
                  <a:pt x="225" y="103"/>
                </a:cubicBezTo>
                <a:cubicBezTo>
                  <a:pt x="220" y="103"/>
                  <a:pt x="214" y="101"/>
                  <a:pt x="210" y="102"/>
                </a:cubicBezTo>
                <a:cubicBezTo>
                  <a:pt x="206" y="103"/>
                  <a:pt x="203" y="105"/>
                  <a:pt x="201" y="107"/>
                </a:cubicBezTo>
                <a:cubicBezTo>
                  <a:pt x="200" y="110"/>
                  <a:pt x="199" y="113"/>
                  <a:pt x="198" y="116"/>
                </a:cubicBezTo>
                <a:cubicBezTo>
                  <a:pt x="197" y="122"/>
                  <a:pt x="195" y="128"/>
                  <a:pt x="193" y="133"/>
                </a:cubicBezTo>
                <a:cubicBezTo>
                  <a:pt x="190" y="142"/>
                  <a:pt x="186" y="151"/>
                  <a:pt x="186" y="161"/>
                </a:cubicBezTo>
                <a:cubicBezTo>
                  <a:pt x="186" y="166"/>
                  <a:pt x="188" y="171"/>
                  <a:pt x="188" y="177"/>
                </a:cubicBezTo>
                <a:cubicBezTo>
                  <a:pt x="188" y="180"/>
                  <a:pt x="188" y="183"/>
                  <a:pt x="188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3"/>
                  <a:pt x="85" y="180"/>
                  <a:pt x="85" y="177"/>
                </a:cubicBezTo>
                <a:cubicBezTo>
                  <a:pt x="86" y="171"/>
                  <a:pt x="88" y="166"/>
                  <a:pt x="88" y="161"/>
                </a:cubicBezTo>
                <a:cubicBezTo>
                  <a:pt x="88" y="151"/>
                  <a:pt x="83" y="142"/>
                  <a:pt x="80" y="133"/>
                </a:cubicBezTo>
                <a:cubicBezTo>
                  <a:pt x="78" y="128"/>
                  <a:pt x="77" y="122"/>
                  <a:pt x="75" y="116"/>
                </a:cubicBezTo>
                <a:cubicBezTo>
                  <a:pt x="75" y="113"/>
                  <a:pt x="74" y="110"/>
                  <a:pt x="72" y="107"/>
                </a:cubicBezTo>
                <a:cubicBezTo>
                  <a:pt x="70" y="105"/>
                  <a:pt x="67" y="103"/>
                  <a:pt x="64" y="102"/>
                </a:cubicBezTo>
                <a:cubicBezTo>
                  <a:pt x="59" y="101"/>
                  <a:pt x="53" y="103"/>
                  <a:pt x="48" y="103"/>
                </a:cubicBezTo>
                <a:cubicBezTo>
                  <a:pt x="40" y="103"/>
                  <a:pt x="32" y="100"/>
                  <a:pt x="25" y="96"/>
                </a:cubicBezTo>
                <a:cubicBezTo>
                  <a:pt x="17" y="93"/>
                  <a:pt x="8" y="90"/>
                  <a:pt x="2" y="84"/>
                </a:cubicBezTo>
                <a:cubicBezTo>
                  <a:pt x="0" y="83"/>
                  <a:pt x="0" y="81"/>
                  <a:pt x="0" y="79"/>
                </a:cubicBezTo>
                <a:cubicBezTo>
                  <a:pt x="0" y="76"/>
                  <a:pt x="1" y="74"/>
                  <a:pt x="2" y="71"/>
                </a:cubicBezTo>
                <a:cubicBezTo>
                  <a:pt x="5" y="60"/>
                  <a:pt x="9" y="49"/>
                  <a:pt x="16" y="40"/>
                </a:cubicBezTo>
                <a:cubicBezTo>
                  <a:pt x="19" y="35"/>
                  <a:pt x="22" y="30"/>
                  <a:pt x="26" y="24"/>
                </a:cubicBezTo>
                <a:cubicBezTo>
                  <a:pt x="28" y="21"/>
                  <a:pt x="29" y="18"/>
                  <a:pt x="33" y="16"/>
                </a:cubicBezTo>
                <a:cubicBezTo>
                  <a:pt x="37" y="13"/>
                  <a:pt x="42" y="11"/>
                  <a:pt x="46" y="8"/>
                </a:cubicBezTo>
                <a:cubicBezTo>
                  <a:pt x="48" y="7"/>
                  <a:pt x="50" y="6"/>
                  <a:pt x="51" y="5"/>
                </a:cubicBezTo>
                <a:cubicBezTo>
                  <a:pt x="53" y="4"/>
                  <a:pt x="54" y="3"/>
                  <a:pt x="55" y="2"/>
                </a:cubicBezTo>
                <a:cubicBezTo>
                  <a:pt x="56" y="1"/>
                  <a:pt x="58" y="1"/>
                  <a:pt x="59" y="2"/>
                </a:cubicBezTo>
                <a:cubicBezTo>
                  <a:pt x="60" y="2"/>
                  <a:pt x="61" y="2"/>
                  <a:pt x="61" y="2"/>
                </a:cubicBezTo>
                <a:cubicBezTo>
                  <a:pt x="65" y="4"/>
                  <a:pt x="65" y="8"/>
                  <a:pt x="67" y="11"/>
                </a:cubicBezTo>
                <a:cubicBezTo>
                  <a:pt x="67" y="12"/>
                  <a:pt x="68" y="13"/>
                  <a:pt x="69" y="14"/>
                </a:cubicBezTo>
                <a:cubicBezTo>
                  <a:pt x="69" y="15"/>
                  <a:pt x="71" y="15"/>
                  <a:pt x="71" y="16"/>
                </a:cubicBezTo>
                <a:cubicBezTo>
                  <a:pt x="72" y="17"/>
                  <a:pt x="73" y="19"/>
                  <a:pt x="72" y="20"/>
                </a:cubicBezTo>
                <a:cubicBezTo>
                  <a:pt x="72" y="22"/>
                  <a:pt x="69" y="22"/>
                  <a:pt x="68" y="22"/>
                </a:cubicBezTo>
                <a:cubicBezTo>
                  <a:pt x="64" y="23"/>
                  <a:pt x="62" y="24"/>
                  <a:pt x="59" y="26"/>
                </a:cubicBezTo>
                <a:cubicBezTo>
                  <a:pt x="55" y="28"/>
                  <a:pt x="51" y="27"/>
                  <a:pt x="47" y="27"/>
                </a:cubicBezTo>
                <a:cubicBezTo>
                  <a:pt x="41" y="25"/>
                  <a:pt x="40" y="33"/>
                  <a:pt x="38" y="38"/>
                </a:cubicBezTo>
                <a:cubicBezTo>
                  <a:pt x="36" y="44"/>
                  <a:pt x="36" y="50"/>
                  <a:pt x="35" y="57"/>
                </a:cubicBezTo>
                <a:cubicBezTo>
                  <a:pt x="35" y="58"/>
                  <a:pt x="35" y="60"/>
                  <a:pt x="35" y="62"/>
                </a:cubicBezTo>
                <a:cubicBezTo>
                  <a:pt x="35" y="62"/>
                  <a:pt x="34" y="65"/>
                  <a:pt x="35" y="66"/>
                </a:cubicBezTo>
                <a:cubicBezTo>
                  <a:pt x="36" y="67"/>
                  <a:pt x="40" y="64"/>
                  <a:pt x="42" y="64"/>
                </a:cubicBezTo>
                <a:cubicBezTo>
                  <a:pt x="47" y="62"/>
                  <a:pt x="52" y="61"/>
                  <a:pt x="57" y="64"/>
                </a:cubicBezTo>
                <a:cubicBezTo>
                  <a:pt x="59" y="65"/>
                  <a:pt x="63" y="70"/>
                  <a:pt x="66" y="70"/>
                </a:cubicBezTo>
                <a:cubicBezTo>
                  <a:pt x="68" y="70"/>
                  <a:pt x="76" y="68"/>
                  <a:pt x="81" y="67"/>
                </a:cubicBezTo>
                <a:cubicBezTo>
                  <a:pt x="87" y="67"/>
                  <a:pt x="93" y="68"/>
                  <a:pt x="98" y="71"/>
                </a:cubicBezTo>
                <a:cubicBezTo>
                  <a:pt x="101" y="73"/>
                  <a:pt x="102" y="73"/>
                  <a:pt x="105" y="72"/>
                </a:cubicBezTo>
                <a:cubicBezTo>
                  <a:pt x="108" y="70"/>
                  <a:pt x="112" y="69"/>
                  <a:pt x="115" y="66"/>
                </a:cubicBezTo>
                <a:cubicBezTo>
                  <a:pt x="117" y="65"/>
                  <a:pt x="118" y="64"/>
                  <a:pt x="119" y="61"/>
                </a:cubicBezTo>
                <a:cubicBezTo>
                  <a:pt x="119" y="59"/>
                  <a:pt x="118" y="57"/>
                  <a:pt x="117" y="55"/>
                </a:cubicBezTo>
                <a:cubicBezTo>
                  <a:pt x="117" y="51"/>
                  <a:pt x="117" y="47"/>
                  <a:pt x="116" y="44"/>
                </a:cubicBezTo>
                <a:cubicBezTo>
                  <a:pt x="113" y="45"/>
                  <a:pt x="112" y="37"/>
                  <a:pt x="112" y="35"/>
                </a:cubicBezTo>
                <a:cubicBezTo>
                  <a:pt x="112" y="29"/>
                  <a:pt x="112" y="22"/>
                  <a:pt x="113" y="16"/>
                </a:cubicBezTo>
                <a:cubicBezTo>
                  <a:pt x="114" y="11"/>
                  <a:pt x="118" y="6"/>
                  <a:pt x="122" y="4"/>
                </a:cubicBezTo>
                <a:cubicBezTo>
                  <a:pt x="124" y="2"/>
                  <a:pt x="126" y="2"/>
                  <a:pt x="129" y="1"/>
                </a:cubicBezTo>
                <a:cubicBezTo>
                  <a:pt x="131" y="1"/>
                  <a:pt x="134" y="0"/>
                  <a:pt x="137" y="0"/>
                </a:cubicBezTo>
                <a:cubicBezTo>
                  <a:pt x="139" y="0"/>
                  <a:pt x="142" y="1"/>
                  <a:pt x="145" y="1"/>
                </a:cubicBezTo>
                <a:cubicBezTo>
                  <a:pt x="147" y="2"/>
                  <a:pt x="150" y="2"/>
                  <a:pt x="152" y="4"/>
                </a:cubicBezTo>
                <a:cubicBezTo>
                  <a:pt x="155" y="6"/>
                  <a:pt x="160" y="11"/>
                  <a:pt x="161" y="16"/>
                </a:cubicBezTo>
                <a:cubicBezTo>
                  <a:pt x="162" y="22"/>
                  <a:pt x="161" y="29"/>
                  <a:pt x="161" y="35"/>
                </a:cubicBezTo>
                <a:cubicBezTo>
                  <a:pt x="162" y="37"/>
                  <a:pt x="160" y="45"/>
                  <a:pt x="157" y="44"/>
                </a:cubicBezTo>
                <a:cubicBezTo>
                  <a:pt x="157" y="47"/>
                  <a:pt x="156" y="51"/>
                  <a:pt x="156" y="55"/>
                </a:cubicBezTo>
                <a:cubicBezTo>
                  <a:pt x="156" y="57"/>
                  <a:pt x="155" y="59"/>
                  <a:pt x="155" y="61"/>
                </a:cubicBezTo>
                <a:cubicBezTo>
                  <a:pt x="155" y="64"/>
                  <a:pt x="157" y="65"/>
                  <a:pt x="159" y="66"/>
                </a:cubicBezTo>
                <a:cubicBezTo>
                  <a:pt x="162" y="69"/>
                  <a:pt x="165" y="70"/>
                  <a:pt x="169" y="72"/>
                </a:cubicBezTo>
                <a:cubicBezTo>
                  <a:pt x="172" y="73"/>
                  <a:pt x="173" y="73"/>
                  <a:pt x="176" y="71"/>
                </a:cubicBezTo>
                <a:cubicBezTo>
                  <a:pt x="181" y="68"/>
                  <a:pt x="186" y="67"/>
                  <a:pt x="192" y="67"/>
                </a:cubicBezTo>
                <a:cubicBezTo>
                  <a:pt x="197" y="68"/>
                  <a:pt x="205" y="70"/>
                  <a:pt x="208" y="70"/>
                </a:cubicBezTo>
                <a:cubicBezTo>
                  <a:pt x="210" y="70"/>
                  <a:pt x="214" y="65"/>
                  <a:pt x="216" y="64"/>
                </a:cubicBezTo>
                <a:cubicBezTo>
                  <a:pt x="222" y="61"/>
                  <a:pt x="226" y="62"/>
                  <a:pt x="232" y="64"/>
                </a:cubicBezTo>
                <a:cubicBezTo>
                  <a:pt x="233" y="64"/>
                  <a:pt x="238" y="67"/>
                  <a:pt x="239" y="66"/>
                </a:cubicBezTo>
                <a:cubicBezTo>
                  <a:pt x="239" y="65"/>
                  <a:pt x="239" y="62"/>
                  <a:pt x="239" y="62"/>
                </a:cubicBezTo>
                <a:cubicBezTo>
                  <a:pt x="239" y="60"/>
                  <a:pt x="239" y="58"/>
                  <a:pt x="238" y="57"/>
                </a:cubicBezTo>
                <a:cubicBezTo>
                  <a:pt x="238" y="50"/>
                  <a:pt x="238" y="44"/>
                  <a:pt x="235" y="38"/>
                </a:cubicBezTo>
                <a:cubicBezTo>
                  <a:pt x="234" y="33"/>
                  <a:pt x="233" y="25"/>
                  <a:pt x="226" y="27"/>
                </a:cubicBezTo>
                <a:cubicBezTo>
                  <a:pt x="222" y="27"/>
                  <a:pt x="219" y="28"/>
                  <a:pt x="215" y="26"/>
                </a:cubicBezTo>
                <a:cubicBezTo>
                  <a:pt x="212" y="24"/>
                  <a:pt x="209" y="23"/>
                  <a:pt x="206" y="22"/>
                </a:cubicBezTo>
                <a:cubicBezTo>
                  <a:pt x="204" y="22"/>
                  <a:pt x="202" y="22"/>
                  <a:pt x="201" y="20"/>
                </a:cubicBezTo>
                <a:cubicBezTo>
                  <a:pt x="201" y="19"/>
                  <a:pt x="201" y="17"/>
                  <a:pt x="202" y="16"/>
                </a:cubicBezTo>
                <a:cubicBezTo>
                  <a:pt x="203" y="15"/>
                  <a:pt x="204" y="15"/>
                  <a:pt x="205" y="14"/>
                </a:cubicBezTo>
                <a:cubicBezTo>
                  <a:pt x="206" y="13"/>
                  <a:pt x="206" y="12"/>
                  <a:pt x="207" y="11"/>
                </a:cubicBezTo>
                <a:cubicBezTo>
                  <a:pt x="208" y="8"/>
                  <a:pt x="209" y="4"/>
                  <a:pt x="212" y="2"/>
                </a:cubicBezTo>
                <a:cubicBezTo>
                  <a:pt x="213" y="2"/>
                  <a:pt x="214" y="2"/>
                  <a:pt x="215" y="2"/>
                </a:cubicBezTo>
                <a:cubicBezTo>
                  <a:pt x="216" y="1"/>
                  <a:pt x="217" y="1"/>
                  <a:pt x="218" y="2"/>
                </a:cubicBezTo>
                <a:cubicBezTo>
                  <a:pt x="220" y="3"/>
                  <a:pt x="221" y="4"/>
                  <a:pt x="222" y="5"/>
                </a:cubicBezTo>
                <a:cubicBezTo>
                  <a:pt x="224" y="6"/>
                  <a:pt x="225" y="7"/>
                  <a:pt x="227" y="8"/>
                </a:cubicBezTo>
                <a:cubicBezTo>
                  <a:pt x="232" y="11"/>
                  <a:pt x="236" y="13"/>
                  <a:pt x="241" y="16"/>
                </a:cubicBezTo>
                <a:cubicBezTo>
                  <a:pt x="244" y="18"/>
                  <a:pt x="246" y="21"/>
                  <a:pt x="248" y="24"/>
                </a:cubicBezTo>
                <a:cubicBezTo>
                  <a:pt x="251" y="30"/>
                  <a:pt x="254" y="35"/>
                  <a:pt x="258" y="40"/>
                </a:cubicBezTo>
                <a:cubicBezTo>
                  <a:pt x="264" y="49"/>
                  <a:pt x="268" y="60"/>
                  <a:pt x="272" y="71"/>
                </a:cubicBezTo>
                <a:cubicBezTo>
                  <a:pt x="273" y="74"/>
                  <a:pt x="274" y="76"/>
                  <a:pt x="274" y="79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253814" y="2114988"/>
            <a:ext cx="2625224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30" name="Freeform 44"/>
          <p:cNvSpPr/>
          <p:nvPr/>
        </p:nvSpPr>
        <p:spPr bwMode="auto">
          <a:xfrm>
            <a:off x="6759821" y="2731214"/>
            <a:ext cx="931854" cy="816625"/>
          </a:xfrm>
          <a:custGeom>
            <a:avLst/>
            <a:gdLst>
              <a:gd name="T0" fmla="*/ 134 w 138"/>
              <a:gd name="T1" fmla="*/ 51 h 121"/>
              <a:gd name="T2" fmla="*/ 136 w 138"/>
              <a:gd name="T3" fmla="*/ 60 h 121"/>
              <a:gd name="T4" fmla="*/ 136 w 138"/>
              <a:gd name="T5" fmla="*/ 60 h 121"/>
              <a:gd name="T6" fmla="*/ 123 w 138"/>
              <a:gd name="T7" fmla="*/ 55 h 121"/>
              <a:gd name="T8" fmla="*/ 131 w 138"/>
              <a:gd name="T9" fmla="*/ 64 h 121"/>
              <a:gd name="T10" fmla="*/ 121 w 138"/>
              <a:gd name="T11" fmla="*/ 58 h 121"/>
              <a:gd name="T12" fmla="*/ 127 w 138"/>
              <a:gd name="T13" fmla="*/ 69 h 121"/>
              <a:gd name="T14" fmla="*/ 127 w 138"/>
              <a:gd name="T15" fmla="*/ 70 h 121"/>
              <a:gd name="T16" fmla="*/ 119 w 138"/>
              <a:gd name="T17" fmla="*/ 68 h 121"/>
              <a:gd name="T18" fmla="*/ 97 w 138"/>
              <a:gd name="T19" fmla="*/ 45 h 121"/>
              <a:gd name="T20" fmla="*/ 76 w 138"/>
              <a:gd name="T21" fmla="*/ 41 h 121"/>
              <a:gd name="T22" fmla="*/ 80 w 138"/>
              <a:gd name="T23" fmla="*/ 45 h 121"/>
              <a:gd name="T24" fmla="*/ 80 w 138"/>
              <a:gd name="T25" fmla="*/ 63 h 121"/>
              <a:gd name="T26" fmla="*/ 63 w 138"/>
              <a:gd name="T27" fmla="*/ 63 h 121"/>
              <a:gd name="T28" fmla="*/ 59 w 138"/>
              <a:gd name="T29" fmla="*/ 59 h 121"/>
              <a:gd name="T30" fmla="*/ 63 w 138"/>
              <a:gd name="T31" fmla="*/ 80 h 121"/>
              <a:gd name="T32" fmla="*/ 86 w 138"/>
              <a:gd name="T33" fmla="*/ 103 h 121"/>
              <a:gd name="T34" fmla="*/ 88 w 138"/>
              <a:gd name="T35" fmla="*/ 109 h 121"/>
              <a:gd name="T36" fmla="*/ 87 w 138"/>
              <a:gd name="T37" fmla="*/ 109 h 121"/>
              <a:gd name="T38" fmla="*/ 75 w 138"/>
              <a:gd name="T39" fmla="*/ 103 h 121"/>
              <a:gd name="T40" fmla="*/ 82 w 138"/>
              <a:gd name="T41" fmla="*/ 113 h 121"/>
              <a:gd name="T42" fmla="*/ 73 w 138"/>
              <a:gd name="T43" fmla="*/ 107 h 121"/>
              <a:gd name="T44" fmla="*/ 78 w 138"/>
              <a:gd name="T45" fmla="*/ 118 h 121"/>
              <a:gd name="T46" fmla="*/ 78 w 138"/>
              <a:gd name="T47" fmla="*/ 118 h 121"/>
              <a:gd name="T48" fmla="*/ 68 w 138"/>
              <a:gd name="T49" fmla="*/ 116 h 121"/>
              <a:gd name="T50" fmla="*/ 69 w 138"/>
              <a:gd name="T51" fmla="*/ 121 h 121"/>
              <a:gd name="T52" fmla="*/ 45 w 138"/>
              <a:gd name="T53" fmla="*/ 97 h 121"/>
              <a:gd name="T54" fmla="*/ 41 w 138"/>
              <a:gd name="T55" fmla="*/ 41 h 121"/>
              <a:gd name="T56" fmla="*/ 0 w 138"/>
              <a:gd name="T57" fmla="*/ 0 h 121"/>
              <a:gd name="T58" fmla="*/ 35 w 138"/>
              <a:gd name="T59" fmla="*/ 0 h 121"/>
              <a:gd name="T60" fmla="*/ 58 w 138"/>
              <a:gd name="T61" fmla="*/ 24 h 121"/>
              <a:gd name="T62" fmla="*/ 114 w 138"/>
              <a:gd name="T63" fmla="*/ 28 h 121"/>
              <a:gd name="T64" fmla="*/ 138 w 138"/>
              <a:gd name="T65" fmla="*/ 52 h 121"/>
              <a:gd name="T66" fmla="*/ 134 w 138"/>
              <a:gd name="T6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1">
                <a:moveTo>
                  <a:pt x="134" y="51"/>
                </a:moveTo>
                <a:cubicBezTo>
                  <a:pt x="136" y="60"/>
                  <a:pt x="136" y="60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97" y="45"/>
                  <a:pt x="97" y="45"/>
                  <a:pt x="97" y="45"/>
                </a:cubicBezTo>
                <a:cubicBezTo>
                  <a:pt x="91" y="40"/>
                  <a:pt x="83" y="38"/>
                  <a:pt x="76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85" y="50"/>
                  <a:pt x="85" y="58"/>
                  <a:pt x="80" y="63"/>
                </a:cubicBezTo>
                <a:cubicBezTo>
                  <a:pt x="75" y="67"/>
                  <a:pt x="67" y="67"/>
                  <a:pt x="63" y="63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66"/>
                  <a:pt x="57" y="74"/>
                  <a:pt x="63" y="8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5" y="97"/>
                  <a:pt x="45" y="97"/>
                  <a:pt x="45" y="97"/>
                </a:cubicBezTo>
                <a:cubicBezTo>
                  <a:pt x="30" y="82"/>
                  <a:pt x="29" y="58"/>
                  <a:pt x="41" y="41"/>
                </a:cubicBezTo>
                <a:cubicBezTo>
                  <a:pt x="0" y="0"/>
                  <a:pt x="0" y="0"/>
                  <a:pt x="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8" y="24"/>
                  <a:pt x="58" y="24"/>
                  <a:pt x="58" y="24"/>
                </a:cubicBezTo>
                <a:cubicBezTo>
                  <a:pt x="75" y="11"/>
                  <a:pt x="99" y="13"/>
                  <a:pt x="114" y="28"/>
                </a:cubicBezTo>
                <a:cubicBezTo>
                  <a:pt x="138" y="52"/>
                  <a:pt x="138" y="52"/>
                  <a:pt x="138" y="52"/>
                </a:cubicBezTo>
                <a:lnTo>
                  <a:pt x="13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45"/>
          <p:cNvSpPr/>
          <p:nvPr/>
        </p:nvSpPr>
        <p:spPr bwMode="auto">
          <a:xfrm>
            <a:off x="7340977" y="3197141"/>
            <a:ext cx="916824" cy="796585"/>
          </a:xfrm>
          <a:custGeom>
            <a:avLst/>
            <a:gdLst>
              <a:gd name="T0" fmla="*/ 136 w 136"/>
              <a:gd name="T1" fmla="*/ 118 h 118"/>
              <a:gd name="T2" fmla="*/ 101 w 136"/>
              <a:gd name="T3" fmla="*/ 118 h 118"/>
              <a:gd name="T4" fmla="*/ 80 w 136"/>
              <a:gd name="T5" fmla="*/ 97 h 118"/>
              <a:gd name="T6" fmla="*/ 24 w 136"/>
              <a:gd name="T7" fmla="*/ 93 h 118"/>
              <a:gd name="T8" fmla="*/ 0 w 136"/>
              <a:gd name="T9" fmla="*/ 69 h 118"/>
              <a:gd name="T10" fmla="*/ 5 w 136"/>
              <a:gd name="T11" fmla="*/ 70 h 118"/>
              <a:gd name="T12" fmla="*/ 2 w 136"/>
              <a:gd name="T13" fmla="*/ 61 h 118"/>
              <a:gd name="T14" fmla="*/ 3 w 136"/>
              <a:gd name="T15" fmla="*/ 61 h 118"/>
              <a:gd name="T16" fmla="*/ 15 w 136"/>
              <a:gd name="T17" fmla="*/ 66 h 118"/>
              <a:gd name="T18" fmla="*/ 8 w 136"/>
              <a:gd name="T19" fmla="*/ 57 h 118"/>
              <a:gd name="T20" fmla="*/ 17 w 136"/>
              <a:gd name="T21" fmla="*/ 63 h 118"/>
              <a:gd name="T22" fmla="*/ 12 w 136"/>
              <a:gd name="T23" fmla="*/ 51 h 118"/>
              <a:gd name="T24" fmla="*/ 12 w 136"/>
              <a:gd name="T25" fmla="*/ 51 h 118"/>
              <a:gd name="T26" fmla="*/ 19 w 136"/>
              <a:gd name="T27" fmla="*/ 53 h 118"/>
              <a:gd name="T28" fmla="*/ 42 w 136"/>
              <a:gd name="T29" fmla="*/ 76 h 118"/>
              <a:gd name="T30" fmla="*/ 63 w 136"/>
              <a:gd name="T31" fmla="*/ 80 h 118"/>
              <a:gd name="T32" fmla="*/ 59 w 136"/>
              <a:gd name="T33" fmla="*/ 76 h 118"/>
              <a:gd name="T34" fmla="*/ 59 w 136"/>
              <a:gd name="T35" fmla="*/ 58 h 118"/>
              <a:gd name="T36" fmla="*/ 76 w 136"/>
              <a:gd name="T37" fmla="*/ 58 h 118"/>
              <a:gd name="T38" fmla="*/ 80 w 136"/>
              <a:gd name="T39" fmla="*/ 62 h 118"/>
              <a:gd name="T40" fmla="*/ 76 w 136"/>
              <a:gd name="T41" fmla="*/ 41 h 118"/>
              <a:gd name="T42" fmla="*/ 53 w 136"/>
              <a:gd name="T43" fmla="*/ 18 h 118"/>
              <a:gd name="T44" fmla="*/ 51 w 136"/>
              <a:gd name="T45" fmla="*/ 12 h 118"/>
              <a:gd name="T46" fmla="*/ 51 w 136"/>
              <a:gd name="T47" fmla="*/ 12 h 118"/>
              <a:gd name="T48" fmla="*/ 64 w 136"/>
              <a:gd name="T49" fmla="*/ 18 h 118"/>
              <a:gd name="T50" fmla="*/ 56 w 136"/>
              <a:gd name="T51" fmla="*/ 8 h 118"/>
              <a:gd name="T52" fmla="*/ 66 w 136"/>
              <a:gd name="T53" fmla="*/ 14 h 118"/>
              <a:gd name="T54" fmla="*/ 60 w 136"/>
              <a:gd name="T55" fmla="*/ 3 h 118"/>
              <a:gd name="T56" fmla="*/ 61 w 136"/>
              <a:gd name="T57" fmla="*/ 2 h 118"/>
              <a:gd name="T58" fmla="*/ 71 w 136"/>
              <a:gd name="T59" fmla="*/ 5 h 118"/>
              <a:gd name="T60" fmla="*/ 69 w 136"/>
              <a:gd name="T61" fmla="*/ 0 h 118"/>
              <a:gd name="T62" fmla="*/ 93 w 136"/>
              <a:gd name="T63" fmla="*/ 24 h 118"/>
              <a:gd name="T64" fmla="*/ 98 w 136"/>
              <a:gd name="T65" fmla="*/ 80 h 118"/>
              <a:gd name="T66" fmla="*/ 136 w 136"/>
              <a:gd name="T6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18">
                <a:moveTo>
                  <a:pt x="136" y="118"/>
                </a:moveTo>
                <a:cubicBezTo>
                  <a:pt x="101" y="118"/>
                  <a:pt x="101" y="118"/>
                  <a:pt x="101" y="118"/>
                </a:cubicBezTo>
                <a:cubicBezTo>
                  <a:pt x="80" y="97"/>
                  <a:pt x="80" y="97"/>
                  <a:pt x="80" y="97"/>
                </a:cubicBezTo>
                <a:cubicBezTo>
                  <a:pt x="64" y="110"/>
                  <a:pt x="40" y="108"/>
                  <a:pt x="24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5" y="70"/>
                  <a:pt x="5" y="70"/>
                  <a:pt x="5" y="70"/>
                </a:cubicBezTo>
                <a:cubicBezTo>
                  <a:pt x="2" y="61"/>
                  <a:pt x="2" y="61"/>
                  <a:pt x="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5" y="66"/>
                  <a:pt x="15" y="66"/>
                  <a:pt x="15" y="66"/>
                </a:cubicBezTo>
                <a:cubicBezTo>
                  <a:pt x="8" y="57"/>
                  <a:pt x="8" y="57"/>
                  <a:pt x="8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9" y="53"/>
                  <a:pt x="19" y="53"/>
                  <a:pt x="19" y="53"/>
                </a:cubicBezTo>
                <a:cubicBezTo>
                  <a:pt x="42" y="76"/>
                  <a:pt x="42" y="76"/>
                  <a:pt x="42" y="76"/>
                </a:cubicBezTo>
                <a:cubicBezTo>
                  <a:pt x="47" y="81"/>
                  <a:pt x="56" y="83"/>
                  <a:pt x="63" y="80"/>
                </a:cubicBezTo>
                <a:cubicBezTo>
                  <a:pt x="59" y="76"/>
                  <a:pt x="59" y="76"/>
                  <a:pt x="59" y="76"/>
                </a:cubicBezTo>
                <a:cubicBezTo>
                  <a:pt x="54" y="71"/>
                  <a:pt x="54" y="63"/>
                  <a:pt x="59" y="58"/>
                </a:cubicBezTo>
                <a:cubicBezTo>
                  <a:pt x="63" y="54"/>
                  <a:pt x="71" y="54"/>
                  <a:pt x="76" y="58"/>
                </a:cubicBezTo>
                <a:cubicBezTo>
                  <a:pt x="80" y="62"/>
                  <a:pt x="80" y="62"/>
                  <a:pt x="80" y="62"/>
                </a:cubicBezTo>
                <a:cubicBezTo>
                  <a:pt x="83" y="55"/>
                  <a:pt x="82" y="47"/>
                  <a:pt x="76" y="41"/>
                </a:cubicBezTo>
                <a:cubicBezTo>
                  <a:pt x="53" y="18"/>
                  <a:pt x="53" y="18"/>
                  <a:pt x="53" y="1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64" y="18"/>
                  <a:pt x="64" y="18"/>
                  <a:pt x="64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66" y="14"/>
                  <a:pt x="66" y="14"/>
                  <a:pt x="66" y="14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2"/>
                  <a:pt x="61" y="2"/>
                  <a:pt x="61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93" y="24"/>
                  <a:pt x="93" y="24"/>
                  <a:pt x="93" y="24"/>
                </a:cubicBezTo>
                <a:cubicBezTo>
                  <a:pt x="109" y="39"/>
                  <a:pt x="110" y="63"/>
                  <a:pt x="98" y="8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3312962" y="4304343"/>
            <a:ext cx="2622719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47"/>
          <p:cNvSpPr/>
          <p:nvPr/>
        </p:nvSpPr>
        <p:spPr bwMode="auto">
          <a:xfrm>
            <a:off x="3656145" y="4905539"/>
            <a:ext cx="1936353" cy="1277542"/>
          </a:xfrm>
          <a:custGeom>
            <a:avLst/>
            <a:gdLst>
              <a:gd name="T0" fmla="*/ 287 w 287"/>
              <a:gd name="T1" fmla="*/ 94 h 189"/>
              <a:gd name="T2" fmla="*/ 258 w 287"/>
              <a:gd name="T3" fmla="*/ 114 h 189"/>
              <a:gd name="T4" fmla="*/ 224 w 287"/>
              <a:gd name="T5" fmla="*/ 144 h 189"/>
              <a:gd name="T6" fmla="*/ 230 w 287"/>
              <a:gd name="T7" fmla="*/ 112 h 189"/>
              <a:gd name="T8" fmla="*/ 184 w 287"/>
              <a:gd name="T9" fmla="*/ 145 h 189"/>
              <a:gd name="T10" fmla="*/ 171 w 287"/>
              <a:gd name="T11" fmla="*/ 162 h 189"/>
              <a:gd name="T12" fmla="*/ 158 w 287"/>
              <a:gd name="T13" fmla="*/ 189 h 189"/>
              <a:gd name="T14" fmla="*/ 129 w 287"/>
              <a:gd name="T15" fmla="*/ 189 h 189"/>
              <a:gd name="T16" fmla="*/ 57 w 287"/>
              <a:gd name="T17" fmla="*/ 112 h 189"/>
              <a:gd name="T18" fmla="*/ 63 w 287"/>
              <a:gd name="T19" fmla="*/ 144 h 189"/>
              <a:gd name="T20" fmla="*/ 0 w 287"/>
              <a:gd name="T21" fmla="*/ 94 h 189"/>
              <a:gd name="T22" fmla="*/ 75 w 287"/>
              <a:gd name="T23" fmla="*/ 67 h 189"/>
              <a:gd name="T24" fmla="*/ 59 w 287"/>
              <a:gd name="T25" fmla="*/ 96 h 189"/>
              <a:gd name="T26" fmla="*/ 136 w 287"/>
              <a:gd name="T27" fmla="*/ 166 h 189"/>
              <a:gd name="T28" fmla="*/ 136 w 287"/>
              <a:gd name="T29" fmla="*/ 56 h 189"/>
              <a:gd name="T30" fmla="*/ 106 w 287"/>
              <a:gd name="T31" fmla="*/ 67 h 189"/>
              <a:gd name="T32" fmla="*/ 144 w 287"/>
              <a:gd name="T33" fmla="*/ 0 h 189"/>
              <a:gd name="T34" fmla="*/ 181 w 287"/>
              <a:gd name="T35" fmla="*/ 67 h 189"/>
              <a:gd name="T36" fmla="*/ 151 w 287"/>
              <a:gd name="T37" fmla="*/ 56 h 189"/>
              <a:gd name="T38" fmla="*/ 151 w 287"/>
              <a:gd name="T39" fmla="*/ 166 h 189"/>
              <a:gd name="T40" fmla="*/ 160 w 287"/>
              <a:gd name="T41" fmla="*/ 151 h 189"/>
              <a:gd name="T42" fmla="*/ 173 w 287"/>
              <a:gd name="T43" fmla="*/ 134 h 189"/>
              <a:gd name="T44" fmla="*/ 229 w 287"/>
              <a:gd name="T45" fmla="*/ 96 h 189"/>
              <a:gd name="T46" fmla="*/ 214 w 287"/>
              <a:gd name="T47" fmla="*/ 70 h 189"/>
              <a:gd name="T48" fmla="*/ 212 w 287"/>
              <a:gd name="T49" fmla="*/ 67 h 189"/>
              <a:gd name="T50" fmla="*/ 287 w 287"/>
              <a:gd name="T51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7" h="189">
                <a:moveTo>
                  <a:pt x="287" y="94"/>
                </a:moveTo>
                <a:cubicBezTo>
                  <a:pt x="278" y="100"/>
                  <a:pt x="267" y="106"/>
                  <a:pt x="258" y="114"/>
                </a:cubicBezTo>
                <a:cubicBezTo>
                  <a:pt x="245" y="123"/>
                  <a:pt x="233" y="133"/>
                  <a:pt x="224" y="144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12" y="120"/>
                  <a:pt x="197" y="131"/>
                  <a:pt x="184" y="145"/>
                </a:cubicBezTo>
                <a:cubicBezTo>
                  <a:pt x="179" y="150"/>
                  <a:pt x="175" y="156"/>
                  <a:pt x="171" y="162"/>
                </a:cubicBezTo>
                <a:cubicBezTo>
                  <a:pt x="166" y="171"/>
                  <a:pt x="161" y="180"/>
                  <a:pt x="158" y="189"/>
                </a:cubicBezTo>
                <a:cubicBezTo>
                  <a:pt x="129" y="189"/>
                  <a:pt x="129" y="189"/>
                  <a:pt x="129" y="189"/>
                </a:cubicBezTo>
                <a:cubicBezTo>
                  <a:pt x="118" y="155"/>
                  <a:pt x="92" y="127"/>
                  <a:pt x="57" y="112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48" y="125"/>
                  <a:pt x="22" y="106"/>
                  <a:pt x="0" y="94"/>
                </a:cubicBezTo>
                <a:cubicBezTo>
                  <a:pt x="24" y="89"/>
                  <a:pt x="55" y="79"/>
                  <a:pt x="75" y="67"/>
                </a:cubicBezTo>
                <a:cubicBezTo>
                  <a:pt x="59" y="96"/>
                  <a:pt x="59" y="96"/>
                  <a:pt x="59" y="96"/>
                </a:cubicBezTo>
                <a:cubicBezTo>
                  <a:pt x="93" y="110"/>
                  <a:pt x="120" y="135"/>
                  <a:pt x="136" y="166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21" y="50"/>
                  <a:pt x="135" y="22"/>
                  <a:pt x="144" y="0"/>
                </a:cubicBezTo>
                <a:cubicBezTo>
                  <a:pt x="152" y="22"/>
                  <a:pt x="166" y="50"/>
                  <a:pt x="181" y="67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166"/>
                  <a:pt x="151" y="166"/>
                  <a:pt x="151" y="166"/>
                </a:cubicBezTo>
                <a:cubicBezTo>
                  <a:pt x="154" y="161"/>
                  <a:pt x="157" y="156"/>
                  <a:pt x="160" y="151"/>
                </a:cubicBezTo>
                <a:cubicBezTo>
                  <a:pt x="164" y="145"/>
                  <a:pt x="168" y="140"/>
                  <a:pt x="173" y="134"/>
                </a:cubicBezTo>
                <a:cubicBezTo>
                  <a:pt x="188" y="118"/>
                  <a:pt x="207" y="105"/>
                  <a:pt x="229" y="96"/>
                </a:cubicBezTo>
                <a:cubicBezTo>
                  <a:pt x="214" y="70"/>
                  <a:pt x="214" y="70"/>
                  <a:pt x="214" y="70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32" y="79"/>
                  <a:pt x="263" y="89"/>
                  <a:pt x="287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253814" y="4304343"/>
            <a:ext cx="2625224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  <a:p>
            <a:endParaRPr lang="en-US" dirty="0"/>
          </a:p>
        </p:txBody>
      </p:sp>
      <p:sp>
        <p:nvSpPr>
          <p:cNvPr id="35" name="Freeform 49"/>
          <p:cNvSpPr/>
          <p:nvPr/>
        </p:nvSpPr>
        <p:spPr bwMode="auto">
          <a:xfrm>
            <a:off x="6604512" y="4898025"/>
            <a:ext cx="1553091" cy="1285056"/>
          </a:xfrm>
          <a:custGeom>
            <a:avLst/>
            <a:gdLst>
              <a:gd name="T0" fmla="*/ 200 w 230"/>
              <a:gd name="T1" fmla="*/ 190 h 190"/>
              <a:gd name="T2" fmla="*/ 71 w 230"/>
              <a:gd name="T3" fmla="*/ 129 h 190"/>
              <a:gd name="T4" fmla="*/ 135 w 230"/>
              <a:gd name="T5" fmla="*/ 51 h 190"/>
              <a:gd name="T6" fmla="*/ 147 w 230"/>
              <a:gd name="T7" fmla="*/ 42 h 190"/>
              <a:gd name="T8" fmla="*/ 145 w 230"/>
              <a:gd name="T9" fmla="*/ 18 h 190"/>
              <a:gd name="T10" fmla="*/ 112 w 230"/>
              <a:gd name="T11" fmla="*/ 29 h 190"/>
              <a:gd name="T12" fmla="*/ 72 w 230"/>
              <a:gd name="T13" fmla="*/ 46 h 190"/>
              <a:gd name="T14" fmla="*/ 57 w 230"/>
              <a:gd name="T15" fmla="*/ 44 h 190"/>
              <a:gd name="T16" fmla="*/ 78 w 230"/>
              <a:gd name="T17" fmla="*/ 72 h 190"/>
              <a:gd name="T18" fmla="*/ 51 w 230"/>
              <a:gd name="T19" fmla="*/ 64 h 190"/>
              <a:gd name="T20" fmla="*/ 35 w 230"/>
              <a:gd name="T21" fmla="*/ 70 h 190"/>
              <a:gd name="T22" fmla="*/ 33 w 230"/>
              <a:gd name="T23" fmla="*/ 67 h 190"/>
              <a:gd name="T24" fmla="*/ 23 w 230"/>
              <a:gd name="T25" fmla="*/ 58 h 190"/>
              <a:gd name="T26" fmla="*/ 3 w 230"/>
              <a:gd name="T27" fmla="*/ 62 h 190"/>
              <a:gd name="T28" fmla="*/ 28 w 230"/>
              <a:gd name="T29" fmla="*/ 43 h 190"/>
              <a:gd name="T30" fmla="*/ 17 w 230"/>
              <a:gd name="T31" fmla="*/ 44 h 190"/>
              <a:gd name="T32" fmla="*/ 13 w 230"/>
              <a:gd name="T33" fmla="*/ 31 h 190"/>
              <a:gd name="T34" fmla="*/ 1 w 230"/>
              <a:gd name="T35" fmla="*/ 24 h 190"/>
              <a:gd name="T36" fmla="*/ 33 w 230"/>
              <a:gd name="T37" fmla="*/ 31 h 190"/>
              <a:gd name="T38" fmla="*/ 25 w 230"/>
              <a:gd name="T39" fmla="*/ 23 h 190"/>
              <a:gd name="T40" fmla="*/ 33 w 230"/>
              <a:gd name="T41" fmla="*/ 24 h 190"/>
              <a:gd name="T42" fmla="*/ 25 w 230"/>
              <a:gd name="T43" fmla="*/ 0 h 190"/>
              <a:gd name="T44" fmla="*/ 42 w 230"/>
              <a:gd name="T45" fmla="*/ 17 h 190"/>
              <a:gd name="T46" fmla="*/ 50 w 230"/>
              <a:gd name="T47" fmla="*/ 15 h 190"/>
              <a:gd name="T48" fmla="*/ 62 w 230"/>
              <a:gd name="T49" fmla="*/ 12 h 190"/>
              <a:gd name="T50" fmla="*/ 66 w 230"/>
              <a:gd name="T51" fmla="*/ 7 h 190"/>
              <a:gd name="T52" fmla="*/ 56 w 230"/>
              <a:gd name="T53" fmla="*/ 33 h 190"/>
              <a:gd name="T54" fmla="*/ 74 w 230"/>
              <a:gd name="T55" fmla="*/ 31 h 190"/>
              <a:gd name="T56" fmla="*/ 66 w 230"/>
              <a:gd name="T57" fmla="*/ 35 h 190"/>
              <a:gd name="T58" fmla="*/ 146 w 230"/>
              <a:gd name="T59" fmla="*/ 11 h 190"/>
              <a:gd name="T60" fmla="*/ 155 w 230"/>
              <a:gd name="T61" fmla="*/ 42 h 190"/>
              <a:gd name="T62" fmla="*/ 164 w 230"/>
              <a:gd name="T63" fmla="*/ 5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0" h="190">
                <a:moveTo>
                  <a:pt x="230" y="129"/>
                </a:moveTo>
                <a:cubicBezTo>
                  <a:pt x="230" y="154"/>
                  <a:pt x="218" y="176"/>
                  <a:pt x="200" y="190"/>
                </a:cubicBezTo>
                <a:cubicBezTo>
                  <a:pt x="101" y="190"/>
                  <a:pt x="101" y="190"/>
                  <a:pt x="101" y="190"/>
                </a:cubicBezTo>
                <a:cubicBezTo>
                  <a:pt x="83" y="176"/>
                  <a:pt x="71" y="154"/>
                  <a:pt x="71" y="129"/>
                </a:cubicBezTo>
                <a:cubicBezTo>
                  <a:pt x="71" y="121"/>
                  <a:pt x="72" y="114"/>
                  <a:pt x="74" y="108"/>
                </a:cubicBezTo>
                <a:cubicBezTo>
                  <a:pt x="82" y="79"/>
                  <a:pt x="105" y="57"/>
                  <a:pt x="135" y="51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47" y="42"/>
                  <a:pt x="147" y="42"/>
                  <a:pt x="147" y="42"/>
                </a:cubicBezTo>
                <a:cubicBezTo>
                  <a:pt x="148" y="36"/>
                  <a:pt x="150" y="24"/>
                  <a:pt x="147" y="20"/>
                </a:cubicBezTo>
                <a:cubicBezTo>
                  <a:pt x="147" y="19"/>
                  <a:pt x="146" y="19"/>
                  <a:pt x="145" y="18"/>
                </a:cubicBezTo>
                <a:cubicBezTo>
                  <a:pt x="140" y="18"/>
                  <a:pt x="126" y="23"/>
                  <a:pt x="113" y="28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95" y="35"/>
                  <a:pt x="77" y="42"/>
                  <a:pt x="66" y="42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57" y="44"/>
                  <a:pt x="57" y="44"/>
                  <a:pt x="57" y="44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4"/>
                  <a:pt x="51" y="64"/>
                  <a:pt x="51" y="64"/>
                </a:cubicBezTo>
                <a:cubicBezTo>
                  <a:pt x="45" y="57"/>
                  <a:pt x="45" y="57"/>
                  <a:pt x="45" y="57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2"/>
                  <a:pt x="34" y="72"/>
                  <a:pt x="34" y="72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55"/>
                  <a:pt x="33" y="55"/>
                  <a:pt x="33" y="55"/>
                </a:cubicBezTo>
                <a:cubicBezTo>
                  <a:pt x="23" y="58"/>
                  <a:pt x="23" y="58"/>
                  <a:pt x="23" y="58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7" y="51"/>
                  <a:pt x="17" y="51"/>
                  <a:pt x="17" y="51"/>
                </a:cubicBezTo>
                <a:cubicBezTo>
                  <a:pt x="28" y="43"/>
                  <a:pt x="28" y="43"/>
                  <a:pt x="28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13" y="31"/>
                  <a:pt x="13" y="31"/>
                  <a:pt x="13" y="31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9" y="28"/>
                  <a:pt x="19" y="28"/>
                  <a:pt x="19" y="28"/>
                </a:cubicBezTo>
                <a:cubicBezTo>
                  <a:pt x="33" y="31"/>
                  <a:pt x="33" y="31"/>
                  <a:pt x="33" y="31"/>
                </a:cubicBezTo>
                <a:cubicBezTo>
                  <a:pt x="27" y="25"/>
                  <a:pt x="27" y="25"/>
                  <a:pt x="27" y="25"/>
                </a:cubicBezTo>
                <a:cubicBezTo>
                  <a:pt x="25" y="23"/>
                  <a:pt x="25" y="23"/>
                  <a:pt x="25" y="23"/>
                </a:cubicBezTo>
                <a:cubicBezTo>
                  <a:pt x="29" y="24"/>
                  <a:pt x="29" y="24"/>
                  <a:pt x="29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21"/>
                  <a:pt x="46" y="21"/>
                  <a:pt x="46" y="21"/>
                </a:cubicBezTo>
                <a:cubicBezTo>
                  <a:pt x="50" y="15"/>
                  <a:pt x="50" y="15"/>
                  <a:pt x="50" y="15"/>
                </a:cubicBezTo>
                <a:cubicBezTo>
                  <a:pt x="51" y="24"/>
                  <a:pt x="51" y="24"/>
                  <a:pt x="51" y="24"/>
                </a:cubicBezTo>
                <a:cubicBezTo>
                  <a:pt x="62" y="12"/>
                  <a:pt x="62" y="12"/>
                  <a:pt x="62" y="12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4" y="11"/>
                  <a:pt x="64" y="11"/>
                  <a:pt x="64" y="11"/>
                </a:cubicBezTo>
                <a:cubicBezTo>
                  <a:pt x="56" y="33"/>
                  <a:pt x="56" y="33"/>
                  <a:pt x="56" y="33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76" y="35"/>
                  <a:pt x="95" y="27"/>
                  <a:pt x="110" y="21"/>
                </a:cubicBezTo>
                <a:cubicBezTo>
                  <a:pt x="126" y="15"/>
                  <a:pt x="140" y="10"/>
                  <a:pt x="146" y="11"/>
                </a:cubicBezTo>
                <a:cubicBezTo>
                  <a:pt x="149" y="11"/>
                  <a:pt x="152" y="13"/>
                  <a:pt x="154" y="16"/>
                </a:cubicBezTo>
                <a:cubicBezTo>
                  <a:pt x="158" y="23"/>
                  <a:pt x="156" y="35"/>
                  <a:pt x="15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201" y="57"/>
                  <a:pt x="230" y="89"/>
                  <a:pt x="230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文本框 68"/>
          <p:cNvSpPr txBox="1"/>
          <p:nvPr/>
        </p:nvSpPr>
        <p:spPr>
          <a:xfrm>
            <a:off x="1972803" y="4350266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5D75D4-FE48-42C5-A340-5CE8BB5D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79" y="2194628"/>
            <a:ext cx="4859605" cy="3908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2EF88C-DD69-4BB1-A94B-9E04C2BB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4" y="2070730"/>
            <a:ext cx="5867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00374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16036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项目代码地址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84947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Project Code Address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873499" y="1206498"/>
            <a:ext cx="4445002" cy="4445002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13067" y="2245844"/>
            <a:ext cx="32419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简 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爬 取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影 推 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分 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 码 地 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84618" y="1156541"/>
            <a:ext cx="2022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66855" y="1987538"/>
            <a:ext cx="225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08594" y="58038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08594" y="6080230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792135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4870" y="3341591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701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项目代码地址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612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Project Code Address</a:t>
            </a: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5400000" flipV="1">
            <a:off x="5656884" y="3704694"/>
            <a:ext cx="3591242" cy="791538"/>
            <a:chOff x="431" y="1080"/>
            <a:chExt cx="4900" cy="1080"/>
          </a:xfrm>
          <a:solidFill>
            <a:srgbClr val="10A981"/>
          </a:solidFill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31" y="1274"/>
              <a:ext cx="4854" cy="31"/>
            </a:xfrm>
            <a:prstGeom prst="rect">
              <a:avLst/>
            </a:prstGeom>
            <a:grpFill/>
            <a:ln w="9525">
              <a:solidFill>
                <a:srgbClr val="0B7358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624" y="1080"/>
              <a:ext cx="918" cy="1080"/>
            </a:xfrm>
            <a:custGeom>
              <a:avLst/>
              <a:gdLst>
                <a:gd name="T0" fmla="*/ 1340 w 1340"/>
                <a:gd name="T1" fmla="*/ 283 h 1574"/>
                <a:gd name="T2" fmla="*/ 1340 w 1340"/>
                <a:gd name="T3" fmla="*/ 1291 h 1574"/>
                <a:gd name="T4" fmla="*/ 812 w 1340"/>
                <a:gd name="T5" fmla="*/ 1574 h 1574"/>
                <a:gd name="T6" fmla="*/ 284 w 1340"/>
                <a:gd name="T7" fmla="*/ 1291 h 1574"/>
                <a:gd name="T8" fmla="*/ 284 w 1340"/>
                <a:gd name="T9" fmla="*/ 283 h 1574"/>
                <a:gd name="T10" fmla="*/ 0 w 1340"/>
                <a:gd name="T11" fmla="*/ 0 h 1574"/>
                <a:gd name="T12" fmla="*/ 1056 w 1340"/>
                <a:gd name="T13" fmla="*/ 0 h 1574"/>
                <a:gd name="T14" fmla="*/ 1340 w 1340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0" h="1574">
                  <a:moveTo>
                    <a:pt x="1340" y="283"/>
                  </a:moveTo>
                  <a:cubicBezTo>
                    <a:pt x="1340" y="1291"/>
                    <a:pt x="1340" y="1291"/>
                    <a:pt x="1340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4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40" y="126"/>
                    <a:pt x="1340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31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rgbClr val="0B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888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3 w 1339"/>
                <a:gd name="T7" fmla="*/ 1291 h 1574"/>
                <a:gd name="T8" fmla="*/ 283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3" y="1291"/>
                    <a:pt x="283" y="1291"/>
                    <a:pt x="283" y="1291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694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rgbClr val="0B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3151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957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6" y="0"/>
                    <a:pt x="0" y="126"/>
                    <a:pt x="0" y="283"/>
                  </a:cubicBezTo>
                </a:path>
              </a:pathLst>
            </a:custGeom>
            <a:solidFill>
              <a:srgbClr val="0B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4414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2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39" y="126"/>
                    <a:pt x="133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4220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rgbClr val="0B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127827" y="2577602"/>
            <a:ext cx="649354" cy="51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27827" y="3508759"/>
            <a:ext cx="649354" cy="51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27827" y="4439917"/>
            <a:ext cx="649354" cy="51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7827" y="5371074"/>
            <a:ext cx="649354" cy="51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19365" y="2588677"/>
            <a:ext cx="2814425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网页查看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19365" y="3514296"/>
            <a:ext cx="2814425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19365" y="4439916"/>
            <a:ext cx="2814425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网址复制地址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19365" y="5365535"/>
            <a:ext cx="2814425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672946" y="2557536"/>
            <a:ext cx="3453219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代码地址</a:t>
            </a:r>
          </a:p>
        </p:txBody>
      </p:sp>
      <p:sp>
        <p:nvSpPr>
          <p:cNvPr id="43" name="TextBox 38"/>
          <p:cNvSpPr txBox="1"/>
          <p:nvPr/>
        </p:nvSpPr>
        <p:spPr>
          <a:xfrm>
            <a:off x="1736140" y="3687389"/>
            <a:ext cx="33149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网址：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https://github.com/lixue506/douban-projects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72945" y="4518923"/>
            <a:ext cx="3453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https://github.com/lixue506/douban-projects.git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6028765" y="2561116"/>
            <a:ext cx="0" cy="3078694"/>
          </a:xfrm>
          <a:prstGeom prst="line">
            <a:avLst/>
          </a:prstGeom>
          <a:ln w="28575">
            <a:solidFill>
              <a:srgbClr val="10A9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29676" y="3971249"/>
            <a:ext cx="742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谢谢您的观看！！！</a:t>
            </a:r>
          </a:p>
        </p:txBody>
      </p:sp>
      <p:sp>
        <p:nvSpPr>
          <p:cNvPr id="30" name="文本框 19"/>
          <p:cNvSpPr txBox="1"/>
          <p:nvPr/>
        </p:nvSpPr>
        <p:spPr>
          <a:xfrm>
            <a:off x="491757" y="2172456"/>
            <a:ext cx="1110035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solidFill>
                  <a:srgbClr val="10A9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10A9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00374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6035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84946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Project Introduction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r>
              <a:rPr lang="en-US" altLang="zh-CN" sz="1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Project Introduction</a:t>
            </a:r>
            <a:endParaRPr lang="zh-CN" altLang="en-US" sz="1200" dirty="0">
              <a:ln>
                <a:solidFill>
                  <a:srgbClr val="00762F"/>
                </a:solidFill>
              </a:ln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71082" y="2455507"/>
            <a:ext cx="8247399" cy="2997854"/>
            <a:chOff x="1605932" y="2596823"/>
            <a:chExt cx="8247399" cy="299785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32" y="2596823"/>
              <a:ext cx="5329518" cy="29978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7343493" y="2953873"/>
              <a:ext cx="2509838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43493" y="2623717"/>
              <a:ext cx="12849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电影推荐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492265" y="2895769"/>
            <a:ext cx="17912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当一个用户 </a:t>
            </a:r>
            <a:r>
              <a:rPr lang="en-US" altLang="zh-CN" sz="1600" dirty="0"/>
              <a:t>A </a:t>
            </a:r>
            <a:r>
              <a:rPr lang="zh-CN" altLang="en-US" sz="1600" dirty="0"/>
              <a:t>需要个性化推荐时，可以先找到和他兴趣相似的用户群体 </a:t>
            </a:r>
            <a:r>
              <a:rPr lang="en-US" altLang="zh-CN" sz="1600" dirty="0"/>
              <a:t>G</a:t>
            </a:r>
            <a:r>
              <a:rPr lang="zh-CN" altLang="en-US" sz="1600" dirty="0"/>
              <a:t>，然后把 </a:t>
            </a:r>
            <a:r>
              <a:rPr lang="en-US" altLang="zh-CN" sz="1600" dirty="0"/>
              <a:t>G </a:t>
            </a:r>
            <a:r>
              <a:rPr lang="zh-CN" altLang="en-US" sz="1600" dirty="0"/>
              <a:t>喜欢的、并且 </a:t>
            </a:r>
            <a:r>
              <a:rPr lang="en-US" altLang="zh-CN" sz="1600" dirty="0"/>
              <a:t>A </a:t>
            </a:r>
            <a:r>
              <a:rPr lang="zh-CN" altLang="en-US" sz="1600" dirty="0"/>
              <a:t>没有听说过的物品推荐给 </a:t>
            </a:r>
            <a:r>
              <a:rPr lang="en-US" altLang="zh-CN" sz="1600" dirty="0"/>
              <a:t>A</a:t>
            </a:r>
            <a:r>
              <a:rPr lang="zh-CN" altLang="en-US" sz="16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515985" y="2963592"/>
            <a:ext cx="41412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主要步骤：</a:t>
            </a:r>
            <a:endParaRPr lang="en-US" altLang="zh-CN" sz="2400" b="1" dirty="0"/>
          </a:p>
          <a:p>
            <a:r>
              <a:rPr lang="en-US" altLang="zh-CN" dirty="0"/>
              <a:t>1. </a:t>
            </a:r>
            <a:r>
              <a:rPr lang="zh-CN" altLang="en-US" dirty="0"/>
              <a:t>找到与目标用户兴趣相似的用户集合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找到这个集合中用户喜欢的、并且目标用户没有听说过的物品推荐给目标用户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r>
              <a:rPr lang="en-US" altLang="zh-CN" sz="12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Project Introduction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4799857" y="2600203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01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4799857" y="3388230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02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4799857" y="4252326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03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4799857" y="5116422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04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26687" y="2190234"/>
            <a:ext cx="3692914" cy="3677590"/>
            <a:chOff x="6548869" y="1917320"/>
            <a:chExt cx="4082266" cy="4065326"/>
          </a:xfrm>
        </p:grpSpPr>
        <p:sp>
          <p:nvSpPr>
            <p:cNvPr id="36" name="Freeform 5"/>
            <p:cNvSpPr/>
            <p:nvPr/>
          </p:nvSpPr>
          <p:spPr bwMode="auto">
            <a:xfrm>
              <a:off x="6548869" y="3311953"/>
              <a:ext cx="1736233" cy="2608584"/>
            </a:xfrm>
            <a:custGeom>
              <a:avLst/>
              <a:gdLst>
                <a:gd name="T0" fmla="*/ 269 w 362"/>
                <a:gd name="T1" fmla="*/ 425 h 546"/>
                <a:gd name="T2" fmla="*/ 362 w 362"/>
                <a:gd name="T3" fmla="*/ 279 h 546"/>
                <a:gd name="T4" fmla="*/ 280 w 362"/>
                <a:gd name="T5" fmla="*/ 199 h 546"/>
                <a:gd name="T6" fmla="*/ 266 w 362"/>
                <a:gd name="T7" fmla="*/ 133 h 546"/>
                <a:gd name="T8" fmla="*/ 266 w 362"/>
                <a:gd name="T9" fmla="*/ 133 h 546"/>
                <a:gd name="T10" fmla="*/ 133 w 362"/>
                <a:gd name="T11" fmla="*/ 0 h 546"/>
                <a:gd name="T12" fmla="*/ 0 w 362"/>
                <a:gd name="T13" fmla="*/ 133 h 546"/>
                <a:gd name="T14" fmla="*/ 0 w 362"/>
                <a:gd name="T15" fmla="*/ 133 h 546"/>
                <a:gd name="T16" fmla="*/ 14 w 362"/>
                <a:gd name="T17" fmla="*/ 241 h 546"/>
                <a:gd name="T18" fmla="*/ 224 w 362"/>
                <a:gd name="T19" fmla="*/ 508 h 546"/>
                <a:gd name="T20" fmla="*/ 324 w 362"/>
                <a:gd name="T21" fmla="*/ 546 h 546"/>
                <a:gd name="T22" fmla="*/ 269 w 362"/>
                <a:gd name="T23" fmla="*/ 425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546">
                  <a:moveTo>
                    <a:pt x="269" y="425"/>
                  </a:moveTo>
                  <a:cubicBezTo>
                    <a:pt x="269" y="361"/>
                    <a:pt x="307" y="305"/>
                    <a:pt x="362" y="279"/>
                  </a:cubicBezTo>
                  <a:cubicBezTo>
                    <a:pt x="326" y="264"/>
                    <a:pt x="297" y="235"/>
                    <a:pt x="280" y="199"/>
                  </a:cubicBezTo>
                  <a:cubicBezTo>
                    <a:pt x="271" y="179"/>
                    <a:pt x="266" y="15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7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71"/>
                    <a:pt x="5" y="207"/>
                    <a:pt x="14" y="241"/>
                  </a:cubicBezTo>
                  <a:cubicBezTo>
                    <a:pt x="44" y="357"/>
                    <a:pt x="121" y="453"/>
                    <a:pt x="224" y="508"/>
                  </a:cubicBezTo>
                  <a:cubicBezTo>
                    <a:pt x="255" y="525"/>
                    <a:pt x="289" y="538"/>
                    <a:pt x="324" y="546"/>
                  </a:cubicBezTo>
                  <a:cubicBezTo>
                    <a:pt x="290" y="517"/>
                    <a:pt x="269" y="474"/>
                    <a:pt x="269" y="425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8904312" y="1988840"/>
              <a:ext cx="1726823" cy="2565296"/>
            </a:xfrm>
            <a:custGeom>
              <a:avLst/>
              <a:gdLst>
                <a:gd name="T0" fmla="*/ 359 w 360"/>
                <a:gd name="T1" fmla="*/ 396 h 537"/>
                <a:gd name="T2" fmla="*/ 343 w 360"/>
                <a:gd name="T3" fmla="*/ 293 h 537"/>
                <a:gd name="T4" fmla="*/ 151 w 360"/>
                <a:gd name="T5" fmla="*/ 44 h 537"/>
                <a:gd name="T6" fmla="*/ 45 w 360"/>
                <a:gd name="T7" fmla="*/ 0 h 537"/>
                <a:gd name="T8" fmla="*/ 97 w 360"/>
                <a:gd name="T9" fmla="*/ 118 h 537"/>
                <a:gd name="T10" fmla="*/ 0 w 360"/>
                <a:gd name="T11" fmla="*/ 266 h 537"/>
                <a:gd name="T12" fmla="*/ 8 w 360"/>
                <a:gd name="T13" fmla="*/ 269 h 537"/>
                <a:gd name="T14" fmla="*/ 78 w 360"/>
                <a:gd name="T15" fmla="*/ 342 h 537"/>
                <a:gd name="T16" fmla="*/ 93 w 360"/>
                <a:gd name="T17" fmla="*/ 404 h 537"/>
                <a:gd name="T18" fmla="*/ 93 w 360"/>
                <a:gd name="T19" fmla="*/ 404 h 537"/>
                <a:gd name="T20" fmla="*/ 226 w 360"/>
                <a:gd name="T21" fmla="*/ 537 h 537"/>
                <a:gd name="T22" fmla="*/ 360 w 360"/>
                <a:gd name="T23" fmla="*/ 407 h 537"/>
                <a:gd name="T24" fmla="*/ 360 w 360"/>
                <a:gd name="T25" fmla="*/ 404 h 537"/>
                <a:gd name="T26" fmla="*/ 359 w 360"/>
                <a:gd name="T27" fmla="*/ 39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37">
                  <a:moveTo>
                    <a:pt x="359" y="396"/>
                  </a:moveTo>
                  <a:cubicBezTo>
                    <a:pt x="358" y="361"/>
                    <a:pt x="353" y="326"/>
                    <a:pt x="343" y="293"/>
                  </a:cubicBezTo>
                  <a:cubicBezTo>
                    <a:pt x="313" y="188"/>
                    <a:pt x="243" y="99"/>
                    <a:pt x="151" y="44"/>
                  </a:cubicBezTo>
                  <a:cubicBezTo>
                    <a:pt x="118" y="25"/>
                    <a:pt x="82" y="10"/>
                    <a:pt x="45" y="0"/>
                  </a:cubicBezTo>
                  <a:cubicBezTo>
                    <a:pt x="77" y="29"/>
                    <a:pt x="97" y="71"/>
                    <a:pt x="97" y="118"/>
                  </a:cubicBezTo>
                  <a:cubicBezTo>
                    <a:pt x="97" y="184"/>
                    <a:pt x="57" y="241"/>
                    <a:pt x="0" y="266"/>
                  </a:cubicBezTo>
                  <a:cubicBezTo>
                    <a:pt x="3" y="267"/>
                    <a:pt x="5" y="268"/>
                    <a:pt x="8" y="269"/>
                  </a:cubicBezTo>
                  <a:cubicBezTo>
                    <a:pt x="38" y="285"/>
                    <a:pt x="63" y="311"/>
                    <a:pt x="78" y="342"/>
                  </a:cubicBezTo>
                  <a:cubicBezTo>
                    <a:pt x="87" y="361"/>
                    <a:pt x="92" y="382"/>
                    <a:pt x="93" y="404"/>
                  </a:cubicBezTo>
                  <a:cubicBezTo>
                    <a:pt x="93" y="404"/>
                    <a:pt x="93" y="404"/>
                    <a:pt x="93" y="404"/>
                  </a:cubicBezTo>
                  <a:cubicBezTo>
                    <a:pt x="93" y="478"/>
                    <a:pt x="153" y="537"/>
                    <a:pt x="226" y="537"/>
                  </a:cubicBezTo>
                  <a:cubicBezTo>
                    <a:pt x="299" y="537"/>
                    <a:pt x="358" y="479"/>
                    <a:pt x="360" y="407"/>
                  </a:cubicBezTo>
                  <a:cubicBezTo>
                    <a:pt x="360" y="406"/>
                    <a:pt x="360" y="405"/>
                    <a:pt x="360" y="404"/>
                  </a:cubicBezTo>
                  <a:cubicBezTo>
                    <a:pt x="360" y="401"/>
                    <a:pt x="360" y="399"/>
                    <a:pt x="359" y="396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6615683" y="1917320"/>
              <a:ext cx="2619877" cy="1719294"/>
            </a:xfrm>
            <a:custGeom>
              <a:avLst/>
              <a:gdLst>
                <a:gd name="T0" fmla="*/ 417 w 546"/>
                <a:gd name="T1" fmla="*/ 0 h 360"/>
                <a:gd name="T2" fmla="*/ 416 w 546"/>
                <a:gd name="T3" fmla="*/ 0 h 360"/>
                <a:gd name="T4" fmla="*/ 413 w 546"/>
                <a:gd name="T5" fmla="*/ 0 h 360"/>
                <a:gd name="T6" fmla="*/ 412 w 546"/>
                <a:gd name="T7" fmla="*/ 0 h 360"/>
                <a:gd name="T8" fmla="*/ 411 w 546"/>
                <a:gd name="T9" fmla="*/ 0 h 360"/>
                <a:gd name="T10" fmla="*/ 306 w 546"/>
                <a:gd name="T11" fmla="*/ 13 h 360"/>
                <a:gd name="T12" fmla="*/ 23 w 546"/>
                <a:gd name="T13" fmla="*/ 252 h 360"/>
                <a:gd name="T14" fmla="*/ 0 w 546"/>
                <a:gd name="T15" fmla="*/ 317 h 360"/>
                <a:gd name="T16" fmla="*/ 119 w 546"/>
                <a:gd name="T17" fmla="*/ 264 h 360"/>
                <a:gd name="T18" fmla="*/ 266 w 546"/>
                <a:gd name="T19" fmla="*/ 360 h 360"/>
                <a:gd name="T20" fmla="*/ 347 w 546"/>
                <a:gd name="T21" fmla="*/ 280 h 360"/>
                <a:gd name="T22" fmla="*/ 411 w 546"/>
                <a:gd name="T23" fmla="*/ 266 h 360"/>
                <a:gd name="T24" fmla="*/ 416 w 546"/>
                <a:gd name="T25" fmla="*/ 267 h 360"/>
                <a:gd name="T26" fmla="*/ 416 w 546"/>
                <a:gd name="T27" fmla="*/ 266 h 360"/>
                <a:gd name="T28" fmla="*/ 546 w 546"/>
                <a:gd name="T29" fmla="*/ 133 h 360"/>
                <a:gd name="T30" fmla="*/ 417 w 546"/>
                <a:gd name="T3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6" h="360">
                  <a:moveTo>
                    <a:pt x="417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3" y="0"/>
                  </a:cubicBezTo>
                  <a:cubicBezTo>
                    <a:pt x="413" y="0"/>
                    <a:pt x="413" y="0"/>
                    <a:pt x="412" y="0"/>
                  </a:cubicBezTo>
                  <a:cubicBezTo>
                    <a:pt x="412" y="0"/>
                    <a:pt x="412" y="0"/>
                    <a:pt x="411" y="0"/>
                  </a:cubicBezTo>
                  <a:cubicBezTo>
                    <a:pt x="375" y="0"/>
                    <a:pt x="340" y="5"/>
                    <a:pt x="306" y="13"/>
                  </a:cubicBezTo>
                  <a:cubicBezTo>
                    <a:pt x="179" y="45"/>
                    <a:pt x="75" y="135"/>
                    <a:pt x="23" y="252"/>
                  </a:cubicBezTo>
                  <a:cubicBezTo>
                    <a:pt x="13" y="273"/>
                    <a:pt x="6" y="295"/>
                    <a:pt x="0" y="317"/>
                  </a:cubicBezTo>
                  <a:cubicBezTo>
                    <a:pt x="29" y="285"/>
                    <a:pt x="72" y="264"/>
                    <a:pt x="119" y="264"/>
                  </a:cubicBezTo>
                  <a:cubicBezTo>
                    <a:pt x="185" y="264"/>
                    <a:pt x="241" y="304"/>
                    <a:pt x="266" y="360"/>
                  </a:cubicBezTo>
                  <a:cubicBezTo>
                    <a:pt x="282" y="324"/>
                    <a:pt x="311" y="296"/>
                    <a:pt x="347" y="280"/>
                  </a:cubicBezTo>
                  <a:cubicBezTo>
                    <a:pt x="367" y="271"/>
                    <a:pt x="388" y="266"/>
                    <a:pt x="411" y="266"/>
                  </a:cubicBezTo>
                  <a:cubicBezTo>
                    <a:pt x="413" y="266"/>
                    <a:pt x="414" y="266"/>
                    <a:pt x="416" y="267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88" y="265"/>
                    <a:pt x="546" y="206"/>
                    <a:pt x="546" y="133"/>
                  </a:cubicBezTo>
                  <a:cubicBezTo>
                    <a:pt x="546" y="61"/>
                    <a:pt x="489" y="2"/>
                    <a:pt x="417" y="0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7973616" y="4243590"/>
              <a:ext cx="2600115" cy="1739056"/>
            </a:xfrm>
            <a:custGeom>
              <a:avLst/>
              <a:gdLst>
                <a:gd name="T0" fmla="*/ 420 w 542"/>
                <a:gd name="T1" fmla="*/ 93 h 364"/>
                <a:gd name="T2" fmla="*/ 275 w 542"/>
                <a:gd name="T3" fmla="*/ 0 h 364"/>
                <a:gd name="T4" fmla="*/ 196 w 542"/>
                <a:gd name="T5" fmla="*/ 82 h 364"/>
                <a:gd name="T6" fmla="*/ 133 w 542"/>
                <a:gd name="T7" fmla="*/ 97 h 364"/>
                <a:gd name="T8" fmla="*/ 133 w 542"/>
                <a:gd name="T9" fmla="*/ 97 h 364"/>
                <a:gd name="T10" fmla="*/ 0 w 542"/>
                <a:gd name="T11" fmla="*/ 230 h 364"/>
                <a:gd name="T12" fmla="*/ 131 w 542"/>
                <a:gd name="T13" fmla="*/ 364 h 364"/>
                <a:gd name="T14" fmla="*/ 133 w 542"/>
                <a:gd name="T15" fmla="*/ 364 h 364"/>
                <a:gd name="T16" fmla="*/ 140 w 542"/>
                <a:gd name="T17" fmla="*/ 363 h 364"/>
                <a:gd name="T18" fmla="*/ 243 w 542"/>
                <a:gd name="T19" fmla="*/ 348 h 364"/>
                <a:gd name="T20" fmla="*/ 520 w 542"/>
                <a:gd name="T21" fmla="*/ 105 h 364"/>
                <a:gd name="T22" fmla="*/ 542 w 542"/>
                <a:gd name="T23" fmla="*/ 37 h 364"/>
                <a:gd name="T24" fmla="*/ 420 w 542"/>
                <a:gd name="T25" fmla="*/ 9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2" h="364">
                  <a:moveTo>
                    <a:pt x="420" y="93"/>
                  </a:moveTo>
                  <a:cubicBezTo>
                    <a:pt x="356" y="93"/>
                    <a:pt x="300" y="55"/>
                    <a:pt x="275" y="0"/>
                  </a:cubicBezTo>
                  <a:cubicBezTo>
                    <a:pt x="259" y="36"/>
                    <a:pt x="231" y="66"/>
                    <a:pt x="196" y="82"/>
                  </a:cubicBezTo>
                  <a:cubicBezTo>
                    <a:pt x="177" y="91"/>
                    <a:pt x="155" y="96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59" y="97"/>
                    <a:pt x="0" y="157"/>
                    <a:pt x="0" y="230"/>
                  </a:cubicBezTo>
                  <a:cubicBezTo>
                    <a:pt x="0" y="303"/>
                    <a:pt x="58" y="363"/>
                    <a:pt x="131" y="364"/>
                  </a:cubicBezTo>
                  <a:cubicBezTo>
                    <a:pt x="132" y="364"/>
                    <a:pt x="132" y="364"/>
                    <a:pt x="133" y="364"/>
                  </a:cubicBezTo>
                  <a:cubicBezTo>
                    <a:pt x="135" y="364"/>
                    <a:pt x="138" y="364"/>
                    <a:pt x="140" y="363"/>
                  </a:cubicBezTo>
                  <a:cubicBezTo>
                    <a:pt x="176" y="362"/>
                    <a:pt x="210" y="357"/>
                    <a:pt x="243" y="348"/>
                  </a:cubicBezTo>
                  <a:cubicBezTo>
                    <a:pt x="368" y="313"/>
                    <a:pt x="469" y="223"/>
                    <a:pt x="520" y="105"/>
                  </a:cubicBezTo>
                  <a:cubicBezTo>
                    <a:pt x="529" y="84"/>
                    <a:pt x="536" y="61"/>
                    <a:pt x="542" y="37"/>
                  </a:cubicBezTo>
                  <a:cubicBezTo>
                    <a:pt x="513" y="71"/>
                    <a:pt x="469" y="93"/>
                    <a:pt x="420" y="93"/>
                  </a:cubicBezTo>
                  <a:close/>
                </a:path>
              </a:pathLst>
            </a:custGeom>
            <a:solidFill>
              <a:srgbClr val="10A9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8156179" y="2075416"/>
              <a:ext cx="944812" cy="935401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8112891" y="4903264"/>
              <a:ext cx="940107" cy="93634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6711670" y="3450287"/>
              <a:ext cx="940107" cy="93634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9528227" y="3479459"/>
              <a:ext cx="944812" cy="93634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TextBox 123"/>
            <p:cNvSpPr txBox="1"/>
            <p:nvPr/>
          </p:nvSpPr>
          <p:spPr>
            <a:xfrm>
              <a:off x="8375794" y="2204864"/>
              <a:ext cx="528518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</a:t>
              </a:r>
              <a:endParaRPr lang="en-US" sz="3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124"/>
            <p:cNvSpPr txBox="1"/>
            <p:nvPr/>
          </p:nvSpPr>
          <p:spPr>
            <a:xfrm>
              <a:off x="9804196" y="3653000"/>
              <a:ext cx="528518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2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</a:t>
              </a:r>
              <a:endParaRPr lang="en-US" sz="3000" b="1" dirty="0">
                <a:solidFill>
                  <a:schemeClr val="accent2"/>
                </a:solidFill>
                <a:latin typeface="Lato Bold"/>
                <a:cs typeface="Lato Bold"/>
              </a:endParaRPr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8342682" y="5135260"/>
              <a:ext cx="528518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3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</a:t>
              </a:r>
              <a:endParaRPr lang="en-US" sz="3000" dirty="0">
                <a:solidFill>
                  <a:schemeClr val="accent3"/>
                </a:solidFill>
                <a:latin typeface="FontAwesome"/>
                <a:ea typeface="FontAwesome"/>
                <a:cs typeface="FontAwesome"/>
              </a:endParaRPr>
            </a:p>
          </p:txBody>
        </p:sp>
        <p:sp>
          <p:nvSpPr>
            <p:cNvPr id="47" name="TextBox 125"/>
            <p:cNvSpPr txBox="1"/>
            <p:nvPr/>
          </p:nvSpPr>
          <p:spPr>
            <a:xfrm>
              <a:off x="6925505" y="3631744"/>
              <a:ext cx="528518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4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</a:t>
              </a:r>
              <a:endParaRPr lang="en-US" sz="3000" dirty="0">
                <a:solidFill>
                  <a:schemeClr val="accent4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90085" y="3589471"/>
              <a:ext cx="1175368" cy="7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Data Analysis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279336" y="2634039"/>
            <a:ext cx="25791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293862" y="3398979"/>
            <a:ext cx="25791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74582" y="4271719"/>
            <a:ext cx="25791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274582" y="5114972"/>
            <a:ext cx="257915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9" name="TextBox 6"/>
          <p:cNvSpPr txBox="1"/>
          <p:nvPr/>
        </p:nvSpPr>
        <p:spPr>
          <a:xfrm>
            <a:off x="7884010" y="2521815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01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9101570" y="3803317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02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7838042" y="5072151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03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6535520" y="3756717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10A98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04</a:t>
            </a:r>
            <a:endParaRPr lang="en-US" sz="2500" b="1" dirty="0">
              <a:solidFill>
                <a:srgbClr val="10A98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09158-F3D9-4975-82FE-F89D3A1A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6" y="2460509"/>
            <a:ext cx="3590125" cy="2692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13410" y="1546409"/>
            <a:ext cx="3765180" cy="3765180"/>
            <a:chOff x="4096871" y="1429870"/>
            <a:chExt cx="3998258" cy="3998258"/>
          </a:xfrm>
        </p:grpSpPr>
        <p:sp>
          <p:nvSpPr>
            <p:cNvPr id="3" name="圆角矩形 2"/>
            <p:cNvSpPr/>
            <p:nvPr/>
          </p:nvSpPr>
          <p:spPr>
            <a:xfrm rot="2723603">
              <a:off x="4096871" y="1429870"/>
              <a:ext cx="3998258" cy="3998258"/>
            </a:xfrm>
            <a:prstGeom prst="roundRect">
              <a:avLst>
                <a:gd name="adj" fmla="val 5895"/>
              </a:avLst>
            </a:prstGeom>
            <a:solidFill>
              <a:srgbClr val="10A9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23603">
              <a:off x="4140039" y="1473037"/>
              <a:ext cx="3911922" cy="3911922"/>
            </a:xfrm>
            <a:prstGeom prst="roundRect">
              <a:avLst>
                <a:gd name="adj" fmla="val 4950"/>
              </a:avLst>
            </a:prstGeom>
            <a:solidFill>
              <a:srgbClr val="49B59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00374" y="2248999"/>
            <a:ext cx="6191251" cy="2253540"/>
            <a:chOff x="3000374" y="2248999"/>
            <a:chExt cx="6191251" cy="2253540"/>
          </a:xfrm>
        </p:grpSpPr>
        <p:sp>
          <p:nvSpPr>
            <p:cNvPr id="13" name="文本框 12"/>
            <p:cNvSpPr txBox="1"/>
            <p:nvPr/>
          </p:nvSpPr>
          <p:spPr>
            <a:xfrm>
              <a:off x="3000374" y="224899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02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16035" y="3609987"/>
              <a:ext cx="495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84946" y="4133207"/>
              <a:ext cx="5022106" cy="369332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Spider and data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6008594" y="1358153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08594" y="5311589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85311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9165" y="3341594"/>
            <a:ext cx="174812" cy="174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spider and data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Rectángulo redondeado 517"/>
          <p:cNvSpPr/>
          <p:nvPr/>
        </p:nvSpPr>
        <p:spPr>
          <a:xfrm>
            <a:off x="1733026" y="3573627"/>
            <a:ext cx="1807021" cy="489128"/>
          </a:xfrm>
          <a:prstGeom prst="roundRect">
            <a:avLst>
              <a:gd name="adj" fmla="val 50000"/>
            </a:avLst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Triángulo 519"/>
          <p:cNvSpPr/>
          <p:nvPr/>
        </p:nvSpPr>
        <p:spPr>
          <a:xfrm rot="10800000">
            <a:off x="2438227" y="4062755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11"/>
          <p:cNvSpPr/>
          <p:nvPr/>
        </p:nvSpPr>
        <p:spPr>
          <a:xfrm>
            <a:off x="8614372" y="3573627"/>
            <a:ext cx="1643179" cy="489128"/>
          </a:xfrm>
          <a:prstGeom prst="roundRect">
            <a:avLst>
              <a:gd name="adj" fmla="val 50000"/>
            </a:avLst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Triángulo 516"/>
          <p:cNvSpPr/>
          <p:nvPr/>
        </p:nvSpPr>
        <p:spPr>
          <a:xfrm>
            <a:off x="9393273" y="3291142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Rectángulo 5"/>
          <p:cNvSpPr/>
          <p:nvPr/>
        </p:nvSpPr>
        <p:spPr>
          <a:xfrm>
            <a:off x="3289521" y="3573628"/>
            <a:ext cx="1392653" cy="489127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2" name="Triángulo 6"/>
          <p:cNvSpPr/>
          <p:nvPr/>
        </p:nvSpPr>
        <p:spPr>
          <a:xfrm>
            <a:off x="3822006" y="3291142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ángulo 510"/>
          <p:cNvSpPr/>
          <p:nvPr/>
        </p:nvSpPr>
        <p:spPr>
          <a:xfrm>
            <a:off x="4682175" y="3573628"/>
            <a:ext cx="1392653" cy="489127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2" name="Triángulo 511"/>
          <p:cNvSpPr/>
          <p:nvPr/>
        </p:nvSpPr>
        <p:spPr>
          <a:xfrm rot="10800000">
            <a:off x="5214660" y="4062755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Rectángulo 512"/>
          <p:cNvSpPr/>
          <p:nvPr/>
        </p:nvSpPr>
        <p:spPr>
          <a:xfrm>
            <a:off x="6079591" y="3573628"/>
            <a:ext cx="1392653" cy="489127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9" name="Triángulo 513"/>
          <p:cNvSpPr/>
          <p:nvPr/>
        </p:nvSpPr>
        <p:spPr>
          <a:xfrm>
            <a:off x="6612077" y="3291142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ángulo 514"/>
          <p:cNvSpPr/>
          <p:nvPr/>
        </p:nvSpPr>
        <p:spPr>
          <a:xfrm>
            <a:off x="7472245" y="3573628"/>
            <a:ext cx="1392653" cy="489127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2" name="Triángulo 515"/>
          <p:cNvSpPr/>
          <p:nvPr/>
        </p:nvSpPr>
        <p:spPr>
          <a:xfrm rot="10800000">
            <a:off x="8004730" y="4062755"/>
            <a:ext cx="327683" cy="282485"/>
          </a:xfrm>
          <a:prstGeom prst="triangle">
            <a:avLst/>
          </a:prstGeom>
          <a:solidFill>
            <a:srgbClr val="10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文本框 18"/>
          <p:cNvSpPr txBox="1"/>
          <p:nvPr/>
        </p:nvSpPr>
        <p:spPr>
          <a:xfrm>
            <a:off x="2070435" y="3633525"/>
            <a:ext cx="106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Get_url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07457" y="3612631"/>
            <a:ext cx="135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Parser_html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37993" y="3633525"/>
            <a:ext cx="106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Get_url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4635" y="3633525"/>
            <a:ext cx="18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Parser_son_html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66457" y="3633525"/>
            <a:ext cx="112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Save_file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45443" y="3597759"/>
            <a:ext cx="137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Save_mysql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1457" y="4700195"/>
            <a:ext cx="2027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16496" y="4405138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文本存储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59849" y="4405138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18163" y="4700195"/>
            <a:ext cx="2027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解析网页，返回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。豆瓣注意电影爬取的异步，找对网址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903202" y="4405138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957716" y="2543126"/>
            <a:ext cx="2027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解析网页，返回标签树，根据标签提取内容</a:t>
            </a:r>
          </a:p>
          <a:p>
            <a:pPr algn="ctr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42755" y="2248069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38912" y="2543126"/>
            <a:ext cx="2027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解析网页，根据标签提取数据</a:t>
            </a:r>
          </a:p>
          <a:p>
            <a:pPr algn="ctr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23951" y="2248069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20108" y="2543126"/>
            <a:ext cx="2027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，存入数据库</a:t>
            </a:r>
          </a:p>
          <a:p>
            <a:pPr algn="ctr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05147" y="2248069"/>
            <a:ext cx="145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84252" y="4746361"/>
            <a:ext cx="222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解析主页面提取的网址，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Get_url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返回网页代码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spider and data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Freeform 5"/>
          <p:cNvSpPr/>
          <p:nvPr/>
        </p:nvSpPr>
        <p:spPr bwMode="auto">
          <a:xfrm>
            <a:off x="4178820" y="2437102"/>
            <a:ext cx="3772448" cy="816508"/>
          </a:xfrm>
          <a:custGeom>
            <a:avLst/>
            <a:gdLst>
              <a:gd name="T0" fmla="*/ 3039 w 3091"/>
              <a:gd name="T1" fmla="*/ 0 h 669"/>
              <a:gd name="T2" fmla="*/ 3082 w 3091"/>
              <a:gd name="T3" fmla="*/ 26 h 669"/>
              <a:gd name="T4" fmla="*/ 3081 w 3091"/>
              <a:gd name="T5" fmla="*/ 76 h 669"/>
              <a:gd name="T6" fmla="*/ 2716 w 3091"/>
              <a:gd name="T7" fmla="*/ 669 h 669"/>
              <a:gd name="T8" fmla="*/ 374 w 3091"/>
              <a:gd name="T9" fmla="*/ 669 h 669"/>
              <a:gd name="T10" fmla="*/ 10 w 3091"/>
              <a:gd name="T11" fmla="*/ 76 h 669"/>
              <a:gd name="T12" fmla="*/ 9 w 3091"/>
              <a:gd name="T13" fmla="*/ 26 h 669"/>
              <a:gd name="T14" fmla="*/ 52 w 3091"/>
              <a:gd name="T15" fmla="*/ 0 h 669"/>
              <a:gd name="T16" fmla="*/ 3039 w 3091"/>
              <a:gd name="T17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1" h="669">
                <a:moveTo>
                  <a:pt x="3039" y="0"/>
                </a:moveTo>
                <a:cubicBezTo>
                  <a:pt x="3057" y="0"/>
                  <a:pt x="3073" y="10"/>
                  <a:pt x="3082" y="26"/>
                </a:cubicBezTo>
                <a:cubicBezTo>
                  <a:pt x="3091" y="41"/>
                  <a:pt x="3090" y="60"/>
                  <a:pt x="3081" y="76"/>
                </a:cubicBezTo>
                <a:cubicBezTo>
                  <a:pt x="2716" y="669"/>
                  <a:pt x="2716" y="669"/>
                  <a:pt x="2716" y="669"/>
                </a:cubicBezTo>
                <a:cubicBezTo>
                  <a:pt x="374" y="669"/>
                  <a:pt x="374" y="669"/>
                  <a:pt x="374" y="669"/>
                </a:cubicBezTo>
                <a:cubicBezTo>
                  <a:pt x="10" y="76"/>
                  <a:pt x="10" y="76"/>
                  <a:pt x="10" y="76"/>
                </a:cubicBezTo>
                <a:cubicBezTo>
                  <a:pt x="0" y="60"/>
                  <a:pt x="0" y="41"/>
                  <a:pt x="9" y="26"/>
                </a:cubicBezTo>
                <a:cubicBezTo>
                  <a:pt x="17" y="10"/>
                  <a:pt x="34" y="0"/>
                  <a:pt x="52" y="0"/>
                </a:cubicBezTo>
                <a:lnTo>
                  <a:pt x="3039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Freeform 9"/>
          <p:cNvSpPr/>
          <p:nvPr/>
        </p:nvSpPr>
        <p:spPr bwMode="auto">
          <a:xfrm>
            <a:off x="6091724" y="2437102"/>
            <a:ext cx="1856524" cy="816508"/>
          </a:xfrm>
          <a:custGeom>
            <a:avLst/>
            <a:gdLst>
              <a:gd name="T0" fmla="*/ 1511 w 1521"/>
              <a:gd name="T1" fmla="*/ 76 h 669"/>
              <a:gd name="T2" fmla="*/ 1147 w 1521"/>
              <a:gd name="T3" fmla="*/ 669 h 669"/>
              <a:gd name="T4" fmla="*/ 0 w 1521"/>
              <a:gd name="T5" fmla="*/ 669 h 669"/>
              <a:gd name="T6" fmla="*/ 0 w 1521"/>
              <a:gd name="T7" fmla="*/ 0 h 669"/>
              <a:gd name="T8" fmla="*/ 1469 w 1521"/>
              <a:gd name="T9" fmla="*/ 0 h 669"/>
              <a:gd name="T10" fmla="*/ 1512 w 1521"/>
              <a:gd name="T11" fmla="*/ 26 h 669"/>
              <a:gd name="T12" fmla="*/ 1511 w 1521"/>
              <a:gd name="T13" fmla="*/ 7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1" h="669">
                <a:moveTo>
                  <a:pt x="1511" y="76"/>
                </a:moveTo>
                <a:cubicBezTo>
                  <a:pt x="1147" y="669"/>
                  <a:pt x="1147" y="669"/>
                  <a:pt x="1147" y="669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0"/>
                  <a:pt x="0" y="0"/>
                  <a:pt x="0" y="0"/>
                </a:cubicBezTo>
                <a:cubicBezTo>
                  <a:pt x="1469" y="0"/>
                  <a:pt x="1469" y="0"/>
                  <a:pt x="1469" y="0"/>
                </a:cubicBezTo>
                <a:cubicBezTo>
                  <a:pt x="1487" y="0"/>
                  <a:pt x="1504" y="10"/>
                  <a:pt x="1512" y="26"/>
                </a:cubicBezTo>
                <a:cubicBezTo>
                  <a:pt x="1521" y="41"/>
                  <a:pt x="1521" y="60"/>
                  <a:pt x="1511" y="76"/>
                </a:cubicBez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Freeform 6"/>
          <p:cNvSpPr/>
          <p:nvPr/>
        </p:nvSpPr>
        <p:spPr bwMode="auto">
          <a:xfrm>
            <a:off x="4634897" y="3336856"/>
            <a:ext cx="2858281" cy="814494"/>
          </a:xfrm>
          <a:custGeom>
            <a:avLst/>
            <a:gdLst>
              <a:gd name="T0" fmla="*/ 2839 w 2839"/>
              <a:gd name="T1" fmla="*/ 0 h 809"/>
              <a:gd name="T2" fmla="*/ 2341 w 2839"/>
              <a:gd name="T3" fmla="*/ 809 h 809"/>
              <a:gd name="T4" fmla="*/ 498 w 2839"/>
              <a:gd name="T5" fmla="*/ 809 h 809"/>
              <a:gd name="T6" fmla="*/ 0 w 2839"/>
              <a:gd name="T7" fmla="*/ 0 h 809"/>
              <a:gd name="T8" fmla="*/ 2839 w 2839"/>
              <a:gd name="T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809">
                <a:moveTo>
                  <a:pt x="2839" y="0"/>
                </a:moveTo>
                <a:lnTo>
                  <a:pt x="2341" y="809"/>
                </a:lnTo>
                <a:lnTo>
                  <a:pt x="498" y="809"/>
                </a:lnTo>
                <a:lnTo>
                  <a:pt x="0" y="0"/>
                </a:lnTo>
                <a:lnTo>
                  <a:pt x="2839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Freeform 10"/>
          <p:cNvSpPr/>
          <p:nvPr/>
        </p:nvSpPr>
        <p:spPr bwMode="auto">
          <a:xfrm>
            <a:off x="6091725" y="3336856"/>
            <a:ext cx="1400447" cy="814494"/>
          </a:xfrm>
          <a:custGeom>
            <a:avLst/>
            <a:gdLst>
              <a:gd name="T0" fmla="*/ 1391 w 1391"/>
              <a:gd name="T1" fmla="*/ 0 h 809"/>
              <a:gd name="T2" fmla="*/ 891 w 1391"/>
              <a:gd name="T3" fmla="*/ 809 h 809"/>
              <a:gd name="T4" fmla="*/ 0 w 1391"/>
              <a:gd name="T5" fmla="*/ 809 h 809"/>
              <a:gd name="T6" fmla="*/ 0 w 1391"/>
              <a:gd name="T7" fmla="*/ 0 h 809"/>
              <a:gd name="T8" fmla="*/ 1391 w 1391"/>
              <a:gd name="T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809">
                <a:moveTo>
                  <a:pt x="1391" y="0"/>
                </a:moveTo>
                <a:lnTo>
                  <a:pt x="891" y="809"/>
                </a:lnTo>
                <a:lnTo>
                  <a:pt x="0" y="809"/>
                </a:lnTo>
                <a:lnTo>
                  <a:pt x="0" y="0"/>
                </a:lnTo>
                <a:lnTo>
                  <a:pt x="1391" y="0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Freeform 7"/>
          <p:cNvSpPr/>
          <p:nvPr/>
        </p:nvSpPr>
        <p:spPr bwMode="auto">
          <a:xfrm>
            <a:off x="5136279" y="4234596"/>
            <a:ext cx="1855517" cy="816508"/>
          </a:xfrm>
          <a:custGeom>
            <a:avLst/>
            <a:gdLst>
              <a:gd name="T0" fmla="*/ 1843 w 1843"/>
              <a:gd name="T1" fmla="*/ 0 h 811"/>
              <a:gd name="T2" fmla="*/ 1345 w 1843"/>
              <a:gd name="T3" fmla="*/ 811 h 811"/>
              <a:gd name="T4" fmla="*/ 500 w 1843"/>
              <a:gd name="T5" fmla="*/ 811 h 811"/>
              <a:gd name="T6" fmla="*/ 0 w 1843"/>
              <a:gd name="T7" fmla="*/ 0 h 811"/>
              <a:gd name="T8" fmla="*/ 1843 w 1843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" h="811">
                <a:moveTo>
                  <a:pt x="1843" y="0"/>
                </a:moveTo>
                <a:lnTo>
                  <a:pt x="1345" y="811"/>
                </a:lnTo>
                <a:lnTo>
                  <a:pt x="500" y="811"/>
                </a:lnTo>
                <a:lnTo>
                  <a:pt x="0" y="0"/>
                </a:lnTo>
                <a:lnTo>
                  <a:pt x="1843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Freeform 11"/>
          <p:cNvSpPr/>
          <p:nvPr/>
        </p:nvSpPr>
        <p:spPr bwMode="auto">
          <a:xfrm>
            <a:off x="6091724" y="4234596"/>
            <a:ext cx="897052" cy="816508"/>
          </a:xfrm>
          <a:custGeom>
            <a:avLst/>
            <a:gdLst>
              <a:gd name="T0" fmla="*/ 891 w 891"/>
              <a:gd name="T1" fmla="*/ 0 h 811"/>
              <a:gd name="T2" fmla="*/ 393 w 891"/>
              <a:gd name="T3" fmla="*/ 811 h 811"/>
              <a:gd name="T4" fmla="*/ 0 w 891"/>
              <a:gd name="T5" fmla="*/ 811 h 811"/>
              <a:gd name="T6" fmla="*/ 0 w 891"/>
              <a:gd name="T7" fmla="*/ 0 h 811"/>
              <a:gd name="T8" fmla="*/ 891 w 891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1" h="811">
                <a:moveTo>
                  <a:pt x="891" y="0"/>
                </a:moveTo>
                <a:lnTo>
                  <a:pt x="393" y="811"/>
                </a:lnTo>
                <a:lnTo>
                  <a:pt x="0" y="811"/>
                </a:lnTo>
                <a:lnTo>
                  <a:pt x="0" y="0"/>
                </a:lnTo>
                <a:lnTo>
                  <a:pt x="891" y="0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Freeform 8"/>
          <p:cNvSpPr/>
          <p:nvPr/>
        </p:nvSpPr>
        <p:spPr bwMode="auto">
          <a:xfrm>
            <a:off x="5639674" y="5134352"/>
            <a:ext cx="855772" cy="816508"/>
          </a:xfrm>
          <a:custGeom>
            <a:avLst/>
            <a:gdLst>
              <a:gd name="T0" fmla="*/ 701 w 701"/>
              <a:gd name="T1" fmla="*/ 0 h 669"/>
              <a:gd name="T2" fmla="*/ 701 w 701"/>
              <a:gd name="T3" fmla="*/ 619 h 669"/>
              <a:gd name="T4" fmla="*/ 652 w 701"/>
              <a:gd name="T5" fmla="*/ 669 h 669"/>
              <a:gd name="T6" fmla="*/ 49 w 701"/>
              <a:gd name="T7" fmla="*/ 669 h 669"/>
              <a:gd name="T8" fmla="*/ 0 w 701"/>
              <a:gd name="T9" fmla="*/ 619 h 669"/>
              <a:gd name="T10" fmla="*/ 0 w 701"/>
              <a:gd name="T11" fmla="*/ 0 h 669"/>
              <a:gd name="T12" fmla="*/ 701 w 701"/>
              <a:gd name="T13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669">
                <a:moveTo>
                  <a:pt x="701" y="0"/>
                </a:moveTo>
                <a:cubicBezTo>
                  <a:pt x="701" y="619"/>
                  <a:pt x="701" y="619"/>
                  <a:pt x="701" y="619"/>
                </a:cubicBezTo>
                <a:cubicBezTo>
                  <a:pt x="701" y="647"/>
                  <a:pt x="679" y="669"/>
                  <a:pt x="652" y="669"/>
                </a:cubicBezTo>
                <a:cubicBezTo>
                  <a:pt x="49" y="669"/>
                  <a:pt x="49" y="669"/>
                  <a:pt x="49" y="669"/>
                </a:cubicBezTo>
                <a:cubicBezTo>
                  <a:pt x="22" y="669"/>
                  <a:pt x="0" y="647"/>
                  <a:pt x="0" y="619"/>
                </a:cubicBezTo>
                <a:cubicBezTo>
                  <a:pt x="0" y="0"/>
                  <a:pt x="0" y="0"/>
                  <a:pt x="0" y="0"/>
                </a:cubicBezTo>
                <a:lnTo>
                  <a:pt x="701" y="0"/>
                </a:lnTo>
                <a:close/>
              </a:path>
            </a:pathLst>
          </a:cu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" name="Freeform 12"/>
          <p:cNvSpPr/>
          <p:nvPr/>
        </p:nvSpPr>
        <p:spPr bwMode="auto">
          <a:xfrm>
            <a:off x="6091724" y="5134352"/>
            <a:ext cx="401710" cy="816508"/>
          </a:xfrm>
          <a:custGeom>
            <a:avLst/>
            <a:gdLst>
              <a:gd name="T0" fmla="*/ 329 w 329"/>
              <a:gd name="T1" fmla="*/ 0 h 669"/>
              <a:gd name="T2" fmla="*/ 329 w 329"/>
              <a:gd name="T3" fmla="*/ 619 h 669"/>
              <a:gd name="T4" fmla="*/ 279 w 329"/>
              <a:gd name="T5" fmla="*/ 669 h 669"/>
              <a:gd name="T6" fmla="*/ 0 w 329"/>
              <a:gd name="T7" fmla="*/ 669 h 669"/>
              <a:gd name="T8" fmla="*/ 0 w 329"/>
              <a:gd name="T9" fmla="*/ 0 h 669"/>
              <a:gd name="T10" fmla="*/ 329 w 329"/>
              <a:gd name="T11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669">
                <a:moveTo>
                  <a:pt x="329" y="0"/>
                </a:moveTo>
                <a:cubicBezTo>
                  <a:pt x="329" y="619"/>
                  <a:pt x="329" y="619"/>
                  <a:pt x="329" y="619"/>
                </a:cubicBezTo>
                <a:cubicBezTo>
                  <a:pt x="329" y="647"/>
                  <a:pt x="307" y="669"/>
                  <a:pt x="279" y="669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0"/>
                  <a:pt x="0" y="0"/>
                  <a:pt x="0" y="0"/>
                </a:cubicBezTo>
                <a:lnTo>
                  <a:pt x="329" y="0"/>
                </a:lnTo>
                <a:close/>
              </a:path>
            </a:pathLst>
          </a:custGeom>
          <a:solidFill>
            <a:srgbClr val="0B73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 Placeholder 68"/>
          <p:cNvSpPr txBox="1"/>
          <p:nvPr/>
        </p:nvSpPr>
        <p:spPr>
          <a:xfrm>
            <a:off x="5613155" y="2437102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4" name="Text Placeholder 68"/>
          <p:cNvSpPr txBox="1"/>
          <p:nvPr/>
        </p:nvSpPr>
        <p:spPr>
          <a:xfrm>
            <a:off x="5613155" y="3334841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Placeholder 68"/>
          <p:cNvSpPr txBox="1"/>
          <p:nvPr/>
        </p:nvSpPr>
        <p:spPr>
          <a:xfrm>
            <a:off x="5613155" y="4234596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Placeholder 68"/>
          <p:cNvSpPr txBox="1"/>
          <p:nvPr/>
        </p:nvSpPr>
        <p:spPr>
          <a:xfrm>
            <a:off x="5613155" y="5134352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99444" y="3614240"/>
            <a:ext cx="3067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剔除没有观看电影的用户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699445" y="3334841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数据去空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801620" y="5396862"/>
            <a:ext cx="306741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电影推荐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01621" y="5117463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72469" y="2739450"/>
            <a:ext cx="3067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去除不同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下，重复电影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去除不同大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下，重复的关注人员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654980" y="2460051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数据去重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44178" y="4522072"/>
            <a:ext cx="3067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以字典的形式存储数据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数据库存储数据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626689" y="4242673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23603">
            <a:off x="1267955" y="273683"/>
            <a:ext cx="675954" cy="675954"/>
          </a:xfrm>
          <a:prstGeom prst="roundRect">
            <a:avLst>
              <a:gd name="adj" fmla="val 5895"/>
            </a:avLst>
          </a:prstGeom>
          <a:solidFill>
            <a:srgbClr val="10A9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723603">
            <a:off x="1275253" y="280981"/>
            <a:ext cx="661358" cy="661358"/>
          </a:xfrm>
          <a:prstGeom prst="roundRect">
            <a:avLst>
              <a:gd name="adj" fmla="val 4950"/>
            </a:avLst>
          </a:prstGeom>
          <a:solidFill>
            <a:srgbClr val="49B5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5425" y="319273"/>
            <a:ext cx="70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Spider and data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3312962" y="2114988"/>
            <a:ext cx="2622719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42"/>
          <p:cNvSpPr/>
          <p:nvPr/>
        </p:nvSpPr>
        <p:spPr bwMode="auto">
          <a:xfrm>
            <a:off x="3703740" y="2736224"/>
            <a:ext cx="1848679" cy="1257502"/>
          </a:xfrm>
          <a:custGeom>
            <a:avLst/>
            <a:gdLst>
              <a:gd name="T0" fmla="*/ 271 w 274"/>
              <a:gd name="T1" fmla="*/ 84 h 186"/>
              <a:gd name="T2" fmla="*/ 225 w 274"/>
              <a:gd name="T3" fmla="*/ 103 h 186"/>
              <a:gd name="T4" fmla="*/ 201 w 274"/>
              <a:gd name="T5" fmla="*/ 107 h 186"/>
              <a:gd name="T6" fmla="*/ 193 w 274"/>
              <a:gd name="T7" fmla="*/ 133 h 186"/>
              <a:gd name="T8" fmla="*/ 188 w 274"/>
              <a:gd name="T9" fmla="*/ 177 h 186"/>
              <a:gd name="T10" fmla="*/ 86 w 274"/>
              <a:gd name="T11" fmla="*/ 186 h 186"/>
              <a:gd name="T12" fmla="*/ 88 w 274"/>
              <a:gd name="T13" fmla="*/ 161 h 186"/>
              <a:gd name="T14" fmla="*/ 75 w 274"/>
              <a:gd name="T15" fmla="*/ 116 h 186"/>
              <a:gd name="T16" fmla="*/ 64 w 274"/>
              <a:gd name="T17" fmla="*/ 102 h 186"/>
              <a:gd name="T18" fmla="*/ 25 w 274"/>
              <a:gd name="T19" fmla="*/ 96 h 186"/>
              <a:gd name="T20" fmla="*/ 0 w 274"/>
              <a:gd name="T21" fmla="*/ 79 h 186"/>
              <a:gd name="T22" fmla="*/ 16 w 274"/>
              <a:gd name="T23" fmla="*/ 40 h 186"/>
              <a:gd name="T24" fmla="*/ 33 w 274"/>
              <a:gd name="T25" fmla="*/ 16 h 186"/>
              <a:gd name="T26" fmla="*/ 51 w 274"/>
              <a:gd name="T27" fmla="*/ 5 h 186"/>
              <a:gd name="T28" fmla="*/ 59 w 274"/>
              <a:gd name="T29" fmla="*/ 2 h 186"/>
              <a:gd name="T30" fmla="*/ 67 w 274"/>
              <a:gd name="T31" fmla="*/ 11 h 186"/>
              <a:gd name="T32" fmla="*/ 71 w 274"/>
              <a:gd name="T33" fmla="*/ 16 h 186"/>
              <a:gd name="T34" fmla="*/ 68 w 274"/>
              <a:gd name="T35" fmla="*/ 22 h 186"/>
              <a:gd name="T36" fmla="*/ 47 w 274"/>
              <a:gd name="T37" fmla="*/ 27 h 186"/>
              <a:gd name="T38" fmla="*/ 35 w 274"/>
              <a:gd name="T39" fmla="*/ 57 h 186"/>
              <a:gd name="T40" fmla="*/ 35 w 274"/>
              <a:gd name="T41" fmla="*/ 66 h 186"/>
              <a:gd name="T42" fmla="*/ 57 w 274"/>
              <a:gd name="T43" fmla="*/ 64 h 186"/>
              <a:gd name="T44" fmla="*/ 81 w 274"/>
              <a:gd name="T45" fmla="*/ 67 h 186"/>
              <a:gd name="T46" fmla="*/ 105 w 274"/>
              <a:gd name="T47" fmla="*/ 72 h 186"/>
              <a:gd name="T48" fmla="*/ 119 w 274"/>
              <a:gd name="T49" fmla="*/ 61 h 186"/>
              <a:gd name="T50" fmla="*/ 116 w 274"/>
              <a:gd name="T51" fmla="*/ 44 h 186"/>
              <a:gd name="T52" fmla="*/ 113 w 274"/>
              <a:gd name="T53" fmla="*/ 16 h 186"/>
              <a:gd name="T54" fmla="*/ 129 w 274"/>
              <a:gd name="T55" fmla="*/ 1 h 186"/>
              <a:gd name="T56" fmla="*/ 145 w 274"/>
              <a:gd name="T57" fmla="*/ 1 h 186"/>
              <a:gd name="T58" fmla="*/ 161 w 274"/>
              <a:gd name="T59" fmla="*/ 16 h 186"/>
              <a:gd name="T60" fmla="*/ 157 w 274"/>
              <a:gd name="T61" fmla="*/ 44 h 186"/>
              <a:gd name="T62" fmla="*/ 155 w 274"/>
              <a:gd name="T63" fmla="*/ 61 h 186"/>
              <a:gd name="T64" fmla="*/ 169 w 274"/>
              <a:gd name="T65" fmla="*/ 72 h 186"/>
              <a:gd name="T66" fmla="*/ 192 w 274"/>
              <a:gd name="T67" fmla="*/ 67 h 186"/>
              <a:gd name="T68" fmla="*/ 216 w 274"/>
              <a:gd name="T69" fmla="*/ 64 h 186"/>
              <a:gd name="T70" fmla="*/ 239 w 274"/>
              <a:gd name="T71" fmla="*/ 66 h 186"/>
              <a:gd name="T72" fmla="*/ 238 w 274"/>
              <a:gd name="T73" fmla="*/ 57 h 186"/>
              <a:gd name="T74" fmla="*/ 226 w 274"/>
              <a:gd name="T75" fmla="*/ 27 h 186"/>
              <a:gd name="T76" fmla="*/ 206 w 274"/>
              <a:gd name="T77" fmla="*/ 22 h 186"/>
              <a:gd name="T78" fmla="*/ 202 w 274"/>
              <a:gd name="T79" fmla="*/ 16 h 186"/>
              <a:gd name="T80" fmla="*/ 207 w 274"/>
              <a:gd name="T81" fmla="*/ 11 h 186"/>
              <a:gd name="T82" fmla="*/ 215 w 274"/>
              <a:gd name="T83" fmla="*/ 2 h 186"/>
              <a:gd name="T84" fmla="*/ 222 w 274"/>
              <a:gd name="T85" fmla="*/ 5 h 186"/>
              <a:gd name="T86" fmla="*/ 241 w 274"/>
              <a:gd name="T87" fmla="*/ 16 h 186"/>
              <a:gd name="T88" fmla="*/ 258 w 274"/>
              <a:gd name="T89" fmla="*/ 40 h 186"/>
              <a:gd name="T90" fmla="*/ 274 w 274"/>
              <a:gd name="T91" fmla="*/ 7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186">
                <a:moveTo>
                  <a:pt x="274" y="79"/>
                </a:moveTo>
                <a:cubicBezTo>
                  <a:pt x="274" y="81"/>
                  <a:pt x="273" y="83"/>
                  <a:pt x="271" y="84"/>
                </a:cubicBezTo>
                <a:cubicBezTo>
                  <a:pt x="265" y="90"/>
                  <a:pt x="256" y="93"/>
                  <a:pt x="249" y="96"/>
                </a:cubicBezTo>
                <a:cubicBezTo>
                  <a:pt x="241" y="100"/>
                  <a:pt x="233" y="103"/>
                  <a:pt x="225" y="103"/>
                </a:cubicBezTo>
                <a:cubicBezTo>
                  <a:pt x="220" y="103"/>
                  <a:pt x="214" y="101"/>
                  <a:pt x="210" y="102"/>
                </a:cubicBezTo>
                <a:cubicBezTo>
                  <a:pt x="206" y="103"/>
                  <a:pt x="203" y="105"/>
                  <a:pt x="201" y="107"/>
                </a:cubicBezTo>
                <a:cubicBezTo>
                  <a:pt x="200" y="110"/>
                  <a:pt x="199" y="113"/>
                  <a:pt x="198" y="116"/>
                </a:cubicBezTo>
                <a:cubicBezTo>
                  <a:pt x="197" y="122"/>
                  <a:pt x="195" y="128"/>
                  <a:pt x="193" y="133"/>
                </a:cubicBezTo>
                <a:cubicBezTo>
                  <a:pt x="190" y="142"/>
                  <a:pt x="186" y="151"/>
                  <a:pt x="186" y="161"/>
                </a:cubicBezTo>
                <a:cubicBezTo>
                  <a:pt x="186" y="166"/>
                  <a:pt x="188" y="171"/>
                  <a:pt x="188" y="177"/>
                </a:cubicBezTo>
                <a:cubicBezTo>
                  <a:pt x="188" y="180"/>
                  <a:pt x="188" y="183"/>
                  <a:pt x="188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3"/>
                  <a:pt x="85" y="180"/>
                  <a:pt x="85" y="177"/>
                </a:cubicBezTo>
                <a:cubicBezTo>
                  <a:pt x="86" y="171"/>
                  <a:pt x="88" y="166"/>
                  <a:pt x="88" y="161"/>
                </a:cubicBezTo>
                <a:cubicBezTo>
                  <a:pt x="88" y="151"/>
                  <a:pt x="83" y="142"/>
                  <a:pt x="80" y="133"/>
                </a:cubicBezTo>
                <a:cubicBezTo>
                  <a:pt x="78" y="128"/>
                  <a:pt x="77" y="122"/>
                  <a:pt x="75" y="116"/>
                </a:cubicBezTo>
                <a:cubicBezTo>
                  <a:pt x="75" y="113"/>
                  <a:pt x="74" y="110"/>
                  <a:pt x="72" y="107"/>
                </a:cubicBezTo>
                <a:cubicBezTo>
                  <a:pt x="70" y="105"/>
                  <a:pt x="67" y="103"/>
                  <a:pt x="64" y="102"/>
                </a:cubicBezTo>
                <a:cubicBezTo>
                  <a:pt x="59" y="101"/>
                  <a:pt x="53" y="103"/>
                  <a:pt x="48" y="103"/>
                </a:cubicBezTo>
                <a:cubicBezTo>
                  <a:pt x="40" y="103"/>
                  <a:pt x="32" y="100"/>
                  <a:pt x="25" y="96"/>
                </a:cubicBezTo>
                <a:cubicBezTo>
                  <a:pt x="17" y="93"/>
                  <a:pt x="8" y="90"/>
                  <a:pt x="2" y="84"/>
                </a:cubicBezTo>
                <a:cubicBezTo>
                  <a:pt x="0" y="83"/>
                  <a:pt x="0" y="81"/>
                  <a:pt x="0" y="79"/>
                </a:cubicBezTo>
                <a:cubicBezTo>
                  <a:pt x="0" y="76"/>
                  <a:pt x="1" y="74"/>
                  <a:pt x="2" y="71"/>
                </a:cubicBezTo>
                <a:cubicBezTo>
                  <a:pt x="5" y="60"/>
                  <a:pt x="9" y="49"/>
                  <a:pt x="16" y="40"/>
                </a:cubicBezTo>
                <a:cubicBezTo>
                  <a:pt x="19" y="35"/>
                  <a:pt x="22" y="30"/>
                  <a:pt x="26" y="24"/>
                </a:cubicBezTo>
                <a:cubicBezTo>
                  <a:pt x="28" y="21"/>
                  <a:pt x="29" y="18"/>
                  <a:pt x="33" y="16"/>
                </a:cubicBezTo>
                <a:cubicBezTo>
                  <a:pt x="37" y="13"/>
                  <a:pt x="42" y="11"/>
                  <a:pt x="46" y="8"/>
                </a:cubicBezTo>
                <a:cubicBezTo>
                  <a:pt x="48" y="7"/>
                  <a:pt x="50" y="6"/>
                  <a:pt x="51" y="5"/>
                </a:cubicBezTo>
                <a:cubicBezTo>
                  <a:pt x="53" y="4"/>
                  <a:pt x="54" y="3"/>
                  <a:pt x="55" y="2"/>
                </a:cubicBezTo>
                <a:cubicBezTo>
                  <a:pt x="56" y="1"/>
                  <a:pt x="58" y="1"/>
                  <a:pt x="59" y="2"/>
                </a:cubicBezTo>
                <a:cubicBezTo>
                  <a:pt x="60" y="2"/>
                  <a:pt x="61" y="2"/>
                  <a:pt x="61" y="2"/>
                </a:cubicBezTo>
                <a:cubicBezTo>
                  <a:pt x="65" y="4"/>
                  <a:pt x="65" y="8"/>
                  <a:pt x="67" y="11"/>
                </a:cubicBezTo>
                <a:cubicBezTo>
                  <a:pt x="67" y="12"/>
                  <a:pt x="68" y="13"/>
                  <a:pt x="69" y="14"/>
                </a:cubicBezTo>
                <a:cubicBezTo>
                  <a:pt x="69" y="15"/>
                  <a:pt x="71" y="15"/>
                  <a:pt x="71" y="16"/>
                </a:cubicBezTo>
                <a:cubicBezTo>
                  <a:pt x="72" y="17"/>
                  <a:pt x="73" y="19"/>
                  <a:pt x="72" y="20"/>
                </a:cubicBezTo>
                <a:cubicBezTo>
                  <a:pt x="72" y="22"/>
                  <a:pt x="69" y="22"/>
                  <a:pt x="68" y="22"/>
                </a:cubicBezTo>
                <a:cubicBezTo>
                  <a:pt x="64" y="23"/>
                  <a:pt x="62" y="24"/>
                  <a:pt x="59" y="26"/>
                </a:cubicBezTo>
                <a:cubicBezTo>
                  <a:pt x="55" y="28"/>
                  <a:pt x="51" y="27"/>
                  <a:pt x="47" y="27"/>
                </a:cubicBezTo>
                <a:cubicBezTo>
                  <a:pt x="41" y="25"/>
                  <a:pt x="40" y="33"/>
                  <a:pt x="38" y="38"/>
                </a:cubicBezTo>
                <a:cubicBezTo>
                  <a:pt x="36" y="44"/>
                  <a:pt x="36" y="50"/>
                  <a:pt x="35" y="57"/>
                </a:cubicBezTo>
                <a:cubicBezTo>
                  <a:pt x="35" y="58"/>
                  <a:pt x="35" y="60"/>
                  <a:pt x="35" y="62"/>
                </a:cubicBezTo>
                <a:cubicBezTo>
                  <a:pt x="35" y="62"/>
                  <a:pt x="34" y="65"/>
                  <a:pt x="35" y="66"/>
                </a:cubicBezTo>
                <a:cubicBezTo>
                  <a:pt x="36" y="67"/>
                  <a:pt x="40" y="64"/>
                  <a:pt x="42" y="64"/>
                </a:cubicBezTo>
                <a:cubicBezTo>
                  <a:pt x="47" y="62"/>
                  <a:pt x="52" y="61"/>
                  <a:pt x="57" y="64"/>
                </a:cubicBezTo>
                <a:cubicBezTo>
                  <a:pt x="59" y="65"/>
                  <a:pt x="63" y="70"/>
                  <a:pt x="66" y="70"/>
                </a:cubicBezTo>
                <a:cubicBezTo>
                  <a:pt x="68" y="70"/>
                  <a:pt x="76" y="68"/>
                  <a:pt x="81" y="67"/>
                </a:cubicBezTo>
                <a:cubicBezTo>
                  <a:pt x="87" y="67"/>
                  <a:pt x="93" y="68"/>
                  <a:pt x="98" y="71"/>
                </a:cubicBezTo>
                <a:cubicBezTo>
                  <a:pt x="101" y="73"/>
                  <a:pt x="102" y="73"/>
                  <a:pt x="105" y="72"/>
                </a:cubicBezTo>
                <a:cubicBezTo>
                  <a:pt x="108" y="70"/>
                  <a:pt x="112" y="69"/>
                  <a:pt x="115" y="66"/>
                </a:cubicBezTo>
                <a:cubicBezTo>
                  <a:pt x="117" y="65"/>
                  <a:pt x="118" y="64"/>
                  <a:pt x="119" y="61"/>
                </a:cubicBezTo>
                <a:cubicBezTo>
                  <a:pt x="119" y="59"/>
                  <a:pt x="118" y="57"/>
                  <a:pt x="117" y="55"/>
                </a:cubicBezTo>
                <a:cubicBezTo>
                  <a:pt x="117" y="51"/>
                  <a:pt x="117" y="47"/>
                  <a:pt x="116" y="44"/>
                </a:cubicBezTo>
                <a:cubicBezTo>
                  <a:pt x="113" y="45"/>
                  <a:pt x="112" y="37"/>
                  <a:pt x="112" y="35"/>
                </a:cubicBezTo>
                <a:cubicBezTo>
                  <a:pt x="112" y="29"/>
                  <a:pt x="112" y="22"/>
                  <a:pt x="113" y="16"/>
                </a:cubicBezTo>
                <a:cubicBezTo>
                  <a:pt x="114" y="11"/>
                  <a:pt x="118" y="6"/>
                  <a:pt x="122" y="4"/>
                </a:cubicBezTo>
                <a:cubicBezTo>
                  <a:pt x="124" y="2"/>
                  <a:pt x="126" y="2"/>
                  <a:pt x="129" y="1"/>
                </a:cubicBezTo>
                <a:cubicBezTo>
                  <a:pt x="131" y="1"/>
                  <a:pt x="134" y="0"/>
                  <a:pt x="137" y="0"/>
                </a:cubicBezTo>
                <a:cubicBezTo>
                  <a:pt x="139" y="0"/>
                  <a:pt x="142" y="1"/>
                  <a:pt x="145" y="1"/>
                </a:cubicBezTo>
                <a:cubicBezTo>
                  <a:pt x="147" y="2"/>
                  <a:pt x="150" y="2"/>
                  <a:pt x="152" y="4"/>
                </a:cubicBezTo>
                <a:cubicBezTo>
                  <a:pt x="155" y="6"/>
                  <a:pt x="160" y="11"/>
                  <a:pt x="161" y="16"/>
                </a:cubicBezTo>
                <a:cubicBezTo>
                  <a:pt x="162" y="22"/>
                  <a:pt x="161" y="29"/>
                  <a:pt x="161" y="35"/>
                </a:cubicBezTo>
                <a:cubicBezTo>
                  <a:pt x="162" y="37"/>
                  <a:pt x="160" y="45"/>
                  <a:pt x="157" y="44"/>
                </a:cubicBezTo>
                <a:cubicBezTo>
                  <a:pt x="157" y="47"/>
                  <a:pt x="156" y="51"/>
                  <a:pt x="156" y="55"/>
                </a:cubicBezTo>
                <a:cubicBezTo>
                  <a:pt x="156" y="57"/>
                  <a:pt x="155" y="59"/>
                  <a:pt x="155" y="61"/>
                </a:cubicBezTo>
                <a:cubicBezTo>
                  <a:pt x="155" y="64"/>
                  <a:pt x="157" y="65"/>
                  <a:pt x="159" y="66"/>
                </a:cubicBezTo>
                <a:cubicBezTo>
                  <a:pt x="162" y="69"/>
                  <a:pt x="165" y="70"/>
                  <a:pt x="169" y="72"/>
                </a:cubicBezTo>
                <a:cubicBezTo>
                  <a:pt x="172" y="73"/>
                  <a:pt x="173" y="73"/>
                  <a:pt x="176" y="71"/>
                </a:cubicBezTo>
                <a:cubicBezTo>
                  <a:pt x="181" y="68"/>
                  <a:pt x="186" y="67"/>
                  <a:pt x="192" y="67"/>
                </a:cubicBezTo>
                <a:cubicBezTo>
                  <a:pt x="197" y="68"/>
                  <a:pt x="205" y="70"/>
                  <a:pt x="208" y="70"/>
                </a:cubicBezTo>
                <a:cubicBezTo>
                  <a:pt x="210" y="70"/>
                  <a:pt x="214" y="65"/>
                  <a:pt x="216" y="64"/>
                </a:cubicBezTo>
                <a:cubicBezTo>
                  <a:pt x="222" y="61"/>
                  <a:pt x="226" y="62"/>
                  <a:pt x="232" y="64"/>
                </a:cubicBezTo>
                <a:cubicBezTo>
                  <a:pt x="233" y="64"/>
                  <a:pt x="238" y="67"/>
                  <a:pt x="239" y="66"/>
                </a:cubicBezTo>
                <a:cubicBezTo>
                  <a:pt x="239" y="65"/>
                  <a:pt x="239" y="62"/>
                  <a:pt x="239" y="62"/>
                </a:cubicBezTo>
                <a:cubicBezTo>
                  <a:pt x="239" y="60"/>
                  <a:pt x="239" y="58"/>
                  <a:pt x="238" y="57"/>
                </a:cubicBezTo>
                <a:cubicBezTo>
                  <a:pt x="238" y="50"/>
                  <a:pt x="238" y="44"/>
                  <a:pt x="235" y="38"/>
                </a:cubicBezTo>
                <a:cubicBezTo>
                  <a:pt x="234" y="33"/>
                  <a:pt x="233" y="25"/>
                  <a:pt x="226" y="27"/>
                </a:cubicBezTo>
                <a:cubicBezTo>
                  <a:pt x="222" y="27"/>
                  <a:pt x="219" y="28"/>
                  <a:pt x="215" y="26"/>
                </a:cubicBezTo>
                <a:cubicBezTo>
                  <a:pt x="212" y="24"/>
                  <a:pt x="209" y="23"/>
                  <a:pt x="206" y="22"/>
                </a:cubicBezTo>
                <a:cubicBezTo>
                  <a:pt x="204" y="22"/>
                  <a:pt x="202" y="22"/>
                  <a:pt x="201" y="20"/>
                </a:cubicBezTo>
                <a:cubicBezTo>
                  <a:pt x="201" y="19"/>
                  <a:pt x="201" y="17"/>
                  <a:pt x="202" y="16"/>
                </a:cubicBezTo>
                <a:cubicBezTo>
                  <a:pt x="203" y="15"/>
                  <a:pt x="204" y="15"/>
                  <a:pt x="205" y="14"/>
                </a:cubicBezTo>
                <a:cubicBezTo>
                  <a:pt x="206" y="13"/>
                  <a:pt x="206" y="12"/>
                  <a:pt x="207" y="11"/>
                </a:cubicBezTo>
                <a:cubicBezTo>
                  <a:pt x="208" y="8"/>
                  <a:pt x="209" y="4"/>
                  <a:pt x="212" y="2"/>
                </a:cubicBezTo>
                <a:cubicBezTo>
                  <a:pt x="213" y="2"/>
                  <a:pt x="214" y="2"/>
                  <a:pt x="215" y="2"/>
                </a:cubicBezTo>
                <a:cubicBezTo>
                  <a:pt x="216" y="1"/>
                  <a:pt x="217" y="1"/>
                  <a:pt x="218" y="2"/>
                </a:cubicBezTo>
                <a:cubicBezTo>
                  <a:pt x="220" y="3"/>
                  <a:pt x="221" y="4"/>
                  <a:pt x="222" y="5"/>
                </a:cubicBezTo>
                <a:cubicBezTo>
                  <a:pt x="224" y="6"/>
                  <a:pt x="225" y="7"/>
                  <a:pt x="227" y="8"/>
                </a:cubicBezTo>
                <a:cubicBezTo>
                  <a:pt x="232" y="11"/>
                  <a:pt x="236" y="13"/>
                  <a:pt x="241" y="16"/>
                </a:cubicBezTo>
                <a:cubicBezTo>
                  <a:pt x="244" y="18"/>
                  <a:pt x="246" y="21"/>
                  <a:pt x="248" y="24"/>
                </a:cubicBezTo>
                <a:cubicBezTo>
                  <a:pt x="251" y="30"/>
                  <a:pt x="254" y="35"/>
                  <a:pt x="258" y="40"/>
                </a:cubicBezTo>
                <a:cubicBezTo>
                  <a:pt x="264" y="49"/>
                  <a:pt x="268" y="60"/>
                  <a:pt x="272" y="71"/>
                </a:cubicBezTo>
                <a:cubicBezTo>
                  <a:pt x="273" y="74"/>
                  <a:pt x="274" y="76"/>
                  <a:pt x="274" y="79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253814" y="2114988"/>
            <a:ext cx="2625224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44"/>
          <p:cNvSpPr/>
          <p:nvPr/>
        </p:nvSpPr>
        <p:spPr bwMode="auto">
          <a:xfrm>
            <a:off x="6759821" y="2731214"/>
            <a:ext cx="931854" cy="816625"/>
          </a:xfrm>
          <a:custGeom>
            <a:avLst/>
            <a:gdLst>
              <a:gd name="T0" fmla="*/ 134 w 138"/>
              <a:gd name="T1" fmla="*/ 51 h 121"/>
              <a:gd name="T2" fmla="*/ 136 w 138"/>
              <a:gd name="T3" fmla="*/ 60 h 121"/>
              <a:gd name="T4" fmla="*/ 136 w 138"/>
              <a:gd name="T5" fmla="*/ 60 h 121"/>
              <a:gd name="T6" fmla="*/ 123 w 138"/>
              <a:gd name="T7" fmla="*/ 55 h 121"/>
              <a:gd name="T8" fmla="*/ 131 w 138"/>
              <a:gd name="T9" fmla="*/ 64 h 121"/>
              <a:gd name="T10" fmla="*/ 121 w 138"/>
              <a:gd name="T11" fmla="*/ 58 h 121"/>
              <a:gd name="T12" fmla="*/ 127 w 138"/>
              <a:gd name="T13" fmla="*/ 69 h 121"/>
              <a:gd name="T14" fmla="*/ 127 w 138"/>
              <a:gd name="T15" fmla="*/ 70 h 121"/>
              <a:gd name="T16" fmla="*/ 119 w 138"/>
              <a:gd name="T17" fmla="*/ 68 h 121"/>
              <a:gd name="T18" fmla="*/ 97 w 138"/>
              <a:gd name="T19" fmla="*/ 45 h 121"/>
              <a:gd name="T20" fmla="*/ 76 w 138"/>
              <a:gd name="T21" fmla="*/ 41 h 121"/>
              <a:gd name="T22" fmla="*/ 80 w 138"/>
              <a:gd name="T23" fmla="*/ 45 h 121"/>
              <a:gd name="T24" fmla="*/ 80 w 138"/>
              <a:gd name="T25" fmla="*/ 63 h 121"/>
              <a:gd name="T26" fmla="*/ 63 w 138"/>
              <a:gd name="T27" fmla="*/ 63 h 121"/>
              <a:gd name="T28" fmla="*/ 59 w 138"/>
              <a:gd name="T29" fmla="*/ 59 h 121"/>
              <a:gd name="T30" fmla="*/ 63 w 138"/>
              <a:gd name="T31" fmla="*/ 80 h 121"/>
              <a:gd name="T32" fmla="*/ 86 w 138"/>
              <a:gd name="T33" fmla="*/ 103 h 121"/>
              <a:gd name="T34" fmla="*/ 88 w 138"/>
              <a:gd name="T35" fmla="*/ 109 h 121"/>
              <a:gd name="T36" fmla="*/ 87 w 138"/>
              <a:gd name="T37" fmla="*/ 109 h 121"/>
              <a:gd name="T38" fmla="*/ 75 w 138"/>
              <a:gd name="T39" fmla="*/ 103 h 121"/>
              <a:gd name="T40" fmla="*/ 82 w 138"/>
              <a:gd name="T41" fmla="*/ 113 h 121"/>
              <a:gd name="T42" fmla="*/ 73 w 138"/>
              <a:gd name="T43" fmla="*/ 107 h 121"/>
              <a:gd name="T44" fmla="*/ 78 w 138"/>
              <a:gd name="T45" fmla="*/ 118 h 121"/>
              <a:gd name="T46" fmla="*/ 78 w 138"/>
              <a:gd name="T47" fmla="*/ 118 h 121"/>
              <a:gd name="T48" fmla="*/ 68 w 138"/>
              <a:gd name="T49" fmla="*/ 116 h 121"/>
              <a:gd name="T50" fmla="*/ 69 w 138"/>
              <a:gd name="T51" fmla="*/ 121 h 121"/>
              <a:gd name="T52" fmla="*/ 45 w 138"/>
              <a:gd name="T53" fmla="*/ 97 h 121"/>
              <a:gd name="T54" fmla="*/ 41 w 138"/>
              <a:gd name="T55" fmla="*/ 41 h 121"/>
              <a:gd name="T56" fmla="*/ 0 w 138"/>
              <a:gd name="T57" fmla="*/ 0 h 121"/>
              <a:gd name="T58" fmla="*/ 35 w 138"/>
              <a:gd name="T59" fmla="*/ 0 h 121"/>
              <a:gd name="T60" fmla="*/ 58 w 138"/>
              <a:gd name="T61" fmla="*/ 24 h 121"/>
              <a:gd name="T62" fmla="*/ 114 w 138"/>
              <a:gd name="T63" fmla="*/ 28 h 121"/>
              <a:gd name="T64" fmla="*/ 138 w 138"/>
              <a:gd name="T65" fmla="*/ 52 h 121"/>
              <a:gd name="T66" fmla="*/ 134 w 138"/>
              <a:gd name="T6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1">
                <a:moveTo>
                  <a:pt x="134" y="51"/>
                </a:moveTo>
                <a:cubicBezTo>
                  <a:pt x="136" y="60"/>
                  <a:pt x="136" y="60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97" y="45"/>
                  <a:pt x="97" y="45"/>
                  <a:pt x="97" y="45"/>
                </a:cubicBezTo>
                <a:cubicBezTo>
                  <a:pt x="91" y="40"/>
                  <a:pt x="83" y="38"/>
                  <a:pt x="76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85" y="50"/>
                  <a:pt x="85" y="58"/>
                  <a:pt x="80" y="63"/>
                </a:cubicBezTo>
                <a:cubicBezTo>
                  <a:pt x="75" y="67"/>
                  <a:pt x="67" y="67"/>
                  <a:pt x="63" y="63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66"/>
                  <a:pt x="57" y="74"/>
                  <a:pt x="63" y="8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5" y="97"/>
                  <a:pt x="45" y="97"/>
                  <a:pt x="45" y="97"/>
                </a:cubicBezTo>
                <a:cubicBezTo>
                  <a:pt x="30" y="82"/>
                  <a:pt x="29" y="58"/>
                  <a:pt x="41" y="41"/>
                </a:cubicBezTo>
                <a:cubicBezTo>
                  <a:pt x="0" y="0"/>
                  <a:pt x="0" y="0"/>
                  <a:pt x="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8" y="24"/>
                  <a:pt x="58" y="24"/>
                  <a:pt x="58" y="24"/>
                </a:cubicBezTo>
                <a:cubicBezTo>
                  <a:pt x="75" y="11"/>
                  <a:pt x="99" y="13"/>
                  <a:pt x="114" y="28"/>
                </a:cubicBezTo>
                <a:cubicBezTo>
                  <a:pt x="138" y="52"/>
                  <a:pt x="138" y="52"/>
                  <a:pt x="138" y="52"/>
                </a:cubicBezTo>
                <a:lnTo>
                  <a:pt x="13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45"/>
          <p:cNvSpPr/>
          <p:nvPr/>
        </p:nvSpPr>
        <p:spPr bwMode="auto">
          <a:xfrm>
            <a:off x="7340977" y="3197141"/>
            <a:ext cx="916824" cy="796585"/>
          </a:xfrm>
          <a:custGeom>
            <a:avLst/>
            <a:gdLst>
              <a:gd name="T0" fmla="*/ 136 w 136"/>
              <a:gd name="T1" fmla="*/ 118 h 118"/>
              <a:gd name="T2" fmla="*/ 101 w 136"/>
              <a:gd name="T3" fmla="*/ 118 h 118"/>
              <a:gd name="T4" fmla="*/ 80 w 136"/>
              <a:gd name="T5" fmla="*/ 97 h 118"/>
              <a:gd name="T6" fmla="*/ 24 w 136"/>
              <a:gd name="T7" fmla="*/ 93 h 118"/>
              <a:gd name="T8" fmla="*/ 0 w 136"/>
              <a:gd name="T9" fmla="*/ 69 h 118"/>
              <a:gd name="T10" fmla="*/ 5 w 136"/>
              <a:gd name="T11" fmla="*/ 70 h 118"/>
              <a:gd name="T12" fmla="*/ 2 w 136"/>
              <a:gd name="T13" fmla="*/ 61 h 118"/>
              <a:gd name="T14" fmla="*/ 3 w 136"/>
              <a:gd name="T15" fmla="*/ 61 h 118"/>
              <a:gd name="T16" fmla="*/ 15 w 136"/>
              <a:gd name="T17" fmla="*/ 66 h 118"/>
              <a:gd name="T18" fmla="*/ 8 w 136"/>
              <a:gd name="T19" fmla="*/ 57 h 118"/>
              <a:gd name="T20" fmla="*/ 17 w 136"/>
              <a:gd name="T21" fmla="*/ 63 h 118"/>
              <a:gd name="T22" fmla="*/ 12 w 136"/>
              <a:gd name="T23" fmla="*/ 51 h 118"/>
              <a:gd name="T24" fmla="*/ 12 w 136"/>
              <a:gd name="T25" fmla="*/ 51 h 118"/>
              <a:gd name="T26" fmla="*/ 19 w 136"/>
              <a:gd name="T27" fmla="*/ 53 h 118"/>
              <a:gd name="T28" fmla="*/ 42 w 136"/>
              <a:gd name="T29" fmla="*/ 76 h 118"/>
              <a:gd name="T30" fmla="*/ 63 w 136"/>
              <a:gd name="T31" fmla="*/ 80 h 118"/>
              <a:gd name="T32" fmla="*/ 59 w 136"/>
              <a:gd name="T33" fmla="*/ 76 h 118"/>
              <a:gd name="T34" fmla="*/ 59 w 136"/>
              <a:gd name="T35" fmla="*/ 58 h 118"/>
              <a:gd name="T36" fmla="*/ 76 w 136"/>
              <a:gd name="T37" fmla="*/ 58 h 118"/>
              <a:gd name="T38" fmla="*/ 80 w 136"/>
              <a:gd name="T39" fmla="*/ 62 h 118"/>
              <a:gd name="T40" fmla="*/ 76 w 136"/>
              <a:gd name="T41" fmla="*/ 41 h 118"/>
              <a:gd name="T42" fmla="*/ 53 w 136"/>
              <a:gd name="T43" fmla="*/ 18 h 118"/>
              <a:gd name="T44" fmla="*/ 51 w 136"/>
              <a:gd name="T45" fmla="*/ 12 h 118"/>
              <a:gd name="T46" fmla="*/ 51 w 136"/>
              <a:gd name="T47" fmla="*/ 12 h 118"/>
              <a:gd name="T48" fmla="*/ 64 w 136"/>
              <a:gd name="T49" fmla="*/ 18 h 118"/>
              <a:gd name="T50" fmla="*/ 56 w 136"/>
              <a:gd name="T51" fmla="*/ 8 h 118"/>
              <a:gd name="T52" fmla="*/ 66 w 136"/>
              <a:gd name="T53" fmla="*/ 14 h 118"/>
              <a:gd name="T54" fmla="*/ 60 w 136"/>
              <a:gd name="T55" fmla="*/ 3 h 118"/>
              <a:gd name="T56" fmla="*/ 61 w 136"/>
              <a:gd name="T57" fmla="*/ 2 h 118"/>
              <a:gd name="T58" fmla="*/ 71 w 136"/>
              <a:gd name="T59" fmla="*/ 5 h 118"/>
              <a:gd name="T60" fmla="*/ 69 w 136"/>
              <a:gd name="T61" fmla="*/ 0 h 118"/>
              <a:gd name="T62" fmla="*/ 93 w 136"/>
              <a:gd name="T63" fmla="*/ 24 h 118"/>
              <a:gd name="T64" fmla="*/ 98 w 136"/>
              <a:gd name="T65" fmla="*/ 80 h 118"/>
              <a:gd name="T66" fmla="*/ 136 w 136"/>
              <a:gd name="T6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18">
                <a:moveTo>
                  <a:pt x="136" y="118"/>
                </a:moveTo>
                <a:cubicBezTo>
                  <a:pt x="101" y="118"/>
                  <a:pt x="101" y="118"/>
                  <a:pt x="101" y="118"/>
                </a:cubicBezTo>
                <a:cubicBezTo>
                  <a:pt x="80" y="97"/>
                  <a:pt x="80" y="97"/>
                  <a:pt x="80" y="97"/>
                </a:cubicBezTo>
                <a:cubicBezTo>
                  <a:pt x="64" y="110"/>
                  <a:pt x="40" y="108"/>
                  <a:pt x="24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5" y="70"/>
                  <a:pt x="5" y="70"/>
                  <a:pt x="5" y="70"/>
                </a:cubicBezTo>
                <a:cubicBezTo>
                  <a:pt x="2" y="61"/>
                  <a:pt x="2" y="61"/>
                  <a:pt x="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5" y="66"/>
                  <a:pt x="15" y="66"/>
                  <a:pt x="15" y="66"/>
                </a:cubicBezTo>
                <a:cubicBezTo>
                  <a:pt x="8" y="57"/>
                  <a:pt x="8" y="57"/>
                  <a:pt x="8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9" y="53"/>
                  <a:pt x="19" y="53"/>
                  <a:pt x="19" y="53"/>
                </a:cubicBezTo>
                <a:cubicBezTo>
                  <a:pt x="42" y="76"/>
                  <a:pt x="42" y="76"/>
                  <a:pt x="42" y="76"/>
                </a:cubicBezTo>
                <a:cubicBezTo>
                  <a:pt x="47" y="81"/>
                  <a:pt x="56" y="83"/>
                  <a:pt x="63" y="80"/>
                </a:cubicBezTo>
                <a:cubicBezTo>
                  <a:pt x="59" y="76"/>
                  <a:pt x="59" y="76"/>
                  <a:pt x="59" y="76"/>
                </a:cubicBezTo>
                <a:cubicBezTo>
                  <a:pt x="54" y="71"/>
                  <a:pt x="54" y="63"/>
                  <a:pt x="59" y="58"/>
                </a:cubicBezTo>
                <a:cubicBezTo>
                  <a:pt x="63" y="54"/>
                  <a:pt x="71" y="54"/>
                  <a:pt x="76" y="58"/>
                </a:cubicBezTo>
                <a:cubicBezTo>
                  <a:pt x="80" y="62"/>
                  <a:pt x="80" y="62"/>
                  <a:pt x="80" y="62"/>
                </a:cubicBezTo>
                <a:cubicBezTo>
                  <a:pt x="83" y="55"/>
                  <a:pt x="82" y="47"/>
                  <a:pt x="76" y="41"/>
                </a:cubicBezTo>
                <a:cubicBezTo>
                  <a:pt x="53" y="18"/>
                  <a:pt x="53" y="18"/>
                  <a:pt x="53" y="1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64" y="18"/>
                  <a:pt x="64" y="18"/>
                  <a:pt x="64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66" y="14"/>
                  <a:pt x="66" y="14"/>
                  <a:pt x="66" y="14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2"/>
                  <a:pt x="61" y="2"/>
                  <a:pt x="61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93" y="24"/>
                  <a:pt x="93" y="24"/>
                  <a:pt x="93" y="24"/>
                </a:cubicBezTo>
                <a:cubicBezTo>
                  <a:pt x="109" y="39"/>
                  <a:pt x="110" y="63"/>
                  <a:pt x="98" y="8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3312962" y="4304343"/>
            <a:ext cx="2622719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47"/>
          <p:cNvSpPr/>
          <p:nvPr/>
        </p:nvSpPr>
        <p:spPr bwMode="auto">
          <a:xfrm>
            <a:off x="3656145" y="4905539"/>
            <a:ext cx="1936353" cy="1277542"/>
          </a:xfrm>
          <a:custGeom>
            <a:avLst/>
            <a:gdLst>
              <a:gd name="T0" fmla="*/ 287 w 287"/>
              <a:gd name="T1" fmla="*/ 94 h 189"/>
              <a:gd name="T2" fmla="*/ 258 w 287"/>
              <a:gd name="T3" fmla="*/ 114 h 189"/>
              <a:gd name="T4" fmla="*/ 224 w 287"/>
              <a:gd name="T5" fmla="*/ 144 h 189"/>
              <a:gd name="T6" fmla="*/ 230 w 287"/>
              <a:gd name="T7" fmla="*/ 112 h 189"/>
              <a:gd name="T8" fmla="*/ 184 w 287"/>
              <a:gd name="T9" fmla="*/ 145 h 189"/>
              <a:gd name="T10" fmla="*/ 171 w 287"/>
              <a:gd name="T11" fmla="*/ 162 h 189"/>
              <a:gd name="T12" fmla="*/ 158 w 287"/>
              <a:gd name="T13" fmla="*/ 189 h 189"/>
              <a:gd name="T14" fmla="*/ 129 w 287"/>
              <a:gd name="T15" fmla="*/ 189 h 189"/>
              <a:gd name="T16" fmla="*/ 57 w 287"/>
              <a:gd name="T17" fmla="*/ 112 h 189"/>
              <a:gd name="T18" fmla="*/ 63 w 287"/>
              <a:gd name="T19" fmla="*/ 144 h 189"/>
              <a:gd name="T20" fmla="*/ 0 w 287"/>
              <a:gd name="T21" fmla="*/ 94 h 189"/>
              <a:gd name="T22" fmla="*/ 75 w 287"/>
              <a:gd name="T23" fmla="*/ 67 h 189"/>
              <a:gd name="T24" fmla="*/ 59 w 287"/>
              <a:gd name="T25" fmla="*/ 96 h 189"/>
              <a:gd name="T26" fmla="*/ 136 w 287"/>
              <a:gd name="T27" fmla="*/ 166 h 189"/>
              <a:gd name="T28" fmla="*/ 136 w 287"/>
              <a:gd name="T29" fmla="*/ 56 h 189"/>
              <a:gd name="T30" fmla="*/ 106 w 287"/>
              <a:gd name="T31" fmla="*/ 67 h 189"/>
              <a:gd name="T32" fmla="*/ 144 w 287"/>
              <a:gd name="T33" fmla="*/ 0 h 189"/>
              <a:gd name="T34" fmla="*/ 181 w 287"/>
              <a:gd name="T35" fmla="*/ 67 h 189"/>
              <a:gd name="T36" fmla="*/ 151 w 287"/>
              <a:gd name="T37" fmla="*/ 56 h 189"/>
              <a:gd name="T38" fmla="*/ 151 w 287"/>
              <a:gd name="T39" fmla="*/ 166 h 189"/>
              <a:gd name="T40" fmla="*/ 160 w 287"/>
              <a:gd name="T41" fmla="*/ 151 h 189"/>
              <a:gd name="T42" fmla="*/ 173 w 287"/>
              <a:gd name="T43" fmla="*/ 134 h 189"/>
              <a:gd name="T44" fmla="*/ 229 w 287"/>
              <a:gd name="T45" fmla="*/ 96 h 189"/>
              <a:gd name="T46" fmla="*/ 214 w 287"/>
              <a:gd name="T47" fmla="*/ 70 h 189"/>
              <a:gd name="T48" fmla="*/ 212 w 287"/>
              <a:gd name="T49" fmla="*/ 67 h 189"/>
              <a:gd name="T50" fmla="*/ 287 w 287"/>
              <a:gd name="T51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7" h="189">
                <a:moveTo>
                  <a:pt x="287" y="94"/>
                </a:moveTo>
                <a:cubicBezTo>
                  <a:pt x="278" y="100"/>
                  <a:pt x="267" y="106"/>
                  <a:pt x="258" y="114"/>
                </a:cubicBezTo>
                <a:cubicBezTo>
                  <a:pt x="245" y="123"/>
                  <a:pt x="233" y="133"/>
                  <a:pt x="224" y="144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12" y="120"/>
                  <a:pt x="197" y="131"/>
                  <a:pt x="184" y="145"/>
                </a:cubicBezTo>
                <a:cubicBezTo>
                  <a:pt x="179" y="150"/>
                  <a:pt x="175" y="156"/>
                  <a:pt x="171" y="162"/>
                </a:cubicBezTo>
                <a:cubicBezTo>
                  <a:pt x="166" y="171"/>
                  <a:pt x="161" y="180"/>
                  <a:pt x="158" y="189"/>
                </a:cubicBezTo>
                <a:cubicBezTo>
                  <a:pt x="129" y="189"/>
                  <a:pt x="129" y="189"/>
                  <a:pt x="129" y="189"/>
                </a:cubicBezTo>
                <a:cubicBezTo>
                  <a:pt x="118" y="155"/>
                  <a:pt x="92" y="127"/>
                  <a:pt x="57" y="112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48" y="125"/>
                  <a:pt x="22" y="106"/>
                  <a:pt x="0" y="94"/>
                </a:cubicBezTo>
                <a:cubicBezTo>
                  <a:pt x="24" y="89"/>
                  <a:pt x="55" y="79"/>
                  <a:pt x="75" y="67"/>
                </a:cubicBezTo>
                <a:cubicBezTo>
                  <a:pt x="59" y="96"/>
                  <a:pt x="59" y="96"/>
                  <a:pt x="59" y="96"/>
                </a:cubicBezTo>
                <a:cubicBezTo>
                  <a:pt x="93" y="110"/>
                  <a:pt x="120" y="135"/>
                  <a:pt x="136" y="166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21" y="50"/>
                  <a:pt x="135" y="22"/>
                  <a:pt x="144" y="0"/>
                </a:cubicBezTo>
                <a:cubicBezTo>
                  <a:pt x="152" y="22"/>
                  <a:pt x="166" y="50"/>
                  <a:pt x="181" y="67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166"/>
                  <a:pt x="151" y="166"/>
                  <a:pt x="151" y="166"/>
                </a:cubicBezTo>
                <a:cubicBezTo>
                  <a:pt x="154" y="161"/>
                  <a:pt x="157" y="156"/>
                  <a:pt x="160" y="151"/>
                </a:cubicBezTo>
                <a:cubicBezTo>
                  <a:pt x="164" y="145"/>
                  <a:pt x="168" y="140"/>
                  <a:pt x="173" y="134"/>
                </a:cubicBezTo>
                <a:cubicBezTo>
                  <a:pt x="188" y="118"/>
                  <a:pt x="207" y="105"/>
                  <a:pt x="229" y="96"/>
                </a:cubicBezTo>
                <a:cubicBezTo>
                  <a:pt x="214" y="70"/>
                  <a:pt x="214" y="70"/>
                  <a:pt x="214" y="70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32" y="79"/>
                  <a:pt x="263" y="89"/>
                  <a:pt x="287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253814" y="4304343"/>
            <a:ext cx="2625224" cy="1878738"/>
          </a:xfrm>
          <a:prstGeom prst="rect">
            <a:avLst/>
          </a:prstGeom>
          <a:solidFill>
            <a:srgbClr val="10A98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49"/>
          <p:cNvSpPr/>
          <p:nvPr/>
        </p:nvSpPr>
        <p:spPr bwMode="auto">
          <a:xfrm>
            <a:off x="6604512" y="4898025"/>
            <a:ext cx="1553091" cy="1285056"/>
          </a:xfrm>
          <a:custGeom>
            <a:avLst/>
            <a:gdLst>
              <a:gd name="T0" fmla="*/ 200 w 230"/>
              <a:gd name="T1" fmla="*/ 190 h 190"/>
              <a:gd name="T2" fmla="*/ 71 w 230"/>
              <a:gd name="T3" fmla="*/ 129 h 190"/>
              <a:gd name="T4" fmla="*/ 135 w 230"/>
              <a:gd name="T5" fmla="*/ 51 h 190"/>
              <a:gd name="T6" fmla="*/ 147 w 230"/>
              <a:gd name="T7" fmla="*/ 42 h 190"/>
              <a:gd name="T8" fmla="*/ 145 w 230"/>
              <a:gd name="T9" fmla="*/ 18 h 190"/>
              <a:gd name="T10" fmla="*/ 112 w 230"/>
              <a:gd name="T11" fmla="*/ 29 h 190"/>
              <a:gd name="T12" fmla="*/ 72 w 230"/>
              <a:gd name="T13" fmla="*/ 46 h 190"/>
              <a:gd name="T14" fmla="*/ 57 w 230"/>
              <a:gd name="T15" fmla="*/ 44 h 190"/>
              <a:gd name="T16" fmla="*/ 78 w 230"/>
              <a:gd name="T17" fmla="*/ 72 h 190"/>
              <a:gd name="T18" fmla="*/ 51 w 230"/>
              <a:gd name="T19" fmla="*/ 64 h 190"/>
              <a:gd name="T20" fmla="*/ 35 w 230"/>
              <a:gd name="T21" fmla="*/ 70 h 190"/>
              <a:gd name="T22" fmla="*/ 33 w 230"/>
              <a:gd name="T23" fmla="*/ 67 h 190"/>
              <a:gd name="T24" fmla="*/ 23 w 230"/>
              <a:gd name="T25" fmla="*/ 58 h 190"/>
              <a:gd name="T26" fmla="*/ 3 w 230"/>
              <a:gd name="T27" fmla="*/ 62 h 190"/>
              <a:gd name="T28" fmla="*/ 28 w 230"/>
              <a:gd name="T29" fmla="*/ 43 h 190"/>
              <a:gd name="T30" fmla="*/ 17 w 230"/>
              <a:gd name="T31" fmla="*/ 44 h 190"/>
              <a:gd name="T32" fmla="*/ 13 w 230"/>
              <a:gd name="T33" fmla="*/ 31 h 190"/>
              <a:gd name="T34" fmla="*/ 1 w 230"/>
              <a:gd name="T35" fmla="*/ 24 h 190"/>
              <a:gd name="T36" fmla="*/ 33 w 230"/>
              <a:gd name="T37" fmla="*/ 31 h 190"/>
              <a:gd name="T38" fmla="*/ 25 w 230"/>
              <a:gd name="T39" fmla="*/ 23 h 190"/>
              <a:gd name="T40" fmla="*/ 33 w 230"/>
              <a:gd name="T41" fmla="*/ 24 h 190"/>
              <a:gd name="T42" fmla="*/ 25 w 230"/>
              <a:gd name="T43" fmla="*/ 0 h 190"/>
              <a:gd name="T44" fmla="*/ 42 w 230"/>
              <a:gd name="T45" fmla="*/ 17 h 190"/>
              <a:gd name="T46" fmla="*/ 50 w 230"/>
              <a:gd name="T47" fmla="*/ 15 h 190"/>
              <a:gd name="T48" fmla="*/ 62 w 230"/>
              <a:gd name="T49" fmla="*/ 12 h 190"/>
              <a:gd name="T50" fmla="*/ 66 w 230"/>
              <a:gd name="T51" fmla="*/ 7 h 190"/>
              <a:gd name="T52" fmla="*/ 56 w 230"/>
              <a:gd name="T53" fmla="*/ 33 h 190"/>
              <a:gd name="T54" fmla="*/ 74 w 230"/>
              <a:gd name="T55" fmla="*/ 31 h 190"/>
              <a:gd name="T56" fmla="*/ 66 w 230"/>
              <a:gd name="T57" fmla="*/ 35 h 190"/>
              <a:gd name="T58" fmla="*/ 146 w 230"/>
              <a:gd name="T59" fmla="*/ 11 h 190"/>
              <a:gd name="T60" fmla="*/ 155 w 230"/>
              <a:gd name="T61" fmla="*/ 42 h 190"/>
              <a:gd name="T62" fmla="*/ 164 w 230"/>
              <a:gd name="T63" fmla="*/ 5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0" h="190">
                <a:moveTo>
                  <a:pt x="230" y="129"/>
                </a:moveTo>
                <a:cubicBezTo>
                  <a:pt x="230" y="154"/>
                  <a:pt x="218" y="176"/>
                  <a:pt x="200" y="190"/>
                </a:cubicBezTo>
                <a:cubicBezTo>
                  <a:pt x="101" y="190"/>
                  <a:pt x="101" y="190"/>
                  <a:pt x="101" y="190"/>
                </a:cubicBezTo>
                <a:cubicBezTo>
                  <a:pt x="83" y="176"/>
                  <a:pt x="71" y="154"/>
                  <a:pt x="71" y="129"/>
                </a:cubicBezTo>
                <a:cubicBezTo>
                  <a:pt x="71" y="121"/>
                  <a:pt x="72" y="114"/>
                  <a:pt x="74" y="108"/>
                </a:cubicBezTo>
                <a:cubicBezTo>
                  <a:pt x="82" y="79"/>
                  <a:pt x="105" y="57"/>
                  <a:pt x="135" y="51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47" y="42"/>
                  <a:pt x="147" y="42"/>
                  <a:pt x="147" y="42"/>
                </a:cubicBezTo>
                <a:cubicBezTo>
                  <a:pt x="148" y="36"/>
                  <a:pt x="150" y="24"/>
                  <a:pt x="147" y="20"/>
                </a:cubicBezTo>
                <a:cubicBezTo>
                  <a:pt x="147" y="19"/>
                  <a:pt x="146" y="19"/>
                  <a:pt x="145" y="18"/>
                </a:cubicBezTo>
                <a:cubicBezTo>
                  <a:pt x="140" y="18"/>
                  <a:pt x="126" y="23"/>
                  <a:pt x="113" y="28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95" y="35"/>
                  <a:pt x="77" y="42"/>
                  <a:pt x="66" y="42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57" y="44"/>
                  <a:pt x="57" y="44"/>
                  <a:pt x="57" y="44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4"/>
                  <a:pt x="51" y="64"/>
                  <a:pt x="51" y="64"/>
                </a:cubicBezTo>
                <a:cubicBezTo>
                  <a:pt x="45" y="57"/>
                  <a:pt x="45" y="57"/>
                  <a:pt x="45" y="57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2"/>
                  <a:pt x="34" y="72"/>
                  <a:pt x="34" y="72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55"/>
                  <a:pt x="33" y="55"/>
                  <a:pt x="33" y="55"/>
                </a:cubicBezTo>
                <a:cubicBezTo>
                  <a:pt x="23" y="58"/>
                  <a:pt x="23" y="58"/>
                  <a:pt x="23" y="58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7" y="51"/>
                  <a:pt x="17" y="51"/>
                  <a:pt x="17" y="51"/>
                </a:cubicBezTo>
                <a:cubicBezTo>
                  <a:pt x="28" y="43"/>
                  <a:pt x="28" y="43"/>
                  <a:pt x="28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13" y="31"/>
                  <a:pt x="13" y="31"/>
                  <a:pt x="13" y="31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9" y="28"/>
                  <a:pt x="19" y="28"/>
                  <a:pt x="19" y="28"/>
                </a:cubicBezTo>
                <a:cubicBezTo>
                  <a:pt x="33" y="31"/>
                  <a:pt x="33" y="31"/>
                  <a:pt x="33" y="31"/>
                </a:cubicBezTo>
                <a:cubicBezTo>
                  <a:pt x="27" y="25"/>
                  <a:pt x="27" y="25"/>
                  <a:pt x="27" y="25"/>
                </a:cubicBezTo>
                <a:cubicBezTo>
                  <a:pt x="25" y="23"/>
                  <a:pt x="25" y="23"/>
                  <a:pt x="25" y="23"/>
                </a:cubicBezTo>
                <a:cubicBezTo>
                  <a:pt x="29" y="24"/>
                  <a:pt x="29" y="24"/>
                  <a:pt x="29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21"/>
                  <a:pt x="46" y="21"/>
                  <a:pt x="46" y="21"/>
                </a:cubicBezTo>
                <a:cubicBezTo>
                  <a:pt x="50" y="15"/>
                  <a:pt x="50" y="15"/>
                  <a:pt x="50" y="15"/>
                </a:cubicBezTo>
                <a:cubicBezTo>
                  <a:pt x="51" y="24"/>
                  <a:pt x="51" y="24"/>
                  <a:pt x="51" y="24"/>
                </a:cubicBezTo>
                <a:cubicBezTo>
                  <a:pt x="62" y="12"/>
                  <a:pt x="62" y="12"/>
                  <a:pt x="62" y="12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4" y="11"/>
                  <a:pt x="64" y="11"/>
                  <a:pt x="64" y="11"/>
                </a:cubicBezTo>
                <a:cubicBezTo>
                  <a:pt x="56" y="33"/>
                  <a:pt x="56" y="33"/>
                  <a:pt x="56" y="33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76" y="35"/>
                  <a:pt x="95" y="27"/>
                  <a:pt x="110" y="21"/>
                </a:cubicBezTo>
                <a:cubicBezTo>
                  <a:pt x="126" y="15"/>
                  <a:pt x="140" y="10"/>
                  <a:pt x="146" y="11"/>
                </a:cubicBezTo>
                <a:cubicBezTo>
                  <a:pt x="149" y="11"/>
                  <a:pt x="152" y="13"/>
                  <a:pt x="154" y="16"/>
                </a:cubicBezTo>
                <a:cubicBezTo>
                  <a:pt x="158" y="23"/>
                  <a:pt x="156" y="35"/>
                  <a:pt x="15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201" y="57"/>
                  <a:pt x="230" y="89"/>
                  <a:pt x="230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87052" y="2114988"/>
            <a:ext cx="14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29157" y="2114988"/>
            <a:ext cx="14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87052" y="4318857"/>
            <a:ext cx="14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29157" y="4318857"/>
            <a:ext cx="14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51159" y="2332253"/>
            <a:ext cx="1738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999322" y="3023014"/>
            <a:ext cx="656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72803" y="4350266"/>
            <a:ext cx="12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05" y="1998808"/>
            <a:ext cx="5675684" cy="4339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701</Words>
  <Application>Microsoft Office PowerPoint</Application>
  <PresentationFormat>宽屏</PresentationFormat>
  <Paragraphs>194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FontAwesome</vt:lpstr>
      <vt:lpstr>Lato Black</vt:lpstr>
      <vt:lpstr>Lato Bold</vt:lpstr>
      <vt:lpstr>Road Rage</vt:lpstr>
      <vt:lpstr>Roboto Light</vt:lpstr>
      <vt:lpstr>华文仿宋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 雪</cp:lastModifiedBy>
  <cp:revision>68</cp:revision>
  <dcterms:created xsi:type="dcterms:W3CDTF">2017-06-07T04:43:00Z</dcterms:created>
  <dcterms:modified xsi:type="dcterms:W3CDTF">2019-06-11T12:25:32Z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