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3"/>
    <p:sldId id="324" r:id="rId4"/>
    <p:sldId id="325" r:id="rId5"/>
    <p:sldId id="326" r:id="rId6"/>
    <p:sldId id="327" r:id="rId7"/>
    <p:sldId id="328" r:id="rId8"/>
    <p:sldId id="329" r:id="rId9"/>
    <p:sldId id="330" r:id="rId10"/>
    <p:sldId id="331" r:id="rId11"/>
    <p:sldId id="332" r:id="rId13"/>
    <p:sldId id="333" r:id="rId14"/>
    <p:sldId id="334" r:id="rId15"/>
    <p:sldId id="335" r:id="rId16"/>
    <p:sldId id="336" r:id="rId17"/>
    <p:sldId id="337" r:id="rId18"/>
    <p:sldId id="338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d389e226-72ba-4f8f-a88d-46758833e9d6}">
          <p14:sldIdLst>
            <p14:sldId id="256"/>
            <p14:sldId id="326"/>
            <p14:sldId id="324"/>
            <p14:sldId id="328"/>
            <p14:sldId id="329"/>
            <p14:sldId id="330"/>
            <p14:sldId id="331"/>
            <p14:sldId id="332"/>
            <p14:sldId id="333"/>
            <p14:sldId id="334"/>
            <p14:sldId id="335"/>
            <p14:sldId id="336"/>
            <p14:sldId id="337"/>
            <p14:sldId id="338"/>
            <p14:sldId id="327"/>
            <p14:sldId id="32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0E2"/>
    <a:srgbClr val="FC4802"/>
    <a:srgbClr val="FF4A00"/>
    <a:srgbClr val="00FDFF"/>
    <a:srgbClr val="0069A5"/>
    <a:srgbClr val="00324F"/>
    <a:srgbClr val="01C5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pages.github.com/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http://www.liaoxuefeng.com/wiki/0013739516305929606dd18361248578c67b8067c8c017b000" TargetMode="External"/><Relationship Id="rId1" Type="http://schemas.openxmlformats.org/officeDocument/2006/relationships/hyperlink" Target="http://git.oschina.net/progit/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7" name="图片 6" descr="小人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495" y="367665"/>
            <a:ext cx="2605405" cy="4084320"/>
          </a:xfrm>
          <a:prstGeom prst="rect">
            <a:avLst/>
          </a:prstGeom>
        </p:spPr>
      </p:pic>
      <p:pic>
        <p:nvPicPr>
          <p:cNvPr id="2" name="图片 1" descr="千寻 头像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0050" y="341630"/>
            <a:ext cx="1423035" cy="144145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183890" y="2159635"/>
            <a:ext cx="7292340" cy="15836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9000">
                <a:solidFill>
                  <a:schemeClr val="bg1"/>
                </a:solidFill>
                <a:latin typeface="造字工房力黑（非商用）常规体" charset="-122"/>
                <a:ea typeface="造字工房力黑（非商用）常规体" charset="-122"/>
              </a:rPr>
              <a:t>千寻精英战队</a:t>
            </a:r>
            <a:endParaRPr lang="zh-CN" altLang="en-US" sz="9000">
              <a:solidFill>
                <a:schemeClr val="bg1"/>
              </a:solidFill>
              <a:latin typeface="造字工房力黑（非商用）常规体" charset="-122"/>
              <a:ea typeface="造字工房力黑（非商用）常规体" charset="-122"/>
            </a:endParaRPr>
          </a:p>
        </p:txBody>
      </p:sp>
      <p:pic>
        <p:nvPicPr>
          <p:cNvPr id="4" name="图片 3" descr="架构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10805" y="-60325"/>
            <a:ext cx="4729480" cy="206946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9128760" y="1676400"/>
            <a:ext cx="1453515" cy="48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潭州教育</a:t>
            </a:r>
            <a:endParaRPr lang="zh-CN" altLang="en-US" sz="24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259455" y="4036060"/>
            <a:ext cx="7649210" cy="7435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4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git-github</a:t>
            </a:r>
            <a:endParaRPr lang="en-US" altLang="zh-CN" sz="40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内容占位符 2"/>
          <p:cNvSpPr>
            <a:spLocks noGrp="1"/>
          </p:cNvSpPr>
          <p:nvPr>
            <p:ph idx="1"/>
          </p:nvPr>
        </p:nvSpPr>
        <p:spPr>
          <a:xfrm>
            <a:off x="1856105" y="920750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同步到远程仓库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remote      	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查看远程仓库</a:t>
            </a:r>
            <a:endParaRPr lang="zh-CN" altLang="en-US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-v			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查看远程地址</a:t>
            </a:r>
            <a:endParaRPr lang="zh-CN" altLang="en-US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origin		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默认仓库名</a:t>
            </a:r>
            <a:endParaRPr lang="zh-CN" altLang="en-US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add			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添加仓库名</a:t>
            </a:r>
            <a:endParaRPr lang="zh-CN" altLang="en-US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push origin master  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推送到</a:t>
            </a: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mater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分支上</a:t>
            </a:r>
            <a:endParaRPr lang="zh-CN" altLang="en-US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多人协作解决冲突 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fetch 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拉取远程不合并（）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657350" lvl="4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diff master origin/master  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查看不同</a:t>
            </a:r>
            <a:endParaRPr lang="zh-CN" altLang="en-US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657350" lvl="4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merge  </a:t>
            </a:r>
            <a:r>
              <a:rPr lang="en-US" altLang="zh-CN" dirty="0" err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orgin</a:t>
            </a: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/master         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确定合并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pull 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拉取远程自动合并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内容占位符 2"/>
          <p:cNvSpPr>
            <a:spLocks noGrp="1"/>
          </p:cNvSpPr>
          <p:nvPr>
            <p:ph idx="1"/>
          </p:nvPr>
        </p:nvSpPr>
        <p:spPr>
          <a:xfrm>
            <a:off x="1932940" y="77533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开源项目协作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fork	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镜像一个项目</a:t>
            </a:r>
            <a:endParaRPr lang="zh-CN" altLang="en-US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pull request 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合并请求</a:t>
            </a:r>
            <a:endParaRPr lang="zh-CN" altLang="en-US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1"/>
          <p:cNvSpPr>
            <a:spLocks noGrp="1"/>
          </p:cNvSpPr>
          <p:nvPr>
            <p:ph type="title"/>
          </p:nvPr>
        </p:nvSpPr>
        <p:spPr>
          <a:xfrm>
            <a:off x="1981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zh-CN" altLang="en-US" sz="4000" b="1" dirty="0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玩转</a:t>
            </a:r>
            <a:r>
              <a:rPr lang="en-US" altLang="zh-CN" sz="4000" b="1" dirty="0" err="1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lang="zh-CN" altLang="en-US" sz="4000" b="1" dirty="0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和</a:t>
            </a:r>
            <a:r>
              <a:rPr lang="en-US" altLang="zh-CN" sz="4000" b="1" dirty="0" err="1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github</a:t>
            </a:r>
            <a:endParaRPr lang="en-US" altLang="zh-CN" sz="4000" b="1" dirty="0" smtClean="0">
              <a:solidFill>
                <a:srgbClr val="F50A64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4338" name="内容占位符 2"/>
          <p:cNvSpPr>
            <a:spLocks noGrp="1"/>
          </p:cNvSpPr>
          <p:nvPr>
            <p:ph idx="1"/>
          </p:nvPr>
        </p:nvSpPr>
        <p:spPr>
          <a:xfrm>
            <a:off x="1981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en-US" altLang="zh-CN" dirty="0" err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分支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branch  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查看分支</a:t>
            </a:r>
            <a:endParaRPr lang="zh-CN" altLang="en-US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git</a:t>
            </a: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branch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</a:t>
            </a: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XX	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创建</a:t>
            </a: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XX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分支</a:t>
            </a:r>
            <a:endParaRPr lang="zh-CN" altLang="en-US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-d XX		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删除</a:t>
            </a: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XX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分支   </a:t>
            </a:r>
            <a:endParaRPr lang="zh-CN" altLang="en-US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-D </a:t>
            </a: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XX</a:t>
            </a: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	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强制删除</a:t>
            </a: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XX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分支</a:t>
            </a:r>
            <a:endParaRPr lang="zh-CN" altLang="en-US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--merged    		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查看当前分支的合并列表</a:t>
            </a:r>
            <a:endParaRPr lang="zh-CN" altLang="en-US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--no-merged  	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查看没合并的分支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checkout	XX 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切换到某分支</a:t>
            </a:r>
            <a:endParaRPr lang="zh-CN" altLang="en-US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-b		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简写</a:t>
            </a:r>
            <a:endParaRPr lang="zh-CN" altLang="en-US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merge XX 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快速合并</a:t>
            </a: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XX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分支</a:t>
            </a:r>
            <a:endParaRPr lang="zh-CN" altLang="en-US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1"/>
          <p:cNvSpPr>
            <a:spLocks noGrp="1"/>
          </p:cNvSpPr>
          <p:nvPr>
            <p:ph type="title"/>
          </p:nvPr>
        </p:nvSpPr>
        <p:spPr>
          <a:xfrm>
            <a:off x="1981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zh-CN" altLang="en-US" sz="4000" b="1" dirty="0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玩转</a:t>
            </a:r>
            <a:r>
              <a:rPr lang="en-US" altLang="zh-CN" sz="4000" b="1" dirty="0" err="1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lang="zh-CN" altLang="en-US" sz="4000" b="1" dirty="0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和</a:t>
            </a:r>
            <a:r>
              <a:rPr lang="en-US" altLang="zh-CN" sz="4000" b="1" dirty="0" err="1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github</a:t>
            </a:r>
            <a:endParaRPr lang="en-US" altLang="zh-CN" sz="4000" b="1" dirty="0" smtClean="0">
              <a:solidFill>
                <a:srgbClr val="F50A64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4338" name="内容占位符 2"/>
          <p:cNvSpPr>
            <a:spLocks noGrp="1"/>
          </p:cNvSpPr>
          <p:nvPr>
            <p:ph idx="1"/>
          </p:nvPr>
        </p:nvSpPr>
        <p:spPr>
          <a:xfrm>
            <a:off x="1981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en-US" altLang="zh-CN" dirty="0" err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github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上的分支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push 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github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上直接创建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lvl="1" indent="-342900" eaLnBrk="1" hangingPunct="1"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en-US" altLang="zh-CN" dirty="0" err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github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上的标签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tag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github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上直接创建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1"/>
          <p:cNvSpPr>
            <a:spLocks noGrp="1"/>
          </p:cNvSpPr>
          <p:nvPr>
            <p:ph type="title"/>
          </p:nvPr>
        </p:nvSpPr>
        <p:spPr>
          <a:xfrm>
            <a:off x="1981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zh-CN" altLang="en-US" sz="4000" b="1" dirty="0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玩转</a:t>
            </a:r>
            <a:r>
              <a:rPr lang="en-US" altLang="zh-CN" sz="4000" b="1" dirty="0" err="1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lang="zh-CN" altLang="en-US" sz="4000" b="1" dirty="0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和</a:t>
            </a:r>
            <a:r>
              <a:rPr lang="en-US" altLang="zh-CN" sz="4000" b="1" dirty="0" err="1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github</a:t>
            </a:r>
            <a:endParaRPr lang="en-US" altLang="zh-CN" sz="4000" b="1" dirty="0" smtClean="0">
              <a:solidFill>
                <a:srgbClr val="F50A64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4338" name="内容占位符 2"/>
          <p:cNvSpPr>
            <a:spLocks noGrp="1"/>
          </p:cNvSpPr>
          <p:nvPr>
            <p:ph idx="1"/>
          </p:nvPr>
        </p:nvSpPr>
        <p:spPr>
          <a:xfrm>
            <a:off x="1981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创建组织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github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上创建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lvl="1" indent="-342900" eaLnBrk="1" hangingPunct="1"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创建博客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github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上创建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hlinkClick r:id="rId1"/>
              </a:rPr>
              <a:t>https://pages.github.com/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注意格式的正确性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1"/>
          <p:cNvSpPr>
            <a:spLocks noGrp="1"/>
          </p:cNvSpPr>
          <p:nvPr>
            <p:ph type="title"/>
          </p:nvPr>
        </p:nvSpPr>
        <p:spPr>
          <a:xfrm>
            <a:off x="1981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zh-CN" altLang="en-US" sz="4000" b="1" dirty="0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玩转</a:t>
            </a:r>
            <a:r>
              <a:rPr lang="en-US" altLang="zh-CN" sz="4000" b="1" dirty="0" err="1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lang="zh-CN" altLang="en-US" sz="4000" b="1" dirty="0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和</a:t>
            </a:r>
            <a:r>
              <a:rPr lang="en-US" altLang="zh-CN" sz="4000" b="1" dirty="0" err="1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github</a:t>
            </a:r>
            <a:endParaRPr lang="en-US" altLang="zh-CN" sz="4000" b="1" dirty="0" smtClean="0">
              <a:solidFill>
                <a:srgbClr val="F50A64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4338" name="内容占位符 2"/>
          <p:cNvSpPr>
            <a:spLocks noGrp="1"/>
          </p:cNvSpPr>
          <p:nvPr>
            <p:ph idx="1"/>
          </p:nvPr>
        </p:nvSpPr>
        <p:spPr>
          <a:xfrm>
            <a:off x="1981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总结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如何深入？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技巧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资源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hlinkClick r:id="rId1"/>
              </a:rPr>
              <a:t>http://git.oschina.net/progit/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hlinkClick r:id="rId2"/>
              </a:rPr>
              <a:t>http://www.liaoxuefeng.com/wiki/0013739516305929606dd18361248578c67b8067c8c017b000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81200" y="485775"/>
            <a:ext cx="8229600" cy="1143000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zh-CN" altLang="en-US" sz="3600" b="1" dirty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anose="020B0503020204020204" charset="-122"/>
                <a:ea typeface="微软雅黑" panose="020B0503020204020204" charset="-122"/>
              </a:rPr>
              <a:t>本</a:t>
            </a:r>
            <a:r>
              <a:rPr lang="zh-CN" altLang="en-US" sz="3600" b="1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anose="020B0503020204020204" charset="-122"/>
                <a:ea typeface="微软雅黑" panose="020B0503020204020204" charset="-122"/>
              </a:rPr>
              <a:t>课</a:t>
            </a:r>
            <a:r>
              <a:rPr lang="zh-CN" altLang="en-US" sz="3600" b="1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anose="020B0503020204020204" charset="-122"/>
                <a:ea typeface="微软雅黑" panose="020B0503020204020204" charset="-122"/>
              </a:rPr>
              <a:t>练习</a:t>
            </a:r>
            <a:endParaRPr lang="zh-CN" altLang="en-US" sz="3600" b="1" dirty="0">
              <a:solidFill>
                <a:srgbClr val="F50A64"/>
              </a:solidFill>
              <a:uFill>
                <a:solidFill>
                  <a:schemeClr val="bg1">
                    <a:lumMod val="50000"/>
                  </a:schemeClr>
                </a:solidFill>
              </a:u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7651" name="内容占位符 2"/>
          <p:cNvSpPr>
            <a:spLocks noGrp="1"/>
          </p:cNvSpPr>
          <p:nvPr>
            <p:ph idx="1"/>
          </p:nvPr>
        </p:nvSpPr>
        <p:spPr>
          <a:xfrm>
            <a:off x="1981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anose="05000000000000000000" pitchFamily="2" charset="2"/>
              <a:buChar char="l"/>
            </a:pP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7652" name="Rectangle 2"/>
          <p:cNvSpPr>
            <a:spLocks noChangeArrowheads="1"/>
          </p:cNvSpPr>
          <p:nvPr/>
        </p:nvSpPr>
        <p:spPr bwMode="auto">
          <a:xfrm>
            <a:off x="1524000" y="-184150"/>
            <a:ext cx="309880" cy="368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endParaRPr lang="zh-CN" altLang="en-US">
              <a:latin typeface="Calibri" panose="020F0502020204030204" charset="0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内容占位符 2"/>
          <p:cNvSpPr>
            <a:spLocks noGrp="1"/>
          </p:cNvSpPr>
          <p:nvPr>
            <p:ph idx="1"/>
          </p:nvPr>
        </p:nvSpPr>
        <p:spPr>
          <a:xfrm>
            <a:off x="1981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课程介绍</a:t>
            </a:r>
            <a:endParaRPr lang="zh-CN" altLang="en-US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主要针对新手入门，掌握基本操作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lvl="1" indent="-342900" eaLnBrk="1" hangingPunct="1"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概念</a:t>
            </a:r>
            <a:endParaRPr lang="zh-CN" altLang="en-US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工具，版本控制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github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网站，社交平台，开源项目，远程仓库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>
              <a:buNone/>
            </a:pP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428115" y="24130"/>
            <a:ext cx="8310880" cy="548640"/>
          </a:xfrm>
          <a:prstGeom prst="rect">
            <a:avLst/>
          </a:prstGeom>
          <a:solidFill>
            <a:srgbClr val="0090E2"/>
          </a:solidFill>
        </p:spPr>
        <p:txBody>
          <a:bodyPr wrap="square" rtlCol="0">
            <a:spAutoFit/>
          </a:bodyPr>
          <a:p>
            <a:pPr algn="ctr"/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玩转</a:t>
            </a:r>
            <a:r>
              <a:rPr lang="en-US" altLang="zh-CN" sz="2800" b="1" dirty="0" err="1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git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和</a:t>
            </a:r>
            <a:r>
              <a:rPr lang="en-US" altLang="zh-CN" sz="2800" b="1" dirty="0" err="1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github</a:t>
            </a:r>
            <a:endParaRPr lang="en-US" altLang="zh-CN" sz="2800" b="1" dirty="0" err="1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内容占位符 2"/>
          <p:cNvSpPr>
            <a:spLocks noGrp="1"/>
          </p:cNvSpPr>
          <p:nvPr>
            <p:ph idx="1"/>
          </p:nvPr>
        </p:nvSpPr>
        <p:spPr>
          <a:xfrm>
            <a:off x="1811655" y="1043940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图解</a:t>
            </a:r>
            <a:endParaRPr lang="zh-CN" altLang="en-US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svn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与</a:t>
            </a:r>
            <a:r>
              <a:rPr lang="en-US" altLang="zh-CN" dirty="0" err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区别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集成式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分布式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github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作用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lvl="1" indent="-342900" eaLnBrk="1" hangingPunct="1"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en-US" altLang="zh-CN" dirty="0" err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github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官网</a:t>
            </a:r>
            <a:endParaRPr lang="zh-CN" altLang="en-US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https://github.com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>
              <a:buNone/>
            </a:pP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内容占位符 2"/>
          <p:cNvSpPr>
            <a:spLocks noGrp="1"/>
          </p:cNvSpPr>
          <p:nvPr>
            <p:ph idx="1"/>
          </p:nvPr>
        </p:nvSpPr>
        <p:spPr>
          <a:xfrm>
            <a:off x="1981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en-US" altLang="zh-CN" dirty="0" err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工具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不同系统，方式不同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windows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官网下载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可视化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命令行</a:t>
            </a: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推荐</a:t>
            </a: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)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内容占位符 2"/>
          <p:cNvSpPr>
            <a:spLocks noGrp="1"/>
          </p:cNvSpPr>
          <p:nvPr>
            <p:ph idx="4294967295"/>
          </p:nvPr>
        </p:nvSpPr>
        <p:spPr>
          <a:xfrm>
            <a:off x="2069465" y="1089025"/>
            <a:ext cx="8229600" cy="4526280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建立一个库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drag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clone  [</a:t>
            </a:r>
            <a:r>
              <a:rPr lang="en-US" altLang="zh-CN" dirty="0" err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url</a:t>
            </a: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] 	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克隆远程仓库</a:t>
            </a:r>
            <a:endParaRPr lang="zh-CN" altLang="en-US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设置贡献者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name		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email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en-US" altLang="zh-CN" dirty="0" err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config</a:t>
            </a: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--global  ‘user.name’ 	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设置名字</a:t>
            </a:r>
            <a:endParaRPr lang="zh-CN" altLang="en-US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en-US" altLang="zh-CN" dirty="0" err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config</a:t>
            </a: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--global ‘</a:t>
            </a:r>
            <a:r>
              <a:rPr lang="en-US" altLang="zh-CN" dirty="0" err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user.email’  	</a:t>
            </a:r>
            <a:r>
              <a:rPr lang="zh-CN" altLang="en-US" dirty="0" err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设置邮箱</a:t>
            </a:r>
            <a:endParaRPr lang="zh-CN" altLang="en-US" dirty="0" err="1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en-US" altLang="zh-CN" dirty="0" err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config</a:t>
            </a: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--list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657350" lvl="4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查看所有配置项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内容占位符 2"/>
          <p:cNvSpPr>
            <a:spLocks noGrp="1"/>
          </p:cNvSpPr>
          <p:nvPr>
            <p:ph idx="1"/>
          </p:nvPr>
        </p:nvSpPr>
        <p:spPr>
          <a:xfrm>
            <a:off x="1981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en-US" altLang="zh-CN" dirty="0" err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的三个区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工作区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暂存区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作为过渡层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避免误操作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保护工作区和版本区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分支处理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版本区（库）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内容占位符 2"/>
          <p:cNvSpPr>
            <a:spLocks noGrp="1"/>
          </p:cNvSpPr>
          <p:nvPr>
            <p:ph idx="1"/>
          </p:nvPr>
        </p:nvSpPr>
        <p:spPr>
          <a:xfrm>
            <a:off x="1971675" y="814070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en-US" altLang="zh-CN" dirty="0" err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命令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status       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工作区状态</a:t>
            </a:r>
            <a:endParaRPr lang="zh-CN" altLang="en-US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add		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添加到暂存区</a:t>
            </a:r>
            <a:endParaRPr lang="zh-CN" altLang="en-US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name	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单个</a:t>
            </a:r>
            <a:endParaRPr lang="zh-CN" altLang="en-US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		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所有（和</a:t>
            </a: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--all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一样）</a:t>
            </a:r>
            <a:endParaRPr lang="zh-CN" altLang="en-US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>
              <a:buClrTx/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.gitignore 	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文件配置不跟踪的文件</a:t>
            </a:r>
            <a:endParaRPr lang="zh-CN" altLang="en-US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commit	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提交到存储区（会弹出记事本）</a:t>
            </a:r>
            <a:endParaRPr lang="zh-CN" altLang="en-US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-m‘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说明日志</a:t>
            </a: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’	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：提交 到版本库</a:t>
            </a:r>
            <a:endParaRPr lang="zh-CN" altLang="en-US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-a -m ‘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说明日志</a:t>
            </a: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’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从工作区直接提交到版本库</a:t>
            </a:r>
            <a:endParaRPr lang="zh-CN" altLang="en-US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endParaRPr lang="zh-CN" altLang="en-US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857250" lvl="2" indent="-457200" eaLnBrk="1" hangingPunct="1">
              <a:buClrTx/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 log 	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查看提交列表</a:t>
            </a: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内容占位符 2"/>
          <p:cNvSpPr>
            <a:spLocks noGrp="1"/>
          </p:cNvSpPr>
          <p:nvPr>
            <p:ph idx="1"/>
          </p:nvPr>
        </p:nvSpPr>
        <p:spPr>
          <a:xfrm>
            <a:off x="1778635" y="843280"/>
            <a:ext cx="8229600" cy="5461000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en-US" altLang="zh-CN" dirty="0" err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命令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对比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diff			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工作区 与 暂存区 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对比</a:t>
            </a:r>
            <a:endParaRPr lang="zh-CN" altLang="en-US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diff --cached(--staged)   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暂存区 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与  版本库 对比</a:t>
            </a:r>
            <a:endParaRPr lang="zh-CN" altLang="en-US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diff master		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工作区 与  版本库 对比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撤销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endParaRPr sz="160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r>
              <a:rPr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　</a:t>
            </a:r>
            <a:r>
              <a:rPr sz="160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 reset HEAD -- file；</a:t>
            </a:r>
            <a:r>
              <a:rPr sz="160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撤销对</a:t>
            </a:r>
            <a:r>
              <a:rPr lang="en-US" sz="160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files</a:t>
            </a:r>
            <a:r>
              <a:rPr lang="zh-CN" sz="160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的</a:t>
            </a:r>
            <a:r>
              <a:rPr sz="160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add</a:t>
            </a:r>
            <a:r>
              <a:rPr lang="zh-CN" sz="160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提交</a:t>
            </a:r>
            <a:r>
              <a:rPr lang="en-US" altLang="zh-CN" sz="160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,</a:t>
            </a:r>
            <a:r>
              <a:rPr sz="160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关于file文件的修改（Ustage）；这个命令仅改变暂存区，并不改变工作区，这意味着在无任何其他操作的情况下，工作区中的实际文件同该命令运行之前无任何变化</a:t>
            </a:r>
            <a:endParaRPr sz="160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r>
              <a:rPr sz="160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　git checkout -- file；撤销对工作区</a:t>
            </a:r>
            <a:r>
              <a:rPr lang="zh-CN" sz="160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的</a:t>
            </a:r>
            <a:r>
              <a:rPr sz="160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修改；这个命令是以最新的存储时间节点（add和commit）为参照，覆盖工作区对应文件file；这个命令改变的是工作区</a:t>
            </a:r>
            <a:endParaRPr sz="160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1371600" lvl="6" indent="-342900" eaLnBrk="1" hangingPunct="1"/>
            <a:r>
              <a:rPr lang="en-US" altLang="zh-CN" sz="1600" dirty="0" err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git</a:t>
            </a:r>
            <a:r>
              <a:rPr lang="en-US" altLang="zh-CN" sz="1600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commit --amend           </a:t>
            </a:r>
            <a:r>
              <a:rPr lang="zh-CN" altLang="en-US" sz="1600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撤销上一次提交，并且重新提交</a:t>
            </a:r>
            <a:endParaRPr lang="zh-CN" altLang="en-US" sz="1600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endParaRPr sz="160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857250" lvl="3" indent="0" eaLnBrk="1" hangingPunct="1">
              <a:buClrTx/>
              <a:buNone/>
            </a:pPr>
            <a:endParaRPr lang="zh-CN" altLang="en-US" sz="1600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endParaRPr lang="zh-CN" altLang="en-US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内容占位符 2"/>
          <p:cNvSpPr>
            <a:spLocks noGrp="1"/>
          </p:cNvSpPr>
          <p:nvPr>
            <p:ph idx="1"/>
          </p:nvPr>
        </p:nvSpPr>
        <p:spPr>
          <a:xfrm>
            <a:off x="1925320" y="789940"/>
            <a:ext cx="8229600" cy="4832985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en-US" altLang="zh-CN" dirty="0" err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命令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删除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en-US" altLang="zh-CN" dirty="0" err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rm</a:t>
            </a: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&lt;file.name&gt;            		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删除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暂存区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文件（工作区存在的话，执行失败）</a:t>
            </a:r>
            <a:endParaRPr lang="zh-CN" altLang="en-US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en-US" altLang="zh-CN" dirty="0" err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rm</a:t>
            </a: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-f &lt;file.name&gt;            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同时删除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工作区，暂存区文件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en-US" altLang="zh-CN" dirty="0" err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rm</a:t>
            </a: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--cached &lt;file.name&gt;        	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删除暂存区文件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恢复</a:t>
            </a:r>
            <a:endParaRPr lang="zh-CN" altLang="en-US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914400" lvl="5" indent="0" eaLnBrk="1" hangingPunct="1">
              <a:buNone/>
            </a:pPr>
            <a:r>
              <a:rPr lang="en-US" altLang="zh-CN" dirty="0" err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checkout </a:t>
            </a:r>
            <a:r>
              <a:rPr lang="en-US" altLang="zh-CN" dirty="0" err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commit_id</a:t>
            </a: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&lt;file.name&gt;   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恢复指定版本</a:t>
            </a: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X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文件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914400" lvl="5" indent="0" eaLnBrk="1" hangingPunct="1">
              <a:buNone/>
            </a:pPr>
            <a:r>
              <a:rPr lang="en-US" altLang="zh-CN" dirty="0" err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reset --hard </a:t>
            </a:r>
            <a:r>
              <a:rPr lang="en-US" altLang="zh-CN" dirty="0" err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commit_id	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指针到版本指定版本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914400" lvl="6" indent="0" eaLnBrk="1" hangingPunct="1">
              <a:buNone/>
            </a:pP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	--hard </a:t>
            </a: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HEAD^	  	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指针到版本上一版本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914400" lvl="6" indent="0" eaLnBrk="1" hangingPunct="1">
              <a:buNone/>
            </a:pP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	--hard </a:t>
            </a: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HEAD~&lt;num&gt;	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指针到版本上</a:t>
            </a: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N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个版本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914400" lvl="5" indent="0" eaLnBrk="1" hangingPunct="1">
              <a:buNone/>
            </a:pPr>
            <a:r>
              <a:rPr lang="en-US" altLang="zh-CN" dirty="0" err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en-US" altLang="zh-CN" dirty="0" err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reflog			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查看版本区操作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1908</Words>
  <Application>WPS 演示</Application>
  <PresentationFormat>宽屏</PresentationFormat>
  <Paragraphs>171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7" baseType="lpstr">
      <vt:lpstr>Arial</vt:lpstr>
      <vt:lpstr>宋体</vt:lpstr>
      <vt:lpstr>Wingdings</vt:lpstr>
      <vt:lpstr>造字工房力黑（非商用）常规体</vt:lpstr>
      <vt:lpstr>微软雅黑</vt:lpstr>
      <vt:lpstr>Wingdings</vt:lpstr>
      <vt:lpstr>方正兰亭中黑_GBK</vt:lpstr>
      <vt:lpstr>Calibri Light</vt:lpstr>
      <vt:lpstr>Calibri</vt:lpstr>
      <vt:lpstr>黑体</vt:lpstr>
      <vt:lpstr>Office 主题</vt:lpstr>
      <vt:lpstr>PowerPoint 演示文稿</vt:lpstr>
      <vt:lpstr>玩转git和github</vt:lpstr>
      <vt:lpstr>玩转git和github</vt:lpstr>
      <vt:lpstr>玩转git和github</vt:lpstr>
      <vt:lpstr>玩转git和github</vt:lpstr>
      <vt:lpstr>玩转git和github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玩转git和github</vt:lpstr>
      <vt:lpstr>玩转git和github</vt:lpstr>
      <vt:lpstr>玩转git和github</vt:lpstr>
      <vt:lpstr>玩转git和github</vt:lpstr>
      <vt:lpstr>本课练习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Administrator</cp:lastModifiedBy>
  <cp:revision>469</cp:revision>
  <dcterms:created xsi:type="dcterms:W3CDTF">2015-05-05T08:02:00Z</dcterms:created>
  <dcterms:modified xsi:type="dcterms:W3CDTF">2016-12-23T11:33:48Z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2052-10.1.0.6135</vt:lpwstr>
  </property>
</Properties>
</file>