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3"/>
    <p:sldId id="340" r:id="rId14"/>
    <p:sldId id="338" r:id="rId15"/>
    <p:sldId id="333" r:id="rId16"/>
    <p:sldId id="334" r:id="rId17"/>
    <p:sldId id="335" r:id="rId18"/>
    <p:sldId id="336" r:id="rId19"/>
    <p:sldId id="33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389e226-72ba-4f8f-a88d-46758833e9d6}">
          <p14:sldIdLst>
            <p14:sldId id="256"/>
            <p14:sldId id="324"/>
            <p14:sldId id="325"/>
            <p14:sldId id="327"/>
            <p14:sldId id="330"/>
            <p14:sldId id="333"/>
            <p14:sldId id="334"/>
            <p14:sldId id="335"/>
            <p14:sldId id="336"/>
            <p14:sldId id="337"/>
            <p14:sldId id="326"/>
            <p14:sldId id="328"/>
            <p14:sldId id="329"/>
            <p14:sldId id="331"/>
            <p14:sldId id="332"/>
            <p14:sldId id="340"/>
            <p14:sldId id="33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E2"/>
    <a:srgbClr val="FC4802"/>
    <a:srgbClr val="FF4A00"/>
    <a:srgbClr val="00FDFF"/>
    <a:srgbClr val="0069A5"/>
    <a:srgbClr val="00324F"/>
    <a:srgbClr val="01C5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pages.github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liaoxuefeng.com/wiki/0013739516305929606dd18361248578c67b8067c8c017b000" TargetMode="External"/><Relationship Id="rId1" Type="http://schemas.openxmlformats.org/officeDocument/2006/relationships/hyperlink" Target="http://git.oschina.net/progi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小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95" y="367665"/>
            <a:ext cx="2605405" cy="4084320"/>
          </a:xfrm>
          <a:prstGeom prst="rect">
            <a:avLst/>
          </a:prstGeom>
        </p:spPr>
      </p:pic>
      <p:pic>
        <p:nvPicPr>
          <p:cNvPr id="2" name="图片 1" descr="千寻 头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050" y="341630"/>
            <a:ext cx="1423035" cy="14414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183890" y="2159635"/>
            <a:ext cx="7292340" cy="1583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0">
                <a:solidFill>
                  <a:schemeClr val="bg1"/>
                </a:solidFill>
                <a:latin typeface="造字工房力黑（非商用）常规体" charset="-122"/>
                <a:ea typeface="造字工房力黑（非商用）常规体" charset="-122"/>
              </a:rPr>
              <a:t>千寻精英战队</a:t>
            </a:r>
            <a:endParaRPr lang="zh-CN" altLang="en-US" sz="9000">
              <a:solidFill>
                <a:schemeClr val="bg1"/>
              </a:solidFill>
              <a:latin typeface="造字工房力黑（非商用）常规体" charset="-122"/>
              <a:ea typeface="造字工房力黑（非商用）常规体" charset="-122"/>
            </a:endParaRPr>
          </a:p>
        </p:txBody>
      </p:sp>
      <p:pic>
        <p:nvPicPr>
          <p:cNvPr id="4" name="图片 3" descr="架构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805" y="-60325"/>
            <a:ext cx="4729480" cy="20694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128760" y="1676400"/>
            <a:ext cx="145351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潭州教育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59455" y="4036060"/>
            <a:ext cx="7649210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git-github</a:t>
            </a:r>
            <a:endParaRPr lang="en-US" altLang="zh-CN" sz="4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1844675" y="1087120"/>
            <a:ext cx="8229600" cy="3826510"/>
          </a:xfrm>
        </p:spPr>
        <p:txBody>
          <a:bodyPr>
            <a:normAutofit lnSpcReduction="20000"/>
          </a:bodyPr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同步到远程仓库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remote      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查看远程仓库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-v		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查看远程地址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origin	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默认仓库名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add		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添加仓库名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3" indent="0" eaLnBrk="1" hangingPunct="1">
              <a:buClrTx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 git remote add origin (github-url)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添加仓库名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ClrTx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push origin master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推送到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mater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分支上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314450" lvl="4" indent="0" eaLnBrk="1" hangingPunct="1">
              <a:buNone/>
            </a:pPr>
            <a:r>
              <a:rPr lang="zh-CN" altLang="en-US" sz="16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以上失败的话，可能是没有</a:t>
            </a:r>
            <a:r>
              <a:rPr lang="en-US" altLang="zh-CN" sz="16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READ.MD</a:t>
            </a:r>
            <a:r>
              <a:rPr lang="zh-CN" altLang="en-US" sz="16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需要使用</a:t>
            </a:r>
            <a:endParaRPr lang="zh-CN" altLang="en-US" sz="16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314450" lvl="4" indent="0" eaLnBrk="1" hangingPunct="1">
              <a:buNone/>
            </a:pPr>
            <a:r>
              <a:rPr lang="zh-CN" altLang="en-US" sz="1600" dirty="0" smtClean="0">
                <a:solidFill>
                  <a:srgbClr val="0090E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pull --rebase origin master</a:t>
            </a:r>
            <a:endParaRPr lang="zh-CN" altLang="en-US" sz="1600" dirty="0" smtClean="0">
              <a:solidFill>
                <a:srgbClr val="0090E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314450" lvl="4" indent="0" eaLnBrk="1" hangingPunct="1">
              <a:buNone/>
            </a:pPr>
            <a:r>
              <a:rPr lang="zh-CN" altLang="en-US" sz="16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再执行语句 </a:t>
            </a:r>
            <a:r>
              <a:rPr lang="zh-CN" altLang="en-US" sz="1600" dirty="0" smtClean="0">
                <a:solidFill>
                  <a:srgbClr val="0090E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push -u origin master</a:t>
            </a:r>
            <a:endParaRPr lang="zh-CN" altLang="en-US" sz="1600" dirty="0" smtClean="0">
              <a:solidFill>
                <a:srgbClr val="0090E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314450" lvl="4" indent="0" eaLnBrk="1" hangingPunct="1">
              <a:buNone/>
            </a:pPr>
            <a:endParaRPr lang="zh-CN" altLang="en-US" sz="16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314450" lvl="4" indent="0" eaLnBrk="1" hangingPunct="1">
              <a:buNone/>
            </a:pPr>
            <a:endParaRPr lang="zh-CN" altLang="en-US" sz="16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51710" y="1905"/>
            <a:ext cx="8310880" cy="548640"/>
          </a:xfrm>
          <a:prstGeom prst="rect">
            <a:avLst/>
          </a:prstGeom>
          <a:solidFill>
            <a:srgbClr val="0090E2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800" b="1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同步到远程仓库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1900555" y="320675"/>
            <a:ext cx="8229600" cy="4525963"/>
          </a:xfrm>
        </p:spPr>
        <p:txBody>
          <a:bodyPr/>
          <a:lstStyle/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二 把origin改为ssh地址后, 用Git push -u origin master出现错误: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2120" y="941705"/>
            <a:ext cx="4961890" cy="13906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00555" y="2946400"/>
            <a:ext cx="7909560" cy="3404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解决方法如下: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  <a:p>
            <a:r>
              <a:rPr lang="zh-CN" altLang="en-US"/>
              <a:t>用下面的命令生成public key</a:t>
            </a:r>
            <a:endParaRPr lang="zh-CN" altLang="en-US"/>
          </a:p>
          <a:p>
            <a:r>
              <a:rPr lang="zh-CN" altLang="en-US" sz="2000">
                <a:solidFill>
                  <a:srgbClr val="0090E2"/>
                </a:solidFill>
                <a:effectLst/>
              </a:rPr>
              <a:t>$ ssh-keygen -t rsa</a:t>
            </a:r>
            <a:endParaRPr lang="zh-CN" altLang="en-US" sz="2000">
              <a:solidFill>
                <a:srgbClr val="0090E2"/>
              </a:solidFill>
              <a:effectLst/>
            </a:endParaRPr>
          </a:p>
          <a:p>
            <a:endParaRPr lang="zh-CN" altLang="en-US" sz="2000">
              <a:solidFill>
                <a:schemeClr val="tx1"/>
              </a:solidFill>
              <a:effectLst/>
            </a:endParaRPr>
          </a:p>
          <a:p>
            <a:r>
              <a:rPr lang="zh-CN" altLang="en-US" sz="2000">
                <a:solidFill>
                  <a:schemeClr val="tx1"/>
                </a:solidFill>
                <a:effectLst/>
              </a:rPr>
              <a:t>生成的路径在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endParaRPr lang="zh-CN" altLang="en-US" sz="2000">
              <a:solidFill>
                <a:srgbClr val="0090E2"/>
              </a:solidFill>
              <a:effectLst/>
            </a:endParaRPr>
          </a:p>
          <a:p>
            <a:r>
              <a:rPr lang="zh-CN" altLang="en-US" sz="2000">
                <a:solidFill>
                  <a:schemeClr val="tx1"/>
                </a:solidFill>
                <a:effectLst/>
              </a:rPr>
              <a:t>复制 public key (id_rsa.pub) 到你账户的 list of SSH keys, 再重新push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r>
              <a:rPr lang="zh-CN" altLang="en-US" sz="2000">
                <a:solidFill>
                  <a:schemeClr val="tx1"/>
                </a:solidFill>
                <a:effectLst/>
              </a:rPr>
              <a:t>获取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SSH</a:t>
            </a:r>
            <a:r>
              <a:rPr lang="zh-CN" altLang="en-US" sz="2000">
                <a:solidFill>
                  <a:schemeClr val="tx1"/>
                </a:solidFill>
                <a:effectLst/>
              </a:rPr>
              <a:t>路径：</a:t>
            </a:r>
            <a:r>
              <a:rPr lang="en-US" altLang="zh-CN" sz="2000">
                <a:solidFill>
                  <a:srgbClr val="0090E2"/>
                </a:solidFill>
                <a:effectLst/>
              </a:rPr>
              <a:t>C/Users/Administrator/.ssH/id_rsa.pub</a:t>
            </a:r>
            <a:endParaRPr lang="en-US" altLang="zh-CN" sz="2000">
              <a:solidFill>
                <a:srgbClr val="0090E2"/>
              </a:solidFill>
              <a:effectLst/>
            </a:endParaRPr>
          </a:p>
          <a:p>
            <a:r>
              <a:rPr lang="zh-CN" altLang="en-US" sz="2000">
                <a:solidFill>
                  <a:schemeClr val="tx1"/>
                </a:solidFill>
                <a:effectLst/>
              </a:rPr>
              <a:t>设置</a:t>
            </a:r>
            <a:r>
              <a:rPr lang="zh-CN" altLang="en-US" sz="2000">
                <a:effectLst/>
                <a:sym typeface="+mn-ea"/>
              </a:rPr>
              <a:t>SSH keys路径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r>
              <a:rPr lang="zh-CN" altLang="en-US" sz="2000">
                <a:solidFill>
                  <a:schemeClr val="tx1"/>
                </a:solidFill>
                <a:effectLst/>
              </a:rPr>
              <a:t>：登录</a:t>
            </a:r>
            <a:r>
              <a:rPr lang="en-US" altLang="zh-CN" sz="2000">
                <a:solidFill>
                  <a:srgbClr val="0090E2"/>
                </a:solidFill>
                <a:effectLst/>
              </a:rPr>
              <a:t>github </a:t>
            </a:r>
            <a:r>
              <a:rPr lang="zh-CN" altLang="en-US" sz="2000">
                <a:solidFill>
                  <a:schemeClr val="tx1"/>
                </a:solidFill>
                <a:effectLst/>
              </a:rPr>
              <a:t>》</a:t>
            </a:r>
            <a:r>
              <a:rPr lang="en-US" altLang="zh-CN" sz="2000">
                <a:solidFill>
                  <a:srgbClr val="0090E2"/>
                </a:solidFill>
                <a:effectLst/>
              </a:rPr>
              <a:t>Settings </a:t>
            </a:r>
            <a:r>
              <a:rPr lang="zh-CN" altLang="en-US" sz="2000">
                <a:solidFill>
                  <a:schemeClr val="tx1"/>
                </a:solidFill>
                <a:effectLst/>
              </a:rPr>
              <a:t>》</a:t>
            </a:r>
            <a:r>
              <a:rPr lang="en-US" altLang="zh-CN" sz="2000">
                <a:solidFill>
                  <a:srgbClr val="0090E2"/>
                </a:solidFill>
                <a:effectLst/>
              </a:rPr>
              <a:t>SSH and GPS keys </a:t>
            </a:r>
            <a:r>
              <a:rPr lang="zh-CN" altLang="en-US" sz="2000">
                <a:solidFill>
                  <a:schemeClr val="tx1"/>
                </a:solidFill>
                <a:effectLst/>
              </a:rPr>
              <a:t>》</a:t>
            </a:r>
            <a:r>
              <a:rPr lang="en-US" altLang="zh-CN" sz="2000">
                <a:solidFill>
                  <a:srgbClr val="0090E2"/>
                </a:solidFill>
                <a:effectLst/>
              </a:rPr>
              <a:t>New SSH key</a:t>
            </a:r>
            <a:endParaRPr lang="en-US" altLang="zh-CN" sz="2000">
              <a:solidFill>
                <a:srgbClr val="0090E2"/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895" y="4357370"/>
            <a:ext cx="3228340" cy="3905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1856105" y="920750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多人协作解决冲突 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fetch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拉取远程不合并（）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657350" lvl="4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diff master origin/master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查看不同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657350" lvl="4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merge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orgin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/master      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确定合并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pull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拉取远程自动合并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1932940" y="77533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开源项目协作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fork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镜像一个项目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pull request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合并请求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1981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branch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查看分支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branch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XX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XX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-d XX	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   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-D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强制删除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--merged    	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查看当前分支的合并列表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--no-merged  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查看没合并的分支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checkout	XX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切换到某分支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-b	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简写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merge XX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快速合并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XX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1981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上的分支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push 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上直接创建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上的标签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tag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上直接创建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1981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创建组织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上创建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创建博客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上创建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"/>
              </a:rPr>
              <a:t>https://pages.github.com/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注意格式的正确性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1981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如何深入？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技巧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资源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"/>
              </a:rPr>
              <a:t>http://git.oschina.net/progit/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"/>
              </a:rPr>
              <a:t>http://www.liaoxuefeng.com/wiki/0013739516305929606dd18361248578c67b8067c8c017b000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1981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课程介绍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主要针对新手入门，掌握基本操作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概念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工具，版本控制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网站，社交平台，开源项目，远程仓库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28115" y="24130"/>
            <a:ext cx="8310880" cy="548640"/>
          </a:xfrm>
          <a:prstGeom prst="rect">
            <a:avLst/>
          </a:prstGeom>
          <a:solidFill>
            <a:srgbClr val="0090E2"/>
          </a:solidFill>
        </p:spPr>
        <p:txBody>
          <a:bodyPr wrap="square" rtlCol="0">
            <a:spAutoFit/>
          </a:bodyPr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玩转</a:t>
            </a:r>
            <a:r>
              <a:rPr lang="en-US" altLang="zh-CN" sz="2800" b="1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2800" b="1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github</a:t>
            </a:r>
            <a:endParaRPr lang="en-US" altLang="zh-CN" sz="2800" b="1" dirty="0" err="1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1811655" y="1043940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图解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svn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区别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集成式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分布式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官网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https://github.com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1981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不同系统，方式不同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windows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官网下载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可视化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命令行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推荐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4294967295"/>
          </p:nvPr>
        </p:nvSpPr>
        <p:spPr>
          <a:xfrm>
            <a:off x="2069465" y="1089025"/>
            <a:ext cx="8229600" cy="452628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建立一个库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drag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clone  [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url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 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克隆远程仓库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设置贡献者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	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email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config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--global  ‘user.name’ 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设置名字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config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--global ‘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user.email’  	</a:t>
            </a:r>
            <a:r>
              <a:rPr lang="zh-CN" altLang="en-US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设置邮箱</a:t>
            </a:r>
            <a:endParaRPr lang="zh-CN" altLang="en-US" dirty="0" err="1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config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--list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657350" lvl="4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查看所有配置项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28115" y="24130"/>
            <a:ext cx="8310880" cy="548640"/>
          </a:xfrm>
          <a:prstGeom prst="rect">
            <a:avLst/>
          </a:prstGeom>
          <a:solidFill>
            <a:srgbClr val="0090E2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800" b="1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800" b="1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创建仓库</a:t>
            </a:r>
            <a:endParaRPr lang="zh-CN" altLang="en-US" sz="2800" b="1" dirty="0" err="1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1981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的三个区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暂存区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作为过渡层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避免误操作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保护工作区和版本区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分支处理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版本区（库）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1971675" y="814070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status    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工作区状态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add	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添加到暂存区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单个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	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所有（和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--all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一样）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>
              <a:buClr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.gitignore 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文件配置不跟踪的文件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commit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提交到存储区（会弹出记事本）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-m‘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说明日志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’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：提交 到版本库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-a -m ‘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说明日志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’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从工作区直接提交到版本库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2" indent="-457200" eaLnBrk="1" hangingPunct="1">
              <a:buClr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log 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查看提交列表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1778635" y="843280"/>
            <a:ext cx="8229600" cy="54610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对比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diff		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工作区 与 暂存区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对比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diff --cached(--staged)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暂存区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  版本库 对比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diff master	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工作区 与  版本库 对比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撤销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sz="160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</a:t>
            </a:r>
            <a:r>
              <a:rPr sz="160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reset HEAD -- file；</a:t>
            </a:r>
            <a:r>
              <a:rPr sz="160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撤销对</a:t>
            </a:r>
            <a:r>
              <a:rPr lang="en-US" sz="160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files</a:t>
            </a:r>
            <a:r>
              <a:rPr lang="zh-CN" sz="160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sz="160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add</a:t>
            </a:r>
            <a:r>
              <a:rPr lang="zh-CN" sz="160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提交</a:t>
            </a:r>
            <a:r>
              <a:rPr lang="en-US" altLang="zh-CN" sz="160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sz="160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关于file文件的修改（Ustage）；这个命令仅改变暂存区，并不改变工作区，这意味着在无任何其他操作的情况下，工作区中的实际文件同该命令运行之前无任何变化</a:t>
            </a:r>
            <a:endParaRPr sz="160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sz="160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git checkout -- file；撤销对工作区</a:t>
            </a:r>
            <a:r>
              <a:rPr lang="zh-CN" sz="160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sz="160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修改；这个命令是以最新的存储时间节点（add和commit）为参照，覆盖工作区对应文件file；这个命令改变的是工作区</a:t>
            </a:r>
            <a:endParaRPr sz="160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371600" lvl="6" indent="-342900" eaLnBrk="1" hangingPunct="1"/>
            <a:r>
              <a:rPr lang="en-US" altLang="zh-CN" sz="1600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</a:t>
            </a:r>
            <a:r>
              <a:rPr lang="en-US" altLang="zh-CN" sz="16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commit --amend           </a:t>
            </a:r>
            <a:r>
              <a:rPr lang="zh-CN" altLang="en-US" sz="16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撤销上一次提交，并且重新提交</a:t>
            </a:r>
            <a:endParaRPr lang="zh-CN" altLang="en-US" sz="16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sz="160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ClrTx/>
              <a:buNone/>
            </a:pPr>
            <a:endParaRPr lang="zh-CN" altLang="en-US" sz="16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1925320" y="789940"/>
            <a:ext cx="8229600" cy="4832985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rm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&lt;file.name&gt;            	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暂存区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文件（工作区存在的话，执行失败）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rm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-f &lt;file.name&gt;         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同时删除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工作区，暂存区文件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rm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--cached &lt;file.name&gt;        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删除暂存区文件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恢复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5" indent="0" eaLnBrk="1" hangingPunct="1">
              <a:buNone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checkout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commit_id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&lt;file.name&gt;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恢复指定版本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5" indent="0" eaLnBrk="1" hangingPunct="1">
              <a:buNone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reset --hard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commit_id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指针到版本指定版本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6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--hard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HEAD^	  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指针到版本上一版本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6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--hard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HEAD~&lt;num&gt;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指针到版本上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个版本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5" indent="0" eaLnBrk="1" hangingPunct="1">
              <a:buNone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reflog		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查看版本区操作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2263</Words>
  <Application>WPS 演示</Application>
  <PresentationFormat>宽屏</PresentationFormat>
  <Paragraphs>192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造字工房力黑（非商用）常规体</vt:lpstr>
      <vt:lpstr>微软雅黑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522</cp:revision>
  <dcterms:created xsi:type="dcterms:W3CDTF">2015-05-05T08:02:00Z</dcterms:created>
  <dcterms:modified xsi:type="dcterms:W3CDTF">2016-12-23T16:27:38Z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