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97" r:id="rId3"/>
    <p:sldId id="304" r:id="rId4"/>
    <p:sldId id="307" r:id="rId5"/>
    <p:sldId id="442" r:id="rId6"/>
    <p:sldId id="449" r:id="rId7"/>
    <p:sldId id="268" r:id="rId8"/>
    <p:sldId id="289" r:id="rId9"/>
    <p:sldId id="458" r:id="rId10"/>
    <p:sldId id="443" r:id="rId11"/>
    <p:sldId id="465" r:id="rId12"/>
    <p:sldId id="459" r:id="rId13"/>
    <p:sldId id="315" r:id="rId14"/>
    <p:sldId id="461" r:id="rId15"/>
    <p:sldId id="462" r:id="rId16"/>
    <p:sldId id="434" r:id="rId17"/>
    <p:sldId id="435" r:id="rId18"/>
    <p:sldId id="464" r:id="rId19"/>
    <p:sldId id="463" r:id="rId20"/>
    <p:sldId id="432" r:id="rId21"/>
    <p:sldId id="419" r:id="rId22"/>
    <p:sldId id="420" r:id="rId23"/>
    <p:sldId id="431" r:id="rId24"/>
    <p:sldId id="436" r:id="rId25"/>
    <p:sldId id="437" r:id="rId26"/>
    <p:sldId id="438" r:id="rId27"/>
    <p:sldId id="439" r:id="rId28"/>
    <p:sldId id="441" r:id="rId29"/>
    <p:sldId id="460" r:id="rId30"/>
    <p:sldId id="453" r:id="rId31"/>
    <p:sldId id="454" r:id="rId32"/>
    <p:sldId id="455" r:id="rId33"/>
    <p:sldId id="456" r:id="rId34"/>
    <p:sldId id="457" r:id="rId35"/>
    <p:sldId id="440" r:id="rId3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E6FF"/>
    <a:srgbClr val="00316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82" autoAdjust="0"/>
  </p:normalViewPr>
  <p:slideViewPr>
    <p:cSldViewPr>
      <p:cViewPr>
        <p:scale>
          <a:sx n="70" d="100"/>
          <a:sy n="70" d="100"/>
        </p:scale>
        <p:origin x="-944" y="-80"/>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3006"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085" cy="511486"/>
          </a:xfrm>
          <a:prstGeom prst="rect">
            <a:avLst/>
          </a:prstGeom>
        </p:spPr>
        <p:txBody>
          <a:bodyPr vert="horz" lIns="94887" tIns="47444" rIns="94887" bIns="47444" rtlCol="0"/>
          <a:lstStyle>
            <a:lvl1pPr algn="l" fontAlgn="auto">
              <a:spcBef>
                <a:spcPts val="0"/>
              </a:spcBef>
              <a:spcAft>
                <a:spcPts val="0"/>
              </a:spcAft>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1" y="9721494"/>
            <a:ext cx="3077085" cy="511485"/>
          </a:xfrm>
          <a:prstGeom prst="rect">
            <a:avLst/>
          </a:prstGeom>
        </p:spPr>
        <p:txBody>
          <a:bodyPr vert="horz" lIns="94887" tIns="47444" rIns="94887" bIns="47444" rtlCol="0" anchor="b"/>
          <a:lstStyle>
            <a:lvl1pPr algn="l" fontAlgn="auto">
              <a:spcBef>
                <a:spcPts val="0"/>
              </a:spcBef>
              <a:spcAft>
                <a:spcPts val="0"/>
              </a:spcAft>
              <a:defRPr sz="1200">
                <a:latin typeface="+mn-lt"/>
                <a:ea typeface="+mn-ea"/>
              </a:defRPr>
            </a:lvl1pPr>
          </a:lstStyle>
          <a:p>
            <a:pPr>
              <a:defRPr/>
            </a:pPr>
            <a:endParaRPr lang="zh-CN" altLang="en-US"/>
          </a:p>
        </p:txBody>
      </p:sp>
    </p:spTree>
    <p:extLst>
      <p:ext uri="{BB962C8B-B14F-4D97-AF65-F5344CB8AC3E}">
        <p14:creationId xmlns:p14="http://schemas.microsoft.com/office/powerpoint/2010/main" val="72417386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085" cy="511486"/>
          </a:xfrm>
          <a:prstGeom prst="rect">
            <a:avLst/>
          </a:prstGeom>
        </p:spPr>
        <p:txBody>
          <a:bodyPr vert="horz" lIns="94887" tIns="47444" rIns="94887" bIns="47444"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0548" y="0"/>
            <a:ext cx="3077085" cy="511486"/>
          </a:xfrm>
          <a:prstGeom prst="rect">
            <a:avLst/>
          </a:prstGeom>
        </p:spPr>
        <p:txBody>
          <a:bodyPr vert="horz" lIns="94887" tIns="47444" rIns="94887" bIns="47444" rtlCol="0"/>
          <a:lstStyle>
            <a:lvl1pPr algn="r" fontAlgn="auto">
              <a:spcBef>
                <a:spcPts val="0"/>
              </a:spcBef>
              <a:spcAft>
                <a:spcPts val="0"/>
              </a:spcAft>
              <a:defRPr sz="1200" smtClean="0">
                <a:latin typeface="+mn-lt"/>
                <a:ea typeface="+mn-ea"/>
              </a:defRPr>
            </a:lvl1pPr>
          </a:lstStyle>
          <a:p>
            <a:pPr>
              <a:defRPr/>
            </a:pPr>
            <a:r>
              <a:rPr lang="en-US" altLang="zh-CN" smtClean="0"/>
              <a:t>2013/10/16</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887" tIns="47444" rIns="94887" bIns="47444" rtlCol="0" anchor="ctr"/>
          <a:lstStyle/>
          <a:p>
            <a:pPr lvl="0"/>
            <a:endParaRPr lang="zh-CN" altLang="en-US" noProof="0"/>
          </a:p>
        </p:txBody>
      </p:sp>
      <p:sp>
        <p:nvSpPr>
          <p:cNvPr id="5" name="备注占位符 4"/>
          <p:cNvSpPr>
            <a:spLocks noGrp="1"/>
          </p:cNvSpPr>
          <p:nvPr>
            <p:ph type="body" sz="quarter" idx="3"/>
          </p:nvPr>
        </p:nvSpPr>
        <p:spPr>
          <a:xfrm>
            <a:off x="710097" y="4861564"/>
            <a:ext cx="5679107" cy="4605004"/>
          </a:xfrm>
          <a:prstGeom prst="rect">
            <a:avLst/>
          </a:prstGeom>
        </p:spPr>
        <p:txBody>
          <a:bodyPr vert="horz" lIns="94887" tIns="47444" rIns="94887" bIns="4744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1" y="9721494"/>
            <a:ext cx="3077085" cy="511485"/>
          </a:xfrm>
          <a:prstGeom prst="rect">
            <a:avLst/>
          </a:prstGeom>
        </p:spPr>
        <p:txBody>
          <a:bodyPr vert="horz" lIns="94887" tIns="47444" rIns="94887" bIns="47444"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0548" y="9721494"/>
            <a:ext cx="3077085" cy="511485"/>
          </a:xfrm>
          <a:prstGeom prst="rect">
            <a:avLst/>
          </a:prstGeom>
        </p:spPr>
        <p:txBody>
          <a:bodyPr vert="horz" lIns="94887" tIns="47444" rIns="94887" bIns="47444" rtlCol="0" anchor="b"/>
          <a:lstStyle>
            <a:lvl1pPr algn="r" fontAlgn="auto">
              <a:spcBef>
                <a:spcPts val="0"/>
              </a:spcBef>
              <a:spcAft>
                <a:spcPts val="0"/>
              </a:spcAft>
              <a:defRPr sz="1200" smtClean="0">
                <a:latin typeface="+mn-lt"/>
                <a:ea typeface="+mn-ea"/>
              </a:defRPr>
            </a:lvl1pPr>
          </a:lstStyle>
          <a:p>
            <a:pPr>
              <a:defRPr/>
            </a:pPr>
            <a:fld id="{03932681-5A94-4699-9CB1-D9E790565AA4}" type="slidenum">
              <a:rPr lang="zh-CN" altLang="en-US"/>
              <a:pPr>
                <a:defRPr/>
              </a:pPr>
              <a:t>‹#›</a:t>
            </a:fld>
            <a:endParaRPr lang="zh-CN" altLang="en-US"/>
          </a:p>
        </p:txBody>
      </p:sp>
    </p:spTree>
    <p:extLst>
      <p:ext uri="{BB962C8B-B14F-4D97-AF65-F5344CB8AC3E}">
        <p14:creationId xmlns:p14="http://schemas.microsoft.com/office/powerpoint/2010/main" val="3975736537"/>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非常高兴和咱们咨询公司的同行分享一下，金马威这套建设项目全过程投资管理及审计系统。</a:t>
            </a:r>
            <a:endParaRPr lang="en-US" altLang="zh-CN" dirty="0" smtClean="0"/>
          </a:p>
        </p:txBody>
      </p:sp>
    </p:spTree>
    <p:extLst>
      <p:ext uri="{BB962C8B-B14F-4D97-AF65-F5344CB8AC3E}">
        <p14:creationId xmlns:p14="http://schemas.microsoft.com/office/powerpoint/2010/main" val="146346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91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下面主要从这五个方面进行介绍。</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1</a:t>
            </a:r>
            <a:r>
              <a:rPr lang="zh-CN" altLang="en-US" dirty="0" smtClean="0"/>
              <a:t>、不同单位、人员的水平或参差不齐全，实际我们很难保证将每个项目的投资管理及审计工作做到位</a:t>
            </a:r>
            <a:endParaRPr lang="en-US" altLang="zh-CN" dirty="0" smtClean="0"/>
          </a:p>
          <a:p>
            <a:pPr>
              <a:spcBef>
                <a:spcPct val="0"/>
              </a:spcBef>
            </a:pPr>
            <a:r>
              <a:rPr lang="en-US" altLang="zh-CN" dirty="0" smtClean="0"/>
              <a:t>2</a:t>
            </a:r>
            <a:r>
              <a:rPr lang="zh-CN" altLang="en-US" dirty="0" smtClean="0"/>
              <a:t>、人员驻场相比其他方式增加了成本，再加上对全过程投资管理的费用投入有限，甚至非常低，只能提高效率</a:t>
            </a:r>
            <a:endParaRPr lang="en-US" altLang="zh-CN" dirty="0" smtClean="0"/>
          </a:p>
          <a:p>
            <a:pPr>
              <a:spcBef>
                <a:spcPct val="0"/>
              </a:spcBef>
            </a:pPr>
            <a:r>
              <a:rPr lang="en-US" altLang="zh-CN" dirty="0" smtClean="0"/>
              <a:t>3</a:t>
            </a:r>
            <a:r>
              <a:rPr lang="zh-CN" altLang="en-US" dirty="0" smtClean="0"/>
              <a:t>、动态管理包括合同管理、投资管理、采购管理、人力资源管理，监控需要产生预警和控制措施</a:t>
            </a:r>
            <a:endParaRPr lang="en-US" altLang="zh-CN" dirty="0" smtClean="0"/>
          </a:p>
          <a:p>
            <a:pPr>
              <a:spcBef>
                <a:spcPct val="0"/>
              </a:spcBef>
            </a:pPr>
            <a:r>
              <a:rPr lang="en-US" altLang="zh-CN" dirty="0" smtClean="0"/>
              <a:t>4</a:t>
            </a:r>
            <a:r>
              <a:rPr lang="zh-CN" altLang="en-US" dirty="0" smtClean="0"/>
              <a:t>、相关信息系统（办公系统、上报系统等等）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a:t>
            </a:r>
            <a:r>
              <a:rPr lang="zh-CN" altLang="en-US" smtClean="0"/>
              <a:t>、不同单位、人员的水平或参差不齐全，实际我们很难保证将每个项目的投资管理及审计工作做到位</a:t>
            </a:r>
            <a:endParaRPr lang="en-US" altLang="zh-CN" smtClean="0"/>
          </a:p>
          <a:p>
            <a:pPr>
              <a:spcBef>
                <a:spcPct val="0"/>
              </a:spcBef>
            </a:pPr>
            <a:r>
              <a:rPr lang="en-US" altLang="zh-CN" smtClean="0"/>
              <a:t>2</a:t>
            </a:r>
            <a:r>
              <a:rPr lang="zh-CN" altLang="en-US" smtClean="0"/>
              <a:t>、人员驻场相比其他方式增加了成本，再加上对全过程投资管理的费用投入有限，甚至非常低，只能提高效率</a:t>
            </a:r>
            <a:endParaRPr lang="en-US" altLang="zh-CN" smtClean="0"/>
          </a:p>
          <a:p>
            <a:pPr>
              <a:spcBef>
                <a:spcPct val="0"/>
              </a:spcBef>
            </a:pPr>
            <a:r>
              <a:rPr lang="en-US" altLang="zh-CN" smtClean="0"/>
              <a:t>3</a:t>
            </a:r>
            <a:r>
              <a:rPr lang="zh-CN" altLang="en-US" smtClean="0"/>
              <a:t>、动态管理包括合同管理、投资管理、采购管理、人力资源管理，监控需要产生预警和控制措施</a:t>
            </a:r>
            <a:endParaRPr lang="en-US" altLang="zh-CN" smtClean="0"/>
          </a:p>
          <a:p>
            <a:pPr>
              <a:spcBef>
                <a:spcPct val="0"/>
              </a:spcBef>
            </a:pPr>
            <a:r>
              <a:rPr lang="en-US" altLang="zh-CN" smtClean="0"/>
              <a:t>4</a:t>
            </a:r>
            <a:r>
              <a:rPr lang="zh-CN" altLang="en-US" smtClean="0"/>
              <a:t>、相关信息系统（办公系统、上报系统等等）</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、不同单位、人员的水平或参差不齐全，实际我们很难保证将每个项目的投资管理及审计工作做到位</a:t>
            </a:r>
            <a:endParaRPr lang="en-US" altLang="zh-CN" smtClean="0"/>
          </a:p>
          <a:p>
            <a:pPr eaLnBrk="1" hangingPunct="1">
              <a:spcBef>
                <a:spcPct val="0"/>
              </a:spcBef>
            </a:pPr>
            <a:r>
              <a:rPr lang="en-US" altLang="zh-CN" smtClean="0"/>
              <a:t>2</a:t>
            </a:r>
            <a:r>
              <a:rPr lang="zh-CN" altLang="en-US" smtClean="0"/>
              <a:t>、人员驻场相比其他方式增加了成本，再加上对全过程投资管理的费用投入有限，甚至非常低，只能提高效率</a:t>
            </a:r>
            <a:endParaRPr lang="en-US" altLang="zh-CN" smtClean="0"/>
          </a:p>
          <a:p>
            <a:pPr eaLnBrk="1" hangingPunct="1">
              <a:spcBef>
                <a:spcPct val="0"/>
              </a:spcBef>
            </a:pPr>
            <a:r>
              <a:rPr lang="en-US" altLang="zh-CN" smtClean="0"/>
              <a:t>3</a:t>
            </a:r>
            <a:r>
              <a:rPr lang="zh-CN" altLang="en-US" smtClean="0"/>
              <a:t>、动态管理包括合同管理、投资管理、采购管理、人力资源管理，监控需要产生预警和控制措施</a:t>
            </a:r>
            <a:endParaRPr lang="en-US" altLang="zh-CN" smtClean="0"/>
          </a:p>
          <a:p>
            <a:pPr eaLnBrk="1" hangingPunct="1">
              <a:spcBef>
                <a:spcPct val="0"/>
              </a:spcBef>
            </a:pPr>
            <a:r>
              <a:rPr lang="en-US" altLang="zh-CN" smtClean="0"/>
              <a:t>4</a:t>
            </a:r>
            <a:r>
              <a:rPr lang="zh-CN" altLang="en-US" smtClean="0"/>
              <a:t>、相关信息系统（办公系统、上报系统等等）</a:t>
            </a:r>
          </a:p>
        </p:txBody>
      </p:sp>
      <p:sp>
        <p:nvSpPr>
          <p:cNvPr id="686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188192-4C4C-4090-BA32-D7159827C466}" type="slidenum">
              <a:rPr lang="zh-CN" altLang="en-US" smtClean="0"/>
              <a:pPr fontAlgn="base">
                <a:spcBef>
                  <a:spcPct val="0"/>
                </a:spcBef>
                <a:spcAft>
                  <a:spcPct val="0"/>
                </a:spcAft>
                <a:defRPr/>
              </a:pPr>
              <a:t>5</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442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479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7068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16024" y="1742951"/>
            <a:ext cx="7772400" cy="1470025"/>
          </a:xfrm>
        </p:spPr>
        <p:txBody>
          <a:bodyPr>
            <a:noAutofit/>
          </a:bodyPr>
          <a:lstStyle>
            <a:lvl1pPr>
              <a:defRPr sz="3000" b="1" kern="800" spc="300" baseline="0">
                <a:solidFill>
                  <a:schemeClr val="bg1"/>
                </a:solidFill>
                <a:latin typeface="微软雅黑" pitchFamily="34" charset="-122"/>
                <a:ea typeface="微软雅黑" pitchFamily="34" charset="-122"/>
              </a:defRPr>
            </a:lvl1pPr>
          </a:lstStyle>
          <a:p>
            <a:endParaRPr lang="zh-CN" altLang="en-US" dirty="0"/>
          </a:p>
        </p:txBody>
      </p:sp>
      <p:sp>
        <p:nvSpPr>
          <p:cNvPr id="3" name="副标题 2"/>
          <p:cNvSpPr>
            <a:spLocks noGrp="1"/>
          </p:cNvSpPr>
          <p:nvPr>
            <p:ph type="subTitle" idx="1"/>
          </p:nvPr>
        </p:nvSpPr>
        <p:spPr>
          <a:xfrm>
            <a:off x="3131840" y="4653136"/>
            <a:ext cx="5040560" cy="888504"/>
          </a:xfrm>
        </p:spPr>
        <p:txBody>
          <a:bodyPr>
            <a:normAutofit/>
          </a:bodyPr>
          <a:lstStyle>
            <a:lvl1pPr marL="0" indent="0" algn="r">
              <a:lnSpc>
                <a:spcPct val="150000"/>
              </a:lnSpc>
              <a:buNone/>
              <a:defRPr sz="2000">
                <a:solidFill>
                  <a:schemeClr val="bg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5" name="灯片编号占位符 5"/>
          <p:cNvSpPr>
            <a:spLocks noGrp="1"/>
          </p:cNvSpPr>
          <p:nvPr>
            <p:ph type="sldNum" sz="quarter" idx="10"/>
          </p:nvPr>
        </p:nvSpPr>
        <p:spPr/>
        <p:txBody>
          <a:bodyPr/>
          <a:lstStyle>
            <a:lvl1pPr>
              <a:defRPr sz="1800" smtClean="0">
                <a:solidFill>
                  <a:schemeClr val="bg1">
                    <a:lumMod val="75000"/>
                  </a:schemeClr>
                </a:solidFill>
              </a:defRPr>
            </a:lvl1pPr>
          </a:lstStyle>
          <a:p>
            <a:pPr>
              <a:defRPr/>
            </a:pPr>
            <a:fld id="{9813621B-7E75-4953-8211-0B13C073FC36}" type="slidenum">
              <a:rPr lang="zh-CN" altLang="en-US"/>
              <a:pPr>
                <a:defRPr/>
              </a:pPr>
              <a:t>‹#›</a:t>
            </a:fld>
            <a:endParaRPr lang="zh-CN" altLang="en-US"/>
          </a:p>
        </p:txBody>
      </p:sp>
      <p:sp>
        <p:nvSpPr>
          <p:cNvPr id="6" name="日期占位符 3"/>
          <p:cNvSpPr>
            <a:spLocks noGrp="1"/>
          </p:cNvSpPr>
          <p:nvPr>
            <p:ph type="dt" sz="half" idx="11"/>
          </p:nvPr>
        </p:nvSpPr>
        <p:spPr/>
        <p:txBody>
          <a:bodyPr/>
          <a:lstStyle>
            <a:lvl1pPr>
              <a:defRPr/>
            </a:lvl1pPr>
          </a:lstStyle>
          <a:p>
            <a:pPr>
              <a:defRPr/>
            </a:pPr>
            <a:r>
              <a:rPr lang="en-US" altLang="zh-CN" smtClean="0"/>
              <a:t>2013/10/16</a:t>
            </a:r>
            <a:endParaRPr lang="zh-CN" altLang="en-US"/>
          </a:p>
        </p:txBody>
      </p:sp>
      <p:sp>
        <p:nvSpPr>
          <p:cNvPr id="7" name="页脚占位符 4"/>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8450755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userDrawn="1"/>
        </p:nvSpPr>
        <p:spPr>
          <a:xfrm>
            <a:off x="8316913" y="6308725"/>
            <a:ext cx="431800" cy="433388"/>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1835696" y="157126"/>
            <a:ext cx="6131024" cy="706090"/>
          </a:xfrm>
        </p:spPr>
        <p:txBody>
          <a:bodyPr>
            <a:normAutofit/>
          </a:bodyPr>
          <a:lstStyle>
            <a:lvl1pPr algn="r">
              <a:defRPr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r>
              <a:rPr lang="en-US" altLang="zh-CN" smtClean="0"/>
              <a:t>2013/10/16</a:t>
            </a:r>
            <a:endParaRPr lang="zh-CN" altLang="en-US"/>
          </a:p>
        </p:txBody>
      </p:sp>
      <p:sp>
        <p:nvSpPr>
          <p:cNvPr id="7" name="页脚占位符 4"/>
          <p:cNvSpPr>
            <a:spLocks noGrp="1"/>
          </p:cNvSpPr>
          <p:nvPr>
            <p:ph type="ftr" sz="quarter" idx="11"/>
          </p:nvPr>
        </p:nvSpPr>
        <p:spPr/>
        <p:txBody>
          <a:bodyPr/>
          <a:lstStyle>
            <a:lvl1pPr>
              <a:defRPr dirty="0"/>
            </a:lvl1pPr>
          </a:lstStyle>
          <a:p>
            <a:pPr>
              <a:defRPr/>
            </a:pPr>
            <a:endParaRPr lang="zh-CN" altLang="en-US"/>
          </a:p>
        </p:txBody>
      </p:sp>
      <p:sp>
        <p:nvSpPr>
          <p:cNvPr id="8" name="灯片编号占位符 5"/>
          <p:cNvSpPr>
            <a:spLocks noGrp="1"/>
          </p:cNvSpPr>
          <p:nvPr>
            <p:ph type="sldNum" sz="quarter" idx="12"/>
          </p:nvPr>
        </p:nvSpPr>
        <p:spPr>
          <a:xfrm>
            <a:off x="8278813" y="6350000"/>
            <a:ext cx="515937" cy="365125"/>
          </a:xfrm>
        </p:spPr>
        <p:txBody>
          <a:bodyPr/>
          <a:lstStyle>
            <a:lvl1pPr algn="ctr">
              <a:defRPr sz="1800" smtClean="0">
                <a:solidFill>
                  <a:srgbClr val="00316D"/>
                </a:solidFill>
              </a:defRPr>
            </a:lvl1pPr>
          </a:lstStyle>
          <a:p>
            <a:pPr>
              <a:defRPr/>
            </a:pPr>
            <a:fld id="{02E9C59C-835F-4DE3-83B4-366083EDF019}" type="slidenum">
              <a:rPr lang="zh-CN" altLang="en-US"/>
              <a:pPr>
                <a:defRPr/>
              </a:pPr>
              <a:t>‹#›</a:t>
            </a:fld>
            <a:endParaRPr lang="zh-CN" altLang="en-US" dirty="0"/>
          </a:p>
        </p:txBody>
      </p:sp>
    </p:spTree>
    <p:extLst>
      <p:ext uri="{BB962C8B-B14F-4D97-AF65-F5344CB8AC3E}">
        <p14:creationId xmlns:p14="http://schemas.microsoft.com/office/powerpoint/2010/main" val="23465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a:xfrm>
            <a:off x="1835696" y="274638"/>
            <a:ext cx="6131024" cy="706090"/>
          </a:xfrm>
        </p:spPr>
        <p:txBody>
          <a:bodyPr>
            <a:normAutofit/>
          </a:bodyPr>
          <a:lstStyle>
            <a:lvl1pPr algn="r">
              <a:defRPr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灯片编号占位符 4"/>
          <p:cNvSpPr>
            <a:spLocks noGrp="1"/>
          </p:cNvSpPr>
          <p:nvPr>
            <p:ph type="sldNum" sz="quarter" idx="10"/>
          </p:nvPr>
        </p:nvSpPr>
        <p:spPr/>
        <p:txBody>
          <a:bodyPr/>
          <a:lstStyle>
            <a:lvl1pPr>
              <a:defRPr sz="1800" smtClean="0">
                <a:solidFill>
                  <a:schemeClr val="bg1">
                    <a:lumMod val="75000"/>
                  </a:schemeClr>
                </a:solidFill>
              </a:defRPr>
            </a:lvl1pPr>
          </a:lstStyle>
          <a:p>
            <a:pPr>
              <a:defRPr/>
            </a:pPr>
            <a:fld id="{02E4F23C-8BE0-40FA-AC55-4992970B872B}" type="slidenum">
              <a:rPr lang="zh-CN" altLang="en-US"/>
              <a:pPr>
                <a:defRPr/>
              </a:pPr>
              <a:t>‹#›</a:t>
            </a:fld>
            <a:endParaRPr lang="zh-CN" altLang="en-US"/>
          </a:p>
        </p:txBody>
      </p:sp>
      <p:sp>
        <p:nvSpPr>
          <p:cNvPr id="5" name="日期占位符 2"/>
          <p:cNvSpPr>
            <a:spLocks noGrp="1"/>
          </p:cNvSpPr>
          <p:nvPr>
            <p:ph type="dt" sz="half" idx="11"/>
          </p:nvPr>
        </p:nvSpPr>
        <p:spPr/>
        <p:txBody>
          <a:bodyPr/>
          <a:lstStyle>
            <a:lvl1pPr>
              <a:defRPr/>
            </a:lvl1pPr>
          </a:lstStyle>
          <a:p>
            <a:pPr>
              <a:defRPr/>
            </a:pPr>
            <a:r>
              <a:rPr lang="en-US" altLang="zh-CN" smtClean="0"/>
              <a:t>2013/10/16</a:t>
            </a:r>
            <a:endParaRPr lang="zh-CN" altLang="en-US"/>
          </a:p>
        </p:txBody>
      </p:sp>
      <p:sp>
        <p:nvSpPr>
          <p:cNvPr id="6" name="页脚占位符 3"/>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08781535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716E2E2-8767-4933-8668-65782C2EFD8B}" type="slidenum">
              <a:rPr lang="zh-CN" altLang="en-US"/>
              <a:pPr>
                <a:defRPr/>
              </a:pPr>
              <a:t>‹#›</a:t>
            </a:fld>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r>
              <a:rPr lang="en-US" altLang="zh-CN" smtClean="0"/>
              <a:t>2013/10/16</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xmlns:p14="http://schemas.microsoft.com/office/powerpoint/2010/mai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4" Type="http://schemas.openxmlformats.org/officeDocument/2006/relationships/slide" Target="slide23.xml"/><Relationship Id="rId5" Type="http://schemas.openxmlformats.org/officeDocument/2006/relationships/slide" Target="slide22.xml"/><Relationship Id="rId6" Type="http://schemas.openxmlformats.org/officeDocument/2006/relationships/slide" Target="slide28.xml"/><Relationship Id="rId7" Type="http://schemas.openxmlformats.org/officeDocument/2006/relationships/slide" Target="slide14.xml"/><Relationship Id="rId8" Type="http://schemas.openxmlformats.org/officeDocument/2006/relationships/slide" Target="slide26.xml"/><Relationship Id="rId9" Type="http://schemas.openxmlformats.org/officeDocument/2006/relationships/slide" Target="slide27.xml"/><Relationship Id="rId10" Type="http://schemas.openxmlformats.org/officeDocument/2006/relationships/slide" Target="slide2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7188" y="1743075"/>
            <a:ext cx="8358187" cy="1470025"/>
          </a:xfrm>
        </p:spPr>
        <p:txBody>
          <a:bodyPr rtlCol="0"/>
          <a:lstStyle/>
          <a:p>
            <a:pPr fontAlgn="auto">
              <a:spcAft>
                <a:spcPts val="0"/>
              </a:spcAft>
              <a:defRPr/>
            </a:pPr>
            <a:r>
              <a:rPr lang="zh-CN" altLang="en-US" sz="3200" dirty="0">
                <a:effectLst>
                  <a:outerShdw blurRad="38100" dist="38100" dir="2700000" algn="tl">
                    <a:srgbClr val="000000">
                      <a:alpha val="43137"/>
                    </a:srgbClr>
                  </a:outerShdw>
                </a:effectLst>
              </a:rPr>
              <a:t>建设项目全</a:t>
            </a:r>
            <a:r>
              <a:rPr lang="zh-CN" altLang="en-US" sz="3200" dirty="0" smtClean="0">
                <a:effectLst>
                  <a:outerShdw blurRad="38100" dist="38100" dir="2700000" algn="tl">
                    <a:srgbClr val="000000">
                      <a:alpha val="43137"/>
                    </a:srgbClr>
                  </a:outerShdw>
                </a:effectLst>
              </a:rPr>
              <a:t>过程投资管理及审计系统介绍</a:t>
            </a:r>
            <a:endParaRPr lang="zh-CN" altLang="en-US" sz="3200" dirty="0">
              <a:effectLst>
                <a:outerShdw blurRad="38100" dist="38100" dir="2700000" algn="tl">
                  <a:srgbClr val="000000">
                    <a:alpha val="43137"/>
                  </a:srgbClr>
                </a:outerShdw>
              </a:effectLst>
            </a:endParaRPr>
          </a:p>
        </p:txBody>
      </p:sp>
      <p:sp>
        <p:nvSpPr>
          <p:cNvPr id="5123" name="副标题 2"/>
          <p:cNvSpPr>
            <a:spLocks noGrp="1"/>
          </p:cNvSpPr>
          <p:nvPr>
            <p:ph type="subTitle" idx="1"/>
          </p:nvPr>
        </p:nvSpPr>
        <p:spPr>
          <a:xfrm>
            <a:off x="3276600" y="4772024"/>
            <a:ext cx="5040313" cy="1321272"/>
          </a:xfrm>
        </p:spPr>
        <p:txBody>
          <a:bodyPr>
            <a:normAutofit fontScale="85000" lnSpcReduction="10000"/>
          </a:bodyPr>
          <a:lstStyle/>
          <a:p>
            <a:r>
              <a:rPr lang="zh-CN" altLang="en-US" dirty="0" smtClean="0"/>
              <a:t>北京金马威管理软件开发有限公司</a:t>
            </a:r>
            <a:endParaRPr lang="en-US" altLang="zh-CN" dirty="0" smtClean="0"/>
          </a:p>
          <a:p>
            <a:r>
              <a:rPr lang="zh-CN" altLang="en-US" dirty="0" smtClean="0"/>
              <a:t>北京金马威工程咨询有限公司</a:t>
            </a:r>
            <a:endParaRPr lang="en-US" altLang="zh-CN" dirty="0" smtClean="0"/>
          </a:p>
          <a:p>
            <a:r>
              <a:rPr lang="zh-CN" altLang="en-US" dirty="0" smtClean="0"/>
              <a:t>北京金马威技术培训中心</a:t>
            </a:r>
          </a:p>
        </p:txBody>
      </p:sp>
      <p:sp>
        <p:nvSpPr>
          <p:cNvPr id="4" name="灯片编号占位符 3"/>
          <p:cNvSpPr>
            <a:spLocks noGrp="1"/>
          </p:cNvSpPr>
          <p:nvPr>
            <p:ph type="sldNum" sz="quarter" idx="10"/>
          </p:nvPr>
        </p:nvSpPr>
        <p:spPr/>
        <p:txBody>
          <a:bodyPr/>
          <a:lstStyle/>
          <a:p>
            <a:pPr>
              <a:defRPr/>
            </a:pPr>
            <a:fld id="{9813621B-7E75-4953-8211-0B13C073FC36}" type="slidenum">
              <a:rPr lang="zh-CN" altLang="en-US" smtClean="0"/>
              <a:pPr>
                <a:defRPr/>
              </a:pPr>
              <a:t>1</a:t>
            </a:fld>
            <a:endParaRPr lang="zh-CN" altLang="en-US"/>
          </a:p>
        </p:txBody>
      </p:sp>
      <p:sp>
        <p:nvSpPr>
          <p:cNvPr id="5" name="TextBox 4"/>
          <p:cNvSpPr txBox="1"/>
          <p:nvPr/>
        </p:nvSpPr>
        <p:spPr>
          <a:xfrm>
            <a:off x="2771800" y="3429000"/>
            <a:ext cx="3384376" cy="830997"/>
          </a:xfrm>
          <a:prstGeom prst="rect">
            <a:avLst/>
          </a:prstGeom>
          <a:noFill/>
        </p:spPr>
        <p:txBody>
          <a:bodyPr wrap="square" rtlCol="0">
            <a:spAutoFit/>
          </a:bodyPr>
          <a:lstStyle/>
          <a:p>
            <a:pPr algn="ctr"/>
            <a:r>
              <a:rPr lang="zh-CN" altLang="en-US" sz="4800" b="1" dirty="0">
                <a:solidFill>
                  <a:srgbClr val="FFC000"/>
                </a:solidFill>
                <a:latin typeface="黑体" pitchFamily="49" charset="-122"/>
                <a:ea typeface="黑体" pitchFamily="49" charset="-122"/>
              </a:rPr>
              <a:t>李</a:t>
            </a:r>
            <a:r>
              <a:rPr lang="zh-CN" altLang="en-US" sz="4800" b="1" dirty="0" smtClean="0">
                <a:solidFill>
                  <a:srgbClr val="FFC000"/>
                </a:solidFill>
                <a:latin typeface="黑体" pitchFamily="49" charset="-122"/>
                <a:ea typeface="黑体" pitchFamily="49" charset="-122"/>
              </a:rPr>
              <a:t> 飞</a:t>
            </a:r>
            <a:endParaRPr lang="zh-CN" altLang="en-US" sz="4800" b="1" dirty="0">
              <a:solidFill>
                <a:srgbClr val="FFC000"/>
              </a:solidFill>
              <a:latin typeface="黑体" pitchFamily="49" charset="-122"/>
              <a:ea typeface="黑体"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eaLnBrk="1" fontAlgn="auto" hangingPunct="1">
              <a:spcAft>
                <a:spcPts val="0"/>
              </a:spcAft>
              <a:defRPr/>
            </a:pPr>
            <a:r>
              <a:rPr lang="zh-CN" altLang="en-US" dirty="0" smtClean="0"/>
              <a:t>四、系统架构－范围与对象</a:t>
            </a:r>
            <a:endParaRPr lang="zh-CN" altLang="en-US" dirty="0"/>
          </a:p>
        </p:txBody>
      </p:sp>
      <p:sp>
        <p:nvSpPr>
          <p:cNvPr id="12292" name="灯片编号占位符 7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8887B9-3BF8-4497-954D-D1F6EB10C4F7}" type="slidenum">
              <a:rPr lang="zh-CN" altLang="en-US" smtClean="0"/>
              <a:pPr fontAlgn="base">
                <a:spcBef>
                  <a:spcPct val="0"/>
                </a:spcBef>
                <a:spcAft>
                  <a:spcPct val="0"/>
                </a:spcAft>
                <a:defRPr/>
              </a:pPr>
              <a:t>10</a:t>
            </a:fld>
            <a:endParaRPr lang="zh-CN" altLang="en-US" smtClean="0"/>
          </a:p>
        </p:txBody>
      </p:sp>
      <p:grpSp>
        <p:nvGrpSpPr>
          <p:cNvPr id="3" name="组合 35"/>
          <p:cNvGrpSpPr>
            <a:grpSpLocks/>
          </p:cNvGrpSpPr>
          <p:nvPr/>
        </p:nvGrpSpPr>
        <p:grpSpPr bwMode="auto">
          <a:xfrm>
            <a:off x="142875" y="1143000"/>
            <a:ext cx="8715375" cy="4949825"/>
            <a:chOff x="142844" y="1142984"/>
            <a:chExt cx="9001156" cy="4949825"/>
          </a:xfrm>
        </p:grpSpPr>
        <p:sp>
          <p:nvSpPr>
            <p:cNvPr id="35" name="圆角矩形 34"/>
            <p:cNvSpPr/>
            <p:nvPr/>
          </p:nvSpPr>
          <p:spPr>
            <a:xfrm>
              <a:off x="7715948" y="1714484"/>
              <a:ext cx="1428052" cy="421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18" name="TextBox 113"/>
            <p:cNvSpPr txBox="1">
              <a:spLocks noChangeArrowheads="1"/>
            </p:cNvSpPr>
            <p:nvPr/>
          </p:nvSpPr>
          <p:spPr bwMode="auto">
            <a:xfrm>
              <a:off x="1652140" y="2199747"/>
              <a:ext cx="473335" cy="3281529"/>
            </a:xfrm>
            <a:prstGeom prst="rect">
              <a:avLst/>
            </a:prstGeom>
            <a:noFill/>
            <a:ln w="9525">
              <a:noFill/>
              <a:miter lim="800000"/>
              <a:headEnd/>
              <a:tailEnd/>
            </a:ln>
          </p:spPr>
          <p:txBody>
            <a:bodyPr vert="eaVert">
              <a:spAutoFit/>
            </a:bodyPr>
            <a:lstStyle/>
            <a:p>
              <a:endParaRPr lang="zh-CN" altLang="en-US"/>
            </a:p>
          </p:txBody>
        </p:sp>
        <p:sp>
          <p:nvSpPr>
            <p:cNvPr id="13319" name="TextBox 114"/>
            <p:cNvSpPr txBox="1">
              <a:spLocks noChangeArrowheads="1"/>
            </p:cNvSpPr>
            <p:nvPr/>
          </p:nvSpPr>
          <p:spPr bwMode="auto">
            <a:xfrm>
              <a:off x="1756334" y="2422224"/>
              <a:ext cx="369141" cy="285273"/>
            </a:xfrm>
            <a:prstGeom prst="rect">
              <a:avLst/>
            </a:prstGeom>
            <a:noFill/>
            <a:ln w="9525">
              <a:noFill/>
              <a:miter lim="800000"/>
              <a:headEnd/>
              <a:tailEnd/>
            </a:ln>
          </p:spPr>
          <p:txBody>
            <a:bodyPr>
              <a:spAutoFit/>
            </a:bodyPr>
            <a:lstStyle/>
            <a:p>
              <a:endParaRPr lang="zh-CN" altLang="en-US"/>
            </a:p>
          </p:txBody>
        </p:sp>
        <p:sp>
          <p:nvSpPr>
            <p:cNvPr id="116" name="圆角矩形 115"/>
            <p:cNvSpPr/>
            <p:nvPr/>
          </p:nvSpPr>
          <p:spPr bwMode="auto">
            <a:xfrm>
              <a:off x="142844" y="1646222"/>
              <a:ext cx="1928116" cy="4446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圆角矩形 116"/>
            <p:cNvSpPr/>
            <p:nvPr/>
          </p:nvSpPr>
          <p:spPr bwMode="auto">
            <a:xfrm>
              <a:off x="5643551" y="1714484"/>
              <a:ext cx="1500192" cy="4286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圆角矩形 117"/>
            <p:cNvSpPr/>
            <p:nvPr/>
          </p:nvSpPr>
          <p:spPr bwMode="auto">
            <a:xfrm>
              <a:off x="480592" y="1142984"/>
              <a:ext cx="1254260"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t>适用对象</a:t>
              </a:r>
            </a:p>
          </p:txBody>
        </p:sp>
        <p:sp>
          <p:nvSpPr>
            <p:cNvPr id="119" name="圆角矩形 118"/>
            <p:cNvSpPr/>
            <p:nvPr/>
          </p:nvSpPr>
          <p:spPr bwMode="auto">
            <a:xfrm>
              <a:off x="6643679" y="1142984"/>
              <a:ext cx="1328039"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t>业务范围</a:t>
              </a:r>
            </a:p>
          </p:txBody>
        </p:sp>
        <p:sp>
          <p:nvSpPr>
            <p:cNvPr id="120" name="圆角矩形 119"/>
            <p:cNvSpPr/>
            <p:nvPr/>
          </p:nvSpPr>
          <p:spPr bwMode="auto">
            <a:xfrm>
              <a:off x="3071089" y="2786047"/>
              <a:ext cx="1500193" cy="14287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t>建设项目全过程投资管理及审计系统</a:t>
              </a:r>
            </a:p>
          </p:txBody>
        </p:sp>
        <p:sp>
          <p:nvSpPr>
            <p:cNvPr id="121" name="圆角矩形 120"/>
            <p:cNvSpPr/>
            <p:nvPr/>
          </p:nvSpPr>
          <p:spPr bwMode="auto">
            <a:xfrm>
              <a:off x="511744" y="4214797"/>
              <a:ext cx="1255899" cy="35560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施工单位</a:t>
              </a:r>
            </a:p>
          </p:txBody>
        </p:sp>
        <p:sp>
          <p:nvSpPr>
            <p:cNvPr id="122" name="圆角矩形 121"/>
            <p:cNvSpPr/>
            <p:nvPr/>
          </p:nvSpPr>
          <p:spPr bwMode="auto">
            <a:xfrm>
              <a:off x="511744" y="4714859"/>
              <a:ext cx="1255899" cy="34290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监理单位</a:t>
              </a:r>
            </a:p>
          </p:txBody>
        </p:sp>
        <p:sp>
          <p:nvSpPr>
            <p:cNvPr id="123" name="圆角矩形 122"/>
            <p:cNvSpPr/>
            <p:nvPr/>
          </p:nvSpPr>
          <p:spPr bwMode="auto">
            <a:xfrm>
              <a:off x="501907" y="1754172"/>
              <a:ext cx="1254259" cy="30480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建设单位</a:t>
              </a:r>
            </a:p>
          </p:txBody>
        </p:sp>
        <p:sp>
          <p:nvSpPr>
            <p:cNvPr id="124" name="圆角矩形 123"/>
            <p:cNvSpPr/>
            <p:nvPr/>
          </p:nvSpPr>
          <p:spPr bwMode="auto">
            <a:xfrm>
              <a:off x="511744" y="3714734"/>
              <a:ext cx="1255899" cy="3397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咨询单位</a:t>
              </a:r>
            </a:p>
          </p:txBody>
        </p:sp>
        <p:sp>
          <p:nvSpPr>
            <p:cNvPr id="125" name="圆角矩形 124"/>
            <p:cNvSpPr/>
            <p:nvPr/>
          </p:nvSpPr>
          <p:spPr bwMode="auto">
            <a:xfrm>
              <a:off x="501907" y="2792397"/>
              <a:ext cx="1254259" cy="36195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审计单位</a:t>
              </a:r>
            </a:p>
          </p:txBody>
        </p:sp>
        <p:sp>
          <p:nvSpPr>
            <p:cNvPr id="126" name="圆角矩形 125"/>
            <p:cNvSpPr/>
            <p:nvPr/>
          </p:nvSpPr>
          <p:spPr bwMode="auto">
            <a:xfrm>
              <a:off x="511744" y="3286109"/>
              <a:ext cx="1255899" cy="354013"/>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项目管理单位</a:t>
              </a:r>
            </a:p>
          </p:txBody>
        </p:sp>
        <p:sp>
          <p:nvSpPr>
            <p:cNvPr id="127" name="圆角矩形 126"/>
            <p:cNvSpPr/>
            <p:nvPr/>
          </p:nvSpPr>
          <p:spPr bwMode="auto">
            <a:xfrm>
              <a:off x="511744" y="5143484"/>
              <a:ext cx="1255899" cy="3651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政府部门</a:t>
              </a:r>
            </a:p>
          </p:txBody>
        </p:sp>
        <p:sp>
          <p:nvSpPr>
            <p:cNvPr id="128" name="圆角矩形 127"/>
            <p:cNvSpPr/>
            <p:nvPr/>
          </p:nvSpPr>
          <p:spPr bwMode="auto">
            <a:xfrm>
              <a:off x="501907" y="5703872"/>
              <a:ext cx="1254259" cy="271462"/>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latin typeface="+mn-ea"/>
                </a:rPr>
                <a:t>……</a:t>
              </a:r>
              <a:endParaRPr lang="zh-CN" altLang="en-US" sz="1400" dirty="0">
                <a:latin typeface="+mn-ea"/>
              </a:endParaRPr>
            </a:p>
          </p:txBody>
        </p:sp>
        <p:sp>
          <p:nvSpPr>
            <p:cNvPr id="129" name="圆角矩形 128"/>
            <p:cNvSpPr/>
            <p:nvPr/>
          </p:nvSpPr>
          <p:spPr bwMode="auto">
            <a:xfrm>
              <a:off x="5715691" y="1857359"/>
              <a:ext cx="1355911" cy="642938"/>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以造价为核心项目管理</a:t>
              </a:r>
            </a:p>
          </p:txBody>
        </p:sp>
        <p:sp>
          <p:nvSpPr>
            <p:cNvPr id="130" name="圆角矩形 129"/>
            <p:cNvSpPr/>
            <p:nvPr/>
          </p:nvSpPr>
          <p:spPr bwMode="auto">
            <a:xfrm>
              <a:off x="5715691" y="2786047"/>
              <a:ext cx="1355911" cy="4286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全过程审计</a:t>
              </a:r>
            </a:p>
          </p:txBody>
        </p:sp>
        <p:sp>
          <p:nvSpPr>
            <p:cNvPr id="131" name="圆角矩形 130"/>
            <p:cNvSpPr/>
            <p:nvPr/>
          </p:nvSpPr>
          <p:spPr bwMode="auto">
            <a:xfrm>
              <a:off x="7786449" y="3428984"/>
              <a:ext cx="1214911" cy="4286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工程量清单</a:t>
              </a:r>
            </a:p>
          </p:txBody>
        </p:sp>
        <p:sp>
          <p:nvSpPr>
            <p:cNvPr id="132" name="圆角矩形 131"/>
            <p:cNvSpPr/>
            <p:nvPr/>
          </p:nvSpPr>
          <p:spPr bwMode="auto">
            <a:xfrm>
              <a:off x="7786449" y="4143359"/>
              <a:ext cx="1214911" cy="33020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招标控制价</a:t>
              </a:r>
            </a:p>
          </p:txBody>
        </p:sp>
        <p:sp>
          <p:nvSpPr>
            <p:cNvPr id="133" name="圆角矩形 132"/>
            <p:cNvSpPr/>
            <p:nvPr/>
          </p:nvSpPr>
          <p:spPr bwMode="auto">
            <a:xfrm>
              <a:off x="7786449" y="2071672"/>
              <a:ext cx="1214911" cy="357187"/>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工程估算</a:t>
              </a:r>
            </a:p>
          </p:txBody>
        </p:sp>
        <p:sp>
          <p:nvSpPr>
            <p:cNvPr id="134" name="圆角矩形 133"/>
            <p:cNvSpPr/>
            <p:nvPr/>
          </p:nvSpPr>
          <p:spPr bwMode="auto">
            <a:xfrm>
              <a:off x="7786449" y="2786047"/>
              <a:ext cx="1208352" cy="357187"/>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工程概算</a:t>
              </a:r>
            </a:p>
          </p:txBody>
        </p:sp>
        <p:sp>
          <p:nvSpPr>
            <p:cNvPr id="135" name="圆角矩形 134"/>
            <p:cNvSpPr/>
            <p:nvPr/>
          </p:nvSpPr>
          <p:spPr bwMode="auto">
            <a:xfrm>
              <a:off x="7786449" y="5286359"/>
              <a:ext cx="1208352" cy="357188"/>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工程决算</a:t>
              </a:r>
            </a:p>
          </p:txBody>
        </p:sp>
        <p:sp>
          <p:nvSpPr>
            <p:cNvPr id="136" name="右箭头 135"/>
            <p:cNvSpPr/>
            <p:nvPr/>
          </p:nvSpPr>
          <p:spPr bwMode="auto">
            <a:xfrm>
              <a:off x="4715563" y="2928922"/>
              <a:ext cx="855848" cy="90328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业务范围</a:t>
              </a:r>
            </a:p>
          </p:txBody>
        </p:sp>
        <p:sp>
          <p:nvSpPr>
            <p:cNvPr id="137" name="左箭头 136"/>
            <p:cNvSpPr/>
            <p:nvPr/>
          </p:nvSpPr>
          <p:spPr bwMode="auto">
            <a:xfrm>
              <a:off x="2070960" y="3000359"/>
              <a:ext cx="857488" cy="857250"/>
            </a:xfrm>
            <a:prstGeom prst="lef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适用对象</a:t>
              </a:r>
            </a:p>
          </p:txBody>
        </p:sp>
        <p:sp>
          <p:nvSpPr>
            <p:cNvPr id="138" name="圆角矩形 137"/>
            <p:cNvSpPr/>
            <p:nvPr/>
          </p:nvSpPr>
          <p:spPr bwMode="auto">
            <a:xfrm>
              <a:off x="5715691" y="5000609"/>
              <a:ext cx="1285411" cy="4286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139" name="圆角矩形 138"/>
            <p:cNvSpPr/>
            <p:nvPr/>
          </p:nvSpPr>
          <p:spPr bwMode="auto">
            <a:xfrm>
              <a:off x="7786449" y="4714859"/>
              <a:ext cx="1214911" cy="28575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工程结算</a:t>
              </a:r>
            </a:p>
          </p:txBody>
        </p:sp>
        <p:sp>
          <p:nvSpPr>
            <p:cNvPr id="140" name="圆角矩形 139"/>
            <p:cNvSpPr/>
            <p:nvPr/>
          </p:nvSpPr>
          <p:spPr bwMode="auto">
            <a:xfrm>
              <a:off x="5715691" y="3500422"/>
              <a:ext cx="1355911" cy="4286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投资评审</a:t>
              </a:r>
            </a:p>
          </p:txBody>
        </p:sp>
        <p:sp>
          <p:nvSpPr>
            <p:cNvPr id="141" name="圆角矩形 140"/>
            <p:cNvSpPr/>
            <p:nvPr/>
          </p:nvSpPr>
          <p:spPr bwMode="auto">
            <a:xfrm>
              <a:off x="5715691" y="4286234"/>
              <a:ext cx="1355911" cy="428625"/>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国家审计</a:t>
              </a:r>
            </a:p>
          </p:txBody>
        </p:sp>
        <p:sp>
          <p:nvSpPr>
            <p:cNvPr id="142" name="圆角矩形 141"/>
            <p:cNvSpPr/>
            <p:nvPr/>
          </p:nvSpPr>
          <p:spPr bwMode="auto">
            <a:xfrm>
              <a:off x="501907" y="2181209"/>
              <a:ext cx="1254259" cy="488950"/>
            </a:xfrm>
            <a:prstGeom prst="roundRect">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代建单位</a:t>
              </a:r>
            </a:p>
          </p:txBody>
        </p:sp>
        <p:sp>
          <p:nvSpPr>
            <p:cNvPr id="37" name="左大括号 36"/>
            <p:cNvSpPr/>
            <p:nvPr/>
          </p:nvSpPr>
          <p:spPr>
            <a:xfrm>
              <a:off x="7286385" y="2143109"/>
              <a:ext cx="357423" cy="3214688"/>
            </a:xfrm>
            <a:prstGeom prst="leftBrace">
              <a:avLst/>
            </a:prstGeom>
            <a:ln w="508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1065212"/>
            <a:ext cx="9072562" cy="5028083"/>
          </a:xfrm>
          <a:prstGeom prst="rect">
            <a:avLst/>
          </a:prstGeom>
          <a:noFill/>
          <a:ln>
            <a:prstDash val="sysDash"/>
          </a:ln>
        </p:spPr>
        <p:style>
          <a:lnRef idx="2">
            <a:schemeClr val="dk1"/>
          </a:lnRef>
          <a:fillRef idx="100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835150" y="157163"/>
            <a:ext cx="6130925" cy="706437"/>
          </a:xfrm>
        </p:spPr>
        <p:txBody>
          <a:bodyPr rtlCol="0"/>
          <a:lstStyle/>
          <a:p>
            <a:pPr eaLnBrk="1" fontAlgn="auto" hangingPunct="1">
              <a:spcAft>
                <a:spcPts val="0"/>
              </a:spcAft>
              <a:defRPr/>
            </a:pPr>
            <a:r>
              <a:rPr lang="zh-CN" altLang="en-US" dirty="0"/>
              <a:t>一</a:t>
            </a:r>
            <a:r>
              <a:rPr lang="zh-CN" altLang="en-US" dirty="0" smtClean="0"/>
              <a:t>、系统介绍－平台架构</a:t>
            </a:r>
            <a:endParaRPr lang="zh-CN" altLang="en-US" dirty="0"/>
          </a:p>
        </p:txBody>
      </p:sp>
      <p:sp>
        <p:nvSpPr>
          <p:cNvPr id="14339" name="灯片编号占位符 7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C5BC5A-D220-4E93-B684-C7B0987715B1}" type="slidenum">
              <a:rPr lang="zh-CN" altLang="en-US" smtClean="0"/>
              <a:pPr fontAlgn="base">
                <a:spcBef>
                  <a:spcPct val="0"/>
                </a:spcBef>
                <a:spcAft>
                  <a:spcPct val="0"/>
                </a:spcAft>
                <a:defRPr/>
              </a:pPr>
              <a:t>11</a:t>
            </a:fld>
            <a:endParaRPr lang="zh-CN" altLang="en-US" smtClean="0"/>
          </a:p>
        </p:txBody>
      </p:sp>
      <p:grpSp>
        <p:nvGrpSpPr>
          <p:cNvPr id="15364" name="组合 107"/>
          <p:cNvGrpSpPr>
            <a:grpSpLocks/>
          </p:cNvGrpSpPr>
          <p:nvPr/>
        </p:nvGrpSpPr>
        <p:grpSpPr bwMode="auto">
          <a:xfrm>
            <a:off x="71438" y="1065213"/>
            <a:ext cx="8976753" cy="4974180"/>
            <a:chOff x="71438" y="1065213"/>
            <a:chExt cx="8976753" cy="4974180"/>
          </a:xfrm>
        </p:grpSpPr>
        <p:sp>
          <p:nvSpPr>
            <p:cNvPr id="345" name="圆角矩形 344"/>
            <p:cNvSpPr/>
            <p:nvPr/>
          </p:nvSpPr>
          <p:spPr bwMode="auto">
            <a:xfrm>
              <a:off x="1093788" y="3213088"/>
              <a:ext cx="6908800" cy="2112962"/>
            </a:xfrm>
            <a:prstGeom prst="roundRect">
              <a:avLst>
                <a:gd name="adj" fmla="val 3969"/>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46" name="圆角矩形 345"/>
            <p:cNvSpPr/>
            <p:nvPr/>
          </p:nvSpPr>
          <p:spPr bwMode="auto">
            <a:xfrm>
              <a:off x="1112838" y="3586150"/>
              <a:ext cx="1066800" cy="1693863"/>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400" dirty="0">
                  <a:solidFill>
                    <a:schemeClr val="tx1">
                      <a:lumMod val="65000"/>
                      <a:lumOff val="35000"/>
                    </a:schemeClr>
                  </a:solidFill>
                  <a:latin typeface="微软雅黑" pitchFamily="34" charset="-122"/>
                  <a:ea typeface="微软雅黑" pitchFamily="34" charset="-122"/>
                </a:rPr>
                <a:t>决策阶段</a:t>
              </a:r>
            </a:p>
          </p:txBody>
        </p:sp>
        <p:sp>
          <p:nvSpPr>
            <p:cNvPr id="347" name="圆角矩形 346"/>
            <p:cNvSpPr/>
            <p:nvPr/>
          </p:nvSpPr>
          <p:spPr bwMode="auto">
            <a:xfrm>
              <a:off x="2219325" y="3586150"/>
              <a:ext cx="1066800" cy="1693863"/>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400" dirty="0">
                  <a:solidFill>
                    <a:schemeClr val="tx1">
                      <a:lumMod val="65000"/>
                      <a:lumOff val="35000"/>
                    </a:schemeClr>
                  </a:solidFill>
                  <a:latin typeface="微软雅黑" pitchFamily="34" charset="-122"/>
                  <a:ea typeface="微软雅黑" pitchFamily="34" charset="-122"/>
                </a:rPr>
                <a:t>勘设阶段</a:t>
              </a:r>
            </a:p>
          </p:txBody>
        </p:sp>
        <p:sp>
          <p:nvSpPr>
            <p:cNvPr id="348" name="圆角矩形 347"/>
            <p:cNvSpPr/>
            <p:nvPr/>
          </p:nvSpPr>
          <p:spPr bwMode="auto">
            <a:xfrm>
              <a:off x="3333750" y="3586150"/>
              <a:ext cx="1066800" cy="1693863"/>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300" dirty="0">
                  <a:solidFill>
                    <a:schemeClr val="tx1">
                      <a:lumMod val="65000"/>
                      <a:lumOff val="35000"/>
                    </a:schemeClr>
                  </a:solidFill>
                  <a:latin typeface="微软雅黑" pitchFamily="34" charset="-122"/>
                  <a:ea typeface="微软雅黑" pitchFamily="34" charset="-122"/>
                </a:rPr>
                <a:t>招投标阶段</a:t>
              </a:r>
            </a:p>
          </p:txBody>
        </p:sp>
        <p:sp>
          <p:nvSpPr>
            <p:cNvPr id="349" name="圆角矩形 348"/>
            <p:cNvSpPr/>
            <p:nvPr/>
          </p:nvSpPr>
          <p:spPr bwMode="auto">
            <a:xfrm>
              <a:off x="4448175" y="3586150"/>
              <a:ext cx="1065213" cy="1693863"/>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400" dirty="0">
                  <a:solidFill>
                    <a:schemeClr val="tx1">
                      <a:lumMod val="65000"/>
                      <a:lumOff val="35000"/>
                    </a:schemeClr>
                  </a:solidFill>
                  <a:latin typeface="微软雅黑" pitchFamily="34" charset="-122"/>
                  <a:ea typeface="微软雅黑" pitchFamily="34" charset="-122"/>
                </a:rPr>
                <a:t>施工阶段</a:t>
              </a:r>
            </a:p>
          </p:txBody>
        </p:sp>
        <p:sp>
          <p:nvSpPr>
            <p:cNvPr id="350" name="矩形 349"/>
            <p:cNvSpPr/>
            <p:nvPr/>
          </p:nvSpPr>
          <p:spPr bwMode="auto">
            <a:xfrm>
              <a:off x="1176338" y="3979850"/>
              <a:ext cx="863600"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项目建议书</a:t>
              </a:r>
            </a:p>
          </p:txBody>
        </p:sp>
        <p:sp>
          <p:nvSpPr>
            <p:cNvPr id="351" name="矩形 350"/>
            <p:cNvSpPr/>
            <p:nvPr/>
          </p:nvSpPr>
          <p:spPr bwMode="auto">
            <a:xfrm>
              <a:off x="1176338" y="4275125"/>
              <a:ext cx="863600"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可行性报告</a:t>
              </a:r>
            </a:p>
          </p:txBody>
        </p:sp>
        <p:sp>
          <p:nvSpPr>
            <p:cNvPr id="352" name="矩形 351"/>
            <p:cNvSpPr/>
            <p:nvPr/>
          </p:nvSpPr>
          <p:spPr bwMode="auto">
            <a:xfrm>
              <a:off x="1176338" y="4568813"/>
              <a:ext cx="863600" cy="2127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投资估算</a:t>
              </a:r>
            </a:p>
          </p:txBody>
        </p:sp>
        <p:sp>
          <p:nvSpPr>
            <p:cNvPr id="353" name="矩形 352"/>
            <p:cNvSpPr/>
            <p:nvPr/>
          </p:nvSpPr>
          <p:spPr bwMode="auto">
            <a:xfrm>
              <a:off x="1176338" y="4864088"/>
              <a:ext cx="863600" cy="2095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经济评价</a:t>
              </a:r>
            </a:p>
          </p:txBody>
        </p:sp>
        <p:sp>
          <p:nvSpPr>
            <p:cNvPr id="354" name="上箭头 353"/>
            <p:cNvSpPr/>
            <p:nvPr/>
          </p:nvSpPr>
          <p:spPr bwMode="auto">
            <a:xfrm>
              <a:off x="2886075" y="5301208"/>
              <a:ext cx="234950" cy="212725"/>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55" name="上箭头 354"/>
            <p:cNvSpPr/>
            <p:nvPr/>
          </p:nvSpPr>
          <p:spPr bwMode="auto">
            <a:xfrm>
              <a:off x="5659438" y="5313908"/>
              <a:ext cx="234950" cy="211137"/>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56" name="上箭头 355"/>
            <p:cNvSpPr/>
            <p:nvPr/>
          </p:nvSpPr>
          <p:spPr bwMode="auto">
            <a:xfrm>
              <a:off x="4238625" y="5301208"/>
              <a:ext cx="234950" cy="212725"/>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377" name="TextBox 43"/>
            <p:cNvSpPr txBox="1">
              <a:spLocks noChangeArrowheads="1"/>
            </p:cNvSpPr>
            <p:nvPr/>
          </p:nvSpPr>
          <p:spPr bwMode="auto">
            <a:xfrm>
              <a:off x="2455871" y="3170777"/>
              <a:ext cx="3734958" cy="38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a:solidFill>
                    <a:schemeClr val="bg1"/>
                  </a:solidFill>
                  <a:latin typeface="微软雅黑" pitchFamily="34" charset="-122"/>
                  <a:ea typeface="微软雅黑" pitchFamily="34" charset="-122"/>
                </a:rPr>
                <a:t>建设项目全过程工作</a:t>
              </a:r>
            </a:p>
          </p:txBody>
        </p:sp>
        <p:sp>
          <p:nvSpPr>
            <p:cNvPr id="358" name="圆角矩形 357"/>
            <p:cNvSpPr/>
            <p:nvPr/>
          </p:nvSpPr>
          <p:spPr bwMode="auto">
            <a:xfrm>
              <a:off x="5559425" y="3586150"/>
              <a:ext cx="1063625" cy="1693863"/>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400" dirty="0">
                  <a:solidFill>
                    <a:schemeClr val="tx1">
                      <a:lumMod val="65000"/>
                      <a:lumOff val="35000"/>
                    </a:schemeClr>
                  </a:solidFill>
                  <a:latin typeface="微软雅黑" pitchFamily="34" charset="-122"/>
                  <a:ea typeface="微软雅黑" pitchFamily="34" charset="-122"/>
                </a:rPr>
                <a:t>竣工阶段</a:t>
              </a:r>
            </a:p>
          </p:txBody>
        </p:sp>
        <p:sp>
          <p:nvSpPr>
            <p:cNvPr id="15379" name="TextBox 45"/>
            <p:cNvSpPr txBox="1">
              <a:spLocks noChangeArrowheads="1"/>
            </p:cNvSpPr>
            <p:nvPr/>
          </p:nvSpPr>
          <p:spPr bwMode="auto">
            <a:xfrm>
              <a:off x="1197651" y="4964336"/>
              <a:ext cx="766904" cy="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bg1"/>
                  </a:solidFill>
                  <a:latin typeface="华文中宋" pitchFamily="2" charset="-122"/>
                  <a:ea typeface="华文中宋" pitchFamily="2" charset="-122"/>
                </a:rPr>
                <a:t>……</a:t>
              </a:r>
              <a:endParaRPr lang="zh-CN" altLang="en-US">
                <a:solidFill>
                  <a:schemeClr val="bg1"/>
                </a:solidFill>
                <a:latin typeface="华文中宋" pitchFamily="2" charset="-122"/>
                <a:ea typeface="华文中宋" pitchFamily="2" charset="-122"/>
              </a:endParaRPr>
            </a:p>
          </p:txBody>
        </p:sp>
        <p:sp>
          <p:nvSpPr>
            <p:cNvPr id="360" name="矩形 359"/>
            <p:cNvSpPr/>
            <p:nvPr/>
          </p:nvSpPr>
          <p:spPr bwMode="auto">
            <a:xfrm>
              <a:off x="2314575" y="4864088"/>
              <a:ext cx="863600" cy="2095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设计图纸</a:t>
              </a:r>
            </a:p>
          </p:txBody>
        </p:sp>
        <p:sp>
          <p:nvSpPr>
            <p:cNvPr id="361" name="矩形 360"/>
            <p:cNvSpPr/>
            <p:nvPr/>
          </p:nvSpPr>
          <p:spPr bwMode="auto">
            <a:xfrm>
              <a:off x="2314575" y="4568813"/>
              <a:ext cx="863600" cy="2127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设计概算</a:t>
              </a:r>
            </a:p>
          </p:txBody>
        </p:sp>
        <p:sp>
          <p:nvSpPr>
            <p:cNvPr id="15382" name="TextBox 48"/>
            <p:cNvSpPr txBox="1">
              <a:spLocks noChangeArrowheads="1"/>
            </p:cNvSpPr>
            <p:nvPr/>
          </p:nvSpPr>
          <p:spPr bwMode="auto">
            <a:xfrm>
              <a:off x="2244447" y="4957322"/>
              <a:ext cx="766905" cy="37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chemeClr val="bg1"/>
                  </a:solidFill>
                  <a:latin typeface="华文中宋" pitchFamily="2" charset="-122"/>
                  <a:ea typeface="华文中宋" pitchFamily="2" charset="-122"/>
                </a:rPr>
                <a:t>……</a:t>
              </a:r>
              <a:endParaRPr lang="zh-CN" altLang="en-US" dirty="0">
                <a:solidFill>
                  <a:schemeClr val="bg1"/>
                </a:solidFill>
                <a:latin typeface="华文中宋" pitchFamily="2" charset="-122"/>
                <a:ea typeface="华文中宋" pitchFamily="2" charset="-122"/>
              </a:endParaRPr>
            </a:p>
          </p:txBody>
        </p:sp>
        <p:sp>
          <p:nvSpPr>
            <p:cNvPr id="363" name="矩形 362"/>
            <p:cNvSpPr/>
            <p:nvPr/>
          </p:nvSpPr>
          <p:spPr bwMode="auto">
            <a:xfrm>
              <a:off x="2314575" y="4275125"/>
              <a:ext cx="863600"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勘设合同</a:t>
              </a:r>
            </a:p>
          </p:txBody>
        </p:sp>
        <p:sp>
          <p:nvSpPr>
            <p:cNvPr id="364" name="矩形 363"/>
            <p:cNvSpPr/>
            <p:nvPr/>
          </p:nvSpPr>
          <p:spPr bwMode="auto">
            <a:xfrm>
              <a:off x="3430588" y="4864088"/>
              <a:ext cx="862012" cy="2095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工程量清单</a:t>
              </a:r>
            </a:p>
          </p:txBody>
        </p:sp>
        <p:sp>
          <p:nvSpPr>
            <p:cNvPr id="365" name="矩形 364"/>
            <p:cNvSpPr/>
            <p:nvPr/>
          </p:nvSpPr>
          <p:spPr bwMode="auto">
            <a:xfrm>
              <a:off x="3430588" y="4568813"/>
              <a:ext cx="862012" cy="2127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招标控制价</a:t>
              </a:r>
            </a:p>
          </p:txBody>
        </p:sp>
        <p:sp>
          <p:nvSpPr>
            <p:cNvPr id="366" name="矩形 365"/>
            <p:cNvSpPr/>
            <p:nvPr/>
          </p:nvSpPr>
          <p:spPr bwMode="auto">
            <a:xfrm>
              <a:off x="3430588" y="4275125"/>
              <a:ext cx="862012"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施工合同</a:t>
              </a:r>
            </a:p>
          </p:txBody>
        </p:sp>
        <p:sp>
          <p:nvSpPr>
            <p:cNvPr id="367" name="矩形 366"/>
            <p:cNvSpPr/>
            <p:nvPr/>
          </p:nvSpPr>
          <p:spPr bwMode="auto">
            <a:xfrm>
              <a:off x="3430588" y="3979850"/>
              <a:ext cx="862012"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招标文件</a:t>
              </a:r>
            </a:p>
          </p:txBody>
        </p:sp>
        <p:sp>
          <p:nvSpPr>
            <p:cNvPr id="15388" name="TextBox 55"/>
            <p:cNvSpPr txBox="1">
              <a:spLocks noChangeArrowheads="1"/>
            </p:cNvSpPr>
            <p:nvPr/>
          </p:nvSpPr>
          <p:spPr bwMode="auto">
            <a:xfrm>
              <a:off x="3358836" y="4964336"/>
              <a:ext cx="766904" cy="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bg1"/>
                  </a:solidFill>
                  <a:latin typeface="华文中宋" pitchFamily="2" charset="-122"/>
                  <a:ea typeface="华文中宋" pitchFamily="2" charset="-122"/>
                </a:rPr>
                <a:t>……</a:t>
              </a:r>
              <a:endParaRPr lang="zh-CN" altLang="en-US">
                <a:solidFill>
                  <a:schemeClr val="bg1"/>
                </a:solidFill>
                <a:latin typeface="华文中宋" pitchFamily="2" charset="-122"/>
                <a:ea typeface="华文中宋" pitchFamily="2" charset="-122"/>
              </a:endParaRPr>
            </a:p>
          </p:txBody>
        </p:sp>
        <p:sp>
          <p:nvSpPr>
            <p:cNvPr id="369" name="矩形 368"/>
            <p:cNvSpPr/>
            <p:nvPr/>
          </p:nvSpPr>
          <p:spPr bwMode="auto">
            <a:xfrm>
              <a:off x="4545013" y="4864088"/>
              <a:ext cx="860425" cy="2095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计量支付</a:t>
              </a:r>
            </a:p>
          </p:txBody>
        </p:sp>
        <p:sp>
          <p:nvSpPr>
            <p:cNvPr id="370" name="矩形 369"/>
            <p:cNvSpPr/>
            <p:nvPr/>
          </p:nvSpPr>
          <p:spPr bwMode="auto">
            <a:xfrm>
              <a:off x="4545013" y="4275125"/>
              <a:ext cx="860425"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工程</a:t>
              </a:r>
              <a:r>
                <a:rPr lang="zh-CN" altLang="en-US" sz="1200" dirty="0">
                  <a:latin typeface="华文中宋" pitchFamily="2" charset="-122"/>
                  <a:ea typeface="华文中宋" pitchFamily="2" charset="-122"/>
                </a:rPr>
                <a:t>索赔</a:t>
              </a:r>
            </a:p>
          </p:txBody>
        </p:sp>
        <p:sp>
          <p:nvSpPr>
            <p:cNvPr id="371" name="矩形 370"/>
            <p:cNvSpPr/>
            <p:nvPr/>
          </p:nvSpPr>
          <p:spPr bwMode="auto">
            <a:xfrm>
              <a:off x="4545013" y="3979850"/>
              <a:ext cx="860425"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工程变更</a:t>
              </a:r>
            </a:p>
          </p:txBody>
        </p:sp>
        <p:sp>
          <p:nvSpPr>
            <p:cNvPr id="15392" name="TextBox 60"/>
            <p:cNvSpPr txBox="1">
              <a:spLocks noChangeArrowheads="1"/>
            </p:cNvSpPr>
            <p:nvPr/>
          </p:nvSpPr>
          <p:spPr bwMode="auto">
            <a:xfrm>
              <a:off x="4473000" y="4964336"/>
              <a:ext cx="766904" cy="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bg1"/>
                  </a:solidFill>
                  <a:latin typeface="华文中宋" pitchFamily="2" charset="-122"/>
                  <a:ea typeface="华文中宋" pitchFamily="2" charset="-122"/>
                </a:rPr>
                <a:t>……</a:t>
              </a:r>
              <a:endParaRPr lang="zh-CN" altLang="en-US">
                <a:solidFill>
                  <a:schemeClr val="bg1"/>
                </a:solidFill>
                <a:latin typeface="华文中宋" pitchFamily="2" charset="-122"/>
                <a:ea typeface="华文中宋" pitchFamily="2" charset="-122"/>
              </a:endParaRPr>
            </a:p>
          </p:txBody>
        </p:sp>
        <p:sp>
          <p:nvSpPr>
            <p:cNvPr id="373" name="矩形 372"/>
            <p:cNvSpPr/>
            <p:nvPr/>
          </p:nvSpPr>
          <p:spPr bwMode="auto">
            <a:xfrm>
              <a:off x="5645150" y="4864088"/>
              <a:ext cx="860425" cy="20955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竣工决算</a:t>
              </a:r>
            </a:p>
          </p:txBody>
        </p:sp>
        <p:sp>
          <p:nvSpPr>
            <p:cNvPr id="374" name="矩形 373"/>
            <p:cNvSpPr/>
            <p:nvPr/>
          </p:nvSpPr>
          <p:spPr bwMode="auto">
            <a:xfrm>
              <a:off x="5645150" y="4568813"/>
              <a:ext cx="860425" cy="2127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竣工结算</a:t>
              </a:r>
            </a:p>
          </p:txBody>
        </p:sp>
        <p:sp>
          <p:nvSpPr>
            <p:cNvPr id="375" name="矩形 374"/>
            <p:cNvSpPr/>
            <p:nvPr/>
          </p:nvSpPr>
          <p:spPr bwMode="auto">
            <a:xfrm>
              <a:off x="5645150" y="4275125"/>
              <a:ext cx="860425"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结算资料</a:t>
              </a:r>
            </a:p>
          </p:txBody>
        </p:sp>
        <p:sp>
          <p:nvSpPr>
            <p:cNvPr id="376" name="矩形 375"/>
            <p:cNvSpPr/>
            <p:nvPr/>
          </p:nvSpPr>
          <p:spPr bwMode="auto">
            <a:xfrm>
              <a:off x="5645150" y="3979850"/>
              <a:ext cx="860425" cy="2111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竣工验收</a:t>
              </a:r>
            </a:p>
          </p:txBody>
        </p:sp>
        <p:sp>
          <p:nvSpPr>
            <p:cNvPr id="15397" name="TextBox 65"/>
            <p:cNvSpPr txBox="1">
              <a:spLocks noChangeArrowheads="1"/>
            </p:cNvSpPr>
            <p:nvPr/>
          </p:nvSpPr>
          <p:spPr bwMode="auto">
            <a:xfrm>
              <a:off x="5632105" y="4964336"/>
              <a:ext cx="766905" cy="37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chemeClr val="bg1"/>
                  </a:solidFill>
                  <a:latin typeface="华文中宋" pitchFamily="2" charset="-122"/>
                  <a:ea typeface="华文中宋" pitchFamily="2" charset="-122"/>
                </a:rPr>
                <a:t>……</a:t>
              </a:r>
              <a:endParaRPr lang="zh-CN" altLang="en-US">
                <a:solidFill>
                  <a:schemeClr val="bg1"/>
                </a:solidFill>
                <a:latin typeface="华文中宋" pitchFamily="2" charset="-122"/>
                <a:ea typeface="华文中宋" pitchFamily="2" charset="-122"/>
              </a:endParaRPr>
            </a:p>
          </p:txBody>
        </p:sp>
        <p:sp>
          <p:nvSpPr>
            <p:cNvPr id="378" name="上箭头 377"/>
            <p:cNvSpPr/>
            <p:nvPr/>
          </p:nvSpPr>
          <p:spPr bwMode="auto">
            <a:xfrm>
              <a:off x="1685925" y="5312320"/>
              <a:ext cx="236538" cy="211138"/>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79" name="上箭头 378"/>
            <p:cNvSpPr/>
            <p:nvPr/>
          </p:nvSpPr>
          <p:spPr bwMode="auto">
            <a:xfrm>
              <a:off x="7140575" y="5312320"/>
              <a:ext cx="234950" cy="211138"/>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grpSp>
          <p:nvGrpSpPr>
            <p:cNvPr id="15400" name="组合 6"/>
            <p:cNvGrpSpPr>
              <a:grpSpLocks/>
            </p:cNvGrpSpPr>
            <p:nvPr/>
          </p:nvGrpSpPr>
          <p:grpSpPr bwMode="auto">
            <a:xfrm>
              <a:off x="1089025" y="1856699"/>
              <a:ext cx="6940550" cy="1313517"/>
              <a:chOff x="319533" y="85648"/>
              <a:chExt cx="8430037" cy="1981667"/>
            </a:xfrm>
          </p:grpSpPr>
          <p:sp>
            <p:nvSpPr>
              <p:cNvPr id="332" name="上箭头 331"/>
              <p:cNvSpPr/>
              <p:nvPr/>
            </p:nvSpPr>
            <p:spPr>
              <a:xfrm>
                <a:off x="1837017" y="683720"/>
                <a:ext cx="283443" cy="277822"/>
              </a:xfrm>
              <a:prstGeom prst="upArrow">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33" name="上箭头 332"/>
              <p:cNvSpPr/>
              <p:nvPr/>
            </p:nvSpPr>
            <p:spPr>
              <a:xfrm>
                <a:off x="3709287" y="683720"/>
                <a:ext cx="285372" cy="277822"/>
              </a:xfrm>
              <a:prstGeom prst="upArrow">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34" name="上箭头 333"/>
              <p:cNvSpPr/>
              <p:nvPr/>
            </p:nvSpPr>
            <p:spPr>
              <a:xfrm>
                <a:off x="5510215" y="683720"/>
                <a:ext cx="287301" cy="277822"/>
              </a:xfrm>
              <a:prstGeom prst="upArrow">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35" name="上箭头 334"/>
              <p:cNvSpPr/>
              <p:nvPr/>
            </p:nvSpPr>
            <p:spPr>
              <a:xfrm>
                <a:off x="7382485" y="683720"/>
                <a:ext cx="285372" cy="277822"/>
              </a:xfrm>
              <a:prstGeom prst="upArrow">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36" name="圆角矩形 335"/>
              <p:cNvSpPr/>
              <p:nvPr/>
            </p:nvSpPr>
            <p:spPr>
              <a:xfrm>
                <a:off x="319533" y="1016627"/>
                <a:ext cx="8430037" cy="768801"/>
              </a:xfrm>
              <a:prstGeom prst="roundRect">
                <a:avLst>
                  <a:gd name="adj" fmla="val 11588"/>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zh-CN" altLang="en-US" sz="2000" b="1" dirty="0">
                    <a:latin typeface="微软雅黑" pitchFamily="34" charset="-122"/>
                    <a:ea typeface="微软雅黑" pitchFamily="34" charset="-122"/>
                  </a:rPr>
                  <a:t>全过程投资管理及审计平台支撑全过程工作流程</a:t>
                </a:r>
              </a:p>
            </p:txBody>
          </p:sp>
          <p:sp>
            <p:nvSpPr>
              <p:cNvPr id="337" name="上箭头 336"/>
              <p:cNvSpPr/>
              <p:nvPr/>
            </p:nvSpPr>
            <p:spPr>
              <a:xfrm>
                <a:off x="7023843" y="1787099"/>
                <a:ext cx="285372" cy="280216"/>
              </a:xfrm>
              <a:prstGeom prst="upArrow">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zh-CN" altLang="en-US"/>
              </a:p>
            </p:txBody>
          </p:sp>
          <p:sp>
            <p:nvSpPr>
              <p:cNvPr id="338" name="上箭头 337"/>
              <p:cNvSpPr/>
              <p:nvPr/>
            </p:nvSpPr>
            <p:spPr>
              <a:xfrm>
                <a:off x="4216401" y="1770356"/>
                <a:ext cx="285372" cy="280218"/>
              </a:xfrm>
              <a:prstGeom prst="upArrow">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zh-CN" altLang="en-US"/>
              </a:p>
            </p:txBody>
          </p:sp>
          <p:sp>
            <p:nvSpPr>
              <p:cNvPr id="339" name="上箭头 338"/>
              <p:cNvSpPr/>
              <p:nvPr/>
            </p:nvSpPr>
            <p:spPr>
              <a:xfrm>
                <a:off x="1551646" y="1784728"/>
                <a:ext cx="285372" cy="280218"/>
              </a:xfrm>
              <a:prstGeom prst="upArrow">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zh-CN" altLang="en-US"/>
              </a:p>
            </p:txBody>
          </p:sp>
          <p:sp>
            <p:nvSpPr>
              <p:cNvPr id="340" name="圆角矩形 339"/>
              <p:cNvSpPr/>
              <p:nvPr/>
            </p:nvSpPr>
            <p:spPr>
              <a:xfrm>
                <a:off x="358096" y="85648"/>
                <a:ext cx="8358695" cy="540263"/>
              </a:xfrm>
              <a:prstGeom prst="roundRect">
                <a:avLst>
                  <a:gd name="adj" fmla="val 11588"/>
                </a:avLst>
              </a:prstGeom>
              <a:ln/>
            </p:spPr>
            <p:style>
              <a:lnRef idx="1">
                <a:schemeClr val="accent5"/>
              </a:lnRef>
              <a:fillRef idx="3">
                <a:schemeClr val="accent5"/>
              </a:fillRef>
              <a:effectRef idx="2">
                <a:schemeClr val="accent5"/>
              </a:effectRef>
              <a:fontRef idx="minor">
                <a:schemeClr val="lt1"/>
              </a:fontRef>
            </p:style>
            <p:txBody>
              <a:bodyPr/>
              <a:lstStyle/>
              <a:p>
                <a:pPr fontAlgn="auto">
                  <a:spcBef>
                    <a:spcPts val="0"/>
                  </a:spcBef>
                  <a:spcAft>
                    <a:spcPts val="0"/>
                  </a:spcAft>
                  <a:defRPr/>
                </a:pPr>
                <a:endParaRPr lang="zh-CN" altLang="en-US" dirty="0">
                  <a:solidFill>
                    <a:schemeClr val="bg1">
                      <a:lumMod val="50000"/>
                    </a:schemeClr>
                  </a:solidFill>
                  <a:latin typeface="华文中宋" pitchFamily="2" charset="-122"/>
                  <a:ea typeface="华文中宋" pitchFamily="2" charset="-122"/>
                </a:endParaRPr>
              </a:p>
            </p:txBody>
          </p:sp>
          <p:sp>
            <p:nvSpPr>
              <p:cNvPr id="341" name="矩形 340"/>
              <p:cNvSpPr/>
              <p:nvPr/>
            </p:nvSpPr>
            <p:spPr>
              <a:xfrm>
                <a:off x="4797183" y="139772"/>
                <a:ext cx="1576858" cy="4095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工作报表</a:t>
                </a:r>
              </a:p>
            </p:txBody>
          </p:sp>
          <p:sp>
            <p:nvSpPr>
              <p:cNvPr id="342" name="矩形 341"/>
              <p:cNvSpPr/>
              <p:nvPr/>
            </p:nvSpPr>
            <p:spPr>
              <a:xfrm>
                <a:off x="836678" y="122623"/>
                <a:ext cx="1574938" cy="4095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工作底稿</a:t>
                </a:r>
              </a:p>
            </p:txBody>
          </p:sp>
          <p:sp>
            <p:nvSpPr>
              <p:cNvPr id="343" name="矩形 342"/>
              <p:cNvSpPr/>
              <p:nvPr/>
            </p:nvSpPr>
            <p:spPr>
              <a:xfrm>
                <a:off x="2853562" y="139772"/>
                <a:ext cx="1574938" cy="4095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工作台帐</a:t>
                </a:r>
              </a:p>
            </p:txBody>
          </p:sp>
          <p:sp>
            <p:nvSpPr>
              <p:cNvPr id="344" name="矩形 343"/>
              <p:cNvSpPr/>
              <p:nvPr/>
            </p:nvSpPr>
            <p:spPr>
              <a:xfrm>
                <a:off x="6723441" y="139772"/>
                <a:ext cx="1576859" cy="4095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工作档案</a:t>
                </a:r>
              </a:p>
            </p:txBody>
          </p:sp>
        </p:grpSp>
        <p:grpSp>
          <p:nvGrpSpPr>
            <p:cNvPr id="15401" name="组合 7"/>
            <p:cNvGrpSpPr>
              <a:grpSpLocks/>
            </p:cNvGrpSpPr>
            <p:nvPr/>
          </p:nvGrpSpPr>
          <p:grpSpPr bwMode="auto">
            <a:xfrm>
              <a:off x="107950" y="5525043"/>
              <a:ext cx="8823325" cy="514350"/>
              <a:chOff x="112934" y="5297284"/>
              <a:chExt cx="8637054" cy="775254"/>
            </a:xfrm>
          </p:grpSpPr>
          <p:sp>
            <p:nvSpPr>
              <p:cNvPr id="322" name="圆角矩形 321"/>
              <p:cNvSpPr/>
              <p:nvPr/>
            </p:nvSpPr>
            <p:spPr>
              <a:xfrm>
                <a:off x="112934" y="5297284"/>
                <a:ext cx="8637054" cy="775254"/>
              </a:xfrm>
              <a:prstGeom prst="roundRect">
                <a:avLst>
                  <a:gd name="adj" fmla="val 11588"/>
                </a:avLst>
              </a:prstGeom>
              <a:solidFill>
                <a:schemeClr val="accent5">
                  <a:lumMod val="60000"/>
                  <a:lumOff val="40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zh-CN" altLang="en-US" dirty="0">
                  <a:solidFill>
                    <a:schemeClr val="bg1">
                      <a:lumMod val="50000"/>
                    </a:schemeClr>
                  </a:solidFill>
                  <a:latin typeface="华文中宋" pitchFamily="2" charset="-122"/>
                  <a:ea typeface="华文中宋" pitchFamily="2" charset="-122"/>
                </a:endParaRPr>
              </a:p>
            </p:txBody>
          </p:sp>
          <p:sp>
            <p:nvSpPr>
              <p:cNvPr id="324" name="圆角矩形 10"/>
              <p:cNvSpPr/>
              <p:nvPr/>
            </p:nvSpPr>
            <p:spPr>
              <a:xfrm>
                <a:off x="394449" y="5543739"/>
                <a:ext cx="999213"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施工单位</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325" name="圆角矩形 11"/>
              <p:cNvSpPr/>
              <p:nvPr/>
            </p:nvSpPr>
            <p:spPr>
              <a:xfrm>
                <a:off x="1522254" y="5553310"/>
                <a:ext cx="1000767"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a:solidFill>
                      <a:schemeClr val="tx1">
                        <a:lumMod val="65000"/>
                        <a:lumOff val="35000"/>
                      </a:schemeClr>
                    </a:solidFill>
                    <a:latin typeface="微软雅黑" pitchFamily="34" charset="-122"/>
                    <a:ea typeface="微软雅黑" pitchFamily="34" charset="-122"/>
                  </a:rPr>
                  <a:t>监理单位</a:t>
                </a:r>
              </a:p>
            </p:txBody>
          </p:sp>
          <p:sp>
            <p:nvSpPr>
              <p:cNvPr id="326" name="圆角矩形 12"/>
              <p:cNvSpPr/>
              <p:nvPr/>
            </p:nvSpPr>
            <p:spPr>
              <a:xfrm>
                <a:off x="2639715" y="5553310"/>
                <a:ext cx="996105"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a:solidFill>
                      <a:schemeClr val="tx1">
                        <a:lumMod val="65000"/>
                        <a:lumOff val="35000"/>
                      </a:schemeClr>
                    </a:solidFill>
                    <a:latin typeface="微软雅黑" pitchFamily="34" charset="-122"/>
                    <a:ea typeface="微软雅黑" pitchFamily="34" charset="-122"/>
                  </a:rPr>
                  <a:t>建设单位</a:t>
                </a:r>
              </a:p>
            </p:txBody>
          </p:sp>
          <p:sp>
            <p:nvSpPr>
              <p:cNvPr id="327" name="圆角矩形 326"/>
              <p:cNvSpPr/>
              <p:nvPr/>
            </p:nvSpPr>
            <p:spPr>
              <a:xfrm>
                <a:off x="3716628" y="5553310"/>
                <a:ext cx="1000767"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a:solidFill>
                      <a:schemeClr val="tx1">
                        <a:lumMod val="65000"/>
                        <a:lumOff val="35000"/>
                      </a:schemeClr>
                    </a:solidFill>
                    <a:latin typeface="微软雅黑" pitchFamily="34" charset="-122"/>
                    <a:ea typeface="微软雅黑" pitchFamily="34" charset="-122"/>
                  </a:rPr>
                  <a:t>咨询单位</a:t>
                </a:r>
              </a:p>
            </p:txBody>
          </p:sp>
          <p:sp>
            <p:nvSpPr>
              <p:cNvPr id="328" name="圆角矩形 327"/>
              <p:cNvSpPr/>
              <p:nvPr/>
            </p:nvSpPr>
            <p:spPr>
              <a:xfrm>
                <a:off x="4798202" y="5553310"/>
                <a:ext cx="999212"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a:solidFill>
                      <a:schemeClr val="tx1">
                        <a:lumMod val="65000"/>
                        <a:lumOff val="35000"/>
                      </a:schemeClr>
                    </a:solidFill>
                    <a:latin typeface="微软雅黑" pitchFamily="34" charset="-122"/>
                    <a:ea typeface="微软雅黑" pitchFamily="34" charset="-122"/>
                  </a:rPr>
                  <a:t>审计单位</a:t>
                </a:r>
              </a:p>
            </p:txBody>
          </p:sp>
          <p:sp>
            <p:nvSpPr>
              <p:cNvPr id="329" name="圆角矩形 328"/>
              <p:cNvSpPr/>
              <p:nvPr/>
            </p:nvSpPr>
            <p:spPr>
              <a:xfrm>
                <a:off x="5878222" y="5536560"/>
                <a:ext cx="999213" cy="418734"/>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代建单位</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330" name="圆角矩形 329"/>
              <p:cNvSpPr/>
              <p:nvPr/>
            </p:nvSpPr>
            <p:spPr>
              <a:xfrm>
                <a:off x="6958243" y="5534168"/>
                <a:ext cx="999212" cy="418732"/>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政府部门</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331" name="圆角矩形 330"/>
              <p:cNvSpPr/>
              <p:nvPr/>
            </p:nvSpPr>
            <p:spPr>
              <a:xfrm>
                <a:off x="8038262" y="5543739"/>
                <a:ext cx="638689" cy="409161"/>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altLang="zh-CN" sz="1200" dirty="0" smtClean="0">
                    <a:solidFill>
                      <a:schemeClr val="tx1">
                        <a:lumMod val="65000"/>
                        <a:lumOff val="35000"/>
                      </a:schemeClr>
                    </a:solidFill>
                    <a:latin typeface="华文中宋" pitchFamily="2" charset="-122"/>
                    <a:ea typeface="华文中宋" pitchFamily="2" charset="-122"/>
                  </a:rPr>
                  <a:t>……</a:t>
                </a:r>
                <a:endParaRPr lang="zh-CN" altLang="en-US" sz="1200" dirty="0">
                  <a:solidFill>
                    <a:schemeClr val="tx1">
                      <a:lumMod val="65000"/>
                      <a:lumOff val="35000"/>
                    </a:schemeClr>
                  </a:solidFill>
                  <a:latin typeface="华文中宋" pitchFamily="2" charset="-122"/>
                  <a:ea typeface="华文中宋" pitchFamily="2" charset="-122"/>
                </a:endParaRPr>
              </a:p>
            </p:txBody>
          </p:sp>
        </p:grpSp>
        <p:grpSp>
          <p:nvGrpSpPr>
            <p:cNvPr id="15402" name="组合 1"/>
            <p:cNvGrpSpPr>
              <a:grpSpLocks/>
            </p:cNvGrpSpPr>
            <p:nvPr/>
          </p:nvGrpSpPr>
          <p:grpSpPr bwMode="auto">
            <a:xfrm>
              <a:off x="6656385" y="3540115"/>
              <a:ext cx="1287462" cy="1735138"/>
              <a:chOff x="7180954" y="3144457"/>
              <a:chExt cx="1506634" cy="1663104"/>
            </a:xfrm>
          </p:grpSpPr>
          <p:sp>
            <p:nvSpPr>
              <p:cNvPr id="313" name="圆角矩形 312"/>
              <p:cNvSpPr/>
              <p:nvPr/>
            </p:nvSpPr>
            <p:spPr bwMode="auto">
              <a:xfrm>
                <a:off x="7442897" y="3144457"/>
                <a:ext cx="1244691" cy="1663104"/>
              </a:xfrm>
              <a:prstGeom prst="roundRect">
                <a:avLst>
                  <a:gd name="adj" fmla="val 3969"/>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zh-CN" altLang="en-US" sz="1400" dirty="0">
                    <a:solidFill>
                      <a:schemeClr val="tx1">
                        <a:lumMod val="65000"/>
                        <a:lumOff val="35000"/>
                      </a:schemeClr>
                    </a:solidFill>
                    <a:latin typeface="微软雅黑" pitchFamily="34" charset="-122"/>
                    <a:ea typeface="微软雅黑" pitchFamily="34" charset="-122"/>
                  </a:rPr>
                  <a:t>知识管理</a:t>
                </a:r>
              </a:p>
            </p:txBody>
          </p:sp>
          <p:sp>
            <p:nvSpPr>
              <p:cNvPr id="314" name="上箭头 313"/>
              <p:cNvSpPr/>
              <p:nvPr/>
            </p:nvSpPr>
            <p:spPr bwMode="auto">
              <a:xfrm rot="16008463">
                <a:off x="7147284" y="3905450"/>
                <a:ext cx="275408" cy="208068"/>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5" name="矩形 314"/>
              <p:cNvSpPr/>
              <p:nvPr/>
            </p:nvSpPr>
            <p:spPr bwMode="auto">
              <a:xfrm>
                <a:off x="7597091" y="3541593"/>
                <a:ext cx="1006900" cy="2069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经验数据</a:t>
                </a:r>
              </a:p>
            </p:txBody>
          </p:sp>
          <p:sp>
            <p:nvSpPr>
              <p:cNvPr id="316" name="矩形 315"/>
              <p:cNvSpPr/>
              <p:nvPr/>
            </p:nvSpPr>
            <p:spPr bwMode="auto">
              <a:xfrm>
                <a:off x="7597091" y="3832218"/>
                <a:ext cx="1006900" cy="20845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法律法规</a:t>
                </a:r>
              </a:p>
            </p:txBody>
          </p:sp>
          <p:sp>
            <p:nvSpPr>
              <p:cNvPr id="317" name="矩形 316"/>
              <p:cNvSpPr/>
              <p:nvPr/>
            </p:nvSpPr>
            <p:spPr bwMode="auto">
              <a:xfrm>
                <a:off x="7597091" y="4113713"/>
                <a:ext cx="1008757" cy="2069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工程图集</a:t>
                </a:r>
              </a:p>
            </p:txBody>
          </p:sp>
          <p:sp>
            <p:nvSpPr>
              <p:cNvPr id="318" name="矩形 317"/>
              <p:cNvSpPr/>
              <p:nvPr/>
            </p:nvSpPr>
            <p:spPr bwMode="auto">
              <a:xfrm>
                <a:off x="7597091" y="4347905"/>
                <a:ext cx="1008757" cy="208459"/>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1000" b="1" dirty="0">
                    <a:latin typeface="微软雅黑" pitchFamily="34" charset="-122"/>
                    <a:ea typeface="微软雅黑" pitchFamily="34" charset="-122"/>
                  </a:rPr>
                  <a:t>造价信息</a:t>
                </a:r>
              </a:p>
            </p:txBody>
          </p:sp>
        </p:grpSp>
        <p:sp>
          <p:nvSpPr>
            <p:cNvPr id="310" name="圆角矩形 309"/>
            <p:cNvSpPr/>
            <p:nvPr/>
          </p:nvSpPr>
          <p:spPr bwMode="auto">
            <a:xfrm>
              <a:off x="1120775" y="1065213"/>
              <a:ext cx="6908800" cy="708744"/>
            </a:xfrm>
            <a:prstGeom prst="roundRect">
              <a:avLst>
                <a:gd name="adj" fmla="val 11588"/>
              </a:avLst>
            </a:prstGeom>
            <a:ln/>
          </p:spPr>
          <p:style>
            <a:lnRef idx="1">
              <a:schemeClr val="accent5"/>
            </a:lnRef>
            <a:fillRef idx="3">
              <a:schemeClr val="accent5"/>
            </a:fillRef>
            <a:effectRef idx="2">
              <a:schemeClr val="accent5"/>
            </a:effectRef>
            <a:fontRef idx="minor">
              <a:schemeClr val="lt1"/>
            </a:fontRef>
          </p:style>
          <p:txBody>
            <a:bodyPr/>
            <a:lstStyle/>
            <a:p>
              <a:pPr algn="ctr" fontAlgn="auto">
                <a:spcBef>
                  <a:spcPts val="0"/>
                </a:spcBef>
                <a:spcAft>
                  <a:spcPts val="0"/>
                </a:spcAft>
                <a:defRPr/>
              </a:pPr>
              <a:endParaRPr lang="en-US" altLang="zh-CN" b="1" dirty="0">
                <a:solidFill>
                  <a:schemeClr val="bg1"/>
                </a:solidFill>
                <a:latin typeface="微软雅黑" pitchFamily="34" charset="-122"/>
                <a:ea typeface="微软雅黑" pitchFamily="34" charset="-122"/>
              </a:endParaRPr>
            </a:p>
            <a:p>
              <a:pPr algn="ctr" fontAlgn="auto">
                <a:spcBef>
                  <a:spcPts val="0"/>
                </a:spcBef>
                <a:spcAft>
                  <a:spcPts val="0"/>
                </a:spcAft>
                <a:defRPr/>
              </a:pPr>
              <a:endParaRPr lang="en-US" altLang="zh-CN" b="1" dirty="0" smtClean="0">
                <a:solidFill>
                  <a:schemeClr val="bg1"/>
                </a:solidFill>
                <a:latin typeface="微软雅黑" pitchFamily="34" charset="-122"/>
                <a:ea typeface="微软雅黑" pitchFamily="34" charset="-122"/>
              </a:endParaRPr>
            </a:p>
            <a:p>
              <a:pPr algn="ctr" fontAlgn="auto">
                <a:spcBef>
                  <a:spcPts val="0"/>
                </a:spcBef>
                <a:spcAft>
                  <a:spcPts val="0"/>
                </a:spcAft>
                <a:defRPr/>
              </a:pPr>
              <a:endParaRPr lang="zh-CN" altLang="en-US" b="1" dirty="0">
                <a:solidFill>
                  <a:schemeClr val="bg1"/>
                </a:solidFill>
                <a:latin typeface="微软雅黑" pitchFamily="34" charset="-122"/>
                <a:ea typeface="微软雅黑" pitchFamily="34" charset="-122"/>
              </a:endParaRPr>
            </a:p>
          </p:txBody>
        </p:sp>
        <p:grpSp>
          <p:nvGrpSpPr>
            <p:cNvPr id="15404" name="组合 4"/>
            <p:cNvGrpSpPr>
              <a:grpSpLocks/>
            </p:cNvGrpSpPr>
            <p:nvPr/>
          </p:nvGrpSpPr>
          <p:grpSpPr bwMode="auto">
            <a:xfrm>
              <a:off x="1538288" y="1340770"/>
              <a:ext cx="6219826" cy="273053"/>
              <a:chOff x="905713" y="768041"/>
              <a:chExt cx="7584832" cy="329401"/>
            </a:xfrm>
          </p:grpSpPr>
          <p:sp>
            <p:nvSpPr>
              <p:cNvPr id="304" name="矩形 303"/>
              <p:cNvSpPr/>
              <p:nvPr/>
            </p:nvSpPr>
            <p:spPr bwMode="auto">
              <a:xfrm>
                <a:off x="4101873" y="768041"/>
                <a:ext cx="1118946" cy="329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采购监控</a:t>
                </a:r>
              </a:p>
            </p:txBody>
          </p:sp>
          <p:sp>
            <p:nvSpPr>
              <p:cNvPr id="305" name="矩形 304"/>
              <p:cNvSpPr/>
              <p:nvPr/>
            </p:nvSpPr>
            <p:spPr bwMode="auto">
              <a:xfrm>
                <a:off x="905713" y="768041"/>
                <a:ext cx="1118946" cy="32748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合同监控</a:t>
                </a:r>
              </a:p>
            </p:txBody>
          </p:sp>
          <p:sp>
            <p:nvSpPr>
              <p:cNvPr id="306" name="矩形 305"/>
              <p:cNvSpPr/>
              <p:nvPr/>
            </p:nvSpPr>
            <p:spPr bwMode="auto">
              <a:xfrm>
                <a:off x="2518312" y="768042"/>
                <a:ext cx="1118946" cy="329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投资监控</a:t>
                </a:r>
              </a:p>
            </p:txBody>
          </p:sp>
          <p:sp>
            <p:nvSpPr>
              <p:cNvPr id="307" name="矩形 306"/>
              <p:cNvSpPr/>
              <p:nvPr/>
            </p:nvSpPr>
            <p:spPr bwMode="auto">
              <a:xfrm>
                <a:off x="5724153" y="768041"/>
                <a:ext cx="1120883" cy="329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400" dirty="0">
                    <a:latin typeface="微软雅黑" pitchFamily="34" charset="-122"/>
                    <a:ea typeface="微软雅黑" pitchFamily="34" charset="-122"/>
                  </a:rPr>
                  <a:t>绩效监控</a:t>
                </a:r>
              </a:p>
            </p:txBody>
          </p:sp>
          <p:sp>
            <p:nvSpPr>
              <p:cNvPr id="308" name="矩形 307"/>
              <p:cNvSpPr/>
              <p:nvPr/>
            </p:nvSpPr>
            <p:spPr bwMode="auto">
              <a:xfrm>
                <a:off x="7371599" y="768041"/>
                <a:ext cx="1118946" cy="329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sz="1600" dirty="0">
                    <a:latin typeface="华文中宋" pitchFamily="2" charset="-122"/>
                    <a:ea typeface="华文中宋" pitchFamily="2" charset="-122"/>
                  </a:rPr>
                  <a:t>……</a:t>
                </a:r>
                <a:endParaRPr lang="zh-CN" altLang="en-US" sz="1600" dirty="0">
                  <a:latin typeface="华文中宋" pitchFamily="2" charset="-122"/>
                  <a:ea typeface="华文中宋" pitchFamily="2" charset="-122"/>
                </a:endParaRPr>
              </a:p>
            </p:txBody>
          </p:sp>
        </p:grpSp>
        <p:sp>
          <p:nvSpPr>
            <p:cNvPr id="300" name="矩形 299"/>
            <p:cNvSpPr/>
            <p:nvPr/>
          </p:nvSpPr>
          <p:spPr bwMode="auto">
            <a:xfrm>
              <a:off x="4572000" y="4560875"/>
              <a:ext cx="862013" cy="1857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800" b="1" dirty="0">
                  <a:latin typeface="微软雅黑" pitchFamily="34" charset="-122"/>
                  <a:ea typeface="微软雅黑" pitchFamily="34" charset="-122"/>
                </a:rPr>
                <a:t>材料设备价格</a:t>
              </a:r>
            </a:p>
          </p:txBody>
        </p:sp>
        <p:sp>
          <p:nvSpPr>
            <p:cNvPr id="301" name="矩形 300"/>
            <p:cNvSpPr/>
            <p:nvPr/>
          </p:nvSpPr>
          <p:spPr bwMode="auto">
            <a:xfrm>
              <a:off x="2286000" y="3989375"/>
              <a:ext cx="863600" cy="1857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800" b="1" dirty="0">
                  <a:latin typeface="微软雅黑" pitchFamily="34" charset="-122"/>
                  <a:ea typeface="微软雅黑" pitchFamily="34" charset="-122"/>
                </a:rPr>
                <a:t>勘设招标文件</a:t>
              </a:r>
            </a:p>
          </p:txBody>
        </p:sp>
        <p:grpSp>
          <p:nvGrpSpPr>
            <p:cNvPr id="15407" name="组合 165"/>
            <p:cNvGrpSpPr>
              <a:grpSpLocks/>
            </p:cNvGrpSpPr>
            <p:nvPr/>
          </p:nvGrpSpPr>
          <p:grpSpPr bwMode="auto">
            <a:xfrm>
              <a:off x="71438" y="1071215"/>
              <a:ext cx="971550" cy="4362665"/>
              <a:chOff x="72008" y="1067890"/>
              <a:chExt cx="971427" cy="4582325"/>
            </a:xfrm>
          </p:grpSpPr>
          <p:sp>
            <p:nvSpPr>
              <p:cNvPr id="15423" name="矩形 7"/>
              <p:cNvSpPr>
                <a:spLocks noChangeArrowheads="1"/>
              </p:cNvSpPr>
              <p:nvPr/>
            </p:nvSpPr>
            <p:spPr bwMode="auto">
              <a:xfrm>
                <a:off x="258197" y="537321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200">
                    <a:solidFill>
                      <a:schemeClr val="bg1"/>
                    </a:solidFill>
                    <a:latin typeface="华文中宋" pitchFamily="2" charset="-122"/>
                    <a:ea typeface="华文中宋" pitchFamily="2" charset="-122"/>
                  </a:rPr>
                  <a:t>……</a:t>
                </a:r>
                <a:endParaRPr lang="zh-CN" altLang="en-US" sz="1200">
                  <a:solidFill>
                    <a:schemeClr val="bg1"/>
                  </a:solidFill>
                  <a:latin typeface="华文中宋" pitchFamily="2" charset="-122"/>
                  <a:ea typeface="华文中宋" pitchFamily="2" charset="-122"/>
                </a:endParaRPr>
              </a:p>
            </p:txBody>
          </p:sp>
          <p:grpSp>
            <p:nvGrpSpPr>
              <p:cNvPr id="15424" name="组合 9"/>
              <p:cNvGrpSpPr>
                <a:grpSpLocks/>
              </p:cNvGrpSpPr>
              <p:nvPr/>
            </p:nvGrpSpPr>
            <p:grpSpPr bwMode="auto">
              <a:xfrm>
                <a:off x="72008" y="1067890"/>
                <a:ext cx="971427" cy="4420710"/>
                <a:chOff x="0" y="1067260"/>
                <a:chExt cx="971427" cy="4469677"/>
              </a:xfrm>
            </p:grpSpPr>
            <p:sp>
              <p:nvSpPr>
                <p:cNvPr id="293" name="圆角矩形 292"/>
                <p:cNvSpPr/>
                <p:nvPr/>
              </p:nvSpPr>
              <p:spPr>
                <a:xfrm>
                  <a:off x="0" y="1067260"/>
                  <a:ext cx="971427" cy="4469677"/>
                </a:xfrm>
                <a:prstGeom prst="roundRect">
                  <a:avLst/>
                </a:prstGeom>
                <a:ln/>
              </p:spPr>
              <p:style>
                <a:lnRef idx="1">
                  <a:schemeClr val="accent5"/>
                </a:lnRef>
                <a:fillRef idx="3">
                  <a:schemeClr val="accent5"/>
                </a:fillRef>
                <a:effectRef idx="2">
                  <a:schemeClr val="accent5"/>
                </a:effectRef>
                <a:fontRef idx="minor">
                  <a:schemeClr val="lt1"/>
                </a:fontRef>
              </p:style>
              <p:txBody>
                <a:bodyPr/>
                <a:lstStyle/>
                <a:p>
                  <a:pPr algn="ctr" fontAlgn="auto">
                    <a:spcBef>
                      <a:spcPts val="0"/>
                    </a:spcBef>
                    <a:spcAft>
                      <a:spcPts val="0"/>
                    </a:spcAft>
                    <a:defRPr/>
                  </a:pPr>
                  <a:r>
                    <a:rPr lang="zh-CN" altLang="en-US" sz="1400" b="1" dirty="0">
                      <a:latin typeface="微软雅黑" pitchFamily="34" charset="-122"/>
                      <a:ea typeface="微软雅黑" pitchFamily="34" charset="-122"/>
                    </a:rPr>
                    <a:t>桌面客户端</a:t>
                  </a:r>
                </a:p>
              </p:txBody>
            </p:sp>
            <p:sp>
              <p:nvSpPr>
                <p:cNvPr id="294" name="矩形 293"/>
                <p:cNvSpPr/>
                <p:nvPr/>
              </p:nvSpPr>
              <p:spPr bwMode="auto">
                <a:xfrm>
                  <a:off x="36507" y="2734115"/>
                  <a:ext cx="899999" cy="301777"/>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信息交流</a:t>
                  </a:r>
                </a:p>
              </p:txBody>
            </p:sp>
            <p:sp>
              <p:nvSpPr>
                <p:cNvPr id="295" name="矩形 294"/>
                <p:cNvSpPr/>
                <p:nvPr/>
              </p:nvSpPr>
              <p:spPr bwMode="auto">
                <a:xfrm>
                  <a:off x="11111" y="4259433"/>
                  <a:ext cx="925396" cy="30177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协同工作</a:t>
                  </a:r>
                </a:p>
              </p:txBody>
            </p:sp>
            <p:sp>
              <p:nvSpPr>
                <p:cNvPr id="296" name="矩形 295"/>
                <p:cNvSpPr/>
                <p:nvPr/>
              </p:nvSpPr>
              <p:spPr bwMode="auto">
                <a:xfrm>
                  <a:off x="36507" y="1661830"/>
                  <a:ext cx="899999" cy="303462"/>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任务提醒</a:t>
                  </a:r>
                </a:p>
              </p:txBody>
            </p:sp>
            <p:sp>
              <p:nvSpPr>
                <p:cNvPr id="297" name="矩形 296"/>
                <p:cNvSpPr/>
                <p:nvPr/>
              </p:nvSpPr>
              <p:spPr bwMode="auto">
                <a:xfrm>
                  <a:off x="15873" y="3231719"/>
                  <a:ext cx="920633" cy="263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网盘存储</a:t>
                  </a:r>
                </a:p>
              </p:txBody>
            </p:sp>
            <p:sp>
              <p:nvSpPr>
                <p:cNvPr id="298" name="矩形 297"/>
                <p:cNvSpPr/>
                <p:nvPr/>
              </p:nvSpPr>
              <p:spPr bwMode="auto">
                <a:xfrm>
                  <a:off x="15873" y="4798843"/>
                  <a:ext cx="955554" cy="30177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快速入口</a:t>
                  </a:r>
                </a:p>
              </p:txBody>
            </p:sp>
          </p:grpSp>
          <p:sp>
            <p:nvSpPr>
              <p:cNvPr id="291" name="矩形 290"/>
              <p:cNvSpPr/>
              <p:nvPr/>
            </p:nvSpPr>
            <p:spPr bwMode="auto">
              <a:xfrm>
                <a:off x="106929" y="2187048"/>
                <a:ext cx="899998" cy="298471"/>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任务处理</a:t>
                </a:r>
              </a:p>
            </p:txBody>
          </p:sp>
          <p:sp>
            <p:nvSpPr>
              <p:cNvPr id="292" name="矩形 291"/>
              <p:cNvSpPr/>
              <p:nvPr/>
            </p:nvSpPr>
            <p:spPr bwMode="auto">
              <a:xfrm>
                <a:off x="83119" y="3738072"/>
                <a:ext cx="920633" cy="260119"/>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快速扫描</a:t>
                </a:r>
              </a:p>
            </p:txBody>
          </p:sp>
        </p:grpSp>
        <p:grpSp>
          <p:nvGrpSpPr>
            <p:cNvPr id="15408" name="组合 166"/>
            <p:cNvGrpSpPr>
              <a:grpSpLocks/>
            </p:cNvGrpSpPr>
            <p:nvPr/>
          </p:nvGrpSpPr>
          <p:grpSpPr bwMode="auto">
            <a:xfrm>
              <a:off x="8076641" y="1158875"/>
              <a:ext cx="971550" cy="4116379"/>
              <a:chOff x="8076201" y="1158274"/>
              <a:chExt cx="971428" cy="4395201"/>
            </a:xfrm>
          </p:grpSpPr>
          <p:grpSp>
            <p:nvGrpSpPr>
              <p:cNvPr id="15413" name="组合 11"/>
              <p:cNvGrpSpPr>
                <a:grpSpLocks/>
              </p:cNvGrpSpPr>
              <p:nvPr/>
            </p:nvGrpSpPr>
            <p:grpSpPr bwMode="auto">
              <a:xfrm>
                <a:off x="8076201" y="1158274"/>
                <a:ext cx="971428" cy="4395201"/>
                <a:chOff x="8886896" y="1227131"/>
                <a:chExt cx="971428" cy="4474054"/>
              </a:xfrm>
            </p:grpSpPr>
            <p:grpSp>
              <p:nvGrpSpPr>
                <p:cNvPr id="15415" name="组合 151"/>
                <p:cNvGrpSpPr>
                  <a:grpSpLocks/>
                </p:cNvGrpSpPr>
                <p:nvPr/>
              </p:nvGrpSpPr>
              <p:grpSpPr bwMode="auto">
                <a:xfrm>
                  <a:off x="8886896" y="1227131"/>
                  <a:ext cx="971428" cy="4474054"/>
                  <a:chOff x="-31062" y="1227131"/>
                  <a:chExt cx="971428" cy="4474054"/>
                </a:xfrm>
              </p:grpSpPr>
              <p:sp>
                <p:nvSpPr>
                  <p:cNvPr id="283" name="圆角矩形 282"/>
                  <p:cNvSpPr/>
                  <p:nvPr/>
                </p:nvSpPr>
                <p:spPr>
                  <a:xfrm>
                    <a:off x="-31062" y="1227131"/>
                    <a:ext cx="971428" cy="4474054"/>
                  </a:xfrm>
                  <a:prstGeom prst="roundRect">
                    <a:avLst/>
                  </a:prstGeom>
                  <a:ln/>
                </p:spPr>
                <p:style>
                  <a:lnRef idx="1">
                    <a:schemeClr val="accent5"/>
                  </a:lnRef>
                  <a:fillRef idx="3">
                    <a:schemeClr val="accent5"/>
                  </a:fillRef>
                  <a:effectRef idx="2">
                    <a:schemeClr val="accent5"/>
                  </a:effectRef>
                  <a:fontRef idx="minor">
                    <a:schemeClr val="lt1"/>
                  </a:fontRef>
                </p:style>
                <p:txBody>
                  <a:bodyPr/>
                  <a:lstStyle/>
                  <a:p>
                    <a:pPr algn="ctr" fontAlgn="auto">
                      <a:spcBef>
                        <a:spcPts val="0"/>
                      </a:spcBef>
                      <a:spcAft>
                        <a:spcPts val="0"/>
                      </a:spcAft>
                      <a:defRPr/>
                    </a:pPr>
                    <a:r>
                      <a:rPr lang="zh-CN" altLang="en-US" sz="1400" b="1" dirty="0">
                        <a:latin typeface="微软雅黑" pitchFamily="34" charset="-122"/>
                        <a:ea typeface="微软雅黑" pitchFamily="34" charset="-122"/>
                      </a:rPr>
                      <a:t>移动客户端</a:t>
                    </a:r>
                  </a:p>
                </p:txBody>
              </p:sp>
              <p:sp>
                <p:nvSpPr>
                  <p:cNvPr id="284" name="矩形 283"/>
                  <p:cNvSpPr/>
                  <p:nvPr/>
                </p:nvSpPr>
                <p:spPr bwMode="auto">
                  <a:xfrm>
                    <a:off x="-13034" y="3157763"/>
                    <a:ext cx="898412" cy="301951"/>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信息交流</a:t>
                    </a:r>
                  </a:p>
                </p:txBody>
              </p:sp>
              <p:sp>
                <p:nvSpPr>
                  <p:cNvPr id="285" name="矩形 284"/>
                  <p:cNvSpPr/>
                  <p:nvPr/>
                </p:nvSpPr>
                <p:spPr bwMode="auto">
                  <a:xfrm>
                    <a:off x="3093" y="4333460"/>
                    <a:ext cx="889461" cy="300226"/>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协同工作</a:t>
                    </a:r>
                  </a:p>
                </p:txBody>
              </p:sp>
              <p:sp>
                <p:nvSpPr>
                  <p:cNvPr id="286" name="矩形 285"/>
                  <p:cNvSpPr/>
                  <p:nvPr/>
                </p:nvSpPr>
                <p:spPr bwMode="auto">
                  <a:xfrm>
                    <a:off x="-24147" y="1925936"/>
                    <a:ext cx="900000" cy="301951"/>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任务提醒</a:t>
                    </a:r>
                  </a:p>
                </p:txBody>
              </p:sp>
              <p:sp>
                <p:nvSpPr>
                  <p:cNvPr id="287" name="矩形 286"/>
                  <p:cNvSpPr/>
                  <p:nvPr/>
                </p:nvSpPr>
                <p:spPr bwMode="auto">
                  <a:xfrm>
                    <a:off x="-28908" y="4879588"/>
                    <a:ext cx="955555" cy="301952"/>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快速入口</a:t>
                    </a:r>
                  </a:p>
                </p:txBody>
              </p:sp>
              <p:sp>
                <p:nvSpPr>
                  <p:cNvPr id="288" name="矩形 287"/>
                  <p:cNvSpPr/>
                  <p:nvPr/>
                </p:nvSpPr>
                <p:spPr bwMode="auto">
                  <a:xfrm>
                    <a:off x="-7500" y="3774634"/>
                    <a:ext cx="892877" cy="311199"/>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快速扫描</a:t>
                    </a:r>
                  </a:p>
                </p:txBody>
              </p:sp>
            </p:grpSp>
            <p:sp>
              <p:nvSpPr>
                <p:cNvPr id="282" name="矩形 281"/>
                <p:cNvSpPr/>
                <p:nvPr/>
              </p:nvSpPr>
              <p:spPr>
                <a:xfrm>
                  <a:off x="9097215" y="5211628"/>
                  <a:ext cx="492063" cy="282972"/>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a:spAutoFit/>
                </a:bodyPr>
                <a:lstStyle/>
                <a:p>
                  <a:pPr algn="ctr" fontAlgn="auto">
                    <a:spcBef>
                      <a:spcPts val="0"/>
                    </a:spcBef>
                    <a:spcAft>
                      <a:spcPts val="0"/>
                    </a:spcAft>
                    <a:defRPr/>
                  </a:pPr>
                  <a:r>
                    <a:rPr lang="en-US" altLang="zh-CN" sz="1200" dirty="0">
                      <a:solidFill>
                        <a:schemeClr val="bg1"/>
                      </a:solidFill>
                      <a:latin typeface="华文中宋" pitchFamily="2" charset="-122"/>
                      <a:ea typeface="华文中宋" pitchFamily="2" charset="-122"/>
                    </a:rPr>
                    <a:t>……</a:t>
                  </a:r>
                  <a:endParaRPr lang="zh-CN" altLang="en-US" sz="1200" dirty="0">
                    <a:solidFill>
                      <a:schemeClr val="bg1"/>
                    </a:solidFill>
                    <a:latin typeface="华文中宋" pitchFamily="2" charset="-122"/>
                    <a:ea typeface="华文中宋" pitchFamily="2" charset="-122"/>
                  </a:endParaRPr>
                </a:p>
              </p:txBody>
            </p:sp>
          </p:grpSp>
          <p:sp>
            <p:nvSpPr>
              <p:cNvPr id="280" name="矩形 279"/>
              <p:cNvSpPr/>
              <p:nvPr/>
            </p:nvSpPr>
            <p:spPr bwMode="auto">
              <a:xfrm>
                <a:off x="8099814" y="2439796"/>
                <a:ext cx="900000" cy="29663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zh-CN" altLang="en-US" sz="1200" dirty="0">
                    <a:latin typeface="微软雅黑" pitchFamily="34" charset="-122"/>
                    <a:ea typeface="微软雅黑" pitchFamily="34" charset="-122"/>
                  </a:rPr>
                  <a:t>任务处理</a:t>
                </a:r>
              </a:p>
            </p:txBody>
          </p:sp>
        </p:grpSp>
        <p:sp>
          <p:nvSpPr>
            <p:cNvPr id="15409" name="TextBox 65"/>
            <p:cNvSpPr txBox="1">
              <a:spLocks noChangeArrowheads="1"/>
            </p:cNvSpPr>
            <p:nvPr/>
          </p:nvSpPr>
          <p:spPr bwMode="auto">
            <a:xfrm>
              <a:off x="7020272" y="4941168"/>
              <a:ext cx="766905" cy="3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chemeClr val="bg1"/>
                  </a:solidFill>
                  <a:latin typeface="华文中宋" pitchFamily="2" charset="-122"/>
                  <a:ea typeface="华文中宋" pitchFamily="2" charset="-122"/>
                </a:rPr>
                <a:t>……</a:t>
              </a:r>
              <a:endParaRPr lang="zh-CN" altLang="en-US" dirty="0">
                <a:solidFill>
                  <a:schemeClr val="bg1"/>
                </a:solidFill>
                <a:latin typeface="华文中宋" pitchFamily="2" charset="-122"/>
                <a:ea typeface="华文中宋" pitchFamily="2" charset="-122"/>
              </a:endParaRPr>
            </a:p>
          </p:txBody>
        </p:sp>
        <p:sp>
          <p:nvSpPr>
            <p:cNvPr id="110" name="矩形 109"/>
            <p:cNvSpPr/>
            <p:nvPr/>
          </p:nvSpPr>
          <p:spPr bwMode="auto">
            <a:xfrm>
              <a:off x="250825" y="4879379"/>
              <a:ext cx="492125" cy="277813"/>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a:spAutoFit/>
            </a:bodyPr>
            <a:lstStyle/>
            <a:p>
              <a:pPr algn="ctr" fontAlgn="auto">
                <a:spcBef>
                  <a:spcPts val="0"/>
                </a:spcBef>
                <a:spcAft>
                  <a:spcPts val="0"/>
                </a:spcAft>
                <a:defRPr/>
              </a:pPr>
              <a:r>
                <a:rPr lang="en-US" altLang="zh-CN" sz="1200" dirty="0">
                  <a:solidFill>
                    <a:schemeClr val="bg1"/>
                  </a:solidFill>
                  <a:latin typeface="华文中宋" pitchFamily="2" charset="-122"/>
                  <a:ea typeface="华文中宋" pitchFamily="2" charset="-122"/>
                </a:rPr>
                <a:t>……</a:t>
              </a:r>
              <a:endParaRPr lang="zh-CN" altLang="en-US" sz="1200" dirty="0">
                <a:solidFill>
                  <a:schemeClr val="bg1"/>
                </a:solidFill>
                <a:latin typeface="华文中宋" pitchFamily="2" charset="-122"/>
                <a:ea typeface="华文中宋" pitchFamily="2" charset="-122"/>
              </a:endParaRPr>
            </a:p>
          </p:txBody>
        </p:sp>
        <p:sp>
          <p:nvSpPr>
            <p:cNvPr id="106" name="上箭头 105"/>
            <p:cNvSpPr/>
            <p:nvPr/>
          </p:nvSpPr>
          <p:spPr bwMode="auto">
            <a:xfrm>
              <a:off x="8429625" y="5310733"/>
              <a:ext cx="234950" cy="211137"/>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7" name="上箭头 106"/>
            <p:cNvSpPr/>
            <p:nvPr/>
          </p:nvSpPr>
          <p:spPr bwMode="auto">
            <a:xfrm>
              <a:off x="500063" y="5310733"/>
              <a:ext cx="234950" cy="211137"/>
            </a:xfrm>
            <a:prstGeom prst="up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a:p>
          </p:txBody>
        </p:sp>
      </p:grpSp>
      <p:sp>
        <p:nvSpPr>
          <p:cNvPr id="3" name="TextBox 2"/>
          <p:cNvSpPr txBox="1"/>
          <p:nvPr/>
        </p:nvSpPr>
        <p:spPr>
          <a:xfrm>
            <a:off x="3078003" y="1007819"/>
            <a:ext cx="2031325" cy="369332"/>
          </a:xfrm>
          <a:prstGeom prst="rect">
            <a:avLst/>
          </a:prstGeom>
          <a:noFill/>
        </p:spPr>
        <p:txBody>
          <a:bodyPr wrap="none" rtlCol="0">
            <a:spAutoFit/>
          </a:bodyPr>
          <a:lstStyle/>
          <a:p>
            <a:r>
              <a:rPr lang="zh-CN" altLang="en-US" b="1" dirty="0">
                <a:solidFill>
                  <a:schemeClr val="bg1"/>
                </a:solidFill>
                <a:latin typeface="微软雅黑" pitchFamily="34" charset="-122"/>
                <a:ea typeface="微软雅黑" pitchFamily="34" charset="-122"/>
              </a:rPr>
              <a:t>实时监控预警</a:t>
            </a:r>
            <a:r>
              <a:rPr lang="zh-CN" altLang="en-US" b="1" dirty="0" smtClean="0">
                <a:solidFill>
                  <a:schemeClr val="bg1"/>
                </a:solidFill>
                <a:latin typeface="微软雅黑" pitchFamily="34" charset="-122"/>
                <a:ea typeface="微软雅黑" pitchFamily="34" charset="-122"/>
              </a:rPr>
              <a:t>系统</a:t>
            </a:r>
            <a:endParaRPr lang="en-US" altLang="zh-CN" b="1" dirty="0">
              <a:solidFill>
                <a:schemeClr val="bg1"/>
              </a:solidFill>
              <a:latin typeface="微软雅黑" pitchFamily="34" charset="-122"/>
              <a:ea typeface="微软雅黑" pitchFamily="34" charset="-122"/>
            </a:endParaRPr>
          </a:p>
        </p:txBody>
      </p:sp>
      <p:sp>
        <p:nvSpPr>
          <p:cNvPr id="6" name="矩形 5"/>
          <p:cNvSpPr/>
          <p:nvPr/>
        </p:nvSpPr>
        <p:spPr>
          <a:xfrm>
            <a:off x="71438" y="6165304"/>
            <a:ext cx="9072562" cy="57606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bwMode="auto">
          <a:xfrm>
            <a:off x="808816" y="6196161"/>
            <a:ext cx="3979208" cy="514350"/>
          </a:xfrm>
          <a:prstGeom prst="roundRect">
            <a:avLst>
              <a:gd name="adj" fmla="val 11588"/>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pPr>
            <a:r>
              <a:rPr lang="zh-CN" altLang="en-US" sz="1200" dirty="0" smtClean="0">
                <a:solidFill>
                  <a:schemeClr val="tx1">
                    <a:lumMod val="65000"/>
                    <a:lumOff val="35000"/>
                  </a:schemeClr>
                </a:solidFill>
                <a:latin typeface="微软雅黑" pitchFamily="34" charset="-122"/>
                <a:ea typeface="微软雅黑" pitchFamily="34" charset="-122"/>
              </a:rPr>
              <a:t>工具软件</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12" name="圆角矩形 10"/>
          <p:cNvSpPr/>
          <p:nvPr/>
        </p:nvSpPr>
        <p:spPr bwMode="auto">
          <a:xfrm>
            <a:off x="1758454" y="6311182"/>
            <a:ext cx="875530" cy="277812"/>
          </a:xfrm>
          <a:prstGeom prst="roundRect">
            <a:avLst>
              <a:gd name="adj" fmla="val 3969"/>
            </a:avLst>
          </a:prstGeom>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文档编审</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13" name="圆角矩形 112"/>
          <p:cNvSpPr/>
          <p:nvPr/>
        </p:nvSpPr>
        <p:spPr bwMode="auto">
          <a:xfrm>
            <a:off x="5292080" y="6209655"/>
            <a:ext cx="2454760" cy="514350"/>
          </a:xfrm>
          <a:prstGeom prst="roundRect">
            <a:avLst>
              <a:gd name="adj" fmla="val 11588"/>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pPr>
            <a:r>
              <a:rPr lang="zh-CN" altLang="en-US" sz="1200" dirty="0" smtClean="0">
                <a:solidFill>
                  <a:schemeClr val="tx1">
                    <a:lumMod val="65000"/>
                    <a:lumOff val="35000"/>
                  </a:schemeClr>
                </a:solidFill>
                <a:latin typeface="微软雅黑" pitchFamily="34" charset="-122"/>
                <a:ea typeface="微软雅黑" pitchFamily="34" charset="-122"/>
              </a:rPr>
              <a:t>信息服务</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14" name="圆角矩形 10"/>
          <p:cNvSpPr/>
          <p:nvPr/>
        </p:nvSpPr>
        <p:spPr bwMode="auto">
          <a:xfrm>
            <a:off x="6068902" y="6334671"/>
            <a:ext cx="1464379" cy="264318"/>
          </a:xfrm>
          <a:prstGeom prst="roundRect">
            <a:avLst>
              <a:gd name="adj" fmla="val 3969"/>
            </a:avLst>
          </a:prstGeom>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工程造价信息平台</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15" name="圆角矩形 10"/>
          <p:cNvSpPr/>
          <p:nvPr/>
        </p:nvSpPr>
        <p:spPr bwMode="auto">
          <a:xfrm>
            <a:off x="2694558" y="6309320"/>
            <a:ext cx="1158083" cy="277812"/>
          </a:xfrm>
          <a:prstGeom prst="roundRect">
            <a:avLst>
              <a:gd name="adj" fmla="val 3969"/>
            </a:avLst>
          </a:prstGeom>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zh-CN" altLang="en-US" sz="1200" dirty="0" smtClean="0">
                <a:solidFill>
                  <a:schemeClr val="tx1">
                    <a:lumMod val="65000"/>
                    <a:lumOff val="35000"/>
                  </a:schemeClr>
                </a:solidFill>
                <a:latin typeface="微软雅黑" pitchFamily="34" charset="-122"/>
                <a:ea typeface="微软雅黑" pitchFamily="34" charset="-122"/>
              </a:rPr>
              <a:t>投标报价分析</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16" name="TextBox 48"/>
          <p:cNvSpPr txBox="1">
            <a:spLocks noChangeArrowheads="1"/>
          </p:cNvSpPr>
          <p:nvPr/>
        </p:nvSpPr>
        <p:spPr bwMode="auto">
          <a:xfrm>
            <a:off x="3949111" y="6260359"/>
            <a:ext cx="766905" cy="37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chemeClr val="bg1"/>
                </a:solidFill>
                <a:latin typeface="华文中宋" pitchFamily="2" charset="-122"/>
                <a:ea typeface="华文中宋" pitchFamily="2" charset="-122"/>
              </a:rPr>
              <a:t>……</a:t>
            </a:r>
            <a:endParaRPr lang="zh-CN" altLang="en-US" dirty="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28633952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sz="3600" dirty="0" smtClean="0"/>
              <a:t>目  录</a:t>
            </a:r>
            <a:endParaRPr lang="zh-CN" altLang="en-US" sz="3600" dirty="0"/>
          </a:p>
        </p:txBody>
      </p:sp>
      <p:grpSp>
        <p:nvGrpSpPr>
          <p:cNvPr id="3" name="组合 3"/>
          <p:cNvGrpSpPr>
            <a:grpSpLocks/>
          </p:cNvGrpSpPr>
          <p:nvPr/>
        </p:nvGrpSpPr>
        <p:grpSpPr bwMode="auto">
          <a:xfrm>
            <a:off x="1619672" y="1628800"/>
            <a:ext cx="6100762" cy="3951286"/>
            <a:chOff x="899592" y="1268760"/>
            <a:chExt cx="7704856" cy="3951310"/>
          </a:xfrm>
        </p:grpSpPr>
        <p:grpSp>
          <p:nvGrpSpPr>
            <p:cNvPr id="5" name="组合 4"/>
            <p:cNvGrpSpPr>
              <a:grpSpLocks/>
            </p:cNvGrpSpPr>
            <p:nvPr/>
          </p:nvGrpSpPr>
          <p:grpSpPr bwMode="auto">
            <a:xfrm>
              <a:off x="899592" y="1268760"/>
              <a:ext cx="7383288" cy="665162"/>
              <a:chOff x="1331913" y="1571612"/>
              <a:chExt cx="7383288" cy="665162"/>
            </a:xfrm>
          </p:grpSpPr>
          <p:grpSp>
            <p:nvGrpSpPr>
              <p:cNvPr id="6" name="Group 3"/>
              <p:cNvGrpSpPr>
                <a:grpSpLocks/>
              </p:cNvGrpSpPr>
              <p:nvPr/>
            </p:nvGrpSpPr>
            <p:grpSpPr bwMode="auto">
              <a:xfrm>
                <a:off x="1331913" y="1571612"/>
                <a:ext cx="762000" cy="665162"/>
                <a:chOff x="1110" y="2656"/>
                <a:chExt cx="1549" cy="1351"/>
              </a:xfrm>
            </p:grpSpPr>
            <p:sp>
              <p:nvSpPr>
                <p:cNvPr id="619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9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5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91" name="Line 11"/>
              <p:cNvSpPr>
                <a:spLocks noChangeShapeType="1"/>
              </p:cNvSpPr>
              <p:nvPr/>
            </p:nvSpPr>
            <p:spPr bwMode="auto">
              <a:xfrm>
                <a:off x="1941512" y="2181212"/>
                <a:ext cx="6773689"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Text Box 12"/>
              <p:cNvSpPr txBox="1">
                <a:spLocks noChangeArrowheads="1"/>
              </p:cNvSpPr>
              <p:nvPr/>
            </p:nvSpPr>
            <p:spPr bwMode="auto">
              <a:xfrm>
                <a:off x="2117725" y="1673212"/>
                <a:ext cx="576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a:solidFill>
                      <a:srgbClr val="00B050"/>
                    </a:solidFill>
                    <a:latin typeface="黑体" pitchFamily="49" charset="-122"/>
                    <a:ea typeface="黑体" pitchFamily="49" charset="-122"/>
                  </a:rPr>
                  <a:t>开发动因</a:t>
                </a:r>
              </a:p>
            </p:txBody>
          </p:sp>
          <p:sp>
            <p:nvSpPr>
              <p:cNvPr id="6193" name="Text Box 13"/>
              <p:cNvSpPr txBox="1">
                <a:spLocks noChangeArrowheads="1"/>
              </p:cNvSpPr>
              <p:nvPr/>
            </p:nvSpPr>
            <p:spPr bwMode="gray">
              <a:xfrm>
                <a:off x="1545595" y="16700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1</a:t>
                </a:r>
              </a:p>
            </p:txBody>
          </p:sp>
        </p:grpSp>
        <p:grpSp>
          <p:nvGrpSpPr>
            <p:cNvPr id="7" name="组合 5"/>
            <p:cNvGrpSpPr>
              <a:grpSpLocks/>
            </p:cNvGrpSpPr>
            <p:nvPr/>
          </p:nvGrpSpPr>
          <p:grpSpPr bwMode="auto">
            <a:xfrm>
              <a:off x="899592" y="2054578"/>
              <a:ext cx="6264422" cy="665162"/>
              <a:chOff x="1331913" y="2486012"/>
              <a:chExt cx="6264422" cy="665162"/>
            </a:xfrm>
          </p:grpSpPr>
          <p:grpSp>
            <p:nvGrpSpPr>
              <p:cNvPr id="8" name="Group 7"/>
              <p:cNvGrpSpPr>
                <a:grpSpLocks/>
              </p:cNvGrpSpPr>
              <p:nvPr/>
            </p:nvGrpSpPr>
            <p:grpSpPr bwMode="auto">
              <a:xfrm>
                <a:off x="1331913" y="2486012"/>
                <a:ext cx="762000" cy="665162"/>
                <a:chOff x="3174" y="2656"/>
                <a:chExt cx="1549" cy="1351"/>
              </a:xfrm>
            </p:grpSpPr>
            <p:sp>
              <p:nvSpPr>
                <p:cNvPr id="618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45"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85" name="Text Box 16"/>
              <p:cNvSpPr txBox="1">
                <a:spLocks noChangeArrowheads="1"/>
              </p:cNvSpPr>
              <p:nvPr/>
            </p:nvSpPr>
            <p:spPr bwMode="gray">
              <a:xfrm>
                <a:off x="1545595" y="25844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2</a:t>
                </a:r>
              </a:p>
            </p:txBody>
          </p:sp>
          <p:sp>
            <p:nvSpPr>
              <p:cNvPr id="6186" name="Text Box 12"/>
              <p:cNvSpPr txBox="1">
                <a:spLocks noChangeArrowheads="1"/>
              </p:cNvSpPr>
              <p:nvPr/>
            </p:nvSpPr>
            <p:spPr bwMode="gray">
              <a:xfrm>
                <a:off x="2117725" y="2566975"/>
                <a:ext cx="547861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功能概述</a:t>
                </a:r>
              </a:p>
            </p:txBody>
          </p:sp>
        </p:grpSp>
        <p:grpSp>
          <p:nvGrpSpPr>
            <p:cNvPr id="9" name="组合 6"/>
            <p:cNvGrpSpPr>
              <a:grpSpLocks/>
            </p:cNvGrpSpPr>
            <p:nvPr/>
          </p:nvGrpSpPr>
          <p:grpSpPr bwMode="auto">
            <a:xfrm>
              <a:off x="899592" y="2911834"/>
              <a:ext cx="7416824" cy="665162"/>
              <a:chOff x="1331913" y="3378187"/>
              <a:chExt cx="7416824" cy="665162"/>
            </a:xfrm>
          </p:grpSpPr>
          <p:grpSp>
            <p:nvGrpSpPr>
              <p:cNvPr id="10" name="Group 17"/>
              <p:cNvGrpSpPr>
                <a:grpSpLocks/>
              </p:cNvGrpSpPr>
              <p:nvPr/>
            </p:nvGrpSpPr>
            <p:grpSpPr bwMode="auto">
              <a:xfrm>
                <a:off x="1331913" y="3378187"/>
                <a:ext cx="762000" cy="665162"/>
                <a:chOff x="1110" y="2656"/>
                <a:chExt cx="1549" cy="1351"/>
              </a:xfrm>
            </p:grpSpPr>
            <p:sp>
              <p:nvSpPr>
                <p:cNvPr id="618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8" name="Line 25"/>
              <p:cNvSpPr>
                <a:spLocks noChangeShapeType="1"/>
              </p:cNvSpPr>
              <p:nvPr/>
            </p:nvSpPr>
            <p:spPr bwMode="auto">
              <a:xfrm>
                <a:off x="1941513" y="3987787"/>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27"/>
              <p:cNvSpPr txBox="1">
                <a:spLocks noChangeArrowheads="1"/>
              </p:cNvSpPr>
              <p:nvPr/>
            </p:nvSpPr>
            <p:spPr bwMode="gray">
              <a:xfrm>
                <a:off x="1545595" y="34766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3</a:t>
                </a:r>
              </a:p>
            </p:txBody>
          </p:sp>
          <p:sp>
            <p:nvSpPr>
              <p:cNvPr id="6180" name="Text Box 16"/>
              <p:cNvSpPr txBox="1">
                <a:spLocks noChangeArrowheads="1"/>
              </p:cNvSpPr>
              <p:nvPr/>
            </p:nvSpPr>
            <p:spPr bwMode="gray">
              <a:xfrm>
                <a:off x="2117725" y="3473437"/>
                <a:ext cx="57666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系统架构</a:t>
                </a:r>
              </a:p>
            </p:txBody>
          </p:sp>
        </p:grpSp>
        <p:grpSp>
          <p:nvGrpSpPr>
            <p:cNvPr id="11" name="组合 7"/>
            <p:cNvGrpSpPr>
              <a:grpSpLocks/>
            </p:cNvGrpSpPr>
            <p:nvPr/>
          </p:nvGrpSpPr>
          <p:grpSpPr bwMode="auto">
            <a:xfrm>
              <a:off x="899592" y="3697652"/>
              <a:ext cx="7704856" cy="665162"/>
              <a:chOff x="1331913" y="4292587"/>
              <a:chExt cx="7704856" cy="665162"/>
            </a:xfrm>
          </p:grpSpPr>
          <p:grpSp>
            <p:nvGrpSpPr>
              <p:cNvPr id="12" name="Group 21"/>
              <p:cNvGrpSpPr>
                <a:grpSpLocks/>
              </p:cNvGrpSpPr>
              <p:nvPr/>
            </p:nvGrpSpPr>
            <p:grpSpPr bwMode="auto">
              <a:xfrm>
                <a:off x="1331913" y="4292587"/>
                <a:ext cx="762000" cy="665162"/>
                <a:chOff x="3174" y="2656"/>
                <a:chExt cx="1549" cy="1351"/>
              </a:xfrm>
            </p:grpSpPr>
            <p:sp>
              <p:nvSpPr>
                <p:cNvPr id="617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7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1" name="Line 28"/>
              <p:cNvSpPr>
                <a:spLocks noChangeShapeType="1"/>
              </p:cNvSpPr>
              <p:nvPr/>
            </p:nvSpPr>
            <p:spPr bwMode="auto">
              <a:xfrm>
                <a:off x="1941513" y="4888031"/>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Text Box 30"/>
              <p:cNvSpPr txBox="1">
                <a:spLocks noChangeArrowheads="1"/>
              </p:cNvSpPr>
              <p:nvPr/>
            </p:nvSpPr>
            <p:spPr bwMode="gray">
              <a:xfrm>
                <a:off x="1545595" y="43910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4</a:t>
                </a:r>
              </a:p>
            </p:txBody>
          </p:sp>
          <p:sp>
            <p:nvSpPr>
              <p:cNvPr id="6173" name="Text Box 16"/>
              <p:cNvSpPr txBox="1">
                <a:spLocks noChangeArrowheads="1"/>
              </p:cNvSpPr>
              <p:nvPr/>
            </p:nvSpPr>
            <p:spPr bwMode="gray">
              <a:xfrm>
                <a:off x="2117725" y="4408474"/>
                <a:ext cx="69190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FF0000"/>
                    </a:solidFill>
                    <a:latin typeface="黑体" pitchFamily="49" charset="-122"/>
                    <a:ea typeface="黑体" pitchFamily="49" charset="-122"/>
                  </a:rPr>
                  <a:t>操作介绍</a:t>
                </a:r>
              </a:p>
            </p:txBody>
          </p:sp>
        </p:grpSp>
        <p:grpSp>
          <p:nvGrpSpPr>
            <p:cNvPr id="13" name="组合 8"/>
            <p:cNvGrpSpPr>
              <a:grpSpLocks/>
            </p:cNvGrpSpPr>
            <p:nvPr/>
          </p:nvGrpSpPr>
          <p:grpSpPr bwMode="auto">
            <a:xfrm>
              <a:off x="899592" y="4554908"/>
              <a:ext cx="7416824" cy="665162"/>
              <a:chOff x="1285852" y="5121292"/>
              <a:chExt cx="7416824" cy="665162"/>
            </a:xfrm>
          </p:grpSpPr>
          <p:grpSp>
            <p:nvGrpSpPr>
              <p:cNvPr id="14" name="Group 3"/>
              <p:cNvGrpSpPr>
                <a:grpSpLocks/>
              </p:cNvGrpSpPr>
              <p:nvPr/>
            </p:nvGrpSpPr>
            <p:grpSpPr bwMode="auto">
              <a:xfrm>
                <a:off x="1285852" y="5121292"/>
                <a:ext cx="762000" cy="665162"/>
                <a:chOff x="1110" y="2656"/>
                <a:chExt cx="1549" cy="1351"/>
              </a:xfrm>
            </p:grpSpPr>
            <p:sp>
              <p:nvSpPr>
                <p:cNvPr id="61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2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64" name="Line 11"/>
              <p:cNvSpPr>
                <a:spLocks noChangeShapeType="1"/>
              </p:cNvSpPr>
              <p:nvPr/>
            </p:nvSpPr>
            <p:spPr bwMode="auto">
              <a:xfrm>
                <a:off x="1895451" y="5730892"/>
                <a:ext cx="6807225"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2"/>
              <p:cNvSpPr txBox="1">
                <a:spLocks noChangeArrowheads="1"/>
              </p:cNvSpPr>
              <p:nvPr/>
            </p:nvSpPr>
            <p:spPr bwMode="auto">
              <a:xfrm>
                <a:off x="2071664" y="5222892"/>
                <a:ext cx="4668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endParaRPr lang="zh-CN" altLang="en-US" sz="2000" dirty="0">
                  <a:latin typeface="黑体" pitchFamily="49" charset="-122"/>
                  <a:ea typeface="黑体" pitchFamily="49" charset="-122"/>
                </a:endParaRPr>
              </a:p>
            </p:txBody>
          </p:sp>
          <p:sp>
            <p:nvSpPr>
              <p:cNvPr id="6166" name="Text Box 13"/>
              <p:cNvSpPr txBox="1">
                <a:spLocks noChangeArrowheads="1"/>
              </p:cNvSpPr>
              <p:nvPr/>
            </p:nvSpPr>
            <p:spPr bwMode="gray">
              <a:xfrm>
                <a:off x="1499534" y="5219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5</a:t>
                </a:r>
              </a:p>
            </p:txBody>
          </p:sp>
        </p:grpSp>
        <p:sp>
          <p:nvSpPr>
            <p:cNvPr id="6155" name="Line 25"/>
            <p:cNvSpPr>
              <a:spLocks noChangeShapeType="1"/>
            </p:cNvSpPr>
            <p:nvPr/>
          </p:nvSpPr>
          <p:spPr bwMode="auto">
            <a:xfrm>
              <a:off x="1475656" y="2692390"/>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12</a:t>
            </a:fld>
            <a:endParaRPr lang="zh-CN" altLang="en-US" dirty="0"/>
          </a:p>
        </p:txBody>
      </p:sp>
      <p:sp>
        <p:nvSpPr>
          <p:cNvPr id="46" name="TextBox 45"/>
          <p:cNvSpPr txBox="1"/>
          <p:nvPr/>
        </p:nvSpPr>
        <p:spPr>
          <a:xfrm>
            <a:off x="2123728" y="5013176"/>
            <a:ext cx="1512168" cy="400110"/>
          </a:xfrm>
          <a:prstGeom prst="rect">
            <a:avLst/>
          </a:prstGeom>
          <a:noFill/>
        </p:spPr>
        <p:txBody>
          <a:bodyPr wrap="square" rtlCol="0">
            <a:spAutoFit/>
          </a:bodyPr>
          <a:lstStyle/>
          <a:p>
            <a:r>
              <a:rPr lang="zh-CN" altLang="en-US" dirty="0" smtClean="0">
                <a:latin typeface="黑体" pitchFamily="49" charset="-122"/>
                <a:ea typeface="黑体" pitchFamily="49" charset="-122"/>
              </a:rPr>
              <a:t> </a:t>
            </a:r>
            <a:r>
              <a:rPr lang="zh-CN" altLang="en-US" sz="2000" dirty="0" smtClean="0">
                <a:latin typeface="黑体" pitchFamily="49" charset="-122"/>
                <a:ea typeface="黑体" pitchFamily="49" charset="-122"/>
              </a:rPr>
              <a:t>系统价值</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638" y="5900738"/>
            <a:ext cx="8888412" cy="517525"/>
          </a:xfrm>
          <a:prstGeom prst="rect">
            <a:avLst/>
          </a:prstGeom>
          <a:noFill/>
          <a:ln w="17907" cap="sq">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Rectangle 2"/>
          <p:cNvSpPr txBox="1">
            <a:spLocks noChangeArrowheads="1"/>
          </p:cNvSpPr>
          <p:nvPr/>
        </p:nvSpPr>
        <p:spPr bwMode="white">
          <a:xfrm>
            <a:off x="147592" y="1074245"/>
            <a:ext cx="391960" cy="4731019"/>
          </a:xfrm>
          <a:prstGeom prst="rect">
            <a:avLst/>
          </a:prstGeom>
          <a:noFill/>
          <a:ln w="17907" cmpd="sng">
            <a:solidFill>
              <a:schemeClr val="tx1">
                <a:lumMod val="50000"/>
                <a:lumOff val="50000"/>
              </a:schemeClr>
            </a:solidFill>
            <a:prstDash val="dash"/>
            <a:miter lim="800000"/>
            <a:headEnd/>
            <a:tailEnd/>
          </a:ln>
          <a:effectLst/>
          <a:extLst/>
        </p:spPr>
        <p:txBody>
          <a:bodyPr anchor="ctr"/>
          <a:lstStyle/>
          <a:p>
            <a:pPr algn="r" fontAlgn="auto">
              <a:lnSpc>
                <a:spcPct val="200000"/>
              </a:lnSpc>
              <a:spcBef>
                <a:spcPts val="0"/>
              </a:spcBef>
              <a:spcAft>
                <a:spcPts val="0"/>
              </a:spcAft>
              <a:defRPr/>
            </a:pPr>
            <a:r>
              <a:rPr lang="zh-CN" altLang="en-US" sz="2000" b="1" kern="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n-ea"/>
                <a:cs typeface="+mj-cs"/>
              </a:rPr>
              <a:t>系统平台</a:t>
            </a:r>
            <a:endParaRPr lang="en-US" altLang="zh-CN" sz="2000" b="1" kern="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n-ea"/>
              <a:cs typeface="+mj-cs"/>
            </a:endParaRPr>
          </a:p>
        </p:txBody>
      </p:sp>
      <p:sp>
        <p:nvSpPr>
          <p:cNvPr id="54" name="标题 53"/>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五、操作介绍：操作流程图</a:t>
            </a:r>
            <a:endParaRPr lang="zh-CN" altLang="en-US" dirty="0"/>
          </a:p>
        </p:txBody>
      </p:sp>
      <p:graphicFrame>
        <p:nvGraphicFramePr>
          <p:cNvPr id="191" name="表格 190"/>
          <p:cNvGraphicFramePr>
            <a:graphicFrameLocks noGrp="1"/>
          </p:cNvGraphicFramePr>
          <p:nvPr/>
        </p:nvGraphicFramePr>
        <p:xfrm>
          <a:off x="534988" y="1052513"/>
          <a:ext cx="8501062" cy="4765677"/>
        </p:xfrm>
        <a:graphic>
          <a:graphicData uri="http://schemas.openxmlformats.org/drawingml/2006/table">
            <a:tbl>
              <a:tblPr firstRow="1" bandRow="1">
                <a:tableStyleId>{5C22544A-7EE6-4342-B048-85BDC9FD1C3A}</a:tableStyleId>
              </a:tblPr>
              <a:tblGrid>
                <a:gridCol w="1228254"/>
                <a:gridCol w="1512168"/>
                <a:gridCol w="3168352"/>
                <a:gridCol w="1743088"/>
                <a:gridCol w="849200"/>
              </a:tblGrid>
              <a:tr h="274352">
                <a:tc>
                  <a:txBody>
                    <a:bodyPr/>
                    <a:lstStyle/>
                    <a:p>
                      <a:pPr algn="ctr"/>
                      <a:r>
                        <a:rPr lang="zh-CN" altLang="en-US" sz="1200" dirty="0" smtClean="0">
                          <a:solidFill>
                            <a:schemeClr val="bg1"/>
                          </a:solidFill>
                        </a:rPr>
                        <a:t>超级管理用户</a:t>
                      </a:r>
                      <a:endParaRPr lang="zh-CN" altLang="en-US" sz="1200" dirty="0">
                        <a:solidFill>
                          <a:schemeClr val="bg1"/>
                        </a:solidFill>
                      </a:endParaRPr>
                    </a:p>
                  </a:txBody>
                  <a:tcPr marL="91439" marR="91439" marT="45729" marB="45729" anchor="ctr">
                    <a:lnL w="1905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gridSpan="2">
                  <a:txBody>
                    <a:bodyPr/>
                    <a:lstStyle/>
                    <a:p>
                      <a:pPr algn="ctr"/>
                      <a:r>
                        <a:rPr lang="zh-CN" altLang="en-US" sz="1200" dirty="0" smtClean="0">
                          <a:solidFill>
                            <a:schemeClr val="bg1"/>
                          </a:solidFill>
                        </a:rPr>
                        <a:t>单位管理用户</a:t>
                      </a:r>
                      <a:endParaRPr lang="zh-CN" altLang="en-US" sz="1200" dirty="0">
                        <a:solidFill>
                          <a:schemeClr val="bg1"/>
                        </a:solidFill>
                      </a:endParaRPr>
                    </a:p>
                  </a:txBody>
                  <a:tcPr marL="91439" marR="91439" marT="45729" marB="4572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hMerge="1">
                  <a:txBody>
                    <a:bodyPr/>
                    <a:lstStyle/>
                    <a:p>
                      <a:endParaRPr lang="zh-CN"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zh-CN" altLang="en-US" sz="1200" dirty="0" smtClean="0">
                          <a:solidFill>
                            <a:schemeClr val="bg1"/>
                          </a:solidFill>
                        </a:rPr>
                        <a:t>操作用户</a:t>
                      </a:r>
                      <a:endParaRPr lang="zh-CN" altLang="en-US" sz="1200" dirty="0">
                        <a:solidFill>
                          <a:schemeClr val="bg1"/>
                        </a:solidFill>
                      </a:endParaRPr>
                    </a:p>
                  </a:txBody>
                  <a:tcPr marL="91439" marR="91439" marT="45729" marB="4572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ctr"/>
                      <a:r>
                        <a:rPr lang="zh-CN" altLang="en-US" sz="1200" dirty="0" smtClean="0">
                          <a:solidFill>
                            <a:schemeClr val="bg1"/>
                          </a:solidFill>
                        </a:rPr>
                        <a:t>浏览用户</a:t>
                      </a:r>
                      <a:endParaRPr lang="zh-CN" altLang="en-US" sz="1200" dirty="0">
                        <a:solidFill>
                          <a:schemeClr val="bg1"/>
                        </a:solidFill>
                      </a:endParaRPr>
                    </a:p>
                  </a:txBody>
                  <a:tcPr marL="91439" marR="91439" marT="45729" marB="45729" anchor="ctr">
                    <a:lnL w="28575"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r>
              <a:tr h="528798">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365799">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12663">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1" algn="l" defTabSz="622300" rtl="0" eaLnBrk="1" latinLnBrk="0" hangingPunct="1">
                        <a:lnSpc>
                          <a:spcPct val="120000"/>
                        </a:lnSpc>
                        <a:spcAft>
                          <a:spcPct val="15000"/>
                        </a:spcAft>
                        <a:defRPr/>
                      </a:pPr>
                      <a:endParaRPr lang="zh-CN" altLang="en-US" sz="1200" kern="1200" dirty="0">
                        <a:solidFill>
                          <a:schemeClr val="dk1">
                            <a:hueOff val="0"/>
                            <a:satOff val="0"/>
                            <a:lumOff val="0"/>
                            <a:alphaOff val="0"/>
                          </a:schemeClr>
                        </a:solidFill>
                        <a:latin typeface="微软雅黑" pitchFamily="34" charset="-122"/>
                        <a:ea typeface="微软雅黑" pitchFamily="34" charset="-122"/>
                        <a:cs typeface="+mn-cs"/>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0938">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8868">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5799">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8868">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5799">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5799">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7994">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solidFill>
                        <a:schemeClr val="tx2">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solidFill>
                        <a:schemeClr val="tx2">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solidFill>
                        <a:schemeClr val="tx2">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solidFill>
                        <a:schemeClr val="tx2">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solidFill>
                          <a:schemeClr val="tx1"/>
                        </a:solidFill>
                      </a:endParaRPr>
                    </a:p>
                  </a:txBody>
                  <a:tcPr marL="91439" marR="91439" marT="45729" marB="45729" anchor="ctr">
                    <a:lnL w="19050" cap="flat" cmpd="sng" algn="ctr">
                      <a:solidFill>
                        <a:schemeClr val="tx2">
                          <a:lumMod val="50000"/>
                        </a:schemeClr>
                      </a:solidFill>
                      <a:prstDash val="sysDashDotDot"/>
                      <a:round/>
                      <a:headEnd type="none" w="med" len="med"/>
                      <a:tailEnd type="none" w="med" len="med"/>
                    </a:lnL>
                    <a:lnR w="19050" cap="flat" cmpd="sng" algn="ctr">
                      <a:solidFill>
                        <a:schemeClr val="tx2">
                          <a:lumMod val="50000"/>
                        </a:schemeClr>
                      </a:solidFill>
                      <a:prstDash val="sysDashDotDot"/>
                      <a:round/>
                      <a:headEnd type="none" w="med" len="med"/>
                      <a:tailEnd type="none" w="med" len="med"/>
                    </a:lnR>
                    <a:lnT w="19050" cap="flat" cmpd="sng" algn="ctr">
                      <a:noFill/>
                      <a:prstDash val="solid"/>
                      <a:round/>
                      <a:headEnd type="none" w="med" len="med"/>
                      <a:tailEnd type="none" w="med" len="med"/>
                    </a:lnT>
                    <a:lnB w="19050" cap="flat" cmpd="sng" algn="ctr">
                      <a:solidFill>
                        <a:schemeClr val="tx2">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4" name="任意多边形 193">
            <a:hlinkClick r:id="rId3" action="ppaction://hlinksldjump"/>
          </p:cNvPr>
          <p:cNvSpPr/>
          <p:nvPr/>
        </p:nvSpPr>
        <p:spPr bwMode="auto">
          <a:xfrm>
            <a:off x="592138" y="2997200"/>
            <a:ext cx="1022350" cy="368300"/>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单位配置</a:t>
            </a:r>
            <a:endParaRPr lang="zh-CN" altLang="zh-CN" sz="1200" dirty="0"/>
          </a:p>
        </p:txBody>
      </p:sp>
      <p:sp>
        <p:nvSpPr>
          <p:cNvPr id="197" name="任意多边形 196">
            <a:hlinkClick r:id="rId4" action="ppaction://hlinksldjump"/>
          </p:cNvPr>
          <p:cNvSpPr/>
          <p:nvPr/>
        </p:nvSpPr>
        <p:spPr bwMode="auto">
          <a:xfrm>
            <a:off x="2003425" y="1419225"/>
            <a:ext cx="1200150" cy="357188"/>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单位参与工作分配</a:t>
            </a:r>
            <a:endParaRPr lang="zh-CN" altLang="zh-CN" sz="1200" dirty="0"/>
          </a:p>
        </p:txBody>
      </p:sp>
      <p:sp>
        <p:nvSpPr>
          <p:cNvPr id="200" name="任意多边形 199">
            <a:hlinkClick r:id="" action="ppaction://noaction"/>
          </p:cNvPr>
          <p:cNvSpPr/>
          <p:nvPr/>
        </p:nvSpPr>
        <p:spPr bwMode="auto">
          <a:xfrm>
            <a:off x="5003800" y="3141663"/>
            <a:ext cx="1235075" cy="368300"/>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单位档案配置</a:t>
            </a:r>
            <a:endParaRPr lang="zh-CN" altLang="zh-CN" sz="1200" dirty="0"/>
          </a:p>
        </p:txBody>
      </p:sp>
      <p:sp>
        <p:nvSpPr>
          <p:cNvPr id="209" name="任意多边形 208">
            <a:hlinkClick r:id="rId5" action="ppaction://hlinksldjump"/>
          </p:cNvPr>
          <p:cNvSpPr/>
          <p:nvPr/>
        </p:nvSpPr>
        <p:spPr bwMode="auto">
          <a:xfrm>
            <a:off x="571500" y="3786188"/>
            <a:ext cx="1050925" cy="379412"/>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项目配置</a:t>
            </a:r>
            <a:endParaRPr lang="zh-CN" altLang="zh-CN" sz="1200" dirty="0"/>
          </a:p>
        </p:txBody>
      </p:sp>
      <p:sp>
        <p:nvSpPr>
          <p:cNvPr id="218" name="任意多边形 217">
            <a:hlinkClick r:id="rId6" action="ppaction://hlinksldjump"/>
          </p:cNvPr>
          <p:cNvSpPr/>
          <p:nvPr/>
        </p:nvSpPr>
        <p:spPr bwMode="auto">
          <a:xfrm>
            <a:off x="3421063" y="3141663"/>
            <a:ext cx="1438275" cy="36512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项目内部流程配置</a:t>
            </a:r>
            <a:endParaRPr lang="zh-CN" altLang="zh-CN" sz="1200" dirty="0"/>
          </a:p>
        </p:txBody>
      </p:sp>
      <p:sp>
        <p:nvSpPr>
          <p:cNvPr id="225" name="任意多边形 224">
            <a:hlinkClick r:id="" action="ppaction://noaction"/>
          </p:cNvPr>
          <p:cNvSpPr/>
          <p:nvPr/>
        </p:nvSpPr>
        <p:spPr bwMode="auto">
          <a:xfrm>
            <a:off x="6643688" y="1428750"/>
            <a:ext cx="1357312" cy="392113"/>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发起工作事项（函件）</a:t>
            </a:r>
            <a:endParaRPr lang="zh-CN" altLang="zh-CN" sz="1200" dirty="0"/>
          </a:p>
        </p:txBody>
      </p:sp>
      <p:sp>
        <p:nvSpPr>
          <p:cNvPr id="228" name="任意多边形 227">
            <a:hlinkClick r:id="" action="ppaction://noaction"/>
          </p:cNvPr>
          <p:cNvSpPr/>
          <p:nvPr/>
        </p:nvSpPr>
        <p:spPr bwMode="auto">
          <a:xfrm>
            <a:off x="6643688" y="2420938"/>
            <a:ext cx="1430337" cy="392112"/>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工作事项（函件）流转</a:t>
            </a:r>
            <a:endParaRPr lang="zh-CN" altLang="zh-CN" sz="1200" dirty="0"/>
          </a:p>
        </p:txBody>
      </p:sp>
      <p:sp>
        <p:nvSpPr>
          <p:cNvPr id="231" name="任意多边形 230">
            <a:hlinkClick r:id="" action="ppaction://noaction"/>
          </p:cNvPr>
          <p:cNvSpPr/>
          <p:nvPr/>
        </p:nvSpPr>
        <p:spPr bwMode="auto">
          <a:xfrm>
            <a:off x="6643688" y="3357563"/>
            <a:ext cx="1430337" cy="385762"/>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事项（函件）处理完毕</a:t>
            </a:r>
            <a:endParaRPr lang="zh-CN" altLang="zh-CN" sz="1200" dirty="0"/>
          </a:p>
        </p:txBody>
      </p:sp>
      <p:sp>
        <p:nvSpPr>
          <p:cNvPr id="240" name="圆角矩形 239">
            <a:hlinkClick r:id="" action="ppaction://noaction"/>
          </p:cNvPr>
          <p:cNvSpPr/>
          <p:nvPr/>
        </p:nvSpPr>
        <p:spPr>
          <a:xfrm>
            <a:off x="2071688" y="4508500"/>
            <a:ext cx="6799262" cy="288925"/>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zh-CN" altLang="en-US" sz="1400" b="1" dirty="0"/>
              <a:t>工作底稿  </a:t>
            </a:r>
            <a:r>
              <a:rPr lang="en-US" altLang="zh-CN" sz="1400" b="1" dirty="0"/>
              <a:t>	</a:t>
            </a:r>
            <a:r>
              <a:rPr lang="zh-CN" altLang="en-US" sz="1400" b="1" dirty="0"/>
              <a:t>工作台帐       统计报表</a:t>
            </a:r>
            <a:r>
              <a:rPr lang="en-US" altLang="zh-CN" sz="1400" b="1" dirty="0"/>
              <a:t>	      </a:t>
            </a:r>
            <a:r>
              <a:rPr lang="zh-CN" altLang="en-US" sz="1400" b="1" dirty="0"/>
              <a:t>工作档案</a:t>
            </a:r>
          </a:p>
        </p:txBody>
      </p:sp>
      <p:sp>
        <p:nvSpPr>
          <p:cNvPr id="59" name="任意多边形 58">
            <a:hlinkClick r:id="rId7" action="ppaction://hlinksldjump"/>
          </p:cNvPr>
          <p:cNvSpPr/>
          <p:nvPr/>
        </p:nvSpPr>
        <p:spPr bwMode="auto">
          <a:xfrm>
            <a:off x="571500" y="2214563"/>
            <a:ext cx="1050925" cy="379412"/>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表单配置</a:t>
            </a:r>
            <a:endParaRPr lang="zh-CN" altLang="zh-CN" sz="1200" dirty="0"/>
          </a:p>
        </p:txBody>
      </p:sp>
      <p:sp>
        <p:nvSpPr>
          <p:cNvPr id="62" name="任意多边形 61">
            <a:hlinkClick r:id="rId7" action="ppaction://hlinksldjump"/>
          </p:cNvPr>
          <p:cNvSpPr/>
          <p:nvPr/>
        </p:nvSpPr>
        <p:spPr bwMode="auto">
          <a:xfrm>
            <a:off x="571500" y="1428750"/>
            <a:ext cx="1050925" cy="379413"/>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工作配置</a:t>
            </a:r>
            <a:endParaRPr lang="zh-CN" altLang="zh-CN" sz="1200" dirty="0"/>
          </a:p>
        </p:txBody>
      </p:sp>
      <p:sp>
        <p:nvSpPr>
          <p:cNvPr id="74" name="圆角矩形 73">
            <a:hlinkClick r:id="" action="ppaction://noaction"/>
          </p:cNvPr>
          <p:cNvSpPr/>
          <p:nvPr/>
        </p:nvSpPr>
        <p:spPr>
          <a:xfrm>
            <a:off x="2071688" y="5084763"/>
            <a:ext cx="6794500" cy="288925"/>
          </a:xfrm>
          <a:prstGeom prst="roundRect">
            <a:avLst/>
          </a:prstGeom>
          <a:solidFill>
            <a:schemeClr val="accent6"/>
          </a:solidFill>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zh-CN" altLang="en-US" sz="1400" b="1" dirty="0"/>
              <a:t>实时监控预警：合同监控  投资监控  采购监控  绩效监控</a:t>
            </a:r>
          </a:p>
        </p:txBody>
      </p:sp>
      <p:sp>
        <p:nvSpPr>
          <p:cNvPr id="91" name="任意多边形 90">
            <a:hlinkClick r:id="" action="ppaction://noaction"/>
          </p:cNvPr>
          <p:cNvSpPr/>
          <p:nvPr/>
        </p:nvSpPr>
        <p:spPr bwMode="auto">
          <a:xfrm>
            <a:off x="5003800" y="2565400"/>
            <a:ext cx="1235075" cy="32067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单位报表配置</a:t>
            </a:r>
            <a:endParaRPr lang="zh-CN" altLang="zh-CN" sz="1200" dirty="0"/>
          </a:p>
        </p:txBody>
      </p:sp>
      <p:sp>
        <p:nvSpPr>
          <p:cNvPr id="97" name="任意多边形 96">
            <a:hlinkClick r:id="" action="ppaction://noaction"/>
          </p:cNvPr>
          <p:cNvSpPr/>
          <p:nvPr/>
        </p:nvSpPr>
        <p:spPr bwMode="auto">
          <a:xfrm>
            <a:off x="5000625" y="1989138"/>
            <a:ext cx="1233488" cy="323850"/>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单位计划配置</a:t>
            </a:r>
            <a:endParaRPr lang="zh-CN" altLang="zh-CN" sz="1200" dirty="0"/>
          </a:p>
        </p:txBody>
      </p:sp>
      <p:sp>
        <p:nvSpPr>
          <p:cNvPr id="101" name="任意多边形 100">
            <a:hlinkClick r:id="rId8" action="ppaction://hlinksldjump"/>
          </p:cNvPr>
          <p:cNvSpPr/>
          <p:nvPr/>
        </p:nvSpPr>
        <p:spPr bwMode="auto">
          <a:xfrm>
            <a:off x="3422650" y="2565400"/>
            <a:ext cx="1436688" cy="347663"/>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项目监控配置</a:t>
            </a:r>
            <a:endParaRPr lang="zh-CN" altLang="zh-CN" sz="1200" dirty="0"/>
          </a:p>
        </p:txBody>
      </p:sp>
      <p:sp>
        <p:nvSpPr>
          <p:cNvPr id="221" name="任意多边形 220">
            <a:hlinkClick r:id="rId9" action="ppaction://hlinksldjump"/>
          </p:cNvPr>
          <p:cNvSpPr/>
          <p:nvPr/>
        </p:nvSpPr>
        <p:spPr bwMode="auto">
          <a:xfrm>
            <a:off x="1979712" y="3068960"/>
            <a:ext cx="1223962" cy="426021"/>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项目外部流程配置</a:t>
            </a:r>
            <a:endParaRPr lang="zh-CN" altLang="zh-CN" sz="1200" dirty="0"/>
          </a:p>
        </p:txBody>
      </p:sp>
      <p:sp>
        <p:nvSpPr>
          <p:cNvPr id="114" name="任意多边形 113">
            <a:hlinkClick r:id="" action="ppaction://noaction"/>
          </p:cNvPr>
          <p:cNvSpPr/>
          <p:nvPr/>
        </p:nvSpPr>
        <p:spPr bwMode="auto">
          <a:xfrm>
            <a:off x="6786563" y="5445125"/>
            <a:ext cx="2008187" cy="30162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chemeClr val="accent5"/>
          </a:solidFill>
        </p:spPr>
        <p:style>
          <a:lnRef idx="3">
            <a:schemeClr val="lt1"/>
          </a:lnRef>
          <a:fillRef idx="1">
            <a:schemeClr val="accent1"/>
          </a:fillRef>
          <a:effectRef idx="1">
            <a:schemeClr val="accent1"/>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400" dirty="0"/>
              <a:t>知识查询</a:t>
            </a:r>
            <a:endParaRPr lang="zh-CN" altLang="zh-CN" sz="1400" dirty="0"/>
          </a:p>
        </p:txBody>
      </p:sp>
      <p:sp>
        <p:nvSpPr>
          <p:cNvPr id="117" name="任意多边形 116">
            <a:hlinkClick r:id="" action="ppaction://noaction"/>
          </p:cNvPr>
          <p:cNvSpPr/>
          <p:nvPr/>
        </p:nvSpPr>
        <p:spPr bwMode="auto">
          <a:xfrm>
            <a:off x="1071563" y="5445125"/>
            <a:ext cx="4552950" cy="30162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chemeClr val="accent5"/>
          </a:solidFill>
        </p:spPr>
        <p:style>
          <a:lnRef idx="3">
            <a:schemeClr val="lt1"/>
          </a:lnRef>
          <a:fillRef idx="1">
            <a:schemeClr val="accent1"/>
          </a:fillRef>
          <a:effectRef idx="1">
            <a:schemeClr val="accent1"/>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400" dirty="0"/>
              <a:t>知识管理                                         </a:t>
            </a:r>
            <a:endParaRPr lang="zh-CN" altLang="zh-CN" sz="1400" dirty="0"/>
          </a:p>
        </p:txBody>
      </p:sp>
      <p:cxnSp>
        <p:nvCxnSpPr>
          <p:cNvPr id="51" name="直接箭头连接符 50"/>
          <p:cNvCxnSpPr/>
          <p:nvPr/>
        </p:nvCxnSpPr>
        <p:spPr>
          <a:xfrm flipH="1">
            <a:off x="1065213" y="3429000"/>
            <a:ext cx="6350" cy="2825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237" name="直接箭头连接符 236"/>
          <p:cNvCxnSpPr/>
          <p:nvPr/>
        </p:nvCxnSpPr>
        <p:spPr>
          <a:xfrm>
            <a:off x="3276600" y="1628775"/>
            <a:ext cx="179388" cy="0"/>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07" name="直接箭头连接符 106"/>
          <p:cNvCxnSpPr/>
          <p:nvPr/>
        </p:nvCxnSpPr>
        <p:spPr>
          <a:xfrm>
            <a:off x="7358063" y="1857375"/>
            <a:ext cx="1587" cy="5365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08" name="直接箭头连接符 107"/>
          <p:cNvCxnSpPr/>
          <p:nvPr/>
        </p:nvCxnSpPr>
        <p:spPr>
          <a:xfrm>
            <a:off x="7358063" y="2852738"/>
            <a:ext cx="1587" cy="512762"/>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09" name="直接箭头连接符 108"/>
          <p:cNvCxnSpPr/>
          <p:nvPr/>
        </p:nvCxnSpPr>
        <p:spPr>
          <a:xfrm flipH="1">
            <a:off x="8588375" y="1530350"/>
            <a:ext cx="15875" cy="2830513"/>
          </a:xfrm>
          <a:prstGeom prst="straightConnector1">
            <a:avLst/>
          </a:prstGeom>
          <a:ln w="50800">
            <a:tailEnd type="arrow"/>
          </a:ln>
        </p:spPr>
        <p:style>
          <a:lnRef idx="3">
            <a:schemeClr val="accent3"/>
          </a:lnRef>
          <a:fillRef idx="0">
            <a:schemeClr val="accent3"/>
          </a:fillRef>
          <a:effectRef idx="2">
            <a:schemeClr val="accent3"/>
          </a:effectRef>
          <a:fontRef idx="minor">
            <a:schemeClr val="tx1"/>
          </a:fontRef>
        </p:style>
      </p:cxnSp>
      <p:cxnSp>
        <p:nvCxnSpPr>
          <p:cNvPr id="110" name="直接箭头连接符 109"/>
          <p:cNvCxnSpPr/>
          <p:nvPr/>
        </p:nvCxnSpPr>
        <p:spPr>
          <a:xfrm rot="5400000">
            <a:off x="7073107" y="4074319"/>
            <a:ext cx="571500" cy="1587"/>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sp>
        <p:nvSpPr>
          <p:cNvPr id="57" name="任意多边形 56">
            <a:hlinkClick r:id="rId8" action="ppaction://hlinksldjump"/>
          </p:cNvPr>
          <p:cNvSpPr/>
          <p:nvPr/>
        </p:nvSpPr>
        <p:spPr bwMode="auto">
          <a:xfrm>
            <a:off x="3419475" y="1989138"/>
            <a:ext cx="1438275" cy="374650"/>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项目计划配置</a:t>
            </a:r>
            <a:endParaRPr lang="zh-CN" altLang="zh-CN" sz="1200" dirty="0"/>
          </a:p>
        </p:txBody>
      </p:sp>
      <p:grpSp>
        <p:nvGrpSpPr>
          <p:cNvPr id="15460" name="组合 139"/>
          <p:cNvGrpSpPr>
            <a:grpSpLocks/>
          </p:cNvGrpSpPr>
          <p:nvPr/>
        </p:nvGrpSpPr>
        <p:grpSpPr bwMode="auto">
          <a:xfrm>
            <a:off x="2500313" y="3871913"/>
            <a:ext cx="3929062" cy="495300"/>
            <a:chOff x="2500298" y="3861048"/>
            <a:chExt cx="3929090" cy="495262"/>
          </a:xfrm>
        </p:grpSpPr>
        <p:cxnSp>
          <p:nvCxnSpPr>
            <p:cNvPr id="96" name="直接连接符 95"/>
            <p:cNvCxnSpPr/>
            <p:nvPr/>
          </p:nvCxnSpPr>
          <p:spPr>
            <a:xfrm flipV="1">
              <a:off x="6256350" y="3861048"/>
              <a:ext cx="173038" cy="4762"/>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98" name="直接连接符 97"/>
            <p:cNvCxnSpPr/>
            <p:nvPr/>
          </p:nvCxnSpPr>
          <p:spPr>
            <a:xfrm>
              <a:off x="4071934" y="4221382"/>
              <a:ext cx="2357454" cy="1588"/>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87" name="直接连接符 86"/>
            <p:cNvCxnSpPr/>
            <p:nvPr/>
          </p:nvCxnSpPr>
          <p:spPr>
            <a:xfrm>
              <a:off x="2500298" y="4354722"/>
              <a:ext cx="3929090" cy="1588"/>
            </a:xfrm>
            <a:prstGeom prst="line">
              <a:avLst/>
            </a:prstGeom>
            <a:ln w="25400"/>
          </p:spPr>
          <p:style>
            <a:lnRef idx="3">
              <a:schemeClr val="accent3"/>
            </a:lnRef>
            <a:fillRef idx="0">
              <a:schemeClr val="accent3"/>
            </a:fillRef>
            <a:effectRef idx="2">
              <a:schemeClr val="accent3"/>
            </a:effectRef>
            <a:fontRef idx="minor">
              <a:schemeClr val="tx1"/>
            </a:fontRef>
          </p:style>
        </p:cxnSp>
      </p:grpSp>
      <p:sp>
        <p:nvSpPr>
          <p:cNvPr id="58" name="任意多边形 57">
            <a:hlinkClick r:id="rId10" action="ppaction://hlinksldjump"/>
          </p:cNvPr>
          <p:cNvSpPr/>
          <p:nvPr/>
        </p:nvSpPr>
        <p:spPr bwMode="auto">
          <a:xfrm>
            <a:off x="3492500" y="1428750"/>
            <a:ext cx="1436688" cy="33337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项目信息配置</a:t>
            </a:r>
            <a:endParaRPr lang="zh-CN" altLang="zh-CN" sz="1200" dirty="0"/>
          </a:p>
        </p:txBody>
      </p:sp>
      <p:cxnSp>
        <p:nvCxnSpPr>
          <p:cNvPr id="70" name="直接箭头连接符 69"/>
          <p:cNvCxnSpPr/>
          <p:nvPr/>
        </p:nvCxnSpPr>
        <p:spPr>
          <a:xfrm flipH="1">
            <a:off x="3203575" y="3357563"/>
            <a:ext cx="233363" cy="0"/>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73" name="直接连接符 72"/>
          <p:cNvCxnSpPr/>
          <p:nvPr/>
        </p:nvCxnSpPr>
        <p:spPr>
          <a:xfrm>
            <a:off x="2498725" y="3570288"/>
            <a:ext cx="0" cy="796925"/>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76" name="直接连接符 75"/>
          <p:cNvCxnSpPr/>
          <p:nvPr/>
        </p:nvCxnSpPr>
        <p:spPr>
          <a:xfrm rot="16200000" flipH="1">
            <a:off x="3964782" y="4112419"/>
            <a:ext cx="214312" cy="0"/>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111" name="直接箭头连接符 110"/>
          <p:cNvCxnSpPr/>
          <p:nvPr/>
        </p:nvCxnSpPr>
        <p:spPr>
          <a:xfrm rot="5400000">
            <a:off x="5108576" y="4975225"/>
            <a:ext cx="214312" cy="1587"/>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78" name="直接连接符 77"/>
          <p:cNvCxnSpPr/>
          <p:nvPr/>
        </p:nvCxnSpPr>
        <p:spPr>
          <a:xfrm>
            <a:off x="1571625" y="3929063"/>
            <a:ext cx="214313" cy="1587"/>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80" name="直接连接符 79"/>
          <p:cNvCxnSpPr/>
          <p:nvPr/>
        </p:nvCxnSpPr>
        <p:spPr>
          <a:xfrm rot="5400000">
            <a:off x="600075" y="2755900"/>
            <a:ext cx="2370138" cy="1588"/>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90" name="直接箭头连接符 89"/>
          <p:cNvCxnSpPr/>
          <p:nvPr/>
        </p:nvCxnSpPr>
        <p:spPr>
          <a:xfrm>
            <a:off x="1785938" y="1571625"/>
            <a:ext cx="250825" cy="1588"/>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16" name="直接箭头连接符 115"/>
          <p:cNvCxnSpPr/>
          <p:nvPr/>
        </p:nvCxnSpPr>
        <p:spPr>
          <a:xfrm>
            <a:off x="4151313" y="2924175"/>
            <a:ext cx="0" cy="1809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18" name="直接箭头连接符 117"/>
          <p:cNvCxnSpPr/>
          <p:nvPr/>
        </p:nvCxnSpPr>
        <p:spPr>
          <a:xfrm>
            <a:off x="5651500" y="2924175"/>
            <a:ext cx="1588" cy="1809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19" name="直接箭头连接符 118"/>
          <p:cNvCxnSpPr/>
          <p:nvPr/>
        </p:nvCxnSpPr>
        <p:spPr>
          <a:xfrm>
            <a:off x="5651500" y="2349500"/>
            <a:ext cx="1588" cy="18732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20" name="直接箭头连接符 119"/>
          <p:cNvCxnSpPr/>
          <p:nvPr/>
        </p:nvCxnSpPr>
        <p:spPr>
          <a:xfrm flipH="1">
            <a:off x="4144963" y="2349500"/>
            <a:ext cx="6350" cy="1555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21" name="直接箭头连接符 120"/>
          <p:cNvCxnSpPr/>
          <p:nvPr/>
        </p:nvCxnSpPr>
        <p:spPr>
          <a:xfrm>
            <a:off x="5651500" y="1785938"/>
            <a:ext cx="1588" cy="21272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22" name="直接箭头连接符 121"/>
          <p:cNvCxnSpPr/>
          <p:nvPr/>
        </p:nvCxnSpPr>
        <p:spPr>
          <a:xfrm flipH="1">
            <a:off x="4138613" y="1785938"/>
            <a:ext cx="12700" cy="21272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25" name="直接箭头连接符 124"/>
          <p:cNvCxnSpPr/>
          <p:nvPr/>
        </p:nvCxnSpPr>
        <p:spPr>
          <a:xfrm flipH="1">
            <a:off x="1071563" y="2643188"/>
            <a:ext cx="6350" cy="2825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26" name="直接箭头连接符 125"/>
          <p:cNvCxnSpPr/>
          <p:nvPr/>
        </p:nvCxnSpPr>
        <p:spPr>
          <a:xfrm flipH="1">
            <a:off x="1071563" y="1857375"/>
            <a:ext cx="6350" cy="282575"/>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cxnSp>
        <p:nvCxnSpPr>
          <p:cNvPr id="135" name="直接连接符 134"/>
          <p:cNvCxnSpPr/>
          <p:nvPr/>
        </p:nvCxnSpPr>
        <p:spPr>
          <a:xfrm>
            <a:off x="6430963" y="1643063"/>
            <a:ext cx="0" cy="2724150"/>
          </a:xfrm>
          <a:prstGeom prst="line">
            <a:avLst/>
          </a:prstGeom>
          <a:ln w="25400"/>
        </p:spPr>
        <p:style>
          <a:lnRef idx="3">
            <a:schemeClr val="accent3"/>
          </a:lnRef>
          <a:fillRef idx="0">
            <a:schemeClr val="accent3"/>
          </a:fillRef>
          <a:effectRef idx="2">
            <a:schemeClr val="accent3"/>
          </a:effectRef>
          <a:fontRef idx="minor">
            <a:schemeClr val="tx1"/>
          </a:fontRef>
        </p:style>
      </p:cxnSp>
      <p:cxnSp>
        <p:nvCxnSpPr>
          <p:cNvPr id="137" name="直接箭头连接符 136"/>
          <p:cNvCxnSpPr/>
          <p:nvPr/>
        </p:nvCxnSpPr>
        <p:spPr>
          <a:xfrm>
            <a:off x="6429375" y="1643063"/>
            <a:ext cx="179388" cy="0"/>
          </a:xfrm>
          <a:prstGeom prst="straightConnector1">
            <a:avLst/>
          </a:prstGeom>
          <a:ln w="25400">
            <a:tailEnd type="arrow"/>
          </a:ln>
        </p:spPr>
        <p:style>
          <a:lnRef idx="3">
            <a:schemeClr val="accent3"/>
          </a:lnRef>
          <a:fillRef idx="0">
            <a:schemeClr val="accent3"/>
          </a:fillRef>
          <a:effectRef idx="2">
            <a:schemeClr val="accent3"/>
          </a:effectRef>
          <a:fontRef idx="minor">
            <a:schemeClr val="tx1"/>
          </a:fontRef>
        </p:style>
      </p:cxnSp>
      <p:sp>
        <p:nvSpPr>
          <p:cNvPr id="86" name="任意多边形 85">
            <a:hlinkClick r:id="" action="ppaction://noaction"/>
          </p:cNvPr>
          <p:cNvSpPr/>
          <p:nvPr/>
        </p:nvSpPr>
        <p:spPr bwMode="auto">
          <a:xfrm>
            <a:off x="4865688" y="3716338"/>
            <a:ext cx="1435100" cy="28892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chemeClr val="accent1"/>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项目函件配置</a:t>
            </a:r>
            <a:endParaRPr lang="zh-CN" altLang="zh-CN" sz="1200" dirty="0"/>
          </a:p>
        </p:txBody>
      </p:sp>
      <p:sp>
        <p:nvSpPr>
          <p:cNvPr id="11" name="圆角矩形 10">
            <a:hlinkClick r:id="" action="ppaction://noaction"/>
          </p:cNvPr>
          <p:cNvSpPr/>
          <p:nvPr/>
        </p:nvSpPr>
        <p:spPr>
          <a:xfrm>
            <a:off x="1141413"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消息提醒</a:t>
            </a:r>
          </a:p>
        </p:txBody>
      </p:sp>
      <p:sp>
        <p:nvSpPr>
          <p:cNvPr id="65" name="圆角矩形 64">
            <a:hlinkClick r:id="" action="ppaction://noaction"/>
          </p:cNvPr>
          <p:cNvSpPr/>
          <p:nvPr/>
        </p:nvSpPr>
        <p:spPr>
          <a:xfrm>
            <a:off x="2459038"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任务处理</a:t>
            </a:r>
          </a:p>
        </p:txBody>
      </p:sp>
      <p:sp>
        <p:nvSpPr>
          <p:cNvPr id="66" name="圆角矩形 65">
            <a:hlinkClick r:id="" action="ppaction://noaction"/>
          </p:cNvPr>
          <p:cNvSpPr/>
          <p:nvPr/>
        </p:nvSpPr>
        <p:spPr>
          <a:xfrm>
            <a:off x="3756025"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信息交流</a:t>
            </a:r>
          </a:p>
        </p:txBody>
      </p:sp>
      <p:sp>
        <p:nvSpPr>
          <p:cNvPr id="67" name="圆角矩形 66">
            <a:hlinkClick r:id="" action="ppaction://noaction"/>
          </p:cNvPr>
          <p:cNvSpPr/>
          <p:nvPr/>
        </p:nvSpPr>
        <p:spPr>
          <a:xfrm>
            <a:off x="5102225"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快速扫描</a:t>
            </a:r>
          </a:p>
        </p:txBody>
      </p:sp>
      <p:sp>
        <p:nvSpPr>
          <p:cNvPr id="68" name="圆角矩形 67">
            <a:hlinkClick r:id="" action="ppaction://noaction"/>
          </p:cNvPr>
          <p:cNvSpPr/>
          <p:nvPr/>
        </p:nvSpPr>
        <p:spPr>
          <a:xfrm>
            <a:off x="6419850"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网盘存储</a:t>
            </a:r>
          </a:p>
        </p:txBody>
      </p:sp>
      <p:sp>
        <p:nvSpPr>
          <p:cNvPr id="69" name="圆角矩形 68">
            <a:hlinkClick r:id="" action="ppaction://noaction"/>
          </p:cNvPr>
          <p:cNvSpPr/>
          <p:nvPr/>
        </p:nvSpPr>
        <p:spPr>
          <a:xfrm>
            <a:off x="7694613" y="5999163"/>
            <a:ext cx="914400" cy="309562"/>
          </a:xfrm>
          <a:prstGeom prst="roundRect">
            <a:avLst/>
          </a:pr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快速入口</a:t>
            </a:r>
          </a:p>
        </p:txBody>
      </p:sp>
      <p:sp>
        <p:nvSpPr>
          <p:cNvPr id="64" name="Rectangle 2"/>
          <p:cNvSpPr txBox="1">
            <a:spLocks noChangeArrowheads="1"/>
          </p:cNvSpPr>
          <p:nvPr/>
        </p:nvSpPr>
        <p:spPr bwMode="white">
          <a:xfrm>
            <a:off x="25783" y="5783755"/>
            <a:ext cx="971600" cy="669581"/>
          </a:xfrm>
          <a:prstGeom prst="rect">
            <a:avLst/>
          </a:prstGeom>
          <a:noFill/>
          <a:ln w="9525">
            <a:noFill/>
            <a:miter lim="800000"/>
            <a:headEnd/>
            <a:tailEnd/>
          </a:ln>
          <a:effectLst/>
          <a:extLst/>
        </p:spPr>
        <p:txBody>
          <a:bodyPr anchor="ctr"/>
          <a:lstStyle/>
          <a:p>
            <a:pPr algn="r" fontAlgn="auto">
              <a:lnSpc>
                <a:spcPct val="200000"/>
              </a:lnSpc>
              <a:spcBef>
                <a:spcPts val="0"/>
              </a:spcBef>
              <a:spcAft>
                <a:spcPts val="0"/>
              </a:spcAft>
              <a:defRPr/>
            </a:pPr>
            <a:r>
              <a:rPr lang="zh-CN" altLang="en-US" sz="1600" b="1" kern="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n-ea"/>
                <a:cs typeface="+mj-cs"/>
              </a:rPr>
              <a:t>客户端</a:t>
            </a:r>
            <a:endParaRPr lang="en-US" altLang="zh-CN" sz="1600" b="1" kern="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n-ea"/>
              <a:cs typeface="+mj-cs"/>
            </a:endParaRPr>
          </a:p>
        </p:txBody>
      </p:sp>
      <p:sp>
        <p:nvSpPr>
          <p:cNvPr id="212" name="任意多边形 211">
            <a:hlinkClick r:id="" action="ppaction://noaction"/>
          </p:cNvPr>
          <p:cNvSpPr/>
          <p:nvPr/>
        </p:nvSpPr>
        <p:spPr bwMode="auto">
          <a:xfrm>
            <a:off x="5072063" y="1401763"/>
            <a:ext cx="1162050" cy="384175"/>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rgbClr val="3BA0BB"/>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单位人员配备</a:t>
            </a:r>
            <a:endParaRPr lang="zh-CN" altLang="zh-CN" sz="1200" dirty="0"/>
          </a:p>
        </p:txBody>
      </p:sp>
      <p:sp>
        <p:nvSpPr>
          <p:cNvPr id="85" name="任意多边形 84">
            <a:hlinkClick r:id="" action="ppaction://noaction"/>
          </p:cNvPr>
          <p:cNvSpPr/>
          <p:nvPr/>
        </p:nvSpPr>
        <p:spPr bwMode="auto">
          <a:xfrm>
            <a:off x="3481388" y="3700463"/>
            <a:ext cx="1235075" cy="304800"/>
          </a:xfrm>
          <a:custGeom>
            <a:avLst/>
            <a:gdLst>
              <a:gd name="connsiteX0" fmla="*/ 0 w 2318657"/>
              <a:gd name="connsiteY0" fmla="*/ 68881 h 413280"/>
              <a:gd name="connsiteX1" fmla="*/ 68881 w 2318657"/>
              <a:gd name="connsiteY1" fmla="*/ 0 h 413280"/>
              <a:gd name="connsiteX2" fmla="*/ 2249776 w 2318657"/>
              <a:gd name="connsiteY2" fmla="*/ 0 h 413280"/>
              <a:gd name="connsiteX3" fmla="*/ 2318657 w 2318657"/>
              <a:gd name="connsiteY3" fmla="*/ 68881 h 413280"/>
              <a:gd name="connsiteX4" fmla="*/ 2318657 w 2318657"/>
              <a:gd name="connsiteY4" fmla="*/ 344399 h 413280"/>
              <a:gd name="connsiteX5" fmla="*/ 2249776 w 2318657"/>
              <a:gd name="connsiteY5" fmla="*/ 413280 h 413280"/>
              <a:gd name="connsiteX6" fmla="*/ 68881 w 2318657"/>
              <a:gd name="connsiteY6" fmla="*/ 413280 h 413280"/>
              <a:gd name="connsiteX7" fmla="*/ 0 w 2318657"/>
              <a:gd name="connsiteY7" fmla="*/ 344399 h 413280"/>
              <a:gd name="connsiteX8" fmla="*/ 0 w 2318657"/>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8657" h="413280">
                <a:moveTo>
                  <a:pt x="0" y="68881"/>
                </a:moveTo>
                <a:cubicBezTo>
                  <a:pt x="0" y="30839"/>
                  <a:pt x="30839" y="0"/>
                  <a:pt x="68881" y="0"/>
                </a:cubicBezTo>
                <a:lnTo>
                  <a:pt x="2249776" y="0"/>
                </a:lnTo>
                <a:cubicBezTo>
                  <a:pt x="2287818" y="0"/>
                  <a:pt x="2318657" y="30839"/>
                  <a:pt x="2318657" y="68881"/>
                </a:cubicBezTo>
                <a:lnTo>
                  <a:pt x="2318657" y="344399"/>
                </a:lnTo>
                <a:cubicBezTo>
                  <a:pt x="2318657" y="382441"/>
                  <a:pt x="2287818" y="413280"/>
                  <a:pt x="2249776" y="413280"/>
                </a:cubicBezTo>
                <a:lnTo>
                  <a:pt x="68881" y="413280"/>
                </a:lnTo>
                <a:cubicBezTo>
                  <a:pt x="30839" y="413280"/>
                  <a:pt x="0" y="382441"/>
                  <a:pt x="0" y="344399"/>
                </a:cubicBezTo>
                <a:lnTo>
                  <a:pt x="0" y="68881"/>
                </a:lnTo>
                <a:close/>
              </a:path>
            </a:pathLst>
          </a:custGeom>
          <a:solidFill>
            <a:schemeClr val="accent1"/>
          </a:solidFill>
        </p:spPr>
        <p:style>
          <a:lnRef idx="3">
            <a:schemeClr val="lt1"/>
          </a:lnRef>
          <a:fillRef idx="1">
            <a:schemeClr val="accent2"/>
          </a:fillRef>
          <a:effectRef idx="1">
            <a:schemeClr val="accent2"/>
          </a:effectRef>
          <a:fontRef idx="minor">
            <a:schemeClr val="lt1"/>
          </a:fontRef>
        </p:style>
        <p:txBody>
          <a:bodyPr lIns="107815" tIns="20175" rIns="107815" bIns="20175" spcCol="1270" anchor="ctr"/>
          <a:lstStyle/>
          <a:p>
            <a:pPr algn="ctr" fontAlgn="auto">
              <a:spcBef>
                <a:spcPts val="0"/>
              </a:spcBef>
              <a:spcAft>
                <a:spcPts val="0"/>
              </a:spcAft>
              <a:defRPr/>
            </a:pPr>
            <a:r>
              <a:rPr lang="zh-CN" altLang="en-US" sz="1200" dirty="0"/>
              <a:t>单位流程配置</a:t>
            </a:r>
            <a:endParaRPr lang="zh-CN" altLang="zh-CN" sz="1200" dirty="0"/>
          </a:p>
        </p:txBody>
      </p:sp>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13</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14</a:t>
            </a:fld>
            <a:endParaRPr lang="zh-CN" altLang="en-US" dirty="0"/>
          </a:p>
        </p:txBody>
      </p:sp>
      <p:sp>
        <p:nvSpPr>
          <p:cNvPr id="8" name="TextBox 5"/>
          <p:cNvSpPr txBox="1">
            <a:spLocks noChangeArrowheads="1"/>
          </p:cNvSpPr>
          <p:nvPr/>
        </p:nvSpPr>
        <p:spPr bwMode="auto">
          <a:xfrm>
            <a:off x="285720" y="333375"/>
            <a:ext cx="83185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en-US" altLang="zh-CN" sz="2400" dirty="0" smtClean="0">
                <a:solidFill>
                  <a:schemeClr val="bg1"/>
                </a:solidFill>
                <a:latin typeface="微软雅黑" pitchFamily="34" charset="-122"/>
                <a:ea typeface="微软雅黑" pitchFamily="34" charset="-122"/>
              </a:rPr>
              <a:t>4. </a:t>
            </a:r>
            <a:r>
              <a:rPr lang="zh-CN" altLang="en-US" sz="2400" dirty="0" smtClean="0">
                <a:solidFill>
                  <a:schemeClr val="bg1"/>
                </a:solidFill>
                <a:latin typeface="微软雅黑" pitchFamily="34" charset="-122"/>
                <a:ea typeface="微软雅黑" pitchFamily="34" charset="-122"/>
              </a:rPr>
              <a:t>估、概、预、结算业务具体操作</a:t>
            </a:r>
            <a:r>
              <a:rPr lang="en-US" altLang="zh-CN"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系统登录</a:t>
            </a:r>
            <a:endParaRPr lang="zh-CN" altLang="en-US" sz="2400" dirty="0">
              <a:solidFill>
                <a:schemeClr val="bg1"/>
              </a:solidFill>
              <a:latin typeface="微软雅黑" pitchFamily="34" charset="-122"/>
              <a:ea typeface="微软雅黑" pitchFamily="34" charset="-122"/>
            </a:endParaRPr>
          </a:p>
        </p:txBody>
      </p:sp>
      <p:sp>
        <p:nvSpPr>
          <p:cNvPr id="9" name="Text Box 4"/>
          <p:cNvSpPr txBox="1">
            <a:spLocks noChangeArrowheads="1"/>
          </p:cNvSpPr>
          <p:nvPr/>
        </p:nvSpPr>
        <p:spPr bwMode="black">
          <a:xfrm>
            <a:off x="-1000125" y="1124744"/>
            <a:ext cx="80359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3">
              <a:lnSpc>
                <a:spcPts val="3600"/>
              </a:lnSpc>
              <a:buClr>
                <a:schemeClr val="accent1"/>
              </a:buClr>
              <a:buFont typeface="Wingdings" pitchFamily="2" charset="2"/>
              <a:buChar char="v"/>
            </a:pPr>
            <a:r>
              <a:rPr lang="zh-CN" altLang="en-US" sz="2200" dirty="0" smtClean="0">
                <a:latin typeface="黑体" pitchFamily="2" charset="-122"/>
                <a:ea typeface="黑体" pitchFamily="2" charset="-122"/>
              </a:rPr>
              <a:t>例如：北京邮电大学科研大楼工程（结算项目）</a:t>
            </a:r>
            <a:endParaRPr lang="en-US" altLang="zh-CN" sz="2200" dirty="0">
              <a:latin typeface="黑体" pitchFamily="2" charset="-122"/>
              <a:ea typeface="黑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278205711"/>
              </p:ext>
            </p:extLst>
          </p:nvPr>
        </p:nvGraphicFramePr>
        <p:xfrm>
          <a:off x="571500" y="1700809"/>
          <a:ext cx="7993062" cy="3456382"/>
        </p:xfrm>
        <a:graphic>
          <a:graphicData uri="http://schemas.openxmlformats.org/drawingml/2006/table">
            <a:tbl>
              <a:tblPr firstRow="1" bandRow="1">
                <a:tableStyleId>{5C22544A-7EE6-4342-B048-85BDC9FD1C3A}</a:tableStyleId>
              </a:tblPr>
              <a:tblGrid>
                <a:gridCol w="2232351"/>
                <a:gridCol w="1982463"/>
                <a:gridCol w="1779982"/>
                <a:gridCol w="1998266"/>
              </a:tblGrid>
              <a:tr h="273244">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u="none" strike="noStrike" dirty="0" smtClean="0">
                          <a:solidFill>
                            <a:schemeClr val="bg1"/>
                          </a:solidFill>
                          <a:effectLst/>
                          <a:latin typeface="微软雅黑" pitchFamily="34" charset="-122"/>
                          <a:ea typeface="微软雅黑" pitchFamily="34" charset="-122"/>
                        </a:rPr>
                        <a:t>项目名称：北京邮电大学科研大楼工程</a:t>
                      </a:r>
                      <a:endParaRPr lang="zh-CN" altLang="en-US" sz="1400" b="0" i="0" u="none" strike="noStrike" dirty="0" smtClean="0">
                        <a:solidFill>
                          <a:schemeClr val="bg1"/>
                        </a:solidFill>
                        <a:effectLst/>
                        <a:latin typeface="微软雅黑" pitchFamily="34" charset="-122"/>
                        <a:ea typeface="微软雅黑" pitchFamily="34" charset="-122"/>
                      </a:endParaRPr>
                    </a:p>
                  </a:txBody>
                  <a:tcPr marL="91444" marR="91444"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tr>
              <a:tr h="559303">
                <a:tc rowSpan="6">
                  <a:txBody>
                    <a:bodyPr/>
                    <a:lstStyle/>
                    <a:p>
                      <a:pPr algn="ctr" fontAlgn="ctr"/>
                      <a:r>
                        <a:rPr lang="zh-CN" altLang="en-US" sz="1400" u="none" strike="noStrike" dirty="0">
                          <a:effectLst/>
                          <a:latin typeface="微软雅黑" pitchFamily="34" charset="-122"/>
                          <a:ea typeface="微软雅黑" pitchFamily="34" charset="-122"/>
                        </a:rPr>
                        <a:t>金马威工程咨询</a:t>
                      </a:r>
                      <a:r>
                        <a:rPr lang="zh-CN" altLang="en-US" sz="1400" u="none" strike="noStrike" dirty="0" smtClean="0">
                          <a:effectLst/>
                          <a:latin typeface="微软雅黑" pitchFamily="34" charset="-122"/>
                          <a:ea typeface="微软雅黑" pitchFamily="34" charset="-122"/>
                        </a:rPr>
                        <a:t>有限公司</a:t>
                      </a:r>
                      <a:endParaRPr lang="en-US" altLang="zh-CN" sz="1400" u="none" strike="noStrike" dirty="0" smtClean="0">
                        <a:effectLst/>
                        <a:latin typeface="微软雅黑" pitchFamily="34" charset="-122"/>
                        <a:ea typeface="微软雅黑" pitchFamily="34" charset="-122"/>
                      </a:endParaRPr>
                    </a:p>
                    <a:p>
                      <a:pPr algn="ctr" fontAlgn="ctr"/>
                      <a:r>
                        <a:rPr lang="zh-CN" altLang="en-US" sz="1400" u="none" strike="noStrike" dirty="0" smtClean="0">
                          <a:effectLst/>
                          <a:latin typeface="微软雅黑" pitchFamily="34" charset="-122"/>
                          <a:ea typeface="微软雅黑" pitchFamily="34" charset="-122"/>
                        </a:rPr>
                        <a:t>（</a:t>
                      </a:r>
                      <a:r>
                        <a:rPr lang="en-US" altLang="zh-CN" sz="1400" u="none" strike="noStrike" dirty="0" err="1" smtClean="0">
                          <a:effectLst/>
                          <a:latin typeface="微软雅黑" pitchFamily="34" charset="-122"/>
                          <a:ea typeface="微软雅黑" pitchFamily="34" charset="-122"/>
                        </a:rPr>
                        <a:t>jmw</a:t>
                      </a:r>
                      <a:r>
                        <a:rPr lang="zh-CN" altLang="en-US" sz="1400" u="none" strike="noStrike" dirty="0" smtClean="0">
                          <a:effectLst/>
                          <a:latin typeface="微软雅黑" pitchFamily="34" charset="-122"/>
                          <a:ea typeface="微软雅黑" pitchFamily="34" charset="-122"/>
                        </a:rPr>
                        <a:t>）</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0D8E8"/>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项目组人员</a:t>
                      </a:r>
                      <a:endParaRPr lang="zh-CN" altLang="en-US" sz="1400" b="0" i="0" u="none" strike="noStrike" dirty="0" smtClean="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effectLst/>
                          <a:latin typeface="微软雅黑" pitchFamily="34" charset="-122"/>
                          <a:ea typeface="微软雅黑" pitchFamily="34" charset="-122"/>
                        </a:rPr>
                        <a:t>张晓平、艾为</a:t>
                      </a: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err="1" smtClean="0">
                          <a:effectLst/>
                          <a:latin typeface="微软雅黑" pitchFamily="34" charset="-122"/>
                          <a:ea typeface="微软雅黑" pitchFamily="34" charset="-122"/>
                        </a:rPr>
                        <a:t>zxp</a:t>
                      </a:r>
                      <a:r>
                        <a:rPr lang="zh-CN" altLang="en-US" sz="1400" b="0" i="0" u="none" strike="noStrike" dirty="0" smtClean="0">
                          <a:effectLst/>
                          <a:latin typeface="微软雅黑" pitchFamily="34" charset="-122"/>
                          <a:ea typeface="微软雅黑" pitchFamily="34" charset="-122"/>
                        </a:rPr>
                        <a:t>、</a:t>
                      </a:r>
                      <a:r>
                        <a:rPr lang="en-US" altLang="zh-CN" sz="1400" b="0" i="0" u="none" strike="noStrike" dirty="0" smtClean="0">
                          <a:effectLst/>
                          <a:latin typeface="微软雅黑" pitchFamily="34" charset="-122"/>
                          <a:ea typeface="微软雅黑" pitchFamily="34" charset="-122"/>
                        </a:rPr>
                        <a:t>aw</a:t>
                      </a: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vMerge="1">
                  <a:txBody>
                    <a:bodyPr/>
                    <a:lstStyle/>
                    <a:p>
                      <a:endParaRPr lang="zh-CN" altLang="en-US"/>
                    </a:p>
                  </a:txBody>
                  <a:tcPr>
                    <a:lnB w="9525" cap="flat" cmpd="sng" algn="ctr">
                      <a:solidFill>
                        <a:schemeClr val="bg1"/>
                      </a:solidFill>
                      <a:prstDash val="solid"/>
                      <a:round/>
                      <a:headEnd type="none" w="med" len="med"/>
                      <a:tailEnd type="none" w="med" len="med"/>
                    </a:lnB>
                  </a:tcPr>
                </a:tc>
                <a:tc>
                  <a:txBody>
                    <a:bodyPr/>
                    <a:lstStyle/>
                    <a:p>
                      <a:pPr algn="l" fontAlgn="ctr"/>
                      <a:r>
                        <a:rPr lang="zh-CN" altLang="en-US" sz="1400" u="none" strike="noStrike" dirty="0" smtClean="0">
                          <a:effectLst/>
                          <a:latin typeface="微软雅黑" pitchFamily="34" charset="-122"/>
                          <a:ea typeface="微软雅黑" pitchFamily="34" charset="-122"/>
                        </a:rPr>
                        <a:t>项目负责人</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effectLst/>
                          <a:latin typeface="微软雅黑" pitchFamily="34" charset="-122"/>
                          <a:ea typeface="微软雅黑" pitchFamily="34" charset="-122"/>
                        </a:rPr>
                        <a:t>张晓平</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b="0" i="0" u="none" strike="noStrike" dirty="0" err="1" smtClean="0">
                          <a:effectLst/>
                          <a:latin typeface="微软雅黑" pitchFamily="34" charset="-122"/>
                          <a:ea typeface="微软雅黑" pitchFamily="34" charset="-122"/>
                        </a:rPr>
                        <a:t>zxp</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vMerge="1">
                  <a:txBody>
                    <a:bodyPr/>
                    <a:lstStyle/>
                    <a:p>
                      <a:endParaRPr lang="zh-CN" altLang="en-US"/>
                    </a:p>
                  </a:txBody>
                  <a:tcPr>
                    <a:lnT w="9525" cap="flat" cmpd="sng" algn="ctr">
                      <a:solidFill>
                        <a:schemeClr val="bg1"/>
                      </a:solidFill>
                      <a:prstDash val="solid"/>
                      <a:round/>
                      <a:headEnd type="none" w="med" len="med"/>
                      <a:tailEnd type="none" w="med" len="med"/>
                    </a:lnT>
                  </a:tcPr>
                </a:tc>
                <a:tc>
                  <a:txBody>
                    <a:bodyPr/>
                    <a:lstStyle/>
                    <a:p>
                      <a:pPr algn="l" fontAlgn="ctr"/>
                      <a:r>
                        <a:rPr lang="zh-CN" altLang="en-US" sz="1400" u="none" strike="noStrike" dirty="0">
                          <a:effectLst/>
                          <a:latin typeface="微软雅黑" pitchFamily="34" charset="-122"/>
                          <a:ea typeface="微软雅黑" pitchFamily="34" charset="-122"/>
                        </a:rPr>
                        <a:t>区域经理</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梁跃红</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err="1">
                          <a:effectLst/>
                          <a:latin typeface="微软雅黑" pitchFamily="34" charset="-122"/>
                          <a:ea typeface="微软雅黑" pitchFamily="34" charset="-122"/>
                        </a:rPr>
                        <a:t>lyh</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064">
                <a:tc vMerge="1">
                  <a:txBody>
                    <a:bodyPr/>
                    <a:lstStyle/>
                    <a:p>
                      <a:endParaRPr lang="zh-CN" altLang="en-US"/>
                    </a:p>
                  </a:txBody>
                  <a:tcPr>
                    <a:lnB w="9525" cap="flat" cmpd="sng" algn="ctr">
                      <a:solidFill>
                        <a:schemeClr val="bg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公司技术负责人</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梁跃红</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err="1">
                          <a:effectLst/>
                          <a:latin typeface="微软雅黑" pitchFamily="34" charset="-122"/>
                          <a:ea typeface="微软雅黑" pitchFamily="34" charset="-122"/>
                        </a:rPr>
                        <a:t>lyh</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vMerge="1">
                  <a:txBody>
                    <a:bodyPr/>
                    <a:lstStyle/>
                    <a:p>
                      <a:endParaRPr lang="zh-CN" altLang="en-US"/>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总经理</a:t>
                      </a:r>
                      <a:endParaRPr lang="zh-CN" altLang="en-US" sz="1400" b="0" i="0" u="none" strike="noStrike" dirty="0" smtClean="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 李</a:t>
                      </a:r>
                      <a:r>
                        <a:rPr lang="zh-CN" altLang="en-US" sz="1400" u="none" strike="noStrike" dirty="0" smtClean="0">
                          <a:effectLst/>
                          <a:latin typeface="微软雅黑" pitchFamily="34" charset="-122"/>
                          <a:ea typeface="微软雅黑" pitchFamily="34" charset="-122"/>
                        </a:rPr>
                        <a:t>飞</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smtClean="0">
                          <a:effectLst/>
                          <a:latin typeface="微软雅黑" pitchFamily="34" charset="-122"/>
                          <a:ea typeface="微软雅黑" pitchFamily="34" charset="-122"/>
                        </a:rPr>
                        <a:t>lf</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vMerge="1">
                  <a:txBody>
                    <a:bodyPr/>
                    <a:lstStyle/>
                    <a:p>
                      <a:endParaRPr lang="zh-CN" altLang="en-US"/>
                    </a:p>
                  </a:txBody>
                  <a:tcPr>
                    <a:lnT w="9525" cap="flat" cmpd="sng" algn="ctr">
                      <a:solidFill>
                        <a:schemeClr val="bg1"/>
                      </a:solidFill>
                      <a:prstDash val="solid"/>
                      <a:round/>
                      <a:headEnd type="none" w="med" len="med"/>
                      <a:tailEnd type="none" w="med" len="med"/>
                    </a:lnT>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itchFamily="34" charset="-122"/>
                          <a:ea typeface="微软雅黑" pitchFamily="34" charset="-122"/>
                          <a:cs typeface="+mn-cs"/>
                        </a:rPr>
                        <a:t>董事长</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itchFamily="34" charset="-122"/>
                          <a:ea typeface="微软雅黑" pitchFamily="34" charset="-122"/>
                          <a:cs typeface="+mn-cs"/>
                        </a:rPr>
                        <a:t>周和生</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u="none" strike="noStrike" kern="1200" dirty="0" err="1" smtClean="0">
                          <a:solidFill>
                            <a:schemeClr val="dk1"/>
                          </a:solidFill>
                          <a:effectLst/>
                          <a:latin typeface="微软雅黑" pitchFamily="34" charset="-122"/>
                          <a:ea typeface="微软雅黑" pitchFamily="34" charset="-122"/>
                          <a:cs typeface="+mn-cs"/>
                        </a:rPr>
                        <a:t>zhs</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22597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15</a:t>
            </a:fld>
            <a:endParaRPr lang="zh-CN" altLang="en-US" dirty="0"/>
          </a:p>
        </p:txBody>
      </p:sp>
      <p:sp>
        <p:nvSpPr>
          <p:cNvPr id="5" name="TextBox 5"/>
          <p:cNvSpPr txBox="1">
            <a:spLocks noChangeArrowheads="1"/>
          </p:cNvSpPr>
          <p:nvPr/>
        </p:nvSpPr>
        <p:spPr bwMode="auto">
          <a:xfrm>
            <a:off x="857224" y="333375"/>
            <a:ext cx="77470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en-US" altLang="zh-CN" sz="2400" dirty="0" smtClean="0">
                <a:solidFill>
                  <a:schemeClr val="bg1"/>
                </a:solidFill>
                <a:latin typeface="微软雅黑" pitchFamily="34" charset="-122"/>
                <a:ea typeface="微软雅黑" pitchFamily="34" charset="-122"/>
              </a:rPr>
              <a:t>4.</a:t>
            </a:r>
            <a:r>
              <a:rPr lang="zh-CN" altLang="en-US" sz="2400" dirty="0" smtClean="0">
                <a:solidFill>
                  <a:schemeClr val="bg1"/>
                </a:solidFill>
                <a:latin typeface="微软雅黑" pitchFamily="34" charset="-122"/>
                <a:ea typeface="微软雅黑" pitchFamily="34" charset="-122"/>
              </a:rPr>
              <a:t>估、概、预、结算业务具体操作－竣工结算</a:t>
            </a:r>
            <a:endParaRPr lang="zh-CN" altLang="en-US" sz="2400" dirty="0">
              <a:solidFill>
                <a:schemeClr val="bg1"/>
              </a:solidFill>
              <a:latin typeface="微软雅黑" pitchFamily="34" charset="-122"/>
              <a:ea typeface="微软雅黑" pitchFamily="34" charset="-122"/>
            </a:endParaRPr>
          </a:p>
        </p:txBody>
      </p:sp>
      <p:sp>
        <p:nvSpPr>
          <p:cNvPr id="6" name="Text Box 4"/>
          <p:cNvSpPr txBox="1">
            <a:spLocks noChangeArrowheads="1"/>
          </p:cNvSpPr>
          <p:nvPr/>
        </p:nvSpPr>
        <p:spPr bwMode="black">
          <a:xfrm>
            <a:off x="-252414" y="1322175"/>
            <a:ext cx="803912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a:lnSpc>
                <a:spcPct val="150000"/>
              </a:lnSpc>
              <a:buClr>
                <a:schemeClr val="accent1"/>
              </a:buClr>
              <a:buFont typeface="Wingdings" pitchFamily="2" charset="2"/>
              <a:buChar char="v"/>
            </a:pPr>
            <a:r>
              <a:rPr lang="zh-CN" altLang="en-US" sz="2200" dirty="0">
                <a:latin typeface="黑体" pitchFamily="2" charset="-122"/>
                <a:ea typeface="黑体" pitchFamily="2" charset="-122"/>
              </a:rPr>
              <a:t>例如</a:t>
            </a:r>
            <a:r>
              <a:rPr lang="en-US" altLang="zh-CN" sz="2200" dirty="0">
                <a:latin typeface="黑体" pitchFamily="2" charset="-122"/>
                <a:ea typeface="黑体" pitchFamily="2" charset="-122"/>
              </a:rPr>
              <a:t>1</a:t>
            </a:r>
            <a:r>
              <a:rPr lang="zh-CN" altLang="en-US" sz="2200" dirty="0" smtClean="0">
                <a:latin typeface="黑体" pitchFamily="2" charset="-122"/>
                <a:ea typeface="黑体" pitchFamily="2" charset="-122"/>
              </a:rPr>
              <a:t>：北京邮电大学科研大楼工程</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竣工结算流程</a:t>
            </a:r>
            <a:endParaRPr lang="en-US" altLang="zh-CN" sz="2200" dirty="0">
              <a:latin typeface="黑体" pitchFamily="2" charset="-122"/>
              <a:ea typeface="黑体" pitchFamily="2" charset="-122"/>
            </a:endParaRPr>
          </a:p>
        </p:txBody>
      </p:sp>
      <p:pic>
        <p:nvPicPr>
          <p:cNvPr id="7" name="Picture 1" descr="C:\Users\bhznn\Documents\Tencent Files\70584371\Image\FKN9ANW()5WQ_P_{$5)D@RJ.jpg"/>
          <p:cNvPicPr>
            <a:picLocks noChangeAspect="1" noChangeArrowheads="1"/>
          </p:cNvPicPr>
          <p:nvPr/>
        </p:nvPicPr>
        <p:blipFill>
          <a:blip r:embed="rId3" cstate="print"/>
          <a:srcRect/>
          <a:stretch>
            <a:fillRect/>
          </a:stretch>
        </p:blipFill>
        <p:spPr bwMode="auto">
          <a:xfrm>
            <a:off x="285751" y="2285992"/>
            <a:ext cx="8429653" cy="1349080"/>
          </a:xfrm>
          <a:prstGeom prst="rect">
            <a:avLst/>
          </a:prstGeom>
          <a:noFill/>
        </p:spPr>
      </p:pic>
    </p:spTree>
    <p:extLst>
      <p:ext uri="{BB962C8B-B14F-4D97-AF65-F5344CB8AC3E}">
        <p14:creationId xmlns:p14="http://schemas.microsoft.com/office/powerpoint/2010/main" val="18747265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841306"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－操作步骤</a:t>
            </a:r>
            <a:endParaRPr lang="zh-CN" altLang="en-US" dirty="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16</a:t>
            </a:fld>
            <a:endParaRPr lang="zh-CN" altLang="en-US" dirty="0"/>
          </a:p>
        </p:txBody>
      </p:sp>
      <p:grpSp>
        <p:nvGrpSpPr>
          <p:cNvPr id="32" name="组合 31"/>
          <p:cNvGrpSpPr/>
          <p:nvPr/>
        </p:nvGrpSpPr>
        <p:grpSpPr>
          <a:xfrm>
            <a:off x="-142908" y="1417156"/>
            <a:ext cx="9286908" cy="4154984"/>
            <a:chOff x="-142908" y="1417156"/>
            <a:chExt cx="9286908" cy="4154984"/>
          </a:xfrm>
        </p:grpSpPr>
        <p:sp>
          <p:nvSpPr>
            <p:cNvPr id="33" name="Text Box 4"/>
            <p:cNvSpPr txBox="1">
              <a:spLocks noChangeArrowheads="1"/>
            </p:cNvSpPr>
            <p:nvPr/>
          </p:nvSpPr>
          <p:spPr bwMode="black">
            <a:xfrm>
              <a:off x="-142908" y="1417156"/>
              <a:ext cx="928690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buClr>
                  <a:schemeClr val="accent1"/>
                </a:buClr>
                <a:buFont typeface="Wingdings" pitchFamily="2" charset="2"/>
                <a:buChar char="v"/>
              </a:pPr>
              <a:r>
                <a:rPr lang="zh-CN" altLang="en-US" sz="2200" dirty="0" smtClean="0">
                  <a:latin typeface="黑体" pitchFamily="2" charset="-122"/>
                  <a:ea typeface="黑体" pitchFamily="2" charset="-122"/>
                </a:rPr>
                <a:t>具体步骤：</a:t>
              </a: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1">
                <a:lnSpc>
                  <a:spcPct val="150000"/>
                </a:lnSpc>
                <a:buClr>
                  <a:schemeClr val="accent1"/>
                </a:buClr>
              </a:pP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r>
                <a:rPr lang="zh-CN" altLang="en-US" sz="2200" dirty="0" smtClean="0">
                  <a:latin typeface="黑体" pitchFamily="2" charset="-122"/>
                  <a:ea typeface="黑体" pitchFamily="2" charset="-122"/>
                </a:rPr>
                <a:t>具体操作演示</a:t>
              </a:r>
              <a:endParaRPr lang="en-US" altLang="zh-CN" sz="2200" dirty="0" smtClean="0">
                <a:latin typeface="黑体" pitchFamily="2" charset="-122"/>
                <a:ea typeface="黑体" pitchFamily="2" charset="-122"/>
              </a:endParaRPr>
            </a:p>
            <a:p>
              <a:pPr lvl="1">
                <a:lnSpc>
                  <a:spcPct val="150000"/>
                </a:lnSpc>
                <a:buClr>
                  <a:schemeClr val="accent1"/>
                </a:buClr>
                <a:buFont typeface="Wingdings" pitchFamily="2" charset="2"/>
                <a:buChar char="v"/>
              </a:pPr>
              <a:endParaRPr lang="en-US" altLang="zh-CN" sz="2200" dirty="0" smtClean="0">
                <a:latin typeface="黑体" pitchFamily="2" charset="-122"/>
                <a:ea typeface="黑体" pitchFamily="2" charset="-122"/>
              </a:endParaRPr>
            </a:p>
          </p:txBody>
        </p:sp>
        <p:grpSp>
          <p:nvGrpSpPr>
            <p:cNvPr id="34" name="组合 25"/>
            <p:cNvGrpSpPr/>
            <p:nvPr/>
          </p:nvGrpSpPr>
          <p:grpSpPr>
            <a:xfrm>
              <a:off x="1500166" y="2044456"/>
              <a:ext cx="6061347" cy="1980219"/>
              <a:chOff x="1979712" y="2348880"/>
              <a:chExt cx="6061347" cy="1980219"/>
            </a:xfrm>
          </p:grpSpPr>
          <p:sp>
            <p:nvSpPr>
              <p:cNvPr id="35" name="圆角矩形 34"/>
              <p:cNvSpPr/>
              <p:nvPr/>
            </p:nvSpPr>
            <p:spPr>
              <a:xfrm>
                <a:off x="1979712" y="2348880"/>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事项发起</a:t>
                </a:r>
                <a:endParaRPr lang="zh-CN" altLang="en-US" sz="1400" dirty="0"/>
              </a:p>
            </p:txBody>
          </p:sp>
          <p:sp>
            <p:nvSpPr>
              <p:cNvPr id="36" name="右箭头 35"/>
              <p:cNvSpPr/>
              <p:nvPr/>
            </p:nvSpPr>
            <p:spPr>
              <a:xfrm>
                <a:off x="3407197" y="2420888"/>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7" name="圆角矩形 36"/>
              <p:cNvSpPr/>
              <p:nvPr/>
            </p:nvSpPr>
            <p:spPr>
              <a:xfrm>
                <a:off x="3995936" y="2348880"/>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表</a:t>
                </a:r>
                <a:r>
                  <a:rPr lang="zh-CN" altLang="en-US" sz="1400" dirty="0" smtClean="0"/>
                  <a:t>单填写</a:t>
                </a:r>
                <a:endParaRPr lang="zh-CN" altLang="en-US" sz="1400" dirty="0"/>
              </a:p>
            </p:txBody>
          </p:sp>
          <p:sp>
            <p:nvSpPr>
              <p:cNvPr id="38" name="右箭头 37"/>
              <p:cNvSpPr/>
              <p:nvPr/>
            </p:nvSpPr>
            <p:spPr>
              <a:xfrm>
                <a:off x="5423421" y="2420888"/>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9" name="圆角矩形 38"/>
              <p:cNvSpPr/>
              <p:nvPr/>
            </p:nvSpPr>
            <p:spPr>
              <a:xfrm>
                <a:off x="6012160" y="2348880"/>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附件上传</a:t>
                </a:r>
                <a:endParaRPr lang="zh-CN" altLang="en-US" sz="1400" dirty="0"/>
              </a:p>
            </p:txBody>
          </p:sp>
          <p:sp>
            <p:nvSpPr>
              <p:cNvPr id="40" name="右箭头 39"/>
              <p:cNvSpPr/>
              <p:nvPr/>
            </p:nvSpPr>
            <p:spPr>
              <a:xfrm>
                <a:off x="7452320" y="2420888"/>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圆角矩形 40"/>
              <p:cNvSpPr/>
              <p:nvPr/>
            </p:nvSpPr>
            <p:spPr>
              <a:xfrm>
                <a:off x="1979712" y="2908275"/>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资料归档</a:t>
                </a:r>
                <a:endParaRPr lang="zh-CN" altLang="en-US" sz="1400" dirty="0"/>
              </a:p>
            </p:txBody>
          </p:sp>
          <p:sp>
            <p:nvSpPr>
              <p:cNvPr id="42" name="圆角矩形 41"/>
              <p:cNvSpPr/>
              <p:nvPr/>
            </p:nvSpPr>
            <p:spPr>
              <a:xfrm>
                <a:off x="1979712" y="3455680"/>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查看附件</a:t>
                </a:r>
                <a:endParaRPr lang="zh-CN" altLang="en-US" sz="1400" dirty="0"/>
              </a:p>
            </p:txBody>
          </p:sp>
          <p:sp>
            <p:nvSpPr>
              <p:cNvPr id="43" name="圆角矩形 42"/>
              <p:cNvSpPr/>
              <p:nvPr/>
            </p:nvSpPr>
            <p:spPr>
              <a:xfrm>
                <a:off x="3995936" y="2908275"/>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事项提交</a:t>
                </a:r>
                <a:endParaRPr lang="zh-CN" altLang="en-US" sz="1400" dirty="0"/>
              </a:p>
            </p:txBody>
          </p:sp>
          <p:sp>
            <p:nvSpPr>
              <p:cNvPr id="44" name="圆角矩形 43"/>
              <p:cNvSpPr/>
              <p:nvPr/>
            </p:nvSpPr>
            <p:spPr>
              <a:xfrm>
                <a:off x="6012160" y="2913896"/>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事项流转</a:t>
                </a:r>
                <a:endParaRPr lang="zh-CN" altLang="en-US" sz="1400" dirty="0"/>
              </a:p>
            </p:txBody>
          </p:sp>
          <p:sp>
            <p:nvSpPr>
              <p:cNvPr id="45" name="右箭头 44"/>
              <p:cNvSpPr/>
              <p:nvPr/>
            </p:nvSpPr>
            <p:spPr>
              <a:xfrm>
                <a:off x="3407197" y="2980283"/>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6" name="右箭头 45"/>
              <p:cNvSpPr/>
              <p:nvPr/>
            </p:nvSpPr>
            <p:spPr>
              <a:xfrm>
                <a:off x="5423421" y="2980283"/>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7" name="圆角矩形 46"/>
              <p:cNvSpPr/>
              <p:nvPr/>
            </p:nvSpPr>
            <p:spPr>
              <a:xfrm>
                <a:off x="1979712" y="3990275"/>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事项跳转</a:t>
                </a:r>
                <a:endParaRPr lang="zh-CN" altLang="en-US" sz="1400" dirty="0"/>
              </a:p>
            </p:txBody>
          </p:sp>
          <p:sp>
            <p:nvSpPr>
              <p:cNvPr id="48" name="圆角矩形 47"/>
              <p:cNvSpPr/>
              <p:nvPr/>
            </p:nvSpPr>
            <p:spPr>
              <a:xfrm>
                <a:off x="6024188" y="3443104"/>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事项退回</a:t>
                </a:r>
                <a:endParaRPr lang="zh-CN" altLang="en-US" sz="1400" dirty="0"/>
              </a:p>
            </p:txBody>
          </p:sp>
          <p:sp>
            <p:nvSpPr>
              <p:cNvPr id="49" name="圆角矩形 48"/>
              <p:cNvSpPr/>
              <p:nvPr/>
            </p:nvSpPr>
            <p:spPr>
              <a:xfrm>
                <a:off x="4051960" y="3429000"/>
                <a:ext cx="1312128"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流转记录</a:t>
                </a:r>
                <a:endParaRPr lang="zh-CN" altLang="en-US" sz="1400" dirty="0"/>
              </a:p>
            </p:txBody>
          </p:sp>
          <p:sp>
            <p:nvSpPr>
              <p:cNvPr id="50" name="圆角矩形 49"/>
              <p:cNvSpPr/>
              <p:nvPr/>
            </p:nvSpPr>
            <p:spPr>
              <a:xfrm>
                <a:off x="4051960" y="4005064"/>
                <a:ext cx="1368152" cy="32403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事项完毕</a:t>
                </a:r>
                <a:endParaRPr lang="zh-CN" altLang="en-US" sz="1400" dirty="0"/>
              </a:p>
            </p:txBody>
          </p:sp>
          <p:sp>
            <p:nvSpPr>
              <p:cNvPr id="51" name="右箭头 50"/>
              <p:cNvSpPr/>
              <p:nvPr/>
            </p:nvSpPr>
            <p:spPr>
              <a:xfrm>
                <a:off x="3419872" y="3491684"/>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右箭头 51"/>
              <p:cNvSpPr/>
              <p:nvPr/>
            </p:nvSpPr>
            <p:spPr>
              <a:xfrm>
                <a:off x="5436096" y="3491684"/>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右箭头 52"/>
              <p:cNvSpPr/>
              <p:nvPr/>
            </p:nvSpPr>
            <p:spPr>
              <a:xfrm>
                <a:off x="7452320" y="3461204"/>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右箭头 53"/>
              <p:cNvSpPr/>
              <p:nvPr/>
            </p:nvSpPr>
            <p:spPr>
              <a:xfrm>
                <a:off x="3419872" y="4041068"/>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5" name="右箭头 54"/>
              <p:cNvSpPr/>
              <p:nvPr/>
            </p:nvSpPr>
            <p:spPr>
              <a:xfrm>
                <a:off x="7452320" y="2960850"/>
                <a:ext cx="588739" cy="252126"/>
              </a:xfrm>
              <a:prstGeom prst="rightArrow">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grpSp>
    </p:spTree>
    <p:extLst>
      <p:ext uri="{BB962C8B-B14F-4D97-AF65-F5344CB8AC3E}">
        <p14:creationId xmlns:p14="http://schemas.microsoft.com/office/powerpoint/2010/main" val="32101021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841306"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－成果文件</a:t>
            </a:r>
            <a:endParaRPr lang="zh-CN" altLang="en-US" dirty="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17</a:t>
            </a:fld>
            <a:endParaRPr lang="zh-CN" altLang="en-US" dirty="0"/>
          </a:p>
        </p:txBody>
      </p:sp>
      <p:sp>
        <p:nvSpPr>
          <p:cNvPr id="28" name="Text Box 4"/>
          <p:cNvSpPr txBox="1">
            <a:spLocks noChangeArrowheads="1"/>
          </p:cNvSpPr>
          <p:nvPr/>
        </p:nvSpPr>
        <p:spPr bwMode="black">
          <a:xfrm>
            <a:off x="107950" y="1411291"/>
            <a:ext cx="8035925"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成果文件操作演示：</a:t>
            </a:r>
            <a:endParaRPr lang="en-US" altLang="zh-CN" sz="24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a:latin typeface="黑体" pitchFamily="2" charset="-122"/>
                <a:ea typeface="黑体" pitchFamily="2" charset="-122"/>
              </a:rPr>
              <a:t>1.</a:t>
            </a:r>
            <a:r>
              <a:rPr lang="zh-CN" altLang="en-US" sz="2200" dirty="0" smtClean="0">
                <a:latin typeface="黑体" pitchFamily="2" charset="-122"/>
                <a:ea typeface="黑体" pitchFamily="2" charset="-122"/>
              </a:rPr>
              <a:t>工作台帐（</a:t>
            </a:r>
            <a:r>
              <a:rPr lang="zh-CN" altLang="en-US" sz="2200" dirty="0">
                <a:latin typeface="黑体" pitchFamily="2" charset="-122"/>
                <a:ea typeface="黑体" pitchFamily="2" charset="-122"/>
              </a:rPr>
              <a:t>查看、添加、导出、共享）</a:t>
            </a:r>
            <a:endParaRPr lang="en-US" altLang="zh-CN" sz="22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a:latin typeface="黑体" pitchFamily="2" charset="-122"/>
                <a:ea typeface="黑体" pitchFamily="2" charset="-122"/>
              </a:rPr>
              <a:t>2.</a:t>
            </a:r>
            <a:r>
              <a:rPr lang="zh-CN" altLang="en-US" sz="2200" dirty="0">
                <a:latin typeface="黑体" pitchFamily="2" charset="-122"/>
                <a:ea typeface="黑体" pitchFamily="2" charset="-122"/>
              </a:rPr>
              <a:t>工作底稿（查看、校审记录表、转签单）</a:t>
            </a:r>
            <a:endParaRPr lang="en-US" altLang="zh-CN" sz="22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smtClean="0">
                <a:latin typeface="黑体" pitchFamily="2" charset="-122"/>
                <a:ea typeface="黑体" pitchFamily="2" charset="-122"/>
              </a:rPr>
              <a:t>3.</a:t>
            </a:r>
            <a:r>
              <a:rPr lang="zh-CN" altLang="en-US" sz="2200" dirty="0">
                <a:latin typeface="黑体" pitchFamily="2" charset="-122"/>
                <a:ea typeface="黑体" pitchFamily="2" charset="-122"/>
              </a:rPr>
              <a:t>工作档案（查看、添加、下载、共享</a:t>
            </a:r>
            <a:r>
              <a:rPr lang="zh-CN" altLang="en-US" sz="2200" dirty="0" smtClean="0">
                <a:latin typeface="黑体" pitchFamily="2" charset="-122"/>
                <a:ea typeface="黑体" pitchFamily="2" charset="-122"/>
              </a:rPr>
              <a:t>）</a:t>
            </a:r>
            <a:endParaRPr lang="en-US" altLang="zh-CN" sz="2200" dirty="0" smtClean="0">
              <a:latin typeface="黑体" pitchFamily="2" charset="-122"/>
              <a:ea typeface="黑体" pitchFamily="2" charset="-122"/>
            </a:endParaRPr>
          </a:p>
          <a:p>
            <a:pPr lvl="3">
              <a:lnSpc>
                <a:spcPts val="36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3">
              <a:lnSpc>
                <a:spcPts val="3600"/>
              </a:lnSpc>
              <a:buClr>
                <a:schemeClr val="accent1"/>
              </a:buClr>
            </a:pPr>
            <a:endParaRPr lang="en-US" altLang="zh-CN" sz="2200" dirty="0" smtClean="0">
              <a:latin typeface="黑体" pitchFamily="2" charset="-122"/>
              <a:ea typeface="黑体" pitchFamily="2" charset="-122"/>
            </a:endParaRPr>
          </a:p>
        </p:txBody>
      </p:sp>
    </p:spTree>
    <p:extLst>
      <p:ext uri="{BB962C8B-B14F-4D97-AF65-F5344CB8AC3E}">
        <p14:creationId xmlns:p14="http://schemas.microsoft.com/office/powerpoint/2010/main" val="19288815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18</a:t>
            </a:fld>
            <a:endParaRPr lang="zh-CN" altLang="en-US" dirty="0"/>
          </a:p>
        </p:txBody>
      </p:sp>
      <p:sp>
        <p:nvSpPr>
          <p:cNvPr id="5" name="TextBox 5"/>
          <p:cNvSpPr txBox="1">
            <a:spLocks noChangeArrowheads="1"/>
          </p:cNvSpPr>
          <p:nvPr/>
        </p:nvSpPr>
        <p:spPr bwMode="auto">
          <a:xfrm>
            <a:off x="285720" y="333375"/>
            <a:ext cx="83185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en-US" altLang="zh-CN" sz="2400" dirty="0" smtClean="0">
                <a:solidFill>
                  <a:schemeClr val="bg1"/>
                </a:solidFill>
                <a:latin typeface="微软雅黑" pitchFamily="34" charset="-122"/>
                <a:ea typeface="微软雅黑" pitchFamily="34" charset="-122"/>
              </a:rPr>
              <a:t>4. </a:t>
            </a:r>
            <a:r>
              <a:rPr lang="zh-CN" altLang="en-US" sz="2400" dirty="0" smtClean="0">
                <a:solidFill>
                  <a:schemeClr val="bg1"/>
                </a:solidFill>
                <a:latin typeface="微软雅黑" pitchFamily="34" charset="-122"/>
                <a:ea typeface="微软雅黑" pitchFamily="34" charset="-122"/>
              </a:rPr>
              <a:t>估、概、预、结算业务具体操作</a:t>
            </a:r>
            <a:r>
              <a:rPr lang="en-US" altLang="zh-CN"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系统登录</a:t>
            </a:r>
            <a:endParaRPr lang="zh-CN" altLang="en-US" sz="2400" dirty="0">
              <a:solidFill>
                <a:schemeClr val="bg1"/>
              </a:solidFill>
              <a:latin typeface="微软雅黑" pitchFamily="34" charset="-122"/>
              <a:ea typeface="微软雅黑" pitchFamily="34" charset="-122"/>
            </a:endParaRPr>
          </a:p>
        </p:txBody>
      </p:sp>
      <p:sp>
        <p:nvSpPr>
          <p:cNvPr id="6" name="Text Box 4"/>
          <p:cNvSpPr txBox="1">
            <a:spLocks noChangeArrowheads="1"/>
          </p:cNvSpPr>
          <p:nvPr/>
        </p:nvSpPr>
        <p:spPr bwMode="black">
          <a:xfrm>
            <a:off x="-1000125" y="1124744"/>
            <a:ext cx="87153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3">
              <a:lnSpc>
                <a:spcPts val="3600"/>
              </a:lnSpc>
              <a:buClr>
                <a:schemeClr val="accent1"/>
              </a:buClr>
              <a:buFont typeface="Wingdings" pitchFamily="2" charset="2"/>
              <a:buChar char="v"/>
            </a:pPr>
            <a:r>
              <a:rPr lang="zh-CN" altLang="en-US" sz="2200" dirty="0" smtClean="0">
                <a:latin typeface="黑体" pitchFamily="2" charset="-122"/>
                <a:ea typeface="黑体" pitchFamily="2" charset="-122"/>
              </a:rPr>
              <a:t>例如：北京交通大学科技创业大厦（标底编制项目）</a:t>
            </a:r>
            <a:endParaRPr lang="en-US" altLang="zh-CN" sz="2200" dirty="0">
              <a:latin typeface="黑体" pitchFamily="2" charset="-122"/>
              <a:ea typeface="黑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39091395"/>
              </p:ext>
            </p:extLst>
          </p:nvPr>
        </p:nvGraphicFramePr>
        <p:xfrm>
          <a:off x="571500" y="1700809"/>
          <a:ext cx="7993062" cy="4616236"/>
        </p:xfrm>
        <a:graphic>
          <a:graphicData uri="http://schemas.openxmlformats.org/drawingml/2006/table">
            <a:tbl>
              <a:tblPr firstRow="1" bandRow="1">
                <a:tableStyleId>{5C22544A-7EE6-4342-B048-85BDC9FD1C3A}</a:tableStyleId>
              </a:tblPr>
              <a:tblGrid>
                <a:gridCol w="2232351"/>
                <a:gridCol w="1696711"/>
                <a:gridCol w="2065734"/>
                <a:gridCol w="1998266"/>
              </a:tblGrid>
              <a:tr h="273244">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u="none" strike="noStrike" dirty="0" smtClean="0">
                          <a:solidFill>
                            <a:schemeClr val="bg1"/>
                          </a:solidFill>
                          <a:effectLst/>
                          <a:latin typeface="微软雅黑" pitchFamily="34" charset="-122"/>
                          <a:ea typeface="微软雅黑" pitchFamily="34" charset="-122"/>
                        </a:rPr>
                        <a:t>项目名称：北京交通大学科技创业大厦工程</a:t>
                      </a:r>
                      <a:endParaRPr lang="zh-CN" altLang="en-US" sz="1400" b="0" i="0" u="none" strike="noStrike" dirty="0" smtClean="0">
                        <a:solidFill>
                          <a:schemeClr val="bg1"/>
                        </a:solidFill>
                        <a:effectLst/>
                        <a:latin typeface="微软雅黑" pitchFamily="34" charset="-122"/>
                        <a:ea typeface="微软雅黑" pitchFamily="34" charset="-122"/>
                      </a:endParaRPr>
                    </a:p>
                  </a:txBody>
                  <a:tcPr marL="91444" marR="91444"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tr>
              <a:tr h="709019">
                <a:tc rowSpan="6">
                  <a:txBody>
                    <a:bodyPr/>
                    <a:lstStyle/>
                    <a:p>
                      <a:pPr algn="ctr" fontAlgn="ctr"/>
                      <a:r>
                        <a:rPr lang="zh-CN" altLang="en-US" sz="1400" u="none" strike="noStrike" dirty="0">
                          <a:effectLst/>
                          <a:latin typeface="微软雅黑" pitchFamily="34" charset="-122"/>
                          <a:ea typeface="微软雅黑" pitchFamily="34" charset="-122"/>
                        </a:rPr>
                        <a:t>金马威工程咨询</a:t>
                      </a:r>
                      <a:r>
                        <a:rPr lang="zh-CN" altLang="en-US" sz="1400" u="none" strike="noStrike" dirty="0" smtClean="0">
                          <a:effectLst/>
                          <a:latin typeface="微软雅黑" pitchFamily="34" charset="-122"/>
                          <a:ea typeface="微软雅黑" pitchFamily="34" charset="-122"/>
                        </a:rPr>
                        <a:t>有限公司</a:t>
                      </a:r>
                      <a:endParaRPr lang="en-US" altLang="zh-CN" sz="1400" u="none" strike="noStrike" dirty="0" smtClean="0">
                        <a:effectLst/>
                        <a:latin typeface="微软雅黑" pitchFamily="34" charset="-122"/>
                        <a:ea typeface="微软雅黑" pitchFamily="34" charset="-122"/>
                      </a:endParaRPr>
                    </a:p>
                    <a:p>
                      <a:pPr algn="ctr" fontAlgn="ctr"/>
                      <a:r>
                        <a:rPr lang="zh-CN" altLang="en-US" sz="1400" u="none" strike="noStrike" dirty="0" smtClean="0">
                          <a:effectLst/>
                          <a:latin typeface="微软雅黑" pitchFamily="34" charset="-122"/>
                          <a:ea typeface="微软雅黑" pitchFamily="34" charset="-122"/>
                        </a:rPr>
                        <a:t>（</a:t>
                      </a:r>
                      <a:r>
                        <a:rPr lang="en-US" altLang="zh-CN" sz="1400" u="none" strike="noStrike" dirty="0" err="1" smtClean="0">
                          <a:effectLst/>
                          <a:latin typeface="微软雅黑" pitchFamily="34" charset="-122"/>
                          <a:ea typeface="微软雅黑" pitchFamily="34" charset="-122"/>
                        </a:rPr>
                        <a:t>jmw</a:t>
                      </a:r>
                      <a:r>
                        <a:rPr lang="zh-CN" altLang="en-US" sz="1400" u="none" strike="noStrike" dirty="0" smtClean="0">
                          <a:effectLst/>
                          <a:latin typeface="微软雅黑" pitchFamily="34" charset="-122"/>
                          <a:ea typeface="微软雅黑" pitchFamily="34" charset="-122"/>
                        </a:rPr>
                        <a:t>）</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0D8E8"/>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项目组人员</a:t>
                      </a:r>
                      <a:endParaRPr lang="zh-CN" altLang="en-US" sz="1400" b="0" i="0" u="none" strike="noStrike" dirty="0" smtClean="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effectLst/>
                          <a:latin typeface="微软雅黑" pitchFamily="34" charset="-122"/>
                          <a:ea typeface="微软雅黑" pitchFamily="34" charset="-122"/>
                        </a:rPr>
                        <a:t>艾为、王晓敏、万田渠、张晓平、李燕侠</a:t>
                      </a: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effectLst/>
                          <a:latin typeface="微软雅黑" pitchFamily="34" charset="-122"/>
                          <a:ea typeface="微软雅黑" pitchFamily="34" charset="-122"/>
                        </a:rPr>
                        <a:t>aw</a:t>
                      </a:r>
                      <a:r>
                        <a:rPr lang="zh-CN" altLang="en-US" sz="1400" b="0" i="0" u="none" strike="noStrike" dirty="0" smtClean="0">
                          <a:effectLst/>
                          <a:latin typeface="微软雅黑" pitchFamily="34" charset="-122"/>
                          <a:ea typeface="微软雅黑" pitchFamily="34" charset="-122"/>
                        </a:rPr>
                        <a:t>、</a:t>
                      </a:r>
                      <a:r>
                        <a:rPr lang="en-US" altLang="zh-CN" sz="1400" b="0" i="0" u="none" strike="noStrike" dirty="0" err="1" smtClean="0">
                          <a:effectLst/>
                          <a:latin typeface="微软雅黑" pitchFamily="34" charset="-122"/>
                          <a:ea typeface="微软雅黑" pitchFamily="34" charset="-122"/>
                        </a:rPr>
                        <a:t>wxm</a:t>
                      </a:r>
                      <a:r>
                        <a:rPr lang="zh-CN" altLang="en-US" sz="1400" b="0" i="0" u="none" strike="noStrike" dirty="0" smtClean="0">
                          <a:effectLst/>
                          <a:latin typeface="微软雅黑" pitchFamily="34" charset="-122"/>
                          <a:ea typeface="微软雅黑" pitchFamily="34" charset="-122"/>
                        </a:rPr>
                        <a:t>、</a:t>
                      </a:r>
                      <a:r>
                        <a:rPr lang="en-US" altLang="zh-CN" sz="1400" b="0" i="0" u="none" strike="noStrike" dirty="0" err="1" smtClean="0">
                          <a:effectLst/>
                          <a:latin typeface="微软雅黑" pitchFamily="34" charset="-122"/>
                          <a:ea typeface="微软雅黑" pitchFamily="34" charset="-122"/>
                        </a:rPr>
                        <a:t>wtq</a:t>
                      </a:r>
                      <a:r>
                        <a:rPr lang="zh-CN" altLang="en-US" sz="1400" b="0" i="0" u="none" strike="noStrike" dirty="0" smtClean="0">
                          <a:effectLst/>
                          <a:latin typeface="微软雅黑" pitchFamily="34" charset="-122"/>
                          <a:ea typeface="微软雅黑" pitchFamily="34" charset="-122"/>
                        </a:rPr>
                        <a:t>、</a:t>
                      </a:r>
                      <a:r>
                        <a:rPr lang="en-US" altLang="zh-CN" sz="1400" b="0" i="0" u="none" strike="noStrike" dirty="0" err="1" smtClean="0">
                          <a:effectLst/>
                          <a:latin typeface="微软雅黑" pitchFamily="34" charset="-122"/>
                          <a:ea typeface="微软雅黑" pitchFamily="34" charset="-122"/>
                        </a:rPr>
                        <a:t>zxp</a:t>
                      </a:r>
                      <a:r>
                        <a:rPr lang="zh-CN" altLang="en-US" sz="1400" b="0" i="0" u="none" strike="noStrike" dirty="0" smtClean="0">
                          <a:effectLst/>
                          <a:latin typeface="微软雅黑" pitchFamily="34" charset="-122"/>
                          <a:ea typeface="微软雅黑" pitchFamily="34" charset="-122"/>
                        </a:rPr>
                        <a:t>、</a:t>
                      </a:r>
                      <a:r>
                        <a:rPr lang="en-US" altLang="zh-CN" sz="1400" b="0" i="0" u="none" strike="noStrike" dirty="0" err="1" smtClean="0">
                          <a:effectLst/>
                          <a:latin typeface="微软雅黑" pitchFamily="34" charset="-122"/>
                          <a:ea typeface="微软雅黑" pitchFamily="34" charset="-122"/>
                        </a:rPr>
                        <a:t>lyx</a:t>
                      </a:r>
                      <a:endParaRPr lang="en-US" altLang="zh-CN" sz="1400" b="0" i="0" u="none" strike="noStrike" dirty="0" smtClean="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0465">
                <a:tc vMerge="1">
                  <a:txBody>
                    <a:bodyPr/>
                    <a:lstStyle/>
                    <a:p>
                      <a:endParaRPr lang="zh-CN" altLang="en-US"/>
                    </a:p>
                  </a:txBody>
                  <a:tcPr>
                    <a:lnB w="9525" cap="flat" cmpd="sng" algn="ctr">
                      <a:solidFill>
                        <a:schemeClr val="bg1"/>
                      </a:solidFill>
                      <a:prstDash val="solid"/>
                      <a:round/>
                      <a:headEnd type="none" w="med" len="med"/>
                      <a:tailEnd type="none" w="med" len="med"/>
                    </a:lnB>
                  </a:tcPr>
                </a:tc>
                <a:tc>
                  <a:txBody>
                    <a:bodyPr/>
                    <a:lstStyle/>
                    <a:p>
                      <a:pPr algn="l" fontAlgn="ctr"/>
                      <a:r>
                        <a:rPr lang="zh-CN" altLang="en-US" sz="1400" u="none" strike="noStrike" dirty="0" smtClean="0">
                          <a:effectLst/>
                          <a:latin typeface="微软雅黑" pitchFamily="34" charset="-122"/>
                          <a:ea typeface="微软雅黑" pitchFamily="34" charset="-122"/>
                        </a:rPr>
                        <a:t>项目负责人</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effectLst/>
                          <a:latin typeface="微软雅黑" pitchFamily="34" charset="-122"/>
                          <a:ea typeface="微软雅黑" pitchFamily="34" charset="-122"/>
                        </a:rPr>
                        <a:t>张晓平</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b="0" i="0" u="none" strike="noStrike" dirty="0" err="1" smtClean="0">
                          <a:effectLst/>
                          <a:latin typeface="微软雅黑" pitchFamily="34" charset="-122"/>
                          <a:ea typeface="微软雅黑" pitchFamily="34" charset="-122"/>
                        </a:rPr>
                        <a:t>zxp</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3874">
                <a:tc vMerge="1">
                  <a:txBody>
                    <a:bodyPr/>
                    <a:lstStyle/>
                    <a:p>
                      <a:endParaRPr lang="zh-CN" altLang="en-US"/>
                    </a:p>
                  </a:txBody>
                  <a:tcPr>
                    <a:lnT w="9525" cap="flat" cmpd="sng" algn="ctr">
                      <a:solidFill>
                        <a:schemeClr val="bg1"/>
                      </a:solidFill>
                      <a:prstDash val="solid"/>
                      <a:round/>
                      <a:headEnd type="none" w="med" len="med"/>
                      <a:tailEnd type="none" w="med" len="med"/>
                    </a:lnT>
                  </a:tcPr>
                </a:tc>
                <a:tc>
                  <a:txBody>
                    <a:bodyPr/>
                    <a:lstStyle/>
                    <a:p>
                      <a:pPr algn="l" fontAlgn="ctr"/>
                      <a:r>
                        <a:rPr lang="zh-CN" altLang="en-US" sz="1400" u="none" strike="noStrike" dirty="0">
                          <a:effectLst/>
                          <a:latin typeface="微软雅黑" pitchFamily="34" charset="-122"/>
                          <a:ea typeface="微软雅黑" pitchFamily="34" charset="-122"/>
                        </a:rPr>
                        <a:t>区域经理</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梁跃红</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err="1">
                          <a:effectLst/>
                          <a:latin typeface="微软雅黑" pitchFamily="34" charset="-122"/>
                          <a:ea typeface="微软雅黑" pitchFamily="34" charset="-122"/>
                        </a:rPr>
                        <a:t>lyh</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1892">
                <a:tc vMerge="1">
                  <a:txBody>
                    <a:bodyPr/>
                    <a:lstStyle/>
                    <a:p>
                      <a:endParaRPr lang="zh-CN" altLang="en-US"/>
                    </a:p>
                  </a:txBody>
                  <a:tcPr>
                    <a:lnB w="9525" cap="flat" cmpd="sng" algn="ctr">
                      <a:solidFill>
                        <a:schemeClr val="bg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公司技术负责人</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梁跃红</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err="1">
                          <a:effectLst/>
                          <a:latin typeface="微软雅黑" pitchFamily="34" charset="-122"/>
                          <a:ea typeface="微软雅黑" pitchFamily="34" charset="-122"/>
                        </a:rPr>
                        <a:t>lyh</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0377">
                <a:tc vMerge="1">
                  <a:txBody>
                    <a:bodyPr/>
                    <a:lstStyle/>
                    <a:p>
                      <a:endParaRPr lang="zh-CN" altLang="en-US"/>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总经理</a:t>
                      </a:r>
                      <a:endParaRPr lang="zh-CN" altLang="en-US" sz="1400" b="0" i="0" u="none" strike="noStrike" dirty="0" smtClean="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latin typeface="微软雅黑" pitchFamily="34" charset="-122"/>
                          <a:ea typeface="微软雅黑" pitchFamily="34" charset="-122"/>
                        </a:rPr>
                        <a:t> 李</a:t>
                      </a:r>
                      <a:r>
                        <a:rPr lang="zh-CN" altLang="en-US" sz="1400" u="none" strike="noStrike" dirty="0" smtClean="0">
                          <a:effectLst/>
                          <a:latin typeface="微软雅黑" pitchFamily="34" charset="-122"/>
                          <a:ea typeface="微软雅黑" pitchFamily="34" charset="-122"/>
                        </a:rPr>
                        <a:t>飞</a:t>
                      </a:r>
                      <a:endParaRPr lang="zh-CN" alt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软雅黑" pitchFamily="34" charset="-122"/>
                          <a:ea typeface="微软雅黑" pitchFamily="34" charset="-122"/>
                        </a:rPr>
                        <a:t> </a:t>
                      </a:r>
                      <a:r>
                        <a:rPr lang="en-US" sz="1400" u="none" strike="noStrike" dirty="0" smtClean="0">
                          <a:effectLst/>
                          <a:latin typeface="微软雅黑" pitchFamily="34" charset="-122"/>
                          <a:ea typeface="微软雅黑" pitchFamily="34" charset="-122"/>
                        </a:rPr>
                        <a:t>lf</a:t>
                      </a:r>
                      <a:endParaRPr lang="en-US" sz="1400" b="0" i="0" u="none" strike="noStrike" dirty="0">
                        <a:effectLst/>
                        <a:latin typeface="微软雅黑" pitchFamily="34" charset="-122"/>
                        <a:ea typeface="微软雅黑" pitchFamily="34" charset="-122"/>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5818">
                <a:tc vMerge="1">
                  <a:txBody>
                    <a:bodyPr/>
                    <a:lstStyle/>
                    <a:p>
                      <a:endParaRPr lang="zh-CN" altLang="en-US"/>
                    </a:p>
                  </a:txBody>
                  <a:tcPr>
                    <a:lnT w="9525" cap="flat" cmpd="sng" algn="ctr">
                      <a:solidFill>
                        <a:schemeClr val="bg1"/>
                      </a:solidFill>
                      <a:prstDash val="solid"/>
                      <a:round/>
                      <a:headEnd type="none" w="med" len="med"/>
                      <a:tailEnd type="none" w="med" len="med"/>
                    </a:lnT>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itchFamily="34" charset="-122"/>
                          <a:ea typeface="微软雅黑" pitchFamily="34" charset="-122"/>
                          <a:cs typeface="+mn-cs"/>
                        </a:rPr>
                        <a:t>董事长</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itchFamily="34" charset="-122"/>
                          <a:ea typeface="微软雅黑" pitchFamily="34" charset="-122"/>
                          <a:cs typeface="+mn-cs"/>
                        </a:rPr>
                        <a:t>周和生</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u="none" strike="noStrike" kern="1200" dirty="0" err="1" smtClean="0">
                          <a:solidFill>
                            <a:schemeClr val="dk1"/>
                          </a:solidFill>
                          <a:effectLst/>
                          <a:latin typeface="微软雅黑" pitchFamily="34" charset="-122"/>
                          <a:ea typeface="微软雅黑" pitchFamily="34" charset="-122"/>
                          <a:cs typeface="+mn-cs"/>
                        </a:rPr>
                        <a:t>zhs</a:t>
                      </a:r>
                      <a:endParaRPr lang="en-US" altLang="zh-CN" sz="1400" u="none" strike="noStrike" kern="1200" dirty="0" smtClean="0">
                        <a:solidFill>
                          <a:schemeClr val="dk1"/>
                        </a:solidFill>
                        <a:effectLst/>
                        <a:latin typeface="微软雅黑" pitchFamily="34" charset="-122"/>
                        <a:ea typeface="微软雅黑" pitchFamily="34" charset="-122"/>
                        <a:cs typeface="+mn-cs"/>
                      </a:endParaRPr>
                    </a:p>
                  </a:txBody>
                  <a:tcPr marL="8765" marR="8765" marT="8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02276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19</a:t>
            </a:fld>
            <a:endParaRPr lang="zh-CN" altLang="en-US" dirty="0"/>
          </a:p>
        </p:txBody>
      </p:sp>
      <p:sp>
        <p:nvSpPr>
          <p:cNvPr id="8" name="TextBox 5"/>
          <p:cNvSpPr txBox="1">
            <a:spLocks noChangeArrowheads="1"/>
          </p:cNvSpPr>
          <p:nvPr/>
        </p:nvSpPr>
        <p:spPr bwMode="auto">
          <a:xfrm>
            <a:off x="857224" y="333375"/>
            <a:ext cx="77470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en-US" altLang="zh-CN" sz="2400" dirty="0" smtClean="0">
                <a:solidFill>
                  <a:schemeClr val="bg1"/>
                </a:solidFill>
                <a:latin typeface="微软雅黑" pitchFamily="34" charset="-122"/>
                <a:ea typeface="微软雅黑" pitchFamily="34" charset="-122"/>
              </a:rPr>
              <a:t>4.</a:t>
            </a:r>
            <a:r>
              <a:rPr lang="zh-CN" altLang="en-US" sz="2400" dirty="0" smtClean="0">
                <a:solidFill>
                  <a:schemeClr val="bg1"/>
                </a:solidFill>
                <a:latin typeface="微软雅黑" pitchFamily="34" charset="-122"/>
                <a:ea typeface="微软雅黑" pitchFamily="34" charset="-122"/>
              </a:rPr>
              <a:t>估、概、预、结算业务具体操作－竣工结算</a:t>
            </a:r>
            <a:endParaRPr lang="zh-CN" altLang="en-US" sz="2400" dirty="0">
              <a:solidFill>
                <a:schemeClr val="bg1"/>
              </a:solidFill>
              <a:latin typeface="微软雅黑" pitchFamily="34" charset="-122"/>
              <a:ea typeface="微软雅黑" pitchFamily="34" charset="-122"/>
            </a:endParaRPr>
          </a:p>
        </p:txBody>
      </p:sp>
      <p:sp>
        <p:nvSpPr>
          <p:cNvPr id="9" name="Text Box 4"/>
          <p:cNvSpPr txBox="1">
            <a:spLocks noChangeArrowheads="1"/>
          </p:cNvSpPr>
          <p:nvPr/>
        </p:nvSpPr>
        <p:spPr bwMode="black">
          <a:xfrm>
            <a:off x="-252413" y="1268413"/>
            <a:ext cx="846775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a:lnSpc>
                <a:spcPct val="150000"/>
              </a:lnSpc>
              <a:buClr>
                <a:schemeClr val="accent1"/>
              </a:buClr>
              <a:buFont typeface="Wingdings" pitchFamily="2" charset="2"/>
              <a:buChar char="v"/>
            </a:pPr>
            <a:r>
              <a:rPr lang="zh-CN" altLang="en-US" sz="2200" dirty="0" smtClean="0">
                <a:latin typeface="黑体" pitchFamily="2" charset="-122"/>
                <a:ea typeface="黑体" pitchFamily="2" charset="-122"/>
              </a:rPr>
              <a:t>例如</a:t>
            </a:r>
            <a:r>
              <a:rPr lang="en-US" altLang="zh-CN" sz="2200" dirty="0" smtClean="0">
                <a:latin typeface="黑体" pitchFamily="2" charset="-122"/>
                <a:ea typeface="黑体" pitchFamily="2" charset="-122"/>
              </a:rPr>
              <a:t>2</a:t>
            </a:r>
            <a:r>
              <a:rPr lang="zh-CN" altLang="en-US" sz="2200" dirty="0" smtClean="0">
                <a:latin typeface="黑体" pitchFamily="2" charset="-122"/>
                <a:ea typeface="黑体" pitchFamily="2" charset="-122"/>
              </a:rPr>
              <a:t>：北京交通大学科创大厦</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招标控制价（标底）流程</a:t>
            </a:r>
            <a:endParaRPr lang="en-US" altLang="zh-CN" sz="2200" dirty="0">
              <a:latin typeface="黑体" pitchFamily="2" charset="-122"/>
              <a:ea typeface="黑体" pitchFamily="2" charset="-122"/>
            </a:endParaRPr>
          </a:p>
        </p:txBody>
      </p:sp>
      <p:pic>
        <p:nvPicPr>
          <p:cNvPr id="10" name="Picture 1" descr="C:\Users\bhznn\Documents\Tencent Files\70584371\Image\MWCOXX2DU){YUWEC_%2)2@H.jpg"/>
          <p:cNvPicPr>
            <a:picLocks noChangeAspect="1" noChangeArrowheads="1"/>
          </p:cNvPicPr>
          <p:nvPr/>
        </p:nvPicPr>
        <p:blipFill>
          <a:blip r:embed="rId3" cstate="print"/>
          <a:srcRect/>
          <a:stretch>
            <a:fillRect/>
          </a:stretch>
        </p:blipFill>
        <p:spPr bwMode="auto">
          <a:xfrm>
            <a:off x="357158" y="2143116"/>
            <a:ext cx="8481155" cy="1357322"/>
          </a:xfrm>
          <a:prstGeom prst="rect">
            <a:avLst/>
          </a:prstGeom>
          <a:noFill/>
        </p:spPr>
      </p:pic>
    </p:spTree>
    <p:extLst>
      <p:ext uri="{BB962C8B-B14F-4D97-AF65-F5344CB8AC3E}">
        <p14:creationId xmlns:p14="http://schemas.microsoft.com/office/powerpoint/2010/main" val="4968172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sz="3600" dirty="0" smtClean="0"/>
              <a:t>目  录</a:t>
            </a:r>
            <a:endParaRPr lang="zh-CN" altLang="en-US" sz="3600" dirty="0"/>
          </a:p>
        </p:txBody>
      </p:sp>
      <p:grpSp>
        <p:nvGrpSpPr>
          <p:cNvPr id="6147" name="组合 3"/>
          <p:cNvGrpSpPr>
            <a:grpSpLocks/>
          </p:cNvGrpSpPr>
          <p:nvPr/>
        </p:nvGrpSpPr>
        <p:grpSpPr bwMode="auto">
          <a:xfrm>
            <a:off x="1619672" y="1628800"/>
            <a:ext cx="6100762" cy="3951286"/>
            <a:chOff x="899592" y="1268760"/>
            <a:chExt cx="7704856" cy="3951310"/>
          </a:xfrm>
        </p:grpSpPr>
        <p:grpSp>
          <p:nvGrpSpPr>
            <p:cNvPr id="6149" name="组合 4"/>
            <p:cNvGrpSpPr>
              <a:grpSpLocks/>
            </p:cNvGrpSpPr>
            <p:nvPr/>
          </p:nvGrpSpPr>
          <p:grpSpPr bwMode="auto">
            <a:xfrm>
              <a:off x="899592" y="1268760"/>
              <a:ext cx="7383288" cy="665162"/>
              <a:chOff x="1331913" y="1571612"/>
              <a:chExt cx="7383288" cy="665162"/>
            </a:xfrm>
          </p:grpSpPr>
          <p:grpSp>
            <p:nvGrpSpPr>
              <p:cNvPr id="6190" name="Group 3"/>
              <p:cNvGrpSpPr>
                <a:grpSpLocks/>
              </p:cNvGrpSpPr>
              <p:nvPr/>
            </p:nvGrpSpPr>
            <p:grpSpPr bwMode="auto">
              <a:xfrm>
                <a:off x="1331913" y="1571612"/>
                <a:ext cx="762000" cy="665162"/>
                <a:chOff x="1110" y="2656"/>
                <a:chExt cx="1549" cy="1351"/>
              </a:xfrm>
            </p:grpSpPr>
            <p:sp>
              <p:nvSpPr>
                <p:cNvPr id="619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9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5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91" name="Line 11"/>
              <p:cNvSpPr>
                <a:spLocks noChangeShapeType="1"/>
              </p:cNvSpPr>
              <p:nvPr/>
            </p:nvSpPr>
            <p:spPr bwMode="auto">
              <a:xfrm>
                <a:off x="1941512" y="2181212"/>
                <a:ext cx="6773689"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Text Box 12"/>
              <p:cNvSpPr txBox="1">
                <a:spLocks noChangeArrowheads="1"/>
              </p:cNvSpPr>
              <p:nvPr/>
            </p:nvSpPr>
            <p:spPr bwMode="auto">
              <a:xfrm>
                <a:off x="2117725" y="1673212"/>
                <a:ext cx="576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a:solidFill>
                      <a:srgbClr val="FF0000"/>
                    </a:solidFill>
                    <a:latin typeface="黑体" pitchFamily="49" charset="-122"/>
                    <a:ea typeface="黑体" pitchFamily="49" charset="-122"/>
                  </a:rPr>
                  <a:t>开发动因</a:t>
                </a:r>
              </a:p>
            </p:txBody>
          </p:sp>
          <p:sp>
            <p:nvSpPr>
              <p:cNvPr id="6193" name="Text Box 13"/>
              <p:cNvSpPr txBox="1">
                <a:spLocks noChangeArrowheads="1"/>
              </p:cNvSpPr>
              <p:nvPr/>
            </p:nvSpPr>
            <p:spPr bwMode="gray">
              <a:xfrm>
                <a:off x="1545595" y="16700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1</a:t>
                </a:r>
              </a:p>
            </p:txBody>
          </p:sp>
        </p:grpSp>
        <p:grpSp>
          <p:nvGrpSpPr>
            <p:cNvPr id="6150" name="组合 5"/>
            <p:cNvGrpSpPr>
              <a:grpSpLocks/>
            </p:cNvGrpSpPr>
            <p:nvPr/>
          </p:nvGrpSpPr>
          <p:grpSpPr bwMode="auto">
            <a:xfrm>
              <a:off x="899592" y="2054578"/>
              <a:ext cx="6264422" cy="665162"/>
              <a:chOff x="1331913" y="2486012"/>
              <a:chExt cx="6264422" cy="665162"/>
            </a:xfrm>
          </p:grpSpPr>
          <p:grpSp>
            <p:nvGrpSpPr>
              <p:cNvPr id="6184" name="Group 7"/>
              <p:cNvGrpSpPr>
                <a:grpSpLocks/>
              </p:cNvGrpSpPr>
              <p:nvPr/>
            </p:nvGrpSpPr>
            <p:grpSpPr bwMode="auto">
              <a:xfrm>
                <a:off x="1331913" y="2486012"/>
                <a:ext cx="762000" cy="665162"/>
                <a:chOff x="3174" y="2656"/>
                <a:chExt cx="1549" cy="1351"/>
              </a:xfrm>
            </p:grpSpPr>
            <p:sp>
              <p:nvSpPr>
                <p:cNvPr id="618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45"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85" name="Text Box 16"/>
              <p:cNvSpPr txBox="1">
                <a:spLocks noChangeArrowheads="1"/>
              </p:cNvSpPr>
              <p:nvPr/>
            </p:nvSpPr>
            <p:spPr bwMode="gray">
              <a:xfrm>
                <a:off x="1545595" y="25844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2</a:t>
                </a:r>
              </a:p>
            </p:txBody>
          </p:sp>
          <p:sp>
            <p:nvSpPr>
              <p:cNvPr id="6186" name="Text Box 12"/>
              <p:cNvSpPr txBox="1">
                <a:spLocks noChangeArrowheads="1"/>
              </p:cNvSpPr>
              <p:nvPr/>
            </p:nvSpPr>
            <p:spPr bwMode="gray">
              <a:xfrm>
                <a:off x="2117725" y="2564295"/>
                <a:ext cx="5478610"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功能概述</a:t>
                </a:r>
                <a:endParaRPr lang="en-US" altLang="zh-CN" sz="2000" dirty="0" smtClean="0">
                  <a:latin typeface="黑体" pitchFamily="49" charset="-122"/>
                  <a:ea typeface="黑体" pitchFamily="49" charset="-122"/>
                </a:endParaRPr>
              </a:p>
            </p:txBody>
          </p:sp>
        </p:grpSp>
        <p:grpSp>
          <p:nvGrpSpPr>
            <p:cNvPr id="6151" name="组合 6"/>
            <p:cNvGrpSpPr>
              <a:grpSpLocks/>
            </p:cNvGrpSpPr>
            <p:nvPr/>
          </p:nvGrpSpPr>
          <p:grpSpPr bwMode="auto">
            <a:xfrm>
              <a:off x="899592" y="2911834"/>
              <a:ext cx="7416824" cy="665162"/>
              <a:chOff x="1331913" y="3378187"/>
              <a:chExt cx="7416824" cy="665162"/>
            </a:xfrm>
          </p:grpSpPr>
          <p:grpSp>
            <p:nvGrpSpPr>
              <p:cNvPr id="6177" name="Group 17"/>
              <p:cNvGrpSpPr>
                <a:grpSpLocks/>
              </p:cNvGrpSpPr>
              <p:nvPr/>
            </p:nvGrpSpPr>
            <p:grpSpPr bwMode="auto">
              <a:xfrm>
                <a:off x="1331913" y="3378187"/>
                <a:ext cx="762000" cy="665162"/>
                <a:chOff x="1110" y="2656"/>
                <a:chExt cx="1549" cy="1351"/>
              </a:xfrm>
            </p:grpSpPr>
            <p:sp>
              <p:nvSpPr>
                <p:cNvPr id="618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8" name="Line 25"/>
              <p:cNvSpPr>
                <a:spLocks noChangeShapeType="1"/>
              </p:cNvSpPr>
              <p:nvPr/>
            </p:nvSpPr>
            <p:spPr bwMode="auto">
              <a:xfrm>
                <a:off x="1941513" y="3987787"/>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27"/>
              <p:cNvSpPr txBox="1">
                <a:spLocks noChangeArrowheads="1"/>
              </p:cNvSpPr>
              <p:nvPr/>
            </p:nvSpPr>
            <p:spPr bwMode="gray">
              <a:xfrm>
                <a:off x="1545595" y="34766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3</a:t>
                </a:r>
              </a:p>
            </p:txBody>
          </p:sp>
          <p:sp>
            <p:nvSpPr>
              <p:cNvPr id="6180" name="Text Box 16"/>
              <p:cNvSpPr txBox="1">
                <a:spLocks noChangeArrowheads="1"/>
              </p:cNvSpPr>
              <p:nvPr/>
            </p:nvSpPr>
            <p:spPr bwMode="gray">
              <a:xfrm>
                <a:off x="2117725" y="3473437"/>
                <a:ext cx="57666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系统架构</a:t>
                </a:r>
              </a:p>
            </p:txBody>
          </p:sp>
        </p:grpSp>
        <p:grpSp>
          <p:nvGrpSpPr>
            <p:cNvPr id="6152" name="组合 7"/>
            <p:cNvGrpSpPr>
              <a:grpSpLocks/>
            </p:cNvGrpSpPr>
            <p:nvPr/>
          </p:nvGrpSpPr>
          <p:grpSpPr bwMode="auto">
            <a:xfrm>
              <a:off x="899592" y="3697652"/>
              <a:ext cx="7704856" cy="665162"/>
              <a:chOff x="1331913" y="4292587"/>
              <a:chExt cx="7704856" cy="665162"/>
            </a:xfrm>
          </p:grpSpPr>
          <p:grpSp>
            <p:nvGrpSpPr>
              <p:cNvPr id="6170" name="Group 21"/>
              <p:cNvGrpSpPr>
                <a:grpSpLocks/>
              </p:cNvGrpSpPr>
              <p:nvPr/>
            </p:nvGrpSpPr>
            <p:grpSpPr bwMode="auto">
              <a:xfrm>
                <a:off x="1331913" y="4292587"/>
                <a:ext cx="762000" cy="665162"/>
                <a:chOff x="3174" y="2656"/>
                <a:chExt cx="1549" cy="1351"/>
              </a:xfrm>
            </p:grpSpPr>
            <p:sp>
              <p:nvSpPr>
                <p:cNvPr id="617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7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1" name="Line 28"/>
              <p:cNvSpPr>
                <a:spLocks noChangeShapeType="1"/>
              </p:cNvSpPr>
              <p:nvPr/>
            </p:nvSpPr>
            <p:spPr bwMode="auto">
              <a:xfrm>
                <a:off x="1941513" y="4888031"/>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Text Box 30"/>
              <p:cNvSpPr txBox="1">
                <a:spLocks noChangeArrowheads="1"/>
              </p:cNvSpPr>
              <p:nvPr/>
            </p:nvSpPr>
            <p:spPr bwMode="gray">
              <a:xfrm>
                <a:off x="1545595" y="43910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4</a:t>
                </a:r>
              </a:p>
            </p:txBody>
          </p:sp>
          <p:sp>
            <p:nvSpPr>
              <p:cNvPr id="6173" name="Text Box 16"/>
              <p:cNvSpPr txBox="1">
                <a:spLocks noChangeArrowheads="1"/>
              </p:cNvSpPr>
              <p:nvPr/>
            </p:nvSpPr>
            <p:spPr bwMode="gray">
              <a:xfrm>
                <a:off x="2117725" y="4408474"/>
                <a:ext cx="69190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操作介绍</a:t>
                </a:r>
              </a:p>
            </p:txBody>
          </p:sp>
        </p:grpSp>
        <p:grpSp>
          <p:nvGrpSpPr>
            <p:cNvPr id="6153" name="组合 8"/>
            <p:cNvGrpSpPr>
              <a:grpSpLocks/>
            </p:cNvGrpSpPr>
            <p:nvPr/>
          </p:nvGrpSpPr>
          <p:grpSpPr bwMode="auto">
            <a:xfrm>
              <a:off x="899592" y="4554908"/>
              <a:ext cx="7416824" cy="665162"/>
              <a:chOff x="1285852" y="5121292"/>
              <a:chExt cx="7416824" cy="665162"/>
            </a:xfrm>
          </p:grpSpPr>
          <p:grpSp>
            <p:nvGrpSpPr>
              <p:cNvPr id="6163" name="Group 3"/>
              <p:cNvGrpSpPr>
                <a:grpSpLocks/>
              </p:cNvGrpSpPr>
              <p:nvPr/>
            </p:nvGrpSpPr>
            <p:grpSpPr bwMode="auto">
              <a:xfrm>
                <a:off x="1285852" y="5121292"/>
                <a:ext cx="762000" cy="665162"/>
                <a:chOff x="1110" y="2656"/>
                <a:chExt cx="1549" cy="1351"/>
              </a:xfrm>
            </p:grpSpPr>
            <p:sp>
              <p:nvSpPr>
                <p:cNvPr id="61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2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64" name="Line 11"/>
              <p:cNvSpPr>
                <a:spLocks noChangeShapeType="1"/>
              </p:cNvSpPr>
              <p:nvPr/>
            </p:nvSpPr>
            <p:spPr bwMode="auto">
              <a:xfrm>
                <a:off x="1895451" y="5730892"/>
                <a:ext cx="6807225"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2"/>
              <p:cNvSpPr txBox="1">
                <a:spLocks noChangeArrowheads="1"/>
              </p:cNvSpPr>
              <p:nvPr/>
            </p:nvSpPr>
            <p:spPr bwMode="auto">
              <a:xfrm>
                <a:off x="2071664" y="5222892"/>
                <a:ext cx="4668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endParaRPr lang="zh-CN" altLang="en-US" sz="2000" dirty="0">
                  <a:latin typeface="黑体" pitchFamily="49" charset="-122"/>
                  <a:ea typeface="黑体" pitchFamily="49" charset="-122"/>
                </a:endParaRPr>
              </a:p>
            </p:txBody>
          </p:sp>
          <p:sp>
            <p:nvSpPr>
              <p:cNvPr id="6166" name="Text Box 13"/>
              <p:cNvSpPr txBox="1">
                <a:spLocks noChangeArrowheads="1"/>
              </p:cNvSpPr>
              <p:nvPr/>
            </p:nvSpPr>
            <p:spPr bwMode="gray">
              <a:xfrm>
                <a:off x="1499534" y="5219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5</a:t>
                </a:r>
              </a:p>
            </p:txBody>
          </p:sp>
        </p:grpSp>
        <p:sp>
          <p:nvSpPr>
            <p:cNvPr id="6155" name="Line 25"/>
            <p:cNvSpPr>
              <a:spLocks noChangeShapeType="1"/>
            </p:cNvSpPr>
            <p:nvPr/>
          </p:nvSpPr>
          <p:spPr bwMode="auto">
            <a:xfrm>
              <a:off x="1475656" y="2692390"/>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a:t>
            </a:fld>
            <a:endParaRPr lang="zh-CN" altLang="en-US" dirty="0"/>
          </a:p>
        </p:txBody>
      </p:sp>
      <p:sp>
        <p:nvSpPr>
          <p:cNvPr id="46" name="TextBox 45"/>
          <p:cNvSpPr txBox="1"/>
          <p:nvPr/>
        </p:nvSpPr>
        <p:spPr>
          <a:xfrm>
            <a:off x="2123728" y="5075892"/>
            <a:ext cx="1512168" cy="400110"/>
          </a:xfrm>
          <a:prstGeom prst="rect">
            <a:avLst/>
          </a:prstGeom>
          <a:noFill/>
        </p:spPr>
        <p:txBody>
          <a:bodyPr wrap="square" rtlCol="0">
            <a:spAutoFit/>
          </a:bodyPr>
          <a:lstStyle/>
          <a:p>
            <a:r>
              <a:rPr lang="zh-CN" altLang="en-US" dirty="0" smtClean="0">
                <a:latin typeface="黑体" pitchFamily="49" charset="-122"/>
                <a:ea typeface="黑体" pitchFamily="49" charset="-122"/>
              </a:rPr>
              <a:t> </a:t>
            </a:r>
            <a:r>
              <a:rPr lang="zh-CN" altLang="en-US" sz="2000" dirty="0" smtClean="0">
                <a:latin typeface="黑体" pitchFamily="49" charset="-122"/>
                <a:ea typeface="黑体" pitchFamily="49" charset="-122"/>
              </a:rPr>
              <a:t>系统价值</a:t>
            </a:r>
            <a:endParaRPr lang="en-US" altLang="zh-CN" dirty="0" smtClean="0">
              <a:latin typeface="黑体" pitchFamily="49" charset="-122"/>
              <a:ea typeface="黑体"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913314"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全过程审计招标文件</a:t>
            </a:r>
            <a:endParaRPr lang="zh-CN" altLang="en-US" dirty="0"/>
          </a:p>
        </p:txBody>
      </p:sp>
      <p:sp>
        <p:nvSpPr>
          <p:cNvPr id="69635" name="内容占位符 2"/>
          <p:cNvSpPr>
            <a:spLocks noGrp="1"/>
          </p:cNvSpPr>
          <p:nvPr>
            <p:ph idx="1"/>
          </p:nvPr>
        </p:nvSpPr>
        <p:spPr>
          <a:xfrm>
            <a:off x="357188" y="1143000"/>
            <a:ext cx="8229600" cy="557808"/>
          </a:xfrm>
        </p:spPr>
        <p:txBody>
          <a:bodyPr/>
          <a:lstStyle/>
          <a:p>
            <a:pPr marL="0" lvl="1" indent="0">
              <a:lnSpc>
                <a:spcPct val="150000"/>
              </a:lnSpc>
              <a:buClr>
                <a:schemeClr val="accent1"/>
              </a:buClr>
              <a:buFont typeface="Wingdings" pitchFamily="2" charset="2"/>
              <a:buChar char="v"/>
            </a:pPr>
            <a:r>
              <a:rPr lang="en-US" altLang="zh-CN" sz="2000" b="1" dirty="0">
                <a:solidFill>
                  <a:srgbClr val="FF9900"/>
                </a:solidFill>
                <a:latin typeface="微软雅黑" pitchFamily="34" charset="-122"/>
                <a:ea typeface="微软雅黑" pitchFamily="34" charset="-122"/>
              </a:rPr>
              <a:t>3</a:t>
            </a:r>
            <a:r>
              <a:rPr lang="en-US" altLang="zh-CN" sz="2000" b="1" dirty="0" smtClean="0">
                <a:solidFill>
                  <a:srgbClr val="FF9900"/>
                </a:solidFill>
                <a:latin typeface="微软雅黑" pitchFamily="34" charset="-122"/>
                <a:ea typeface="微软雅黑" pitchFamily="34" charset="-122"/>
              </a:rPr>
              <a:t>.</a:t>
            </a:r>
            <a:r>
              <a:rPr lang="zh-CN" altLang="en-US" sz="2000" b="1" dirty="0" smtClean="0">
                <a:solidFill>
                  <a:srgbClr val="FF9900"/>
                </a:solidFill>
                <a:latin typeface="微软雅黑" pitchFamily="34" charset="-122"/>
                <a:ea typeface="微软雅黑" pitchFamily="34" charset="-122"/>
              </a:rPr>
              <a:t>全过程审计案例（</a:t>
            </a:r>
            <a:r>
              <a:rPr lang="en-US" altLang="zh-CN" sz="2000" b="1" dirty="0" smtClean="0">
                <a:solidFill>
                  <a:srgbClr val="FF9900"/>
                </a:solidFill>
                <a:latin typeface="微软雅黑" pitchFamily="34" charset="-122"/>
                <a:ea typeface="微软雅黑" pitchFamily="34" charset="-122"/>
              </a:rPr>
              <a:t>××</a:t>
            </a:r>
            <a:r>
              <a:rPr lang="zh-CN" altLang="en-US" sz="2000" b="1" dirty="0" smtClean="0">
                <a:solidFill>
                  <a:srgbClr val="FF9900"/>
                </a:solidFill>
                <a:latin typeface="微软雅黑" pitchFamily="34" charset="-122"/>
                <a:ea typeface="微软雅黑" pitchFamily="34" charset="-122"/>
              </a:rPr>
              <a:t>大学学研中心）</a:t>
            </a: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p:txBody>
      </p:sp>
      <p:pic>
        <p:nvPicPr>
          <p:cNvPr id="69637" name="图片 9" descr="03流程--招标文件 5-3-2-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 y="1628800"/>
            <a:ext cx="8429625"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20</a:t>
            </a:fld>
            <a:endParaRPr lang="zh-CN" altLang="en-US" dirty="0"/>
          </a:p>
        </p:txBody>
      </p:sp>
    </p:spTree>
    <p:extLst>
      <p:ext uri="{BB962C8B-B14F-4D97-AF65-F5344CB8AC3E}">
        <p14:creationId xmlns:p14="http://schemas.microsoft.com/office/powerpoint/2010/main" val="32232291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697290"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－变更洽商确认单</a:t>
            </a:r>
            <a:endParaRPr lang="zh-CN" altLang="en-US" dirty="0"/>
          </a:p>
        </p:txBody>
      </p:sp>
      <p:sp>
        <p:nvSpPr>
          <p:cNvPr id="70659" name="内容占位符 2"/>
          <p:cNvSpPr>
            <a:spLocks noGrp="1"/>
          </p:cNvSpPr>
          <p:nvPr>
            <p:ph idx="1"/>
          </p:nvPr>
        </p:nvSpPr>
        <p:spPr>
          <a:xfrm>
            <a:off x="357188" y="1143000"/>
            <a:ext cx="8229600" cy="485800"/>
          </a:xfrm>
        </p:spPr>
        <p:txBody>
          <a:bodyPr/>
          <a:lstStyle/>
          <a:p>
            <a:pPr marL="0" lvl="1" indent="0">
              <a:lnSpc>
                <a:spcPct val="150000"/>
              </a:lnSpc>
              <a:buClr>
                <a:schemeClr val="accent1"/>
              </a:buClr>
              <a:buFont typeface="Wingdings" pitchFamily="2" charset="2"/>
              <a:buChar char="v"/>
            </a:pPr>
            <a:r>
              <a:rPr lang="en-US" altLang="zh-CN" sz="2000" b="1" dirty="0" smtClean="0">
                <a:solidFill>
                  <a:srgbClr val="FF9900"/>
                </a:solidFill>
                <a:latin typeface="微软雅黑" pitchFamily="34" charset="-122"/>
                <a:ea typeface="微软雅黑" pitchFamily="34" charset="-122"/>
              </a:rPr>
              <a:t>4.</a:t>
            </a:r>
            <a:r>
              <a:rPr lang="zh-CN" altLang="en-US" sz="2000" b="1" dirty="0" smtClean="0">
                <a:solidFill>
                  <a:srgbClr val="FF9900"/>
                </a:solidFill>
                <a:latin typeface="微软雅黑" pitchFamily="34" charset="-122"/>
                <a:ea typeface="微软雅黑" pitchFamily="34" charset="-122"/>
              </a:rPr>
              <a:t>全过程审计案例（</a:t>
            </a:r>
            <a:r>
              <a:rPr lang="en-US" altLang="zh-CN" sz="2000" b="1" dirty="0" smtClean="0">
                <a:solidFill>
                  <a:srgbClr val="FF9900"/>
                </a:solidFill>
                <a:latin typeface="微软雅黑" pitchFamily="34" charset="-122"/>
                <a:ea typeface="微软雅黑" pitchFamily="34" charset="-122"/>
              </a:rPr>
              <a:t>××</a:t>
            </a:r>
            <a:r>
              <a:rPr lang="zh-CN" altLang="en-US" sz="2000" b="1" dirty="0" smtClean="0">
                <a:solidFill>
                  <a:srgbClr val="FF9900"/>
                </a:solidFill>
                <a:latin typeface="微软雅黑" pitchFamily="34" charset="-122"/>
                <a:ea typeface="微软雅黑" pitchFamily="34" charset="-122"/>
              </a:rPr>
              <a:t>大学学研中心）</a:t>
            </a:r>
            <a:endParaRPr lang="en-US" altLang="zh-CN" sz="1800" b="1"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p:txBody>
      </p:sp>
      <p:pic>
        <p:nvPicPr>
          <p:cNvPr id="70661" name="图片 5" descr="02流程--变更洽商确认单 3-5-3-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1628800"/>
            <a:ext cx="8001000" cy="44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21</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－进度款支付</a:t>
            </a:r>
            <a:endParaRPr lang="zh-CN" altLang="en-US" dirty="0"/>
          </a:p>
        </p:txBody>
      </p:sp>
      <p:sp>
        <p:nvSpPr>
          <p:cNvPr id="71683" name="内容占位符 2"/>
          <p:cNvSpPr>
            <a:spLocks noGrp="1"/>
          </p:cNvSpPr>
          <p:nvPr>
            <p:ph idx="1"/>
          </p:nvPr>
        </p:nvSpPr>
        <p:spPr>
          <a:xfrm>
            <a:off x="357188" y="1143000"/>
            <a:ext cx="8229600" cy="557808"/>
          </a:xfrm>
        </p:spPr>
        <p:txBody>
          <a:bodyPr/>
          <a:lstStyle/>
          <a:p>
            <a:pPr marL="0" lvl="1" indent="0">
              <a:lnSpc>
                <a:spcPct val="150000"/>
              </a:lnSpc>
              <a:buClr>
                <a:schemeClr val="accent1"/>
              </a:buClr>
              <a:buFont typeface="Wingdings" pitchFamily="2" charset="2"/>
              <a:buChar char="v"/>
            </a:pPr>
            <a:r>
              <a:rPr lang="en-US" altLang="zh-CN" sz="2000" b="1" dirty="0" smtClean="0">
                <a:solidFill>
                  <a:srgbClr val="FF9900"/>
                </a:solidFill>
                <a:latin typeface="微软雅黑" pitchFamily="34" charset="-122"/>
                <a:ea typeface="微软雅黑" pitchFamily="34" charset="-122"/>
              </a:rPr>
              <a:t>5.</a:t>
            </a:r>
            <a:r>
              <a:rPr lang="zh-CN" altLang="en-US" sz="2000" b="1" dirty="0" smtClean="0">
                <a:solidFill>
                  <a:srgbClr val="FF9900"/>
                </a:solidFill>
                <a:latin typeface="微软雅黑" pitchFamily="34" charset="-122"/>
                <a:ea typeface="微软雅黑" pitchFamily="34" charset="-122"/>
              </a:rPr>
              <a:t>全过程审计案例（</a:t>
            </a:r>
            <a:r>
              <a:rPr lang="en-US" altLang="zh-CN" sz="2000" b="1" dirty="0" smtClean="0">
                <a:solidFill>
                  <a:srgbClr val="FF9900"/>
                </a:solidFill>
                <a:latin typeface="微软雅黑" pitchFamily="34" charset="-122"/>
                <a:ea typeface="微软雅黑" pitchFamily="34" charset="-122"/>
              </a:rPr>
              <a:t>××</a:t>
            </a:r>
            <a:r>
              <a:rPr lang="zh-CN" altLang="en-US" sz="2000" b="1" dirty="0" smtClean="0">
                <a:solidFill>
                  <a:srgbClr val="FF9900"/>
                </a:solidFill>
                <a:latin typeface="微软雅黑" pitchFamily="34" charset="-122"/>
                <a:ea typeface="微软雅黑" pitchFamily="34" charset="-122"/>
              </a:rPr>
              <a:t>大学学研中心）</a:t>
            </a: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p:txBody>
      </p:sp>
      <p:pic>
        <p:nvPicPr>
          <p:cNvPr id="71685" name="图片 6" descr="10流程--进度款支付 3-5-2-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628800"/>
            <a:ext cx="8715375" cy="46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22</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－管理建议</a:t>
            </a:r>
            <a:endParaRPr lang="zh-CN" altLang="en-US" dirty="0"/>
          </a:p>
        </p:txBody>
      </p:sp>
      <p:sp>
        <p:nvSpPr>
          <p:cNvPr id="71683" name="内容占位符 2"/>
          <p:cNvSpPr>
            <a:spLocks noGrp="1"/>
          </p:cNvSpPr>
          <p:nvPr>
            <p:ph idx="1"/>
          </p:nvPr>
        </p:nvSpPr>
        <p:spPr>
          <a:xfrm>
            <a:off x="357188" y="1143000"/>
            <a:ext cx="8229600" cy="485800"/>
          </a:xfrm>
        </p:spPr>
        <p:txBody>
          <a:bodyPr/>
          <a:lstStyle/>
          <a:p>
            <a:pPr marL="0" lvl="1" indent="0">
              <a:lnSpc>
                <a:spcPct val="150000"/>
              </a:lnSpc>
              <a:buClr>
                <a:schemeClr val="accent1"/>
              </a:buClr>
              <a:buFont typeface="Wingdings" pitchFamily="2" charset="2"/>
              <a:buChar char="v"/>
            </a:pPr>
            <a:r>
              <a:rPr lang="en-US" altLang="zh-CN" sz="2000" b="1" dirty="0" smtClean="0">
                <a:solidFill>
                  <a:srgbClr val="FF9900"/>
                </a:solidFill>
                <a:latin typeface="微软雅黑" pitchFamily="34" charset="-122"/>
                <a:ea typeface="微软雅黑" pitchFamily="34" charset="-122"/>
              </a:rPr>
              <a:t>6.</a:t>
            </a:r>
            <a:r>
              <a:rPr lang="zh-CN" altLang="en-US" sz="2000" b="1" dirty="0" smtClean="0">
                <a:solidFill>
                  <a:srgbClr val="FF9900"/>
                </a:solidFill>
                <a:latin typeface="微软雅黑" pitchFamily="34" charset="-122"/>
                <a:ea typeface="微软雅黑" pitchFamily="34" charset="-122"/>
              </a:rPr>
              <a:t>全过程审计案例（</a:t>
            </a:r>
            <a:r>
              <a:rPr lang="en-US" altLang="zh-CN" sz="2000" b="1" dirty="0" smtClean="0">
                <a:solidFill>
                  <a:srgbClr val="FF9900"/>
                </a:solidFill>
                <a:latin typeface="微软雅黑" pitchFamily="34" charset="-122"/>
                <a:ea typeface="微软雅黑" pitchFamily="34" charset="-122"/>
              </a:rPr>
              <a:t>××</a:t>
            </a:r>
            <a:r>
              <a:rPr lang="zh-CN" altLang="en-US" sz="2000" b="1" dirty="0" smtClean="0">
                <a:solidFill>
                  <a:srgbClr val="FF9900"/>
                </a:solidFill>
                <a:latin typeface="微软雅黑" pitchFamily="34" charset="-122"/>
                <a:ea typeface="微软雅黑" pitchFamily="34" charset="-122"/>
              </a:rPr>
              <a:t>大学学研中心）</a:t>
            </a: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40" y="1628800"/>
            <a:ext cx="8460432" cy="4680520"/>
          </a:xfrm>
          <a:prstGeom prst="rect">
            <a:avLst/>
          </a:prstGeom>
        </p:spPr>
      </p:pic>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23</a:t>
            </a:fld>
            <a:endParaRPr lang="zh-CN" altLang="en-US" dirty="0"/>
          </a:p>
        </p:txBody>
      </p:sp>
    </p:spTree>
    <p:extLst>
      <p:ext uri="{BB962C8B-B14F-4D97-AF65-F5344CB8AC3E}">
        <p14:creationId xmlns:p14="http://schemas.microsoft.com/office/powerpoint/2010/main" val="26086224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－项目监控及报表</a:t>
            </a:r>
            <a:endParaRPr lang="zh-CN" altLang="en-US" dirty="0"/>
          </a:p>
        </p:txBody>
      </p:sp>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24</a:t>
            </a:fld>
            <a:endParaRPr lang="zh-CN" altLang="en-US" dirty="0"/>
          </a:p>
        </p:txBody>
      </p:sp>
      <p:sp>
        <p:nvSpPr>
          <p:cNvPr id="7" name="Text Box 4"/>
          <p:cNvSpPr txBox="1">
            <a:spLocks noChangeArrowheads="1"/>
          </p:cNvSpPr>
          <p:nvPr/>
        </p:nvSpPr>
        <p:spPr bwMode="black">
          <a:xfrm>
            <a:off x="107950" y="1411291"/>
            <a:ext cx="8035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项目监控</a:t>
            </a:r>
            <a:endParaRPr lang="en-US" altLang="zh-CN" sz="2400" dirty="0" smtClean="0">
              <a:latin typeface="黑体" pitchFamily="2" charset="-122"/>
              <a:ea typeface="黑体" pitchFamily="2" charset="-122"/>
            </a:endParaRPr>
          </a:p>
          <a:p>
            <a:pPr lvl="2">
              <a:lnSpc>
                <a:spcPct val="150000"/>
              </a:lnSpc>
              <a:buClr>
                <a:schemeClr val="accent1"/>
              </a:buClr>
              <a:buFont typeface="Wingdings" pitchFamily="2" charset="2"/>
              <a:buChar char="v"/>
            </a:pPr>
            <a:r>
              <a:rPr lang="zh-CN" altLang="zh-CN" sz="2400" dirty="0" smtClean="0">
                <a:latin typeface="黑体" pitchFamily="2" charset="-122"/>
                <a:ea typeface="黑体" pitchFamily="2" charset="-122"/>
              </a:rPr>
              <a:t>合同</a:t>
            </a:r>
            <a:r>
              <a:rPr lang="zh-CN" altLang="zh-CN" sz="2400" dirty="0">
                <a:latin typeface="黑体" pitchFamily="2" charset="-122"/>
                <a:ea typeface="黑体" pitchFamily="2" charset="-122"/>
              </a:rPr>
              <a:t>监控</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支付监控</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造价监控</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采购监控</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绩效监控</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单项目监控信息</a:t>
            </a:r>
            <a:r>
              <a:rPr lang="zh-CN" altLang="en-US" sz="2400" dirty="0">
                <a:latin typeface="黑体" pitchFamily="2" charset="-122"/>
                <a:ea typeface="黑体" pitchFamily="2" charset="-122"/>
              </a:rPr>
              <a:t>、</a:t>
            </a:r>
            <a:r>
              <a:rPr lang="zh-CN" altLang="zh-CN" sz="2400" dirty="0">
                <a:latin typeface="黑体" pitchFamily="2" charset="-122"/>
                <a:ea typeface="黑体" pitchFamily="2" charset="-122"/>
              </a:rPr>
              <a:t>多项目监控</a:t>
            </a:r>
            <a:r>
              <a:rPr lang="zh-CN" altLang="zh-CN" sz="2400" dirty="0" smtClean="0">
                <a:latin typeface="黑体" pitchFamily="2" charset="-122"/>
                <a:ea typeface="黑体" pitchFamily="2" charset="-122"/>
              </a:rPr>
              <a:t>信息</a:t>
            </a:r>
            <a:endParaRPr lang="en-US" altLang="zh-CN" sz="2400" dirty="0">
              <a:latin typeface="黑体" pitchFamily="2" charset="-122"/>
              <a:ea typeface="黑体" pitchFamily="2" charset="-122"/>
            </a:endParaRPr>
          </a:p>
          <a:p>
            <a:pPr lvl="1">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工作报表</a:t>
            </a:r>
            <a:endParaRPr lang="en-US" altLang="zh-CN" sz="2400" dirty="0" smtClean="0">
              <a:latin typeface="黑体" pitchFamily="2" charset="-122"/>
              <a:ea typeface="黑体" pitchFamily="2" charset="-122"/>
            </a:endParaRPr>
          </a:p>
          <a:p>
            <a:pPr lvl="2">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报表生成</a:t>
            </a:r>
            <a:r>
              <a:rPr lang="zh-CN" altLang="en-US" sz="2400" dirty="0">
                <a:latin typeface="黑体" pitchFamily="2" charset="-122"/>
                <a:ea typeface="黑体" pitchFamily="2" charset="-122"/>
              </a:rPr>
              <a:t>、查看、编辑、</a:t>
            </a:r>
            <a:r>
              <a:rPr lang="zh-CN" altLang="en-US" sz="2400" dirty="0" smtClean="0">
                <a:latin typeface="黑体" pitchFamily="2" charset="-122"/>
                <a:ea typeface="黑体" pitchFamily="2" charset="-122"/>
              </a:rPr>
              <a:t>汇总</a:t>
            </a:r>
            <a:endParaRPr lang="en-US" altLang="zh-CN" sz="2400" dirty="0">
              <a:latin typeface="黑体" pitchFamily="2" charset="-122"/>
              <a:ea typeface="黑体" pitchFamily="2" charset="-122"/>
            </a:endParaRPr>
          </a:p>
          <a:p>
            <a:pPr lvl="3">
              <a:lnSpc>
                <a:spcPts val="3600"/>
              </a:lnSpc>
              <a:buClr>
                <a:schemeClr val="accent1"/>
              </a:buClr>
              <a:buFont typeface="Wingdings" pitchFamily="2" charset="2"/>
              <a:buChar char="v"/>
            </a:pPr>
            <a:endParaRPr lang="en-US" altLang="zh-CN" sz="2200" dirty="0" smtClean="0">
              <a:latin typeface="黑体" pitchFamily="2" charset="-122"/>
              <a:ea typeface="黑体" pitchFamily="2" charset="-122"/>
            </a:endParaRPr>
          </a:p>
          <a:p>
            <a:pPr lvl="3">
              <a:lnSpc>
                <a:spcPts val="3600"/>
              </a:lnSpc>
              <a:buClr>
                <a:schemeClr val="accent1"/>
              </a:buClr>
            </a:pPr>
            <a:endParaRPr lang="en-US" altLang="zh-CN" sz="2200" dirty="0" smtClean="0">
              <a:latin typeface="黑体" pitchFamily="2" charset="-122"/>
              <a:ea typeface="黑体" pitchFamily="2" charset="-122"/>
            </a:endParaRPr>
          </a:p>
        </p:txBody>
      </p:sp>
    </p:spTree>
    <p:extLst>
      <p:ext uri="{BB962C8B-B14F-4D97-AF65-F5344CB8AC3E}">
        <p14:creationId xmlns:p14="http://schemas.microsoft.com/office/powerpoint/2010/main" val="27144847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－其他辅助功能</a:t>
            </a:r>
            <a:endParaRPr lang="zh-CN" altLang="en-US" dirty="0"/>
          </a:p>
        </p:txBody>
      </p:sp>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25</a:t>
            </a:fld>
            <a:endParaRPr lang="zh-CN" altLang="en-US" dirty="0"/>
          </a:p>
        </p:txBody>
      </p:sp>
      <p:sp>
        <p:nvSpPr>
          <p:cNvPr id="6" name="Text Box 4"/>
          <p:cNvSpPr txBox="1">
            <a:spLocks noChangeArrowheads="1"/>
          </p:cNvSpPr>
          <p:nvPr/>
        </p:nvSpPr>
        <p:spPr bwMode="black">
          <a:xfrm>
            <a:off x="0" y="1449205"/>
            <a:ext cx="8035925"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其他辅助功能操作演示：</a:t>
            </a:r>
            <a:endParaRPr lang="en-US" altLang="zh-CN" sz="2400" dirty="0" smtClean="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smtClean="0">
                <a:latin typeface="黑体" pitchFamily="2" charset="-122"/>
                <a:ea typeface="黑体" pitchFamily="2" charset="-122"/>
              </a:rPr>
              <a:t>1</a:t>
            </a:r>
            <a:r>
              <a:rPr lang="en-US" altLang="zh-CN" sz="2200" dirty="0">
                <a:latin typeface="黑体" pitchFamily="2" charset="-122"/>
                <a:ea typeface="黑体" pitchFamily="2" charset="-122"/>
              </a:rPr>
              <a:t>.</a:t>
            </a:r>
            <a:r>
              <a:rPr lang="zh-CN" altLang="en-US" sz="2200" dirty="0">
                <a:latin typeface="黑体" pitchFamily="2" charset="-122"/>
                <a:ea typeface="黑体" pitchFamily="2" charset="-122"/>
              </a:rPr>
              <a:t>工作联系函（发函、收函）</a:t>
            </a:r>
            <a:endParaRPr lang="en-US" altLang="zh-CN" sz="22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a:latin typeface="黑体" pitchFamily="2" charset="-122"/>
                <a:ea typeface="黑体" pitchFamily="2" charset="-122"/>
              </a:rPr>
              <a:t>2.</a:t>
            </a:r>
            <a:r>
              <a:rPr lang="zh-CN" altLang="en-US" sz="2200" dirty="0">
                <a:latin typeface="黑体" pitchFamily="2" charset="-122"/>
                <a:ea typeface="黑体" pitchFamily="2" charset="-122"/>
              </a:rPr>
              <a:t>协同工作（报送文件共享、事项协同处理）</a:t>
            </a:r>
            <a:endParaRPr lang="en-US" altLang="zh-CN" sz="22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a:latin typeface="黑体" pitchFamily="2" charset="-122"/>
                <a:ea typeface="黑体" pitchFamily="2" charset="-122"/>
              </a:rPr>
              <a:t>3.</a:t>
            </a:r>
            <a:r>
              <a:rPr lang="zh-CN" altLang="en-US" sz="2200" dirty="0">
                <a:latin typeface="黑体" pitchFamily="2" charset="-122"/>
                <a:ea typeface="黑体" pitchFamily="2" charset="-122"/>
              </a:rPr>
              <a:t>单位流程（争议问题处理等）</a:t>
            </a:r>
            <a:endParaRPr lang="en-US" altLang="zh-CN" sz="2200" dirty="0">
              <a:latin typeface="黑体" pitchFamily="2" charset="-122"/>
              <a:ea typeface="黑体" pitchFamily="2" charset="-122"/>
            </a:endParaRPr>
          </a:p>
          <a:p>
            <a:pPr lvl="3">
              <a:lnSpc>
                <a:spcPts val="3600"/>
              </a:lnSpc>
              <a:buClr>
                <a:schemeClr val="accent1"/>
              </a:buClr>
              <a:buFont typeface="Wingdings" pitchFamily="2" charset="2"/>
              <a:buChar char="v"/>
            </a:pPr>
            <a:r>
              <a:rPr lang="en-US" altLang="zh-CN" sz="2200" dirty="0">
                <a:latin typeface="黑体" pitchFamily="2" charset="-122"/>
                <a:ea typeface="黑体" pitchFamily="2" charset="-122"/>
              </a:rPr>
              <a:t>4</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知识管理（法律法规、审计依据、计费工具、清单计价规范、工程图集、定额库）</a:t>
            </a:r>
            <a:endParaRPr lang="en-US" altLang="zh-CN" sz="2200" dirty="0">
              <a:latin typeface="黑体" pitchFamily="2" charset="-122"/>
              <a:ea typeface="黑体" pitchFamily="2" charset="-122"/>
            </a:endParaRPr>
          </a:p>
        </p:txBody>
      </p:sp>
    </p:spTree>
    <p:extLst>
      <p:ext uri="{BB962C8B-B14F-4D97-AF65-F5344CB8AC3E}">
        <p14:creationId xmlns:p14="http://schemas.microsoft.com/office/powerpoint/2010/main" val="12577504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工程结算</a:t>
            </a:r>
            <a:endParaRPr lang="zh-CN" altLang="en-US" dirty="0"/>
          </a:p>
        </p:txBody>
      </p:sp>
      <p:sp>
        <p:nvSpPr>
          <p:cNvPr id="73731" name="内容占位符 2"/>
          <p:cNvSpPr>
            <a:spLocks noGrp="1"/>
          </p:cNvSpPr>
          <p:nvPr>
            <p:ph idx="1"/>
          </p:nvPr>
        </p:nvSpPr>
        <p:spPr>
          <a:xfrm>
            <a:off x="357188" y="1000125"/>
            <a:ext cx="8229600" cy="556667"/>
          </a:xfrm>
        </p:spPr>
        <p:txBody>
          <a:bodyPr/>
          <a:lstStyle/>
          <a:p>
            <a:pPr marL="0" lvl="1" indent="0">
              <a:lnSpc>
                <a:spcPct val="150000"/>
              </a:lnSpc>
              <a:buClr>
                <a:schemeClr val="accent1"/>
              </a:buClr>
              <a:buFont typeface="Wingdings" pitchFamily="2" charset="2"/>
              <a:buChar char="v"/>
            </a:pPr>
            <a:r>
              <a:rPr lang="en-US" altLang="zh-CN" sz="2000" b="1" dirty="0" smtClean="0">
                <a:solidFill>
                  <a:srgbClr val="FF9900"/>
                </a:solidFill>
                <a:latin typeface="微软雅黑" pitchFamily="34" charset="-122"/>
                <a:ea typeface="微软雅黑" pitchFamily="34" charset="-122"/>
              </a:rPr>
              <a:t>2.</a:t>
            </a:r>
            <a:r>
              <a:rPr lang="zh-CN" altLang="en-US" sz="2000" b="1" dirty="0" smtClean="0">
                <a:solidFill>
                  <a:srgbClr val="FF9900"/>
                </a:solidFill>
                <a:latin typeface="微软雅黑" pitchFamily="34" charset="-122"/>
                <a:ea typeface="微软雅黑" pitchFamily="34" charset="-122"/>
              </a:rPr>
              <a:t>工程结算案例</a:t>
            </a: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a:p>
            <a:pPr marL="0" indent="0">
              <a:buFont typeface="Arial" charset="0"/>
              <a:buNone/>
            </a:pPr>
            <a:endParaRPr lang="en-US" altLang="zh-CN" sz="2400" dirty="0" smtClean="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26</a:t>
            </a:fld>
            <a:endParaRPr lang="zh-CN" alt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83331"/>
            <a:ext cx="8100392" cy="489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6087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769298" cy="706437"/>
          </a:xfrm>
        </p:spPr>
        <p:txBody>
          <a:bodyPr rtlCol="0"/>
          <a:lstStyle/>
          <a:p>
            <a:pPr fontAlgn="auto">
              <a:spcAft>
                <a:spcPts val="0"/>
              </a:spcAft>
              <a:defRPr/>
            </a:pPr>
            <a:r>
              <a:rPr lang="zh-CN" altLang="en-US" dirty="0" smtClean="0"/>
              <a:t>五、</a:t>
            </a:r>
            <a:r>
              <a:rPr lang="zh-CN" altLang="en-US" dirty="0"/>
              <a:t>操作介绍</a:t>
            </a:r>
            <a:r>
              <a:rPr lang="zh-CN" altLang="en-US" dirty="0" smtClean="0"/>
              <a:t>－客户端系统操作</a:t>
            </a:r>
            <a:endParaRPr lang="zh-CN" altLang="en-US" dirty="0"/>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27</a:t>
            </a:fld>
            <a:endParaRPr lang="zh-CN" altLang="en-US" dirty="0"/>
          </a:p>
        </p:txBody>
      </p:sp>
      <p:sp>
        <p:nvSpPr>
          <p:cNvPr id="7" name="Text Box 4"/>
          <p:cNvSpPr txBox="1">
            <a:spLocks noChangeArrowheads="1"/>
          </p:cNvSpPr>
          <p:nvPr/>
        </p:nvSpPr>
        <p:spPr bwMode="black">
          <a:xfrm>
            <a:off x="785786" y="1571612"/>
            <a:ext cx="68105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50000"/>
              </a:lnSpc>
              <a:buClr>
                <a:schemeClr val="accent1"/>
              </a:buClr>
              <a:buFont typeface="Wingdings" pitchFamily="2" charset="2"/>
              <a:buChar char="v"/>
            </a:pPr>
            <a:r>
              <a:rPr lang="zh-CN" altLang="en-US" sz="2400" dirty="0" smtClean="0">
                <a:latin typeface="黑体" pitchFamily="2" charset="-122"/>
                <a:ea typeface="黑体" pitchFamily="2" charset="-122"/>
              </a:rPr>
              <a:t>桌面客户端操作演示：</a:t>
            </a:r>
            <a:endParaRPr lang="en-US" altLang="zh-CN" sz="2400" dirty="0" smtClean="0">
              <a:latin typeface="黑体" pitchFamily="2" charset="-122"/>
              <a:ea typeface="黑体" pitchFamily="2" charset="-122"/>
            </a:endParaRPr>
          </a:p>
          <a:p>
            <a:pPr marL="1080000" lvl="1">
              <a:lnSpc>
                <a:spcPct val="150000"/>
              </a:lnSpc>
              <a:buClr>
                <a:schemeClr val="accent1"/>
              </a:buClr>
              <a:buFont typeface="Wingdings" pitchFamily="2" charset="2"/>
              <a:buChar char="v"/>
            </a:pPr>
            <a:r>
              <a:rPr lang="en-US" altLang="zh-CN" sz="2200" dirty="0" smtClean="0">
                <a:latin typeface="黑体" pitchFamily="2" charset="-122"/>
                <a:ea typeface="黑体" pitchFamily="2" charset="-122"/>
              </a:rPr>
              <a:t>1.</a:t>
            </a:r>
            <a:r>
              <a:rPr lang="zh-CN" altLang="en-US" sz="2000" dirty="0">
                <a:latin typeface="黑体" pitchFamily="2" charset="-122"/>
                <a:ea typeface="黑体" pitchFamily="2" charset="-122"/>
              </a:rPr>
              <a:t>系统快速</a:t>
            </a:r>
            <a:r>
              <a:rPr lang="zh-CN" altLang="en-US" sz="2000" dirty="0" smtClean="0">
                <a:latin typeface="黑体" pitchFamily="2" charset="-122"/>
                <a:ea typeface="黑体" pitchFamily="2" charset="-122"/>
              </a:rPr>
              <a:t>入口</a:t>
            </a:r>
            <a:endParaRPr lang="en-US" altLang="zh-CN" sz="2000" dirty="0" smtClean="0">
              <a:latin typeface="黑体" pitchFamily="2" charset="-122"/>
              <a:ea typeface="黑体" pitchFamily="2" charset="-122"/>
            </a:endParaRPr>
          </a:p>
          <a:p>
            <a:pPr marL="1765800" lvl="2">
              <a:lnSpc>
                <a:spcPct val="150000"/>
              </a:lnSpc>
              <a:buClr>
                <a:schemeClr val="accent1"/>
              </a:buClr>
              <a:buFont typeface="Wingdings" pitchFamily="2" charset="2"/>
              <a:buChar char="v"/>
            </a:pPr>
            <a:r>
              <a:rPr lang="zh-CN" altLang="en-US" sz="2000" dirty="0" smtClean="0">
                <a:latin typeface="黑体" pitchFamily="2" charset="-122"/>
                <a:ea typeface="黑体" pitchFamily="2" charset="-122"/>
              </a:rPr>
              <a:t>项目入口、报表入口、监控入口、知识库入口</a:t>
            </a:r>
            <a:endParaRPr lang="en-US" altLang="zh-CN" sz="2200" dirty="0" smtClean="0">
              <a:latin typeface="黑体" pitchFamily="2" charset="-122"/>
              <a:ea typeface="黑体" pitchFamily="2" charset="-122"/>
            </a:endParaRPr>
          </a:p>
          <a:p>
            <a:pPr marL="1080000" lvl="1">
              <a:lnSpc>
                <a:spcPct val="150000"/>
              </a:lnSpc>
              <a:buClr>
                <a:schemeClr val="accent1"/>
              </a:buClr>
              <a:buFont typeface="Wingdings" pitchFamily="2" charset="2"/>
              <a:buChar char="v"/>
            </a:pPr>
            <a:r>
              <a:rPr lang="en-US" altLang="zh-CN" sz="2200" dirty="0" smtClean="0">
                <a:latin typeface="黑体" pitchFamily="2" charset="-122"/>
                <a:ea typeface="黑体" pitchFamily="2" charset="-122"/>
              </a:rPr>
              <a:t>2.</a:t>
            </a:r>
            <a:r>
              <a:rPr lang="zh-CN" altLang="en-US" sz="2200" dirty="0" smtClean="0">
                <a:latin typeface="黑体" pitchFamily="2" charset="-122"/>
                <a:ea typeface="黑体" pitchFamily="2" charset="-122"/>
              </a:rPr>
              <a:t>消息提醒</a:t>
            </a:r>
            <a:endParaRPr lang="en-US" altLang="zh-CN" sz="2200" dirty="0" smtClean="0">
              <a:latin typeface="黑体" pitchFamily="2" charset="-122"/>
              <a:ea typeface="黑体" pitchFamily="2" charset="-122"/>
            </a:endParaRPr>
          </a:p>
          <a:p>
            <a:pPr marL="1765800" lvl="2">
              <a:lnSpc>
                <a:spcPct val="150000"/>
              </a:lnSpc>
              <a:buClr>
                <a:schemeClr val="accent1"/>
              </a:buClr>
              <a:buFont typeface="Wingdings" pitchFamily="2" charset="2"/>
              <a:buChar char="v"/>
            </a:pPr>
            <a:r>
              <a:rPr lang="zh-CN" altLang="en-US" sz="2200" dirty="0" smtClean="0">
                <a:latin typeface="黑体" pitchFamily="2" charset="-122"/>
                <a:ea typeface="黑体" pitchFamily="2" charset="-122"/>
              </a:rPr>
              <a:t>任务提醒及处理、预警提醒、系统消息</a:t>
            </a:r>
            <a:endParaRPr lang="en-US" altLang="zh-CN" sz="2200" dirty="0" smtClean="0">
              <a:latin typeface="黑体" pitchFamily="2" charset="-122"/>
              <a:ea typeface="黑体" pitchFamily="2" charset="-122"/>
            </a:endParaRPr>
          </a:p>
          <a:p>
            <a:pPr marL="1080000" lvl="1">
              <a:lnSpc>
                <a:spcPct val="150000"/>
              </a:lnSpc>
              <a:buClr>
                <a:schemeClr val="accent1"/>
              </a:buClr>
              <a:buFont typeface="Wingdings" pitchFamily="2" charset="2"/>
              <a:buChar char="v"/>
            </a:pPr>
            <a:r>
              <a:rPr lang="en-US" altLang="zh-CN" sz="2200" dirty="0" smtClean="0">
                <a:latin typeface="黑体" pitchFamily="2" charset="-122"/>
                <a:ea typeface="黑体" pitchFamily="2" charset="-122"/>
              </a:rPr>
              <a:t>3.</a:t>
            </a:r>
            <a:r>
              <a:rPr lang="zh-CN" altLang="en-US" sz="2200" dirty="0" smtClean="0">
                <a:latin typeface="黑体" pitchFamily="2" charset="-122"/>
                <a:ea typeface="黑体" pitchFamily="2" charset="-122"/>
              </a:rPr>
              <a:t>网盘存储</a:t>
            </a:r>
            <a:endParaRPr lang="en-US" altLang="zh-CN" sz="2200" dirty="0" smtClean="0">
              <a:latin typeface="黑体" pitchFamily="2" charset="-122"/>
              <a:ea typeface="黑体" pitchFamily="2" charset="-122"/>
            </a:endParaRPr>
          </a:p>
          <a:p>
            <a:pPr marL="1080000" lvl="1">
              <a:lnSpc>
                <a:spcPct val="150000"/>
              </a:lnSpc>
              <a:buClr>
                <a:schemeClr val="accent1"/>
              </a:buClr>
              <a:buFont typeface="Wingdings" pitchFamily="2" charset="2"/>
              <a:buChar char="v"/>
            </a:pPr>
            <a:r>
              <a:rPr lang="en-US" altLang="zh-CN" sz="2200" dirty="0" smtClean="0">
                <a:latin typeface="黑体" pitchFamily="2" charset="-122"/>
                <a:ea typeface="黑体" pitchFamily="2" charset="-122"/>
              </a:rPr>
              <a:t>4.</a:t>
            </a:r>
            <a:r>
              <a:rPr lang="zh-CN" altLang="en-US" sz="2200" dirty="0" smtClean="0">
                <a:latin typeface="黑体" pitchFamily="2" charset="-122"/>
                <a:ea typeface="黑体" pitchFamily="2" charset="-122"/>
              </a:rPr>
              <a:t>快速扫描</a:t>
            </a:r>
            <a:endParaRPr lang="en-US" altLang="zh-CN" sz="2200" dirty="0" smtClean="0">
              <a:latin typeface="黑体" pitchFamily="2" charset="-122"/>
              <a:ea typeface="黑体" pitchFamily="2" charset="-122"/>
            </a:endParaRPr>
          </a:p>
          <a:p>
            <a:pPr marL="1080000" lvl="1">
              <a:lnSpc>
                <a:spcPct val="150000"/>
              </a:lnSpc>
              <a:buClr>
                <a:schemeClr val="accent1"/>
              </a:buClr>
              <a:buFont typeface="Wingdings" pitchFamily="2" charset="2"/>
              <a:buChar char="v"/>
            </a:pPr>
            <a:r>
              <a:rPr lang="en-US" altLang="zh-CN" sz="2200" dirty="0" smtClean="0">
                <a:latin typeface="黑体" pitchFamily="2" charset="-122"/>
                <a:ea typeface="黑体" pitchFamily="2" charset="-122"/>
              </a:rPr>
              <a:t>5.</a:t>
            </a:r>
            <a:r>
              <a:rPr lang="zh-CN" altLang="en-US" sz="2200" dirty="0" smtClean="0">
                <a:latin typeface="黑体" pitchFamily="2" charset="-122"/>
                <a:ea typeface="黑体" pitchFamily="2" charset="-122"/>
              </a:rPr>
              <a:t>信息交流</a:t>
            </a:r>
            <a:endParaRPr lang="en-US" altLang="zh-CN" sz="2200" dirty="0" smtClean="0">
              <a:latin typeface="黑体" pitchFamily="2" charset="-122"/>
              <a:ea typeface="黑体" pitchFamily="2" charset="-122"/>
            </a:endParaRPr>
          </a:p>
          <a:p>
            <a:pPr lvl="3">
              <a:lnSpc>
                <a:spcPts val="3600"/>
              </a:lnSpc>
              <a:buClr>
                <a:schemeClr val="accent1"/>
              </a:buClr>
              <a:buFont typeface="Wingdings" pitchFamily="2" charset="2"/>
              <a:buChar char="v"/>
            </a:pPr>
            <a:endParaRPr lang="en-US" altLang="zh-CN" sz="2200" dirty="0">
              <a:latin typeface="黑体" pitchFamily="2" charset="-122"/>
              <a:ea typeface="黑体" pitchFamily="2" charset="-122"/>
            </a:endParaRPr>
          </a:p>
        </p:txBody>
      </p:sp>
    </p:spTree>
    <p:extLst>
      <p:ext uri="{BB962C8B-B14F-4D97-AF65-F5344CB8AC3E}">
        <p14:creationId xmlns:p14="http://schemas.microsoft.com/office/powerpoint/2010/main" val="8473736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769298" cy="706437"/>
          </a:xfrm>
        </p:spPr>
        <p:txBody>
          <a:bodyPr rtlCol="0"/>
          <a:lstStyle/>
          <a:p>
            <a:pPr fontAlgn="auto">
              <a:spcAft>
                <a:spcPts val="0"/>
              </a:spcAft>
              <a:defRPr/>
            </a:pPr>
            <a:r>
              <a:rPr lang="zh-CN" altLang="en-US" dirty="0" smtClean="0"/>
              <a:t>五、</a:t>
            </a:r>
            <a:r>
              <a:rPr lang="zh-CN" altLang="en-US" dirty="0"/>
              <a:t>操作介绍－配置用户的操作</a:t>
            </a:r>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28</a:t>
            </a:fld>
            <a:endParaRPr lang="zh-CN" altLang="en-US" dirty="0"/>
          </a:p>
        </p:txBody>
      </p:sp>
      <p:sp>
        <p:nvSpPr>
          <p:cNvPr id="5" name="内容占位符 2"/>
          <p:cNvSpPr>
            <a:spLocks noGrp="1"/>
          </p:cNvSpPr>
          <p:nvPr>
            <p:ph idx="1"/>
          </p:nvPr>
        </p:nvSpPr>
        <p:spPr>
          <a:xfrm>
            <a:off x="457200" y="1340768"/>
            <a:ext cx="8229600" cy="4525963"/>
          </a:xfrm>
        </p:spPr>
        <p:txBody>
          <a:bodyPr>
            <a:normAutofit/>
          </a:bodyPr>
          <a:lstStyle/>
          <a:p>
            <a:pPr lvl="1">
              <a:lnSpc>
                <a:spcPct val="150000"/>
              </a:lnSpc>
              <a:buClr>
                <a:schemeClr val="accent1"/>
              </a:buClr>
              <a:buFont typeface="Wingdings" pitchFamily="2" charset="2"/>
              <a:buChar char="v"/>
            </a:pPr>
            <a:r>
              <a:rPr lang="en-US" altLang="zh-CN" sz="2600" dirty="0">
                <a:latin typeface="微软雅黑" pitchFamily="34" charset="-122"/>
                <a:ea typeface="微软雅黑" pitchFamily="34" charset="-122"/>
              </a:rPr>
              <a:t>1.</a:t>
            </a:r>
            <a:r>
              <a:rPr lang="zh-CN" altLang="en-US" sz="2600" dirty="0">
                <a:latin typeface="微软雅黑" pitchFamily="34" charset="-122"/>
                <a:ea typeface="微软雅黑" pitchFamily="34" charset="-122"/>
              </a:rPr>
              <a:t>超级管理员</a:t>
            </a:r>
            <a:endParaRPr lang="en-US" altLang="zh-CN" sz="26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单位配置、项目树结构配置、档案配置、系统字典、工作事项配置</a:t>
            </a:r>
            <a:endParaRPr lang="en-US" altLang="zh-CN" sz="1700" dirty="0">
              <a:latin typeface="微软雅黑" pitchFamily="34" charset="-122"/>
              <a:ea typeface="微软雅黑" pitchFamily="34" charset="-122"/>
            </a:endParaRPr>
          </a:p>
          <a:p>
            <a:pPr lvl="1">
              <a:lnSpc>
                <a:spcPct val="150000"/>
              </a:lnSpc>
              <a:buClr>
                <a:schemeClr val="accent1"/>
              </a:buClr>
              <a:buFont typeface="Wingdings" pitchFamily="2" charset="2"/>
              <a:buChar char="v"/>
            </a:pPr>
            <a:r>
              <a:rPr lang="en-US" altLang="zh-CN" sz="2600" dirty="0">
                <a:latin typeface="微软雅黑" pitchFamily="34" charset="-122"/>
                <a:ea typeface="微软雅黑" pitchFamily="34" charset="-122"/>
              </a:rPr>
              <a:t>2.</a:t>
            </a:r>
            <a:r>
              <a:rPr lang="zh-CN" altLang="en-US" sz="2600" dirty="0">
                <a:latin typeface="微软雅黑" pitchFamily="34" charset="-122"/>
                <a:ea typeface="微软雅黑" pitchFamily="34" charset="-122"/>
              </a:rPr>
              <a:t>单位管理员（项目管理员）</a:t>
            </a:r>
            <a:endParaRPr lang="en-US" altLang="zh-CN" sz="26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系统管理：部门、职位、角色、用户、信息交流、档案配置</a:t>
            </a:r>
            <a:endParaRPr lang="en-US" altLang="zh-CN" sz="17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项目配置：概况、人员、参与工作、档案配置</a:t>
            </a:r>
            <a:endParaRPr lang="en-US" altLang="zh-CN" sz="17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流程配置：流程模板、项目内部流程、项目外部流程、单位流程</a:t>
            </a:r>
            <a:endParaRPr lang="en-US" altLang="zh-CN" sz="17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知识管理：审核要点、法律法规、图集</a:t>
            </a:r>
            <a:endParaRPr lang="en-US" altLang="zh-CN" sz="1700" dirty="0">
              <a:latin typeface="微软雅黑" pitchFamily="34" charset="-122"/>
              <a:ea typeface="微软雅黑" pitchFamily="34" charset="-122"/>
            </a:endParaRPr>
          </a:p>
          <a:p>
            <a:pPr lvl="2">
              <a:lnSpc>
                <a:spcPts val="3600"/>
              </a:lnSpc>
              <a:buClr>
                <a:schemeClr val="accent1"/>
              </a:buClr>
              <a:buFont typeface="Wingdings" pitchFamily="2" charset="2"/>
              <a:buChar char="Ø"/>
            </a:pPr>
            <a:r>
              <a:rPr lang="zh-CN" altLang="en-US" sz="1700" dirty="0">
                <a:latin typeface="微软雅黑" pitchFamily="34" charset="-122"/>
                <a:ea typeface="微软雅黑" pitchFamily="34" charset="-122"/>
              </a:rPr>
              <a:t>协同工作：创建组</a:t>
            </a:r>
            <a:endParaRPr lang="en-US" altLang="zh-CN" sz="1700" dirty="0">
              <a:latin typeface="微软雅黑" pitchFamily="34" charset="-122"/>
              <a:ea typeface="微软雅黑" pitchFamily="34" charset="-122"/>
            </a:endParaRPr>
          </a:p>
          <a:p>
            <a:pPr marL="0" indent="0">
              <a:buNone/>
            </a:pPr>
            <a:endParaRPr lang="zh-CN" altLang="en-US" dirty="0"/>
          </a:p>
        </p:txBody>
      </p:sp>
    </p:spTree>
    <p:extLst>
      <p:ext uri="{BB962C8B-B14F-4D97-AF65-F5344CB8AC3E}">
        <p14:creationId xmlns:p14="http://schemas.microsoft.com/office/powerpoint/2010/main" val="4693959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sz="3600" dirty="0" smtClean="0"/>
              <a:t>目  录</a:t>
            </a:r>
            <a:endParaRPr lang="zh-CN" altLang="en-US" sz="3600" dirty="0"/>
          </a:p>
        </p:txBody>
      </p:sp>
      <p:grpSp>
        <p:nvGrpSpPr>
          <p:cNvPr id="3" name="组合 3"/>
          <p:cNvGrpSpPr>
            <a:grpSpLocks/>
          </p:cNvGrpSpPr>
          <p:nvPr/>
        </p:nvGrpSpPr>
        <p:grpSpPr bwMode="auto">
          <a:xfrm>
            <a:off x="1619672" y="1628800"/>
            <a:ext cx="6100762" cy="3951286"/>
            <a:chOff x="899592" y="1268760"/>
            <a:chExt cx="7704856" cy="3951310"/>
          </a:xfrm>
        </p:grpSpPr>
        <p:grpSp>
          <p:nvGrpSpPr>
            <p:cNvPr id="5" name="组合 4"/>
            <p:cNvGrpSpPr>
              <a:grpSpLocks/>
            </p:cNvGrpSpPr>
            <p:nvPr/>
          </p:nvGrpSpPr>
          <p:grpSpPr bwMode="auto">
            <a:xfrm>
              <a:off x="899592" y="1268760"/>
              <a:ext cx="7383288" cy="665162"/>
              <a:chOff x="1331913" y="1571612"/>
              <a:chExt cx="7383288" cy="665162"/>
            </a:xfrm>
          </p:grpSpPr>
          <p:grpSp>
            <p:nvGrpSpPr>
              <p:cNvPr id="6" name="Group 3"/>
              <p:cNvGrpSpPr>
                <a:grpSpLocks/>
              </p:cNvGrpSpPr>
              <p:nvPr/>
            </p:nvGrpSpPr>
            <p:grpSpPr bwMode="auto">
              <a:xfrm>
                <a:off x="1331913" y="1571612"/>
                <a:ext cx="762000" cy="665162"/>
                <a:chOff x="1110" y="2656"/>
                <a:chExt cx="1549" cy="1351"/>
              </a:xfrm>
            </p:grpSpPr>
            <p:sp>
              <p:nvSpPr>
                <p:cNvPr id="619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9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5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91" name="Line 11"/>
              <p:cNvSpPr>
                <a:spLocks noChangeShapeType="1"/>
              </p:cNvSpPr>
              <p:nvPr/>
            </p:nvSpPr>
            <p:spPr bwMode="auto">
              <a:xfrm>
                <a:off x="1941512" y="2181212"/>
                <a:ext cx="6773689"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Text Box 12"/>
              <p:cNvSpPr txBox="1">
                <a:spLocks noChangeArrowheads="1"/>
              </p:cNvSpPr>
              <p:nvPr/>
            </p:nvSpPr>
            <p:spPr bwMode="auto">
              <a:xfrm>
                <a:off x="2117725" y="1673212"/>
                <a:ext cx="576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a:solidFill>
                      <a:srgbClr val="00B050"/>
                    </a:solidFill>
                    <a:latin typeface="黑体" pitchFamily="49" charset="-122"/>
                    <a:ea typeface="黑体" pitchFamily="49" charset="-122"/>
                  </a:rPr>
                  <a:t>开发动因</a:t>
                </a:r>
              </a:p>
            </p:txBody>
          </p:sp>
          <p:sp>
            <p:nvSpPr>
              <p:cNvPr id="6193" name="Text Box 13"/>
              <p:cNvSpPr txBox="1">
                <a:spLocks noChangeArrowheads="1"/>
              </p:cNvSpPr>
              <p:nvPr/>
            </p:nvSpPr>
            <p:spPr bwMode="gray">
              <a:xfrm>
                <a:off x="1545595" y="16700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1</a:t>
                </a:r>
              </a:p>
            </p:txBody>
          </p:sp>
        </p:grpSp>
        <p:grpSp>
          <p:nvGrpSpPr>
            <p:cNvPr id="7" name="组合 5"/>
            <p:cNvGrpSpPr>
              <a:grpSpLocks/>
            </p:cNvGrpSpPr>
            <p:nvPr/>
          </p:nvGrpSpPr>
          <p:grpSpPr bwMode="auto">
            <a:xfrm>
              <a:off x="899592" y="2054578"/>
              <a:ext cx="6264422" cy="665162"/>
              <a:chOff x="1331913" y="2486012"/>
              <a:chExt cx="6264422" cy="665162"/>
            </a:xfrm>
          </p:grpSpPr>
          <p:grpSp>
            <p:nvGrpSpPr>
              <p:cNvPr id="8" name="Group 7"/>
              <p:cNvGrpSpPr>
                <a:grpSpLocks/>
              </p:cNvGrpSpPr>
              <p:nvPr/>
            </p:nvGrpSpPr>
            <p:grpSpPr bwMode="auto">
              <a:xfrm>
                <a:off x="1331913" y="2486012"/>
                <a:ext cx="762000" cy="665162"/>
                <a:chOff x="3174" y="2656"/>
                <a:chExt cx="1549" cy="1351"/>
              </a:xfrm>
            </p:grpSpPr>
            <p:sp>
              <p:nvSpPr>
                <p:cNvPr id="618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45"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85" name="Text Box 16"/>
              <p:cNvSpPr txBox="1">
                <a:spLocks noChangeArrowheads="1"/>
              </p:cNvSpPr>
              <p:nvPr/>
            </p:nvSpPr>
            <p:spPr bwMode="gray">
              <a:xfrm>
                <a:off x="1545595" y="25844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2</a:t>
                </a:r>
              </a:p>
            </p:txBody>
          </p:sp>
          <p:sp>
            <p:nvSpPr>
              <p:cNvPr id="6186" name="Text Box 12"/>
              <p:cNvSpPr txBox="1">
                <a:spLocks noChangeArrowheads="1"/>
              </p:cNvSpPr>
              <p:nvPr/>
            </p:nvSpPr>
            <p:spPr bwMode="gray">
              <a:xfrm>
                <a:off x="2117725" y="2566975"/>
                <a:ext cx="547861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功能概述</a:t>
                </a:r>
              </a:p>
            </p:txBody>
          </p:sp>
        </p:grpSp>
        <p:grpSp>
          <p:nvGrpSpPr>
            <p:cNvPr id="9" name="组合 6"/>
            <p:cNvGrpSpPr>
              <a:grpSpLocks/>
            </p:cNvGrpSpPr>
            <p:nvPr/>
          </p:nvGrpSpPr>
          <p:grpSpPr bwMode="auto">
            <a:xfrm>
              <a:off x="899592" y="2911834"/>
              <a:ext cx="7416824" cy="665162"/>
              <a:chOff x="1331913" y="3378187"/>
              <a:chExt cx="7416824" cy="665162"/>
            </a:xfrm>
          </p:grpSpPr>
          <p:grpSp>
            <p:nvGrpSpPr>
              <p:cNvPr id="10" name="Group 17"/>
              <p:cNvGrpSpPr>
                <a:grpSpLocks/>
              </p:cNvGrpSpPr>
              <p:nvPr/>
            </p:nvGrpSpPr>
            <p:grpSpPr bwMode="auto">
              <a:xfrm>
                <a:off x="1331913" y="3378187"/>
                <a:ext cx="762000" cy="665162"/>
                <a:chOff x="1110" y="2656"/>
                <a:chExt cx="1549" cy="1351"/>
              </a:xfrm>
            </p:grpSpPr>
            <p:sp>
              <p:nvSpPr>
                <p:cNvPr id="618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8" name="Line 25"/>
              <p:cNvSpPr>
                <a:spLocks noChangeShapeType="1"/>
              </p:cNvSpPr>
              <p:nvPr/>
            </p:nvSpPr>
            <p:spPr bwMode="auto">
              <a:xfrm>
                <a:off x="1941513" y="3987787"/>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27"/>
              <p:cNvSpPr txBox="1">
                <a:spLocks noChangeArrowheads="1"/>
              </p:cNvSpPr>
              <p:nvPr/>
            </p:nvSpPr>
            <p:spPr bwMode="gray">
              <a:xfrm>
                <a:off x="1545595" y="34766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3</a:t>
                </a:r>
              </a:p>
            </p:txBody>
          </p:sp>
          <p:sp>
            <p:nvSpPr>
              <p:cNvPr id="6180" name="Text Box 16"/>
              <p:cNvSpPr txBox="1">
                <a:spLocks noChangeArrowheads="1"/>
              </p:cNvSpPr>
              <p:nvPr/>
            </p:nvSpPr>
            <p:spPr bwMode="gray">
              <a:xfrm>
                <a:off x="2117725" y="3473437"/>
                <a:ext cx="57666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系统架构</a:t>
                </a:r>
              </a:p>
            </p:txBody>
          </p:sp>
        </p:grpSp>
        <p:grpSp>
          <p:nvGrpSpPr>
            <p:cNvPr id="11" name="组合 7"/>
            <p:cNvGrpSpPr>
              <a:grpSpLocks/>
            </p:cNvGrpSpPr>
            <p:nvPr/>
          </p:nvGrpSpPr>
          <p:grpSpPr bwMode="auto">
            <a:xfrm>
              <a:off x="899592" y="3697652"/>
              <a:ext cx="7704856" cy="665162"/>
              <a:chOff x="1331913" y="4292587"/>
              <a:chExt cx="7704856" cy="665162"/>
            </a:xfrm>
          </p:grpSpPr>
          <p:grpSp>
            <p:nvGrpSpPr>
              <p:cNvPr id="12" name="Group 21"/>
              <p:cNvGrpSpPr>
                <a:grpSpLocks/>
              </p:cNvGrpSpPr>
              <p:nvPr/>
            </p:nvGrpSpPr>
            <p:grpSpPr bwMode="auto">
              <a:xfrm>
                <a:off x="1331913" y="4292587"/>
                <a:ext cx="762000" cy="665162"/>
                <a:chOff x="3174" y="2656"/>
                <a:chExt cx="1549" cy="1351"/>
              </a:xfrm>
            </p:grpSpPr>
            <p:sp>
              <p:nvSpPr>
                <p:cNvPr id="617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7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1" name="Line 28"/>
              <p:cNvSpPr>
                <a:spLocks noChangeShapeType="1"/>
              </p:cNvSpPr>
              <p:nvPr/>
            </p:nvSpPr>
            <p:spPr bwMode="auto">
              <a:xfrm>
                <a:off x="1941513" y="4888031"/>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Text Box 30"/>
              <p:cNvSpPr txBox="1">
                <a:spLocks noChangeArrowheads="1"/>
              </p:cNvSpPr>
              <p:nvPr/>
            </p:nvSpPr>
            <p:spPr bwMode="gray">
              <a:xfrm>
                <a:off x="1545595" y="43910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4</a:t>
                </a:r>
              </a:p>
            </p:txBody>
          </p:sp>
          <p:sp>
            <p:nvSpPr>
              <p:cNvPr id="6173" name="Text Box 16"/>
              <p:cNvSpPr txBox="1">
                <a:spLocks noChangeArrowheads="1"/>
              </p:cNvSpPr>
              <p:nvPr/>
            </p:nvSpPr>
            <p:spPr bwMode="gray">
              <a:xfrm>
                <a:off x="2117725" y="4408474"/>
                <a:ext cx="69190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操作介绍</a:t>
                </a:r>
              </a:p>
            </p:txBody>
          </p:sp>
        </p:grpSp>
        <p:grpSp>
          <p:nvGrpSpPr>
            <p:cNvPr id="13" name="组合 8"/>
            <p:cNvGrpSpPr>
              <a:grpSpLocks/>
            </p:cNvGrpSpPr>
            <p:nvPr/>
          </p:nvGrpSpPr>
          <p:grpSpPr bwMode="auto">
            <a:xfrm>
              <a:off x="899592" y="4554908"/>
              <a:ext cx="7416824" cy="665162"/>
              <a:chOff x="1285852" y="5121292"/>
              <a:chExt cx="7416824" cy="665162"/>
            </a:xfrm>
          </p:grpSpPr>
          <p:grpSp>
            <p:nvGrpSpPr>
              <p:cNvPr id="14" name="Group 3"/>
              <p:cNvGrpSpPr>
                <a:grpSpLocks/>
              </p:cNvGrpSpPr>
              <p:nvPr/>
            </p:nvGrpSpPr>
            <p:grpSpPr bwMode="auto">
              <a:xfrm>
                <a:off x="1285852" y="5121292"/>
                <a:ext cx="762000" cy="665162"/>
                <a:chOff x="1110" y="2656"/>
                <a:chExt cx="1549" cy="1351"/>
              </a:xfrm>
            </p:grpSpPr>
            <p:sp>
              <p:nvSpPr>
                <p:cNvPr id="61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2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64" name="Line 11"/>
              <p:cNvSpPr>
                <a:spLocks noChangeShapeType="1"/>
              </p:cNvSpPr>
              <p:nvPr/>
            </p:nvSpPr>
            <p:spPr bwMode="auto">
              <a:xfrm>
                <a:off x="1895451" y="5730892"/>
                <a:ext cx="6807225"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2"/>
              <p:cNvSpPr txBox="1">
                <a:spLocks noChangeArrowheads="1"/>
              </p:cNvSpPr>
              <p:nvPr/>
            </p:nvSpPr>
            <p:spPr bwMode="auto">
              <a:xfrm>
                <a:off x="2071664" y="5222892"/>
                <a:ext cx="4668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endParaRPr lang="zh-CN" altLang="en-US" sz="2000" dirty="0">
                  <a:latin typeface="黑体" pitchFamily="49" charset="-122"/>
                  <a:ea typeface="黑体" pitchFamily="49" charset="-122"/>
                </a:endParaRPr>
              </a:p>
            </p:txBody>
          </p:sp>
          <p:sp>
            <p:nvSpPr>
              <p:cNvPr id="6166" name="Text Box 13"/>
              <p:cNvSpPr txBox="1">
                <a:spLocks noChangeArrowheads="1"/>
              </p:cNvSpPr>
              <p:nvPr/>
            </p:nvSpPr>
            <p:spPr bwMode="gray">
              <a:xfrm>
                <a:off x="1499534" y="5219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5</a:t>
                </a:r>
              </a:p>
            </p:txBody>
          </p:sp>
        </p:grpSp>
        <p:sp>
          <p:nvSpPr>
            <p:cNvPr id="6155" name="Line 25"/>
            <p:cNvSpPr>
              <a:spLocks noChangeShapeType="1"/>
            </p:cNvSpPr>
            <p:nvPr/>
          </p:nvSpPr>
          <p:spPr bwMode="auto">
            <a:xfrm>
              <a:off x="1475656" y="2692390"/>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29</a:t>
            </a:fld>
            <a:endParaRPr lang="zh-CN" altLang="en-US" dirty="0"/>
          </a:p>
        </p:txBody>
      </p:sp>
      <p:sp>
        <p:nvSpPr>
          <p:cNvPr id="46" name="TextBox 45"/>
          <p:cNvSpPr txBox="1"/>
          <p:nvPr/>
        </p:nvSpPr>
        <p:spPr>
          <a:xfrm>
            <a:off x="2123728" y="5045114"/>
            <a:ext cx="1512168" cy="400110"/>
          </a:xfrm>
          <a:prstGeom prst="rect">
            <a:avLst/>
          </a:prstGeom>
          <a:noFill/>
        </p:spPr>
        <p:txBody>
          <a:bodyPr wrap="square" rtlCol="0">
            <a:spAutoFit/>
          </a:bodyPr>
          <a:lstStyle/>
          <a:p>
            <a:r>
              <a:rPr lang="zh-CN" altLang="en-US" dirty="0" smtClean="0">
                <a:latin typeface="黑体" pitchFamily="49" charset="-122"/>
                <a:ea typeface="黑体" pitchFamily="49" charset="-122"/>
              </a:rPr>
              <a:t> </a:t>
            </a:r>
            <a:r>
              <a:rPr lang="zh-CN" altLang="en-US" sz="2000" dirty="0" smtClean="0">
                <a:solidFill>
                  <a:srgbClr val="FF0000"/>
                </a:solidFill>
                <a:latin typeface="黑体" pitchFamily="49" charset="-122"/>
                <a:ea typeface="黑体" pitchFamily="49" charset="-122"/>
              </a:rPr>
              <a:t>系统价值</a:t>
            </a:r>
            <a:endParaRPr lang="zh-CN" altLang="en-US" dirty="0"/>
          </a:p>
        </p:txBody>
      </p:sp>
    </p:spTree>
    <p:extLst>
      <p:ext uri="{BB962C8B-B14F-4D97-AF65-F5344CB8AC3E}">
        <p14:creationId xmlns:p14="http://schemas.microsoft.com/office/powerpoint/2010/main" val="14285334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一、开发动因</a:t>
            </a:r>
            <a:endParaRPr lang="zh-CN" altLang="en-US" dirty="0"/>
          </a:p>
        </p:txBody>
      </p:sp>
      <p:sp>
        <p:nvSpPr>
          <p:cNvPr id="3" name="内容占位符 2"/>
          <p:cNvSpPr>
            <a:spLocks noGrp="1"/>
          </p:cNvSpPr>
          <p:nvPr>
            <p:ph idx="1"/>
          </p:nvPr>
        </p:nvSpPr>
        <p:spPr>
          <a:xfrm>
            <a:off x="357188" y="1341438"/>
            <a:ext cx="8501062" cy="4730750"/>
          </a:xfrm>
        </p:spPr>
        <p:txBody>
          <a:bodyPr rtlCol="0">
            <a:normAutofit fontScale="62500" lnSpcReduction="20000"/>
          </a:bodyPr>
          <a:lstStyle/>
          <a:p>
            <a:pPr eaLnBrk="0" fontAlgn="auto" hangingPunct="0">
              <a:lnSpc>
                <a:spcPct val="170000"/>
              </a:lnSpc>
              <a:spcAft>
                <a:spcPts val="0"/>
              </a:spcAft>
              <a:buClr>
                <a:schemeClr val="accent1"/>
              </a:buClr>
              <a:buFont typeface="Arial" pitchFamily="34" charset="0"/>
              <a:buNone/>
              <a:defRPr/>
            </a:pPr>
            <a:r>
              <a:rPr lang="zh-CN" altLang="en-US" dirty="0" smtClean="0">
                <a:latin typeface="微软雅黑" pitchFamily="34" charset="-122"/>
                <a:ea typeface="微软雅黑" pitchFamily="34" charset="-122"/>
              </a:rPr>
              <a:t>            由于工程造价咨询业的迅猛发展，工程造价咨询由传统的计量、计价业务已拓展到</a:t>
            </a:r>
            <a:r>
              <a:rPr lang="zh-CN" altLang="en-US" b="1" dirty="0" smtClean="0">
                <a:solidFill>
                  <a:srgbClr val="FF9900"/>
                </a:solidFill>
                <a:latin typeface="微软雅黑" pitchFamily="34" charset="-122"/>
                <a:ea typeface="微软雅黑" pitchFamily="34" charset="-122"/>
              </a:rPr>
              <a:t>全过程造价管理、全过程审计等高端业务</a:t>
            </a:r>
            <a:r>
              <a:rPr lang="zh-CN" altLang="en-US" dirty="0" smtClean="0">
                <a:latin typeface="微软雅黑" pitchFamily="34" charset="-122"/>
                <a:ea typeface="微软雅黑" pitchFamily="34" charset="-122"/>
              </a:rPr>
              <a:t>，并形成工程造价咨询的</a:t>
            </a:r>
            <a:r>
              <a:rPr lang="zh-CN" altLang="en-US" b="1" dirty="0" smtClean="0">
                <a:solidFill>
                  <a:srgbClr val="FF9900"/>
                </a:solidFill>
                <a:latin typeface="微软雅黑" pitchFamily="34" charset="-122"/>
                <a:ea typeface="微软雅黑" pitchFamily="34" charset="-122"/>
              </a:rPr>
              <a:t>主流咨询模式</a:t>
            </a:r>
            <a:r>
              <a:rPr lang="zh-CN" altLang="en-US" dirty="0" smtClean="0">
                <a:latin typeface="微软雅黑" pitchFamily="34" charset="-122"/>
                <a:ea typeface="微软雅黑" pitchFamily="34" charset="-122"/>
              </a:rPr>
              <a:t>，但是随着此项业务的不断深化，已面临着多方面问题与困惑：</a:t>
            </a:r>
            <a:endParaRPr lang="en-US" altLang="zh-CN" dirty="0" smtClean="0">
              <a:latin typeface="微软雅黑" pitchFamily="34" charset="-122"/>
              <a:ea typeface="微软雅黑" pitchFamily="34" charset="-122"/>
            </a:endParaRPr>
          </a:p>
          <a:p>
            <a:pPr eaLnBrk="0" fontAlgn="auto" hangingPunct="0">
              <a:lnSpc>
                <a:spcPct val="170000"/>
              </a:lnSpc>
              <a:spcBef>
                <a:spcPts val="600"/>
              </a:spcBef>
              <a:spcAft>
                <a:spcPts val="600"/>
              </a:spcAft>
              <a:buClr>
                <a:schemeClr val="accent1"/>
              </a:buClr>
              <a:buFont typeface="Wingdings" pitchFamily="2" charset="2"/>
              <a:buChar char="v"/>
              <a:defRPr/>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zh-CN" altLang="en-US" b="1" dirty="0" smtClean="0">
                <a:solidFill>
                  <a:srgbClr val="FF9900"/>
                </a:solidFill>
                <a:latin typeface="微软雅黑" pitchFamily="34" charset="-122"/>
                <a:ea typeface="微软雅黑" pitchFamily="34" charset="-122"/>
              </a:rPr>
              <a:t>如何规范</a:t>
            </a:r>
            <a:r>
              <a:rPr lang="zh-CN" altLang="en-US" dirty="0" smtClean="0">
                <a:latin typeface="微软雅黑" pitchFamily="34" charset="-122"/>
                <a:ea typeface="微软雅黑" pitchFamily="34" charset="-122"/>
              </a:rPr>
              <a:t>全过程造价管理、全过程审计工作。</a:t>
            </a:r>
            <a:endParaRPr lang="en-US" altLang="zh-CN" dirty="0" smtClean="0">
              <a:latin typeface="微软雅黑" pitchFamily="34" charset="-122"/>
              <a:ea typeface="微软雅黑" pitchFamily="34" charset="-122"/>
            </a:endParaRPr>
          </a:p>
          <a:p>
            <a:pPr eaLnBrk="0" fontAlgn="auto" hangingPunct="0">
              <a:lnSpc>
                <a:spcPct val="170000"/>
              </a:lnSpc>
              <a:spcBef>
                <a:spcPts val="600"/>
              </a:spcBef>
              <a:spcAft>
                <a:spcPts val="600"/>
              </a:spcAft>
              <a:buClr>
                <a:schemeClr val="accent1"/>
              </a:buClr>
              <a:buFont typeface="Wingdings" pitchFamily="2" charset="2"/>
              <a:buChar char="v"/>
              <a:defRPr/>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、由于项目周期长、人员变动频繁，</a:t>
            </a:r>
            <a:r>
              <a:rPr lang="zh-CN" altLang="en-US" b="1" dirty="0" smtClean="0">
                <a:solidFill>
                  <a:srgbClr val="FF9900"/>
                </a:solidFill>
                <a:latin typeface="微软雅黑" pitchFamily="34" charset="-122"/>
                <a:ea typeface="微软雅黑" pitchFamily="34" charset="-122"/>
              </a:rPr>
              <a:t>如何做到工作的有效衔接。</a:t>
            </a:r>
            <a:endParaRPr lang="en-US" altLang="zh-CN" b="1" dirty="0" smtClean="0">
              <a:solidFill>
                <a:srgbClr val="FF9900"/>
              </a:solidFill>
              <a:latin typeface="微软雅黑" pitchFamily="34" charset="-122"/>
              <a:ea typeface="微软雅黑" pitchFamily="34" charset="-122"/>
            </a:endParaRPr>
          </a:p>
          <a:p>
            <a:pPr eaLnBrk="0" fontAlgn="auto" hangingPunct="0">
              <a:lnSpc>
                <a:spcPct val="170000"/>
              </a:lnSpc>
              <a:spcBef>
                <a:spcPts val="600"/>
              </a:spcBef>
              <a:spcAft>
                <a:spcPts val="600"/>
              </a:spcAft>
              <a:buClr>
                <a:schemeClr val="accent1"/>
              </a:buClr>
              <a:buFont typeface="Wingdings" pitchFamily="2" charset="2"/>
              <a:buChar char="v"/>
              <a:defRPr/>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、人员驻场，牵扯到大量的人力、物力，</a:t>
            </a:r>
            <a:r>
              <a:rPr lang="zh-CN" altLang="en-US" b="1" dirty="0" smtClean="0">
                <a:solidFill>
                  <a:srgbClr val="FF9900"/>
                </a:solidFill>
                <a:latin typeface="微软雅黑" pitchFamily="34" charset="-122"/>
                <a:ea typeface="微软雅黑" pitchFamily="34" charset="-122"/>
              </a:rPr>
              <a:t>如何提高工作效率、降低成本、提高竞争力。</a:t>
            </a:r>
            <a:endParaRPr lang="en-US" altLang="zh-CN" b="1" dirty="0" smtClean="0">
              <a:solidFill>
                <a:srgbClr val="FF9900"/>
              </a:solidFill>
              <a:latin typeface="微软雅黑" pitchFamily="34" charset="-122"/>
              <a:ea typeface="微软雅黑" pitchFamily="34" charset="-122"/>
            </a:endParaRPr>
          </a:p>
          <a:p>
            <a:pPr eaLnBrk="0" fontAlgn="auto" hangingPunct="0">
              <a:lnSpc>
                <a:spcPct val="170000"/>
              </a:lnSpc>
              <a:spcBef>
                <a:spcPts val="600"/>
              </a:spcBef>
              <a:spcAft>
                <a:spcPts val="600"/>
              </a:spcAft>
              <a:buClr>
                <a:schemeClr val="accent1"/>
              </a:buClr>
              <a:buFont typeface="Wingdings" pitchFamily="2" charset="2"/>
              <a:buChar char="v"/>
              <a:defRPr/>
            </a:pPr>
            <a:endParaRPr lang="en-US" altLang="zh-CN" dirty="0" smtClean="0">
              <a:solidFill>
                <a:srgbClr val="FF0000"/>
              </a:solidFill>
              <a:latin typeface="微软雅黑" pitchFamily="34" charset="-122"/>
              <a:ea typeface="微软雅黑" pitchFamily="34" charset="-122"/>
            </a:endParaRPr>
          </a:p>
          <a:p>
            <a:pPr fontAlgn="auto">
              <a:spcAft>
                <a:spcPts val="0"/>
              </a:spcAft>
              <a:buFont typeface="Arial" pitchFamily="34" charset="0"/>
              <a:buChar char="•"/>
              <a:defRPr/>
            </a:pPr>
            <a:endParaRPr lang="zh-CN" altLang="en-US" dirty="0"/>
          </a:p>
        </p:txBody>
      </p:sp>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二、系统价值</a:t>
            </a:r>
            <a:endParaRPr lang="zh-CN" altLang="en-US" dirty="0"/>
          </a:p>
        </p:txBody>
      </p:sp>
      <p:graphicFrame>
        <p:nvGraphicFramePr>
          <p:cNvPr id="4" name="表格 3"/>
          <p:cNvGraphicFramePr>
            <a:graphicFrameLocks noGrp="1"/>
          </p:cNvGraphicFramePr>
          <p:nvPr/>
        </p:nvGraphicFramePr>
        <p:xfrm>
          <a:off x="179512" y="1124744"/>
          <a:ext cx="8784975" cy="5125855"/>
        </p:xfrm>
        <a:graphic>
          <a:graphicData uri="http://schemas.openxmlformats.org/drawingml/2006/table">
            <a:tbl>
              <a:tblPr firstRow="1" bandRow="1">
                <a:tableStyleId>{22838BEF-8BB2-4498-84A7-C5851F593DF1}</a:tableStyleId>
              </a:tblPr>
              <a:tblGrid>
                <a:gridCol w="651957"/>
                <a:gridCol w="3435180"/>
                <a:gridCol w="2748144"/>
                <a:gridCol w="1949694"/>
              </a:tblGrid>
              <a:tr h="547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序号</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系统方式</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传统方式</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系统价值</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479629">
                <a:tc gridSpan="4">
                  <a:txBody>
                    <a:bodyPr/>
                    <a:lstStyle/>
                    <a:p>
                      <a:pPr algn="ctr"/>
                      <a:r>
                        <a:rPr lang="zh-CN" altLang="en-US" sz="1600" b="1" dirty="0" smtClean="0">
                          <a:solidFill>
                            <a:srgbClr val="FF0000"/>
                          </a:solidFill>
                          <a:latin typeface="微软雅黑" pitchFamily="34" charset="-122"/>
                          <a:ea typeface="微软雅黑" pitchFamily="34" charset="-122"/>
                        </a:rPr>
                        <a:t>一、有利于提高工作效率、节省人员成本</a:t>
                      </a:r>
                      <a:endParaRPr lang="zh-CN" altLang="en-US" sz="1600" b="1" dirty="0">
                        <a:solidFill>
                          <a:srgbClr val="FF0000"/>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16666">
                <a:tc>
                  <a:txBody>
                    <a:bodyPr/>
                    <a:lstStyle/>
                    <a:p>
                      <a:pPr algn="ctr"/>
                      <a:r>
                        <a:rPr lang="en-US" altLang="zh-CN" sz="1400" dirty="0" smtClean="0">
                          <a:latin typeface="微软雅黑" pitchFamily="34" charset="-122"/>
                          <a:ea typeface="微软雅黑" pitchFamily="34" charset="-122"/>
                        </a:rPr>
                        <a:t>1</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所有工作事项通过网络平台进行流转</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所有工作事项必须派人逐级进行送审</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提高了审核效率</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节省了人员成本</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1027778">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2</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通过平台能够快速检索法规文件，计价规范、定额，工程图集及造价信息数据，并且提供了相关审核经验、工具辅助审核人员进行审核工作</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审核人员需要收集相关文件、审核依据及经验做法</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提高了审核效率和审核质量</a:t>
                      </a:r>
                      <a:endParaRPr lang="en-US" altLang="zh-CN" sz="1400" kern="1200" dirty="0" smtClean="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r h="548148">
                <a:tc gridSpan="4">
                  <a:txBody>
                    <a:bodyPr/>
                    <a:lstStyle/>
                    <a:p>
                      <a:pPr marL="0" algn="ctr" defTabSz="914400" rtl="0" eaLnBrk="1" latinLnBrk="0" hangingPunct="1"/>
                      <a:r>
                        <a:rPr lang="zh-CN" altLang="en-US" sz="1600" b="1" kern="1200" dirty="0" smtClean="0">
                          <a:solidFill>
                            <a:srgbClr val="FF0000"/>
                          </a:solidFill>
                          <a:latin typeface="微软雅黑" pitchFamily="34" charset="-122"/>
                          <a:ea typeface="微软雅黑" pitchFamily="34" charset="-122"/>
                          <a:cs typeface="+mn-cs"/>
                        </a:rPr>
                        <a:t>二、有利于实现项目的统一管理与远程管理，提高管理效率，节省管理成本</a:t>
                      </a:r>
                      <a:endParaRPr lang="zh-CN" altLang="en-US" sz="1600" b="1" kern="1200" dirty="0">
                        <a:solidFill>
                          <a:srgbClr val="FF0000"/>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endParaRPr lang="zh-CN" altLang="en-US" dirty="0"/>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zh-CN" altLang="en-US" dirty="0"/>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zh-CN" altLang="en-US"/>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718239">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3</a:t>
                      </a:r>
                      <a:endParaRPr lang="zh-CN" altLang="en-US" sz="1400" kern="1200" dirty="0">
                        <a:solidFill>
                          <a:schemeClr val="dk1"/>
                        </a:solidFill>
                        <a:latin typeface="微软雅黑" pitchFamily="34" charset="-122"/>
                        <a:ea typeface="微软雅黑" pitchFamily="34" charset="-122"/>
                        <a:cs typeface="+mn-cs"/>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审核人员可以在家、办公室、出差时通过</a:t>
                      </a:r>
                      <a:r>
                        <a:rPr lang="zh-CN" altLang="en-US" sz="1400" kern="1200" dirty="0" smtClean="0">
                          <a:solidFill>
                            <a:schemeClr val="dk1"/>
                          </a:solidFill>
                          <a:latin typeface="微软雅黑" pitchFamily="34" charset="-122"/>
                          <a:ea typeface="微软雅黑" pitchFamily="34" charset="-122"/>
                          <a:cs typeface="+mn-cs"/>
                        </a:rPr>
                        <a:t>网络</a:t>
                      </a:r>
                      <a:r>
                        <a:rPr lang="zh-CN" altLang="en-US" sz="1400" dirty="0" smtClean="0">
                          <a:latin typeface="微软雅黑" pitchFamily="34" charset="-122"/>
                          <a:ea typeface="微软雅黑" pitchFamily="34" charset="-122"/>
                        </a:rPr>
                        <a:t>平台对现场事项及异地项目进行报送、审批</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审批人员必须赶到到现场或异地进行处理、审批</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打破了地域的限制</a:t>
                      </a:r>
                    </a:p>
                    <a:p>
                      <a:r>
                        <a:rPr lang="zh-CN" altLang="en-US" sz="1400" dirty="0" smtClean="0">
                          <a:latin typeface="微软雅黑" pitchFamily="34" charset="-122"/>
                          <a:ea typeface="微软雅黑" pitchFamily="34" charset="-122"/>
                        </a:rPr>
                        <a:t>提高了工作效率和节省管理成本</a:t>
                      </a:r>
                      <a:endParaRPr lang="en-US" altLang="zh-CN" sz="1400" dirty="0" smtClean="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1174599">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4</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不同地区、不同时点的项目可通过系统平台统一设定的流程和管理模式实行统一规范管理，自动对项目数据统一汇总</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不同项目的管理主体采取的管理流程和方式不尽相同，无法实现公司的统一管理，项目数据的汇总周期较长</a:t>
                      </a:r>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有效实现了公司的统一管理</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提高了多项目数据统计的及时性和准确性</a:t>
                      </a:r>
                      <a:endParaRPr lang="en-US" altLang="zh-CN" sz="1400" kern="1200" dirty="0" smtClean="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bl>
          </a:graphicData>
        </a:graphic>
      </p:graphicFrame>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30</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二、系统价值</a:t>
            </a:r>
            <a:endParaRPr lang="zh-CN" altLang="en-US" dirty="0"/>
          </a:p>
        </p:txBody>
      </p:sp>
      <p:graphicFrame>
        <p:nvGraphicFramePr>
          <p:cNvPr id="4" name="表格 3"/>
          <p:cNvGraphicFramePr>
            <a:graphicFrameLocks noGrp="1"/>
          </p:cNvGraphicFramePr>
          <p:nvPr/>
        </p:nvGraphicFramePr>
        <p:xfrm>
          <a:off x="251520" y="1124745"/>
          <a:ext cx="8640958" cy="5068757"/>
        </p:xfrm>
        <a:graphic>
          <a:graphicData uri="http://schemas.openxmlformats.org/drawingml/2006/table">
            <a:tbl>
              <a:tblPr firstRow="1" bandRow="1">
                <a:tableStyleId>{22838BEF-8BB2-4498-84A7-C5851F593DF1}</a:tableStyleId>
              </a:tblPr>
              <a:tblGrid>
                <a:gridCol w="576062"/>
                <a:gridCol w="3126784"/>
                <a:gridCol w="2781976"/>
                <a:gridCol w="2156136"/>
              </a:tblGrid>
              <a:tr h="5628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序号</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系统方式</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传统方式</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系统价值</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458198">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rgbClr val="FF0000"/>
                          </a:solidFill>
                          <a:latin typeface="微软雅黑" pitchFamily="34" charset="-122"/>
                          <a:ea typeface="微软雅黑" pitchFamily="34" charset="-122"/>
                          <a:cs typeface="+mn-cs"/>
                        </a:rPr>
                        <a:t>三、有利于规范工程管理，更好地发挥审计“免疫系统”的作用</a:t>
                      </a: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pPr marL="0" algn="l" defTabSz="914400" rtl="0" eaLnBrk="1" latinLnBrk="0" hangingPunct="1"/>
                      <a:endParaRPr lang="en-US" altLang="zh-CN" sz="1400" kern="1200" dirty="0" smtClean="0">
                        <a:solidFill>
                          <a:schemeClr val="dk1"/>
                        </a:solidFill>
                        <a:latin typeface="微软雅黑" pitchFamily="34" charset="-122"/>
                        <a:ea typeface="微软雅黑" pitchFamily="34" charset="-122"/>
                        <a:cs typeface="+mn-cs"/>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775720">
                <a:tc>
                  <a:txBody>
                    <a:bodyPr/>
                    <a:lstStyle/>
                    <a:p>
                      <a:pPr algn="ctr"/>
                      <a:r>
                        <a:rPr lang="en-US" altLang="zh-CN" sz="1500" dirty="0" smtClean="0">
                          <a:latin typeface="微软雅黑" pitchFamily="34" charset="-122"/>
                          <a:ea typeface="微软雅黑" pitchFamily="34" charset="-122"/>
                        </a:rPr>
                        <a:t>5</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500" dirty="0" smtClean="0">
                          <a:latin typeface="微软雅黑" pitchFamily="34" charset="-122"/>
                          <a:ea typeface="微软雅黑" pitchFamily="34" charset="-122"/>
                        </a:rPr>
                        <a:t>各单位、部门及相关人员按系统设定的流程进行逐级审批</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500" dirty="0" smtClean="0">
                          <a:latin typeface="微软雅黑" pitchFamily="34" charset="-122"/>
                          <a:ea typeface="微软雅黑" pitchFamily="34" charset="-122"/>
                        </a:rPr>
                        <a:t>通常会出现越级或不及时报批、备案现象</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500" dirty="0" smtClean="0">
                          <a:latin typeface="微软雅黑" pitchFamily="34" charset="-122"/>
                          <a:ea typeface="微软雅黑" pitchFamily="34" charset="-122"/>
                        </a:rPr>
                        <a:t>量化了审批流程，规范了管理</a:t>
                      </a:r>
                      <a:endParaRPr lang="en-US" altLang="zh-CN" sz="1500" dirty="0" smtClean="0">
                        <a:latin typeface="微软雅黑" pitchFamily="34" charset="-122"/>
                        <a:ea typeface="微软雅黑" pitchFamily="34" charset="-122"/>
                      </a:endParaRPr>
                    </a:p>
                    <a:p>
                      <a:r>
                        <a:rPr lang="zh-CN" altLang="en-US" sz="1500" dirty="0" smtClean="0">
                          <a:latin typeface="微软雅黑" pitchFamily="34" charset="-122"/>
                          <a:ea typeface="微软雅黑" pitchFamily="34" charset="-122"/>
                        </a:rPr>
                        <a:t>避免了体外循环的发生</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r h="809426">
                <a:tc>
                  <a:txBody>
                    <a:bodyPr/>
                    <a:lstStyle/>
                    <a:p>
                      <a:pPr algn="ctr"/>
                      <a:r>
                        <a:rPr lang="en-US" altLang="zh-CN" sz="1500" dirty="0" smtClean="0">
                          <a:latin typeface="微软雅黑" pitchFamily="34" charset="-122"/>
                          <a:ea typeface="微软雅黑" pitchFamily="34" charset="-122"/>
                        </a:rPr>
                        <a:t>6</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500" dirty="0" smtClean="0">
                          <a:latin typeface="微软雅黑" pitchFamily="34" charset="-122"/>
                          <a:ea typeface="微软雅黑" pitchFamily="34" charset="-122"/>
                        </a:rPr>
                        <a:t>通过网络平台进行公司的多级审查</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500" dirty="0" smtClean="0">
                          <a:latin typeface="微软雅黑" pitchFamily="34" charset="-122"/>
                          <a:ea typeface="微软雅黑" pitchFamily="34" charset="-122"/>
                        </a:rPr>
                        <a:t>无法对现场相关事项进行逐级审查，通常为现场人员直接处理，“三级审查”流于形式</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500" dirty="0" smtClean="0">
                          <a:latin typeface="微软雅黑" pitchFamily="34" charset="-122"/>
                          <a:ea typeface="微软雅黑" pitchFamily="34" charset="-122"/>
                        </a:rPr>
                        <a:t>有效落实了复核制度</a:t>
                      </a:r>
                      <a:endParaRPr lang="en-US" altLang="zh-CN" sz="1500" dirty="0" smtClean="0">
                        <a:latin typeface="微软雅黑" pitchFamily="34" charset="-122"/>
                        <a:ea typeface="微软雅黑" pitchFamily="34" charset="-122"/>
                      </a:endParaRPr>
                    </a:p>
                    <a:p>
                      <a:r>
                        <a:rPr lang="zh-CN" altLang="en-US" sz="1500" dirty="0" smtClean="0">
                          <a:latin typeface="微软雅黑" pitchFamily="34" charset="-122"/>
                          <a:ea typeface="微软雅黑" pitchFamily="34" charset="-122"/>
                        </a:rPr>
                        <a:t>防范了管理与审计风险</a:t>
                      </a:r>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521129">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rgbClr val="FF0000"/>
                          </a:solidFill>
                          <a:latin typeface="微软雅黑" pitchFamily="34" charset="-122"/>
                          <a:ea typeface="微软雅黑" pitchFamily="34" charset="-122"/>
                          <a:cs typeface="+mn-cs"/>
                        </a:rPr>
                        <a:t>四、有利于提高数据采集的及时性和准确性，实现数据的集中利用</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zh-CN" altLang="en-US" sz="15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934461">
                <a:tc>
                  <a:txBody>
                    <a:bodyPr/>
                    <a:lstStyle/>
                    <a:p>
                      <a:pPr algn="ctr"/>
                      <a:r>
                        <a:rPr lang="en-US" altLang="zh-CN" sz="1400" dirty="0" smtClean="0">
                          <a:latin typeface="微软雅黑" pitchFamily="34" charset="-122"/>
                          <a:ea typeface="微软雅黑" pitchFamily="34" charset="-122"/>
                        </a:rPr>
                        <a:t>7</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各单位自动生成各自的工作底稿、台账、及报表，并可以进行共享利用和查询</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需要大量的人员进行整理、统计工作底稿、台账及报表，容易出现遗漏或重复，无法实现数据的统一</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实现了台账数据的共享</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确保了数据的及时性、准确性和唯一性</a:t>
                      </a:r>
                      <a:endParaRPr lang="zh-CN" altLang="en-US" sz="1400" dirty="0">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r h="978747">
                <a:tc>
                  <a:txBody>
                    <a:bodyPr/>
                    <a:lstStyle/>
                    <a:p>
                      <a:pPr algn="ctr"/>
                      <a:r>
                        <a:rPr lang="en-US" altLang="zh-CN" sz="1400" dirty="0" smtClean="0">
                          <a:latin typeface="微软雅黑" pitchFamily="34" charset="-122"/>
                          <a:ea typeface="微软雅黑" pitchFamily="34" charset="-122"/>
                        </a:rPr>
                        <a:t>8</a:t>
                      </a:r>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各单位能够自动形成各自的档案，并可以进行共享共享利用和查询</a:t>
                      </a:r>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各单位无法做到档案的及时整理，档案整理通常出现遗漏或丢失，不同单位的档共用案数据无法做到真实、统一</a:t>
                      </a:r>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实现了档案数据的共享</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提高了工程档案归档的及时性、动态性和唯一性</a:t>
                      </a:r>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bl>
          </a:graphicData>
        </a:graphic>
      </p:graphicFrame>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31</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二、系统价值</a:t>
            </a:r>
            <a:endParaRPr lang="zh-CN" altLang="en-US" dirty="0"/>
          </a:p>
        </p:txBody>
      </p:sp>
      <p:graphicFrame>
        <p:nvGraphicFramePr>
          <p:cNvPr id="4" name="表格 3"/>
          <p:cNvGraphicFramePr>
            <a:graphicFrameLocks noGrp="1"/>
          </p:cNvGraphicFramePr>
          <p:nvPr/>
        </p:nvGraphicFramePr>
        <p:xfrm>
          <a:off x="142875" y="1143001"/>
          <a:ext cx="8858250" cy="4516597"/>
        </p:xfrm>
        <a:graphic>
          <a:graphicData uri="http://schemas.openxmlformats.org/drawingml/2006/table">
            <a:tbl>
              <a:tblPr firstRow="1" bandRow="1">
                <a:tableStyleId>{22838BEF-8BB2-4498-84A7-C5851F593DF1}</a:tableStyleId>
              </a:tblPr>
              <a:tblGrid>
                <a:gridCol w="842958"/>
                <a:gridCol w="2953003"/>
                <a:gridCol w="2851934"/>
                <a:gridCol w="2210355"/>
              </a:tblGrid>
              <a:tr h="4754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序号</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系统方式</a:t>
                      </a: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传统方式</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系统价值</a:t>
                      </a:r>
                      <a:endParaRPr lang="zh-CN" altLang="en-US" sz="1600" b="1" dirty="0">
                        <a:solidFill>
                          <a:srgbClr val="00316D"/>
                        </a:solidFill>
                        <a:latin typeface="微软雅黑" pitchFamily="34" charset="-122"/>
                        <a:ea typeface="微软雅黑" pitchFamily="34" charset="-122"/>
                      </a:endParaRPr>
                    </a:p>
                  </a:txBody>
                  <a:tcPr marL="91424" marR="91424"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422852">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rgbClr val="FF0000"/>
                          </a:solidFill>
                          <a:latin typeface="微软雅黑" pitchFamily="34" charset="-122"/>
                          <a:ea typeface="微软雅黑" pitchFamily="34" charset="-122"/>
                          <a:cs typeface="+mn-cs"/>
                        </a:rPr>
                        <a:t>五、有利于实现投资管理与审计从静态到动态，从被动到主动的转变</a:t>
                      </a:r>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400" dirty="0">
                        <a:latin typeface="微软雅黑" pitchFamily="34" charset="-122"/>
                        <a:ea typeface="微软雅黑" pitchFamily="34" charset="-122"/>
                      </a:endParaRPr>
                    </a:p>
                  </a:txBody>
                  <a:tcPr marL="91424" marR="91424" marT="45713" marB="4571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r>
              <a:tr h="1006462">
                <a:tc>
                  <a:txBody>
                    <a:bodyPr/>
                    <a:lstStyle/>
                    <a:p>
                      <a:pPr algn="ctr"/>
                      <a:r>
                        <a:rPr lang="en-US" altLang="zh-CN" sz="1400" dirty="0" smtClean="0">
                          <a:latin typeface="微软雅黑" pitchFamily="34" charset="-122"/>
                          <a:ea typeface="微软雅黑" pitchFamily="34" charset="-122"/>
                        </a:rPr>
                        <a:t>9</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a:txBody>
                    <a:bodyPr/>
                    <a:lstStyle/>
                    <a:p>
                      <a:r>
                        <a:rPr lang="zh-CN" altLang="en-US" sz="1400" dirty="0" smtClean="0">
                          <a:latin typeface="微软雅黑" pitchFamily="34" charset="-122"/>
                          <a:ea typeface="微软雅黑" pitchFamily="34" charset="-122"/>
                        </a:rPr>
                        <a:t>各单位能够自动形成相关投资动态变化、付款变化等动态报表，并可以自动对多项目进行汇总，同时可以进行共享</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a:txBody>
                    <a:bodyPr/>
                    <a:lstStyle/>
                    <a:p>
                      <a:r>
                        <a:rPr lang="zh-CN" altLang="en-US" sz="1400" dirty="0" smtClean="0">
                          <a:latin typeface="微软雅黑" pitchFamily="34" charset="-122"/>
                          <a:ea typeface="微软雅黑" pitchFamily="34" charset="-122"/>
                        </a:rPr>
                        <a:t>需要大量的人员进行整理和统计，并无法及时统计完成，不同单位统计数据的偏差不可避免</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a:txBody>
                    <a:bodyPr/>
                    <a:lstStyle/>
                    <a:p>
                      <a:r>
                        <a:rPr lang="zh-CN" altLang="en-US" sz="1400" dirty="0" smtClean="0">
                          <a:latin typeface="微软雅黑" pitchFamily="34" charset="-122"/>
                          <a:ea typeface="微软雅黑" pitchFamily="34" charset="-122"/>
                        </a:rPr>
                        <a:t>提高了工作报表的及时性、准确性和唯一性</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有效实现了投资的动态控制</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r>
              <a:tr h="1006462">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10</a:t>
                      </a:r>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能够对管理要素进行实时监控和预警，并且提出管理建议和措施，实现了主动控制</a:t>
                      </a:r>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无法做到实时监控，管理通常处于被动状态</a:t>
                      </a:r>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有效实现了对管理</a:t>
                      </a:r>
                      <a:r>
                        <a:rPr lang="zh-CN" altLang="en-US" sz="1400" kern="1200" smtClean="0">
                          <a:solidFill>
                            <a:schemeClr val="dk1"/>
                          </a:solidFill>
                          <a:latin typeface="微软雅黑" pitchFamily="34" charset="-122"/>
                          <a:ea typeface="微软雅黑" pitchFamily="34" charset="-122"/>
                          <a:cs typeface="+mn-cs"/>
                        </a:rPr>
                        <a:t>要素的系统管理和主动</a:t>
                      </a:r>
                      <a:r>
                        <a:rPr lang="zh-CN" altLang="en-US" sz="1400" kern="1200" dirty="0" smtClean="0">
                          <a:solidFill>
                            <a:schemeClr val="dk1"/>
                          </a:solidFill>
                          <a:latin typeface="微软雅黑" pitchFamily="34" charset="-122"/>
                          <a:ea typeface="微软雅黑" pitchFamily="34" charset="-122"/>
                          <a:cs typeface="+mn-cs"/>
                        </a:rPr>
                        <a:t>控制</a:t>
                      </a:r>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598899">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FF0000"/>
                          </a:solidFill>
                          <a:latin typeface="微软雅黑" pitchFamily="34" charset="-122"/>
                          <a:ea typeface="微软雅黑" pitchFamily="34" charset="-122"/>
                        </a:rPr>
                        <a:t>六、有利于管理层级的凸显及管理责任的分清</a:t>
                      </a: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1006462">
                <a:tc>
                  <a:txBody>
                    <a:bodyPr/>
                    <a:lstStyle/>
                    <a:p>
                      <a:pPr algn="ctr"/>
                      <a:r>
                        <a:rPr lang="en-US" altLang="zh-CN" sz="1400" dirty="0" smtClean="0">
                          <a:latin typeface="微软雅黑" pitchFamily="34" charset="-122"/>
                          <a:ea typeface="微软雅黑" pitchFamily="34" charset="-122"/>
                        </a:rPr>
                        <a:t>11</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r>
                        <a:rPr lang="zh-CN" altLang="en-US" sz="1400" dirty="0" smtClean="0">
                          <a:latin typeface="微软雅黑" pitchFamily="34" charset="-122"/>
                          <a:ea typeface="微软雅黑" pitchFamily="34" charset="-122"/>
                        </a:rPr>
                        <a:t>系统根据不同层级给予不同管理管理权限，所有管理过程和痕迹自动形成记录</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r>
                        <a:rPr lang="zh-CN" altLang="en-US" sz="1400" dirty="0" smtClean="0">
                          <a:latin typeface="微软雅黑" pitchFamily="34" charset="-122"/>
                          <a:ea typeface="微软雅黑" pitchFamily="34" charset="-122"/>
                        </a:rPr>
                        <a:t>管理过程的痕迹无法做到全面保留，管理责任无法区分</a:t>
                      </a:r>
                      <a:endParaRPr lang="zh-CN" altLang="en-US" sz="14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r>
                        <a:rPr lang="zh-CN" altLang="en-US" sz="1400" dirty="0" smtClean="0">
                          <a:latin typeface="微软雅黑" pitchFamily="34" charset="-122"/>
                          <a:ea typeface="微软雅黑" pitchFamily="34" charset="-122"/>
                        </a:rPr>
                        <a:t>保证了管理责任的可追溯性</a:t>
                      </a:r>
                      <a:endParaRPr lang="en-US" altLang="zh-CN" sz="1400" dirty="0" smtClean="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bl>
          </a:graphicData>
        </a:graphic>
      </p:graphicFrame>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32</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二、系统价值</a:t>
            </a:r>
            <a:endParaRPr lang="zh-CN" altLang="en-US" dirty="0"/>
          </a:p>
        </p:txBody>
      </p:sp>
      <p:graphicFrame>
        <p:nvGraphicFramePr>
          <p:cNvPr id="4" name="表格 3"/>
          <p:cNvGraphicFramePr>
            <a:graphicFrameLocks noGrp="1"/>
          </p:cNvGraphicFramePr>
          <p:nvPr/>
        </p:nvGraphicFramePr>
        <p:xfrm>
          <a:off x="251520" y="1214438"/>
          <a:ext cx="8568951" cy="4806850"/>
        </p:xfrm>
        <a:graphic>
          <a:graphicData uri="http://schemas.openxmlformats.org/drawingml/2006/table">
            <a:tbl>
              <a:tblPr firstRow="1" bandRow="1">
                <a:tableStyleId>{22838BEF-8BB2-4498-84A7-C5851F593DF1}</a:tableStyleId>
              </a:tblPr>
              <a:tblGrid>
                <a:gridCol w="815429"/>
                <a:gridCol w="2856561"/>
                <a:gridCol w="2758792"/>
                <a:gridCol w="2138169"/>
              </a:tblGrid>
              <a:tr h="4468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序号</a:t>
                      </a: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系统方式</a:t>
                      </a: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传统方式</a:t>
                      </a:r>
                      <a:endParaRPr lang="zh-CN" altLang="en-US" sz="1600" b="1" dirty="0">
                        <a:solidFill>
                          <a:srgbClr val="00316D"/>
                        </a:solidFill>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系统价值</a:t>
                      </a:r>
                      <a:endParaRPr lang="zh-CN" altLang="en-US" sz="1600" b="1" dirty="0">
                        <a:solidFill>
                          <a:srgbClr val="00316D"/>
                        </a:solidFill>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458645">
                <a:tc gridSpan="4">
                  <a:txBody>
                    <a:bodyPr/>
                    <a:lstStyle/>
                    <a:p>
                      <a:pPr algn="ctr"/>
                      <a:r>
                        <a:rPr lang="zh-CN" altLang="en-US" sz="1600" b="1" dirty="0" smtClean="0">
                          <a:solidFill>
                            <a:srgbClr val="FF0000"/>
                          </a:solidFill>
                          <a:latin typeface="微软雅黑" pitchFamily="34" charset="-122"/>
                          <a:ea typeface="微软雅黑" pitchFamily="34" charset="-122"/>
                        </a:rPr>
                        <a:t>七、有利于提高了管理者的决策效率和准确度</a:t>
                      </a:r>
                      <a:endParaRPr lang="zh-CN" altLang="en-US" sz="1600" b="1" dirty="0">
                        <a:solidFill>
                          <a:srgbClr val="FF0000"/>
                        </a:solidFill>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endParaRPr lang="zh-CN" altLang="en-US" sz="15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zh-CN" altLang="en-US" sz="1500" dirty="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hMerge="1">
                  <a:txBody>
                    <a:bodyPr/>
                    <a:lstStyle/>
                    <a:p>
                      <a:endParaRPr lang="en-US" altLang="zh-CN" sz="1500" dirty="0" smtClean="0">
                        <a:latin typeface="微软雅黑" pitchFamily="34" charset="-122"/>
                        <a:ea typeface="微软雅黑" pitchFamily="34" charset="-122"/>
                      </a:endParaRPr>
                    </a:p>
                  </a:txBody>
                  <a:tcPr marL="91424" marR="91424"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914372">
                <a:tc>
                  <a:txBody>
                    <a:bodyPr/>
                    <a:lstStyle/>
                    <a:p>
                      <a:pPr algn="ctr"/>
                      <a:r>
                        <a:rPr lang="en-US" altLang="zh-CN" sz="1400" dirty="0" smtClean="0">
                          <a:latin typeface="微软雅黑" pitchFamily="34" charset="-122"/>
                          <a:ea typeface="微软雅黑" pitchFamily="34" charset="-122"/>
                        </a:rPr>
                        <a:t>12</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管理者能够通过平台随时查看项目进展情况和相关资料</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需要相关人员定期向领导进行汇报</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a:txBody>
                    <a:bodyPr/>
                    <a:lstStyle/>
                    <a:p>
                      <a:r>
                        <a:rPr lang="zh-CN" altLang="en-US" sz="1400" dirty="0" smtClean="0">
                          <a:latin typeface="微软雅黑" pitchFamily="34" charset="-122"/>
                          <a:ea typeface="微软雅黑" pitchFamily="34" charset="-122"/>
                        </a:rPr>
                        <a:t>方便了领导随时掌握项目情况</a:t>
                      </a:r>
                      <a:endParaRPr lang="en-US" altLang="zh-CN" sz="1400" dirty="0" smtClean="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r h="1261548">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13</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管理者能够通过平台随时掌握各管理要素的实时数据，及时为管理者决策提供了准确的数据支撑。</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需要具体专业人员进行大量的数据统计和整理及分析，数据统计的准确性无法得到保证</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提高了决策效率和准确度</a:t>
                      </a: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463858">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FF0000"/>
                          </a:solidFill>
                          <a:latin typeface="微软雅黑" pitchFamily="34" charset="-122"/>
                          <a:ea typeface="微软雅黑" pitchFamily="34" charset="-122"/>
                        </a:rPr>
                        <a:t>八、有利于投资管理与审计数据、经验的积累和利用</a:t>
                      </a: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pPr marL="0" algn="l" defTabSz="914400" rtl="0" eaLnBrk="1" latinLnBrk="0" hangingPunct="1"/>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smtClean="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bg1"/>
                    </a:solidFill>
                  </a:tcPr>
                </a:tc>
              </a:tr>
              <a:tr h="1261548">
                <a:tc>
                  <a:txBody>
                    <a:bodyPr/>
                    <a:lstStyle/>
                    <a:p>
                      <a:pPr algn="ctr"/>
                      <a:r>
                        <a:rPr lang="en-US" altLang="zh-CN" sz="1400" dirty="0" smtClean="0">
                          <a:latin typeface="微软雅黑" pitchFamily="34" charset="-122"/>
                          <a:ea typeface="微软雅黑" pitchFamily="34" charset="-122"/>
                        </a:rPr>
                        <a:t>14</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系统平台能够将投资管理过程中的造价数据及审计经验进行维护，并提供查询和利用</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需要耗费大量的人力对造价数据和审计经验进行整理，且无法做到完全的共享</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方便了数据、经验的积累和利用</a:t>
                      </a:r>
                      <a:endParaRPr lang="en-US" altLang="zh-CN" sz="1400" dirty="0" smtClean="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bl>
          </a:graphicData>
        </a:graphic>
      </p:graphicFrame>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33</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二、系统价值</a:t>
            </a:r>
            <a:endParaRPr lang="zh-CN" altLang="en-US" dirty="0"/>
          </a:p>
        </p:txBody>
      </p:sp>
      <p:graphicFrame>
        <p:nvGraphicFramePr>
          <p:cNvPr id="4" name="表格 3"/>
          <p:cNvGraphicFramePr>
            <a:graphicFrameLocks noGrp="1"/>
          </p:cNvGraphicFramePr>
          <p:nvPr/>
        </p:nvGraphicFramePr>
        <p:xfrm>
          <a:off x="395536" y="1341438"/>
          <a:ext cx="8280919" cy="4398576"/>
        </p:xfrm>
        <a:graphic>
          <a:graphicData uri="http://schemas.openxmlformats.org/drawingml/2006/table">
            <a:tbl>
              <a:tblPr firstRow="1" bandRow="1">
                <a:tableStyleId>{22838BEF-8BB2-4498-84A7-C5851F593DF1}</a:tableStyleId>
              </a:tblPr>
              <a:tblGrid>
                <a:gridCol w="788020"/>
                <a:gridCol w="2760542"/>
                <a:gridCol w="2666061"/>
                <a:gridCol w="2066296"/>
              </a:tblGrid>
              <a:tr h="5753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序号</a:t>
                      </a: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316D"/>
                          </a:solidFill>
                          <a:latin typeface="微软雅黑" pitchFamily="34" charset="-122"/>
                          <a:ea typeface="微软雅黑" pitchFamily="34" charset="-122"/>
                        </a:rPr>
                        <a:t>系统方式</a:t>
                      </a: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传统方式</a:t>
                      </a:r>
                      <a:endParaRPr lang="zh-CN" altLang="en-US" sz="1600" b="1" dirty="0">
                        <a:solidFill>
                          <a:srgbClr val="00316D"/>
                        </a:solidFill>
                        <a:latin typeface="微软雅黑" pitchFamily="34" charset="-122"/>
                        <a:ea typeface="微软雅黑" pitchFamily="34" charset="-122"/>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algn="ctr"/>
                      <a:r>
                        <a:rPr lang="zh-CN" altLang="en-US" sz="1600" b="1" dirty="0" smtClean="0">
                          <a:solidFill>
                            <a:srgbClr val="00316D"/>
                          </a:solidFill>
                          <a:latin typeface="微软雅黑" pitchFamily="34" charset="-122"/>
                          <a:ea typeface="微软雅黑" pitchFamily="34" charset="-122"/>
                        </a:rPr>
                        <a:t>提升价值</a:t>
                      </a:r>
                      <a:endParaRPr lang="zh-CN" altLang="en-US" sz="1600" b="1" dirty="0">
                        <a:solidFill>
                          <a:srgbClr val="00316D"/>
                        </a:solidFill>
                        <a:latin typeface="微软雅黑" pitchFamily="34" charset="-122"/>
                        <a:ea typeface="微软雅黑" pitchFamily="34" charset="-122"/>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r h="817822">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FF0000"/>
                          </a:solidFill>
                          <a:latin typeface="微软雅黑" pitchFamily="34" charset="-122"/>
                          <a:ea typeface="微软雅黑" pitchFamily="34" charset="-122"/>
                        </a:rPr>
                        <a:t>九、有利于提升造价行业信息化从作业层面向管理层面的发展</a:t>
                      </a: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500" dirty="0">
                        <a:latin typeface="微软雅黑" pitchFamily="34" charset="-122"/>
                        <a:ea typeface="微软雅黑" pitchFamily="34" charset="-122"/>
                      </a:endParaRPr>
                    </a:p>
                  </a:txBody>
                  <a:tcPr marL="91425" marR="91425"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500" dirty="0">
                        <a:latin typeface="微软雅黑" pitchFamily="34" charset="-122"/>
                        <a:ea typeface="微软雅黑" pitchFamily="34" charset="-122"/>
                      </a:endParaRPr>
                    </a:p>
                  </a:txBody>
                  <a:tcPr marL="91425" marR="91425"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endParaRPr lang="zh-CN" altLang="en-US" sz="1500" dirty="0">
                        <a:latin typeface="微软雅黑" pitchFamily="34" charset="-122"/>
                        <a:ea typeface="微软雅黑" pitchFamily="34" charset="-122"/>
                      </a:endParaRPr>
                    </a:p>
                  </a:txBody>
                  <a:tcPr marL="91425" marR="91425" marT="45723" marB="45723"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r>
              <a:tr h="999868">
                <a:tc>
                  <a:txBody>
                    <a:bodyPr/>
                    <a:lstStyle/>
                    <a:p>
                      <a:pPr algn="ctr"/>
                      <a:r>
                        <a:rPr lang="en-US" altLang="zh-CN" sz="1400" dirty="0" smtClean="0">
                          <a:latin typeface="微软雅黑" pitchFamily="34" charset="-122"/>
                          <a:ea typeface="微软雅黑" pitchFamily="34" charset="-122"/>
                        </a:rPr>
                        <a:t>15</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系统平台通过网络平台实现了投资管理与审计的信息化</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造价行业信息化主要集中在作业层面，造价管理信息化尚不成熟</a:t>
                      </a:r>
                      <a:endParaRPr lang="zh-CN" altLang="en-US" sz="1400" dirty="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c>
                  <a:txBody>
                    <a:bodyPr/>
                    <a:lstStyle/>
                    <a:p>
                      <a:r>
                        <a:rPr lang="zh-CN" altLang="en-US" sz="1400" dirty="0" smtClean="0">
                          <a:latin typeface="微软雅黑" pitchFamily="34" charset="-122"/>
                          <a:ea typeface="微软雅黑" pitchFamily="34" charset="-122"/>
                        </a:rPr>
                        <a:t>实现了造价管理层面的信息化</a:t>
                      </a:r>
                      <a:endParaRPr lang="en-US" altLang="zh-CN" sz="1400" dirty="0" smtClean="0">
                        <a:latin typeface="微软雅黑" pitchFamily="34" charset="-122"/>
                        <a:ea typeface="微软雅黑" pitchFamily="34" charset="-122"/>
                      </a:endParaRPr>
                    </a:p>
                  </a:txBody>
                  <a:tcPr marL="91419" marR="91419" marT="45701" marB="4570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chemeClr val="accent5">
                        <a:lumMod val="20000"/>
                        <a:lumOff val="80000"/>
                      </a:schemeClr>
                    </a:solidFill>
                  </a:tcPr>
                </a:tc>
              </a:tr>
              <a:tr h="846606">
                <a:tc gridSpan="4">
                  <a:txBody>
                    <a:bodyPr/>
                    <a:lstStyle/>
                    <a:p>
                      <a:pPr marL="0" algn="ctr" defTabSz="914400" rtl="0" eaLnBrk="1" latinLnBrk="0" hangingPunct="1"/>
                      <a:r>
                        <a:rPr lang="zh-CN" altLang="en-US" sz="1600" b="1" kern="1200" dirty="0" smtClean="0">
                          <a:solidFill>
                            <a:srgbClr val="FF0000"/>
                          </a:solidFill>
                          <a:latin typeface="微软雅黑" pitchFamily="34" charset="-122"/>
                          <a:ea typeface="微软雅黑" pitchFamily="34" charset="-122"/>
                          <a:cs typeface="+mn-cs"/>
                        </a:rPr>
                        <a:t>十、有利于实现工程审计向“规范化、科学化、信息化和国际化”发展</a:t>
                      </a:r>
                      <a:endParaRPr lang="zh-CN" altLang="en-US" sz="1600" b="1" kern="1200" dirty="0">
                        <a:solidFill>
                          <a:srgbClr val="FF0000"/>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pPr marL="0" algn="l" defTabSz="914400" rtl="0" eaLnBrk="1" latinLnBrk="0" hangingPunct="1"/>
                      <a:endParaRPr lang="zh-CN" altLang="en-US" sz="15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pPr marL="0" algn="l" defTabSz="914400" rtl="0" eaLnBrk="1" latinLnBrk="0" hangingPunct="1"/>
                      <a:endParaRPr lang="zh-CN" altLang="en-US" sz="15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c hMerge="1">
                  <a:txBody>
                    <a:bodyPr/>
                    <a:lstStyle/>
                    <a:p>
                      <a:pPr marL="0" algn="l" defTabSz="914400" rtl="0" eaLnBrk="1" latinLnBrk="0" hangingPunct="1"/>
                      <a:endParaRPr lang="zh-CN" altLang="en-US" sz="15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FFFFFF"/>
                    </a:solidFill>
                  </a:tcPr>
                </a:tc>
              </a:tr>
              <a:tr h="1158886">
                <a:tc>
                  <a:txBody>
                    <a:bodyPr/>
                    <a:lstStyle/>
                    <a:p>
                      <a:pPr marL="0" algn="ctr" defTabSz="914400" rtl="0" eaLnBrk="1" latinLnBrk="0" hangingPunct="1"/>
                      <a:r>
                        <a:rPr lang="en-US" altLang="zh-CN" sz="1400" kern="1200" dirty="0" smtClean="0">
                          <a:solidFill>
                            <a:schemeClr val="dk1"/>
                          </a:solidFill>
                          <a:latin typeface="微软雅黑" pitchFamily="34" charset="-122"/>
                          <a:ea typeface="微软雅黑" pitchFamily="34" charset="-122"/>
                          <a:cs typeface="+mn-cs"/>
                        </a:rPr>
                        <a:t>16</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系统平台实现了工程审计的信息化，规范了工程审计工作。</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工程审计信息化尚不成熟</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c>
                  <a:txBody>
                    <a:bodyPr/>
                    <a:lstStyle/>
                    <a:p>
                      <a:pPr marL="0" algn="l" defTabSz="914400" rtl="0" eaLnBrk="1" latinLnBrk="0" hangingPunct="1"/>
                      <a:r>
                        <a:rPr lang="zh-CN" altLang="en-US" sz="1400" kern="1200" dirty="0" smtClean="0">
                          <a:solidFill>
                            <a:schemeClr val="dk1"/>
                          </a:solidFill>
                          <a:latin typeface="微软雅黑" pitchFamily="34" charset="-122"/>
                          <a:ea typeface="微软雅黑" pitchFamily="34" charset="-122"/>
                          <a:cs typeface="+mn-cs"/>
                        </a:rPr>
                        <a:t>实现了工程审计的规范化、信息化</a:t>
                      </a:r>
                      <a:endParaRPr lang="zh-CN" altLang="en-US" sz="1400" kern="1200" dirty="0">
                        <a:solidFill>
                          <a:schemeClr val="dk1"/>
                        </a:solidFill>
                        <a:latin typeface="微软雅黑" pitchFamily="34" charset="-122"/>
                        <a:ea typeface="微软雅黑" pitchFamily="34" charset="-122"/>
                        <a:cs typeface="+mn-cs"/>
                      </a:endParaRPr>
                    </a:p>
                  </a:txBody>
                  <a:tcPr marL="91419" marR="91419" marT="45711" marB="45711" anchor="ctr">
                    <a:lnL w="12700" cap="flat" cmpd="sng" algn="ctr">
                      <a:solidFill>
                        <a:srgbClr val="A4CEEF"/>
                      </a:solidFill>
                      <a:prstDash val="solid"/>
                      <a:round/>
                      <a:headEnd type="none" w="med" len="med"/>
                      <a:tailEnd type="none" w="med" len="med"/>
                    </a:lnL>
                    <a:lnR w="12700" cap="flat" cmpd="sng" algn="ctr">
                      <a:solidFill>
                        <a:srgbClr val="A4CEEF"/>
                      </a:solidFill>
                      <a:prstDash val="solid"/>
                      <a:round/>
                      <a:headEnd type="none" w="med" len="med"/>
                      <a:tailEnd type="none" w="med" len="med"/>
                    </a:lnR>
                    <a:lnT w="12700" cap="flat" cmpd="sng" algn="ctr">
                      <a:solidFill>
                        <a:srgbClr val="A4CEEF"/>
                      </a:solidFill>
                      <a:prstDash val="solid"/>
                      <a:round/>
                      <a:headEnd type="none" w="med" len="med"/>
                      <a:tailEnd type="none" w="med" len="med"/>
                    </a:lnT>
                    <a:lnB w="12700" cap="flat" cmpd="sng" algn="ctr">
                      <a:solidFill>
                        <a:srgbClr val="A4CEEF"/>
                      </a:solidFill>
                      <a:prstDash val="solid"/>
                      <a:round/>
                      <a:headEnd type="none" w="med" len="med"/>
                      <a:tailEnd type="none" w="med" len="med"/>
                    </a:lnB>
                    <a:solidFill>
                      <a:srgbClr val="C6E6FF"/>
                    </a:solidFill>
                  </a:tcPr>
                </a:tc>
              </a:tr>
            </a:tbl>
          </a:graphicData>
        </a:graphic>
      </p:graphicFrame>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34</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dirty="0" smtClean="0"/>
              <a:t>谢谢！</a:t>
            </a:r>
            <a:endParaRPr lang="zh-CN" altLang="en-US" sz="4400" dirty="0"/>
          </a:p>
        </p:txBody>
      </p:sp>
      <p:sp>
        <p:nvSpPr>
          <p:cNvPr id="5" name="副标题 4"/>
          <p:cNvSpPr>
            <a:spLocks noGrp="1"/>
          </p:cNvSpPr>
          <p:nvPr>
            <p:ph type="subTitle" idx="1"/>
          </p:nvPr>
        </p:nvSpPr>
        <p:spPr>
          <a:xfrm>
            <a:off x="3131840" y="4653136"/>
            <a:ext cx="5040560" cy="1440160"/>
          </a:xfrm>
        </p:spPr>
        <p:txBody>
          <a:bodyPr>
            <a:normAutofit fontScale="92500" lnSpcReduction="10000"/>
          </a:bodyPr>
          <a:lstStyle/>
          <a:p>
            <a:r>
              <a:rPr lang="zh-CN" altLang="en-US" dirty="0"/>
              <a:t>北京金马威管理软件开发有限公司</a:t>
            </a:r>
            <a:endParaRPr lang="en-US" altLang="zh-CN" dirty="0"/>
          </a:p>
          <a:p>
            <a:r>
              <a:rPr lang="zh-CN" altLang="en-US" dirty="0"/>
              <a:t>北京金马威工程咨询有限公司</a:t>
            </a:r>
            <a:endParaRPr lang="en-US" altLang="zh-CN" dirty="0"/>
          </a:p>
          <a:p>
            <a:r>
              <a:rPr lang="zh-CN" altLang="en-US" dirty="0"/>
              <a:t>北京金马威技术培训中心</a:t>
            </a:r>
          </a:p>
        </p:txBody>
      </p:sp>
      <p:sp>
        <p:nvSpPr>
          <p:cNvPr id="3" name="灯片编号占位符 2"/>
          <p:cNvSpPr>
            <a:spLocks noGrp="1"/>
          </p:cNvSpPr>
          <p:nvPr>
            <p:ph type="sldNum" sz="quarter" idx="10"/>
          </p:nvPr>
        </p:nvSpPr>
        <p:spPr/>
        <p:txBody>
          <a:bodyPr/>
          <a:lstStyle/>
          <a:p>
            <a:pPr>
              <a:defRPr/>
            </a:pPr>
            <a:fld id="{02E4F23C-8BE0-40FA-AC55-4992970B872B}" type="slidenum">
              <a:rPr lang="zh-CN" altLang="en-US" smtClean="0"/>
              <a:pPr>
                <a:defRPr/>
              </a:pPr>
              <a:t>35</a:t>
            </a:fld>
            <a:endParaRPr lang="zh-CN" altLang="en-US"/>
          </a:p>
        </p:txBody>
      </p:sp>
    </p:spTree>
    <p:extLst>
      <p:ext uri="{BB962C8B-B14F-4D97-AF65-F5344CB8AC3E}">
        <p14:creationId xmlns:p14="http://schemas.microsoft.com/office/powerpoint/2010/main" val="1601846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一、开发动因</a:t>
            </a:r>
            <a:endParaRPr lang="zh-CN" altLang="en-US" dirty="0"/>
          </a:p>
        </p:txBody>
      </p:sp>
      <p:sp>
        <p:nvSpPr>
          <p:cNvPr id="3" name="内容占位符 2"/>
          <p:cNvSpPr>
            <a:spLocks noGrp="1"/>
          </p:cNvSpPr>
          <p:nvPr>
            <p:ph idx="1"/>
          </p:nvPr>
        </p:nvSpPr>
        <p:spPr>
          <a:xfrm>
            <a:off x="457200" y="1341438"/>
            <a:ext cx="8401050" cy="4087812"/>
          </a:xfrm>
        </p:spPr>
        <p:txBody>
          <a:bodyPr rtlCol="0">
            <a:normAutofit/>
          </a:bodyPr>
          <a:lstStyle/>
          <a:p>
            <a:pPr eaLnBrk="0" fontAlgn="auto" hangingPunct="0">
              <a:lnSpc>
                <a:spcPct val="170000"/>
              </a:lnSpc>
              <a:spcAft>
                <a:spcPts val="0"/>
              </a:spcAft>
              <a:buClr>
                <a:schemeClr val="accent1"/>
              </a:buClr>
              <a:buFont typeface="Wingdings" pitchFamily="2" charset="2"/>
              <a:buChar char="v"/>
              <a:defRPr/>
            </a:pP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、现场及异地的工作环境，管理者或领导如何实现对项目、操作人员的</a:t>
            </a:r>
            <a:r>
              <a:rPr lang="zh-CN" altLang="en-US" sz="2400" b="1" dirty="0" smtClean="0">
                <a:solidFill>
                  <a:srgbClr val="FF9900"/>
                </a:solidFill>
                <a:latin typeface="微软雅黑" pitchFamily="34" charset="-122"/>
                <a:ea typeface="微软雅黑" pitchFamily="34" charset="-122"/>
              </a:rPr>
              <a:t>及时管控。</a:t>
            </a:r>
            <a:endParaRPr lang="en-US" altLang="zh-CN" sz="2400" b="1" dirty="0" smtClean="0">
              <a:solidFill>
                <a:srgbClr val="FF9900"/>
              </a:solidFill>
              <a:latin typeface="微软雅黑" pitchFamily="34" charset="-122"/>
              <a:ea typeface="微软雅黑" pitchFamily="34" charset="-122"/>
            </a:endParaRPr>
          </a:p>
          <a:p>
            <a:pPr eaLnBrk="0" fontAlgn="auto" hangingPunct="0">
              <a:lnSpc>
                <a:spcPct val="170000"/>
              </a:lnSpc>
              <a:spcAft>
                <a:spcPts val="0"/>
              </a:spcAft>
              <a:buClr>
                <a:schemeClr val="accent1"/>
              </a:buClr>
              <a:buFont typeface="Wingdings" pitchFamily="2" charset="2"/>
              <a:buChar char="v"/>
              <a:defRPr/>
            </a:pP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、如何实现对项目的</a:t>
            </a:r>
            <a:r>
              <a:rPr lang="zh-CN" altLang="en-US" sz="2400" b="1" dirty="0" smtClean="0">
                <a:solidFill>
                  <a:srgbClr val="FF9900"/>
                </a:solidFill>
                <a:latin typeface="微软雅黑" pitchFamily="34" charset="-122"/>
                <a:ea typeface="微软雅黑" pitchFamily="34" charset="-122"/>
              </a:rPr>
              <a:t>动态管理、实时监控及有效预控。</a:t>
            </a:r>
            <a:endParaRPr lang="en-US" altLang="zh-CN" sz="2400" b="1" dirty="0" smtClean="0">
              <a:solidFill>
                <a:srgbClr val="FF9900"/>
              </a:solidFill>
              <a:latin typeface="微软雅黑" pitchFamily="34" charset="-122"/>
              <a:ea typeface="微软雅黑" pitchFamily="34" charset="-122"/>
            </a:endParaRPr>
          </a:p>
          <a:p>
            <a:pPr eaLnBrk="0" fontAlgn="auto" hangingPunct="0">
              <a:lnSpc>
                <a:spcPct val="170000"/>
              </a:lnSpc>
              <a:spcAft>
                <a:spcPts val="0"/>
              </a:spcAft>
              <a:buClr>
                <a:schemeClr val="accent1"/>
              </a:buClr>
              <a:buFont typeface="Wingdings" pitchFamily="2" charset="2"/>
              <a:buChar char="v"/>
              <a:defRPr/>
            </a:pPr>
            <a:r>
              <a:rPr lang="en-US" altLang="zh-CN" sz="2400" dirty="0" smtClean="0">
                <a:latin typeface="微软雅黑" pitchFamily="34" charset="-122"/>
                <a:ea typeface="微软雅黑" pitchFamily="34" charset="-122"/>
              </a:rPr>
              <a:t>6</a:t>
            </a:r>
            <a:r>
              <a:rPr lang="zh-CN" altLang="en-US" sz="2400" dirty="0" smtClean="0">
                <a:latin typeface="微软雅黑" pitchFamily="34" charset="-122"/>
                <a:ea typeface="微软雅黑" pitchFamily="34" charset="-122"/>
              </a:rPr>
              <a:t>、随着信息化大环境的发展，如何实现</a:t>
            </a:r>
            <a:r>
              <a:rPr lang="zh-CN" altLang="en-US" sz="2400" b="1" dirty="0" smtClean="0">
                <a:solidFill>
                  <a:srgbClr val="FF9900"/>
                </a:solidFill>
                <a:latin typeface="微软雅黑" pitchFamily="34" charset="-122"/>
                <a:ea typeface="微软雅黑" pitchFamily="34" charset="-122"/>
              </a:rPr>
              <a:t>工程管理的无纸化，以及与相关信息系统（审计信息系统、办公系统等）的有效衔接。</a:t>
            </a:r>
            <a:endParaRPr lang="en-US" altLang="zh-CN" sz="2400" b="1" dirty="0" smtClean="0">
              <a:solidFill>
                <a:srgbClr val="FF9900"/>
              </a:solidFill>
              <a:latin typeface="微软雅黑" pitchFamily="34" charset="-122"/>
              <a:ea typeface="微软雅黑" pitchFamily="34" charset="-122"/>
            </a:endParaRPr>
          </a:p>
          <a:p>
            <a:pPr eaLnBrk="0" fontAlgn="auto" hangingPunct="0">
              <a:lnSpc>
                <a:spcPct val="150000"/>
              </a:lnSpc>
              <a:spcAft>
                <a:spcPts val="0"/>
              </a:spcAft>
              <a:buClr>
                <a:schemeClr val="accent1"/>
              </a:buClr>
              <a:buFont typeface="Wingdings" pitchFamily="2" charset="2"/>
              <a:buChar char="v"/>
              <a:defRPr/>
            </a:pPr>
            <a:endParaRPr lang="en-US" altLang="zh-CN" sz="2400" dirty="0" smtClean="0">
              <a:latin typeface="微软雅黑" pitchFamily="34" charset="-122"/>
              <a:ea typeface="微软雅黑" pitchFamily="34" charset="-122"/>
            </a:endParaRPr>
          </a:p>
          <a:p>
            <a:pPr eaLnBrk="0" fontAlgn="auto" hangingPunct="0">
              <a:lnSpc>
                <a:spcPct val="150000"/>
              </a:lnSpc>
              <a:spcAft>
                <a:spcPts val="0"/>
              </a:spcAft>
              <a:buClr>
                <a:schemeClr val="accent1"/>
              </a:buClr>
              <a:buFont typeface="Wingdings" pitchFamily="2" charset="2"/>
              <a:buChar char="v"/>
              <a:defRPr/>
            </a:pPr>
            <a:endParaRPr lang="en-US" altLang="zh-CN" sz="2800" dirty="0" smtClean="0">
              <a:latin typeface="微软雅黑" pitchFamily="34" charset="-122"/>
              <a:ea typeface="微软雅黑" pitchFamily="34" charset="-122"/>
            </a:endParaRPr>
          </a:p>
          <a:p>
            <a:pPr fontAlgn="auto">
              <a:spcAft>
                <a:spcPts val="0"/>
              </a:spcAft>
              <a:buFont typeface="Arial" pitchFamily="34" charset="0"/>
              <a:buChar char="•"/>
              <a:defRPr/>
            </a:pPr>
            <a:endParaRPr lang="zh-CN" altLang="en-US" dirty="0"/>
          </a:p>
        </p:txBody>
      </p:sp>
      <p:sp>
        <p:nvSpPr>
          <p:cNvPr id="5" name="灯片编号占位符 4"/>
          <p:cNvSpPr>
            <a:spLocks noGrp="1"/>
          </p:cNvSpPr>
          <p:nvPr>
            <p:ph type="sldNum" sz="quarter" idx="12"/>
          </p:nvPr>
        </p:nvSpPr>
        <p:spPr/>
        <p:txBody>
          <a:bodyPr/>
          <a:lstStyle/>
          <a:p>
            <a:pPr>
              <a:defRPr/>
            </a:pPr>
            <a:fld id="{02E9C59C-835F-4DE3-83B4-366083EDF019}" type="slidenum">
              <a:rPr lang="zh-CN" altLang="en-US" smtClean="0"/>
              <a:pPr>
                <a:defRPr/>
              </a:pPr>
              <a:t>4</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eaLnBrk="1" fontAlgn="auto" hangingPunct="1">
              <a:spcAft>
                <a:spcPts val="0"/>
              </a:spcAft>
              <a:defRPr/>
            </a:pPr>
            <a:r>
              <a:rPr lang="zh-CN" altLang="en-US" dirty="0" smtClean="0"/>
              <a:t>一、开发动因</a:t>
            </a:r>
            <a:endParaRPr lang="zh-CN" altLang="en-US" dirty="0"/>
          </a:p>
        </p:txBody>
      </p:sp>
      <p:sp>
        <p:nvSpPr>
          <p:cNvPr id="3" name="内容占位符 2"/>
          <p:cNvSpPr>
            <a:spLocks noGrp="1"/>
          </p:cNvSpPr>
          <p:nvPr>
            <p:ph idx="1"/>
          </p:nvPr>
        </p:nvSpPr>
        <p:spPr>
          <a:xfrm>
            <a:off x="142875" y="1143000"/>
            <a:ext cx="8501063" cy="642938"/>
          </a:xfrm>
        </p:spPr>
        <p:txBody>
          <a:bodyPr rtlCol="0">
            <a:noAutofit/>
          </a:bodyPr>
          <a:lstStyle/>
          <a:p>
            <a:pPr eaLnBrk="0" fontAlgn="auto" hangingPunct="0">
              <a:lnSpc>
                <a:spcPct val="150000"/>
              </a:lnSpc>
              <a:spcAft>
                <a:spcPts val="0"/>
              </a:spcAft>
              <a:buClr>
                <a:schemeClr val="accent1"/>
              </a:buClr>
              <a:buFont typeface="Wingdings" pitchFamily="2" charset="2"/>
              <a:buChar char="v"/>
              <a:defRPr/>
            </a:pPr>
            <a:r>
              <a:rPr lang="zh-CN" altLang="en-US" sz="2000" dirty="0" smtClean="0">
                <a:latin typeface="微软雅黑" pitchFamily="34" charset="-122"/>
                <a:ea typeface="微软雅黑" pitchFamily="34" charset="-122"/>
              </a:rPr>
              <a:t>解决上述问题，</a:t>
            </a:r>
            <a:r>
              <a:rPr lang="zh-CN" altLang="zh-CN" sz="2000" dirty="0" smtClean="0">
                <a:latin typeface="微软雅黑" pitchFamily="34" charset="-122"/>
                <a:ea typeface="微软雅黑" pitchFamily="34" charset="-122"/>
              </a:rPr>
              <a:t>亟需一种与之</a:t>
            </a:r>
            <a:r>
              <a:rPr lang="zh-CN" altLang="en-US" sz="2000" dirty="0" smtClean="0">
                <a:latin typeface="微软雅黑" pitchFamily="34" charset="-122"/>
                <a:ea typeface="微软雅黑" pitchFamily="34" charset="-122"/>
              </a:rPr>
              <a:t>适</a:t>
            </a:r>
            <a:r>
              <a:rPr lang="zh-CN" altLang="zh-CN" sz="2000" dirty="0" smtClean="0">
                <a:latin typeface="微软雅黑" pitchFamily="34" charset="-122"/>
                <a:ea typeface="微软雅黑" pitchFamily="34" charset="-122"/>
              </a:rPr>
              <a:t>应的</a:t>
            </a:r>
            <a:r>
              <a:rPr lang="zh-CN" altLang="en-US" sz="2000" dirty="0" smtClean="0">
                <a:latin typeface="微软雅黑" pitchFamily="34" charset="-122"/>
                <a:ea typeface="微软雅黑" pitchFamily="34" charset="-122"/>
              </a:rPr>
              <a:t>技术</a:t>
            </a:r>
            <a:r>
              <a:rPr lang="zh-CN" altLang="zh-CN" sz="2000" dirty="0" smtClean="0">
                <a:latin typeface="微软雅黑" pitchFamily="34" charset="-122"/>
                <a:ea typeface="微软雅黑" pitchFamily="34" charset="-122"/>
              </a:rPr>
              <a:t>手段，这种手段，就是</a:t>
            </a:r>
            <a:r>
              <a:rPr lang="zh-CN" altLang="en-US" sz="2000" b="1" dirty="0" smtClean="0">
                <a:solidFill>
                  <a:srgbClr val="FF9900"/>
                </a:solidFill>
                <a:latin typeface="微软雅黑" pitchFamily="34" charset="-122"/>
                <a:ea typeface="微软雅黑" pitchFamily="34" charset="-122"/>
              </a:rPr>
              <a:t>投资管理与审计的</a:t>
            </a:r>
            <a:r>
              <a:rPr lang="zh-CN" altLang="zh-CN" sz="2000" b="1" dirty="0" smtClean="0">
                <a:solidFill>
                  <a:srgbClr val="FF9900"/>
                </a:solidFill>
                <a:latin typeface="微软雅黑" pitchFamily="34" charset="-122"/>
                <a:ea typeface="微软雅黑" pitchFamily="34" charset="-122"/>
              </a:rPr>
              <a:t>信息化</a:t>
            </a:r>
            <a:r>
              <a:rPr lang="zh-CN" altLang="en-US" sz="2000" b="1" dirty="0" smtClean="0">
                <a:solidFill>
                  <a:srgbClr val="FF9900"/>
                </a:solidFill>
                <a:latin typeface="微软雅黑" pitchFamily="34" charset="-122"/>
                <a:ea typeface="微软雅黑" pitchFamily="34" charset="-122"/>
              </a:rPr>
              <a:t>。</a:t>
            </a:r>
            <a:endParaRPr lang="en-US" altLang="zh-CN" sz="2000" b="1" dirty="0" smtClean="0">
              <a:solidFill>
                <a:srgbClr val="FF9900"/>
              </a:solidFill>
              <a:latin typeface="微软雅黑" pitchFamily="34" charset="-122"/>
              <a:ea typeface="微软雅黑" pitchFamily="34" charset="-122"/>
            </a:endParaRPr>
          </a:p>
        </p:txBody>
      </p:sp>
      <p:sp>
        <p:nvSpPr>
          <p:cNvPr id="10244" name="灯片编号占位符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6E68F3-31DD-4D9A-BFE4-30D7195F3052}" type="slidenum">
              <a:rPr lang="zh-CN" altLang="en-US" smtClean="0"/>
              <a:pPr fontAlgn="base">
                <a:spcBef>
                  <a:spcPct val="0"/>
                </a:spcBef>
                <a:spcAft>
                  <a:spcPct val="0"/>
                </a:spcAft>
                <a:defRPr/>
              </a:pPr>
              <a:t>5</a:t>
            </a:fld>
            <a:endParaRPr lang="zh-CN" altLang="en-US" smtClean="0"/>
          </a:p>
        </p:txBody>
      </p:sp>
      <p:grpSp>
        <p:nvGrpSpPr>
          <p:cNvPr id="4" name="组合 32"/>
          <p:cNvGrpSpPr>
            <a:grpSpLocks/>
          </p:cNvGrpSpPr>
          <p:nvPr/>
        </p:nvGrpSpPr>
        <p:grpSpPr bwMode="auto">
          <a:xfrm>
            <a:off x="500063" y="2378546"/>
            <a:ext cx="7929562" cy="3714750"/>
            <a:chOff x="0" y="1928802"/>
            <a:chExt cx="7929587" cy="3714776"/>
          </a:xfrm>
        </p:grpSpPr>
        <p:grpSp>
          <p:nvGrpSpPr>
            <p:cNvPr id="5" name="组合 24"/>
            <p:cNvGrpSpPr>
              <a:grpSpLocks/>
            </p:cNvGrpSpPr>
            <p:nvPr/>
          </p:nvGrpSpPr>
          <p:grpSpPr bwMode="auto">
            <a:xfrm>
              <a:off x="0" y="2643182"/>
              <a:ext cx="7929587" cy="3000396"/>
              <a:chOff x="142844" y="2806061"/>
              <a:chExt cx="7675867" cy="2460325"/>
            </a:xfrm>
          </p:grpSpPr>
          <p:sp>
            <p:nvSpPr>
              <p:cNvPr id="11" name="圆角矩形 10"/>
              <p:cNvSpPr/>
              <p:nvPr/>
            </p:nvSpPr>
            <p:spPr>
              <a:xfrm>
                <a:off x="1857813" y="3036473"/>
                <a:ext cx="1856346" cy="42827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b="1" dirty="0">
                    <a:latin typeface="微软雅黑" pitchFamily="34" charset="-122"/>
                    <a:ea typeface="微软雅黑" pitchFamily="34" charset="-122"/>
                  </a:rPr>
                  <a:t>造价咨询服务</a:t>
                </a:r>
              </a:p>
            </p:txBody>
          </p:sp>
          <p:sp>
            <p:nvSpPr>
              <p:cNvPr id="12" name="圆角矩形 11"/>
              <p:cNvSpPr/>
              <p:nvPr/>
            </p:nvSpPr>
            <p:spPr>
              <a:xfrm>
                <a:off x="1857813" y="4572549"/>
                <a:ext cx="1856346" cy="42827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b="1" dirty="0">
                    <a:latin typeface="微软雅黑" pitchFamily="34" charset="-122"/>
                    <a:ea typeface="微软雅黑" pitchFamily="34" charset="-122"/>
                  </a:rPr>
                  <a:t>信息化服务</a:t>
                </a:r>
              </a:p>
            </p:txBody>
          </p:sp>
          <p:sp>
            <p:nvSpPr>
              <p:cNvPr id="13" name="圆角矩形 12"/>
              <p:cNvSpPr/>
              <p:nvPr/>
            </p:nvSpPr>
            <p:spPr>
              <a:xfrm>
                <a:off x="4238176" y="3286411"/>
                <a:ext cx="1190951" cy="1499627"/>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b="1" dirty="0">
                    <a:latin typeface="微软雅黑" pitchFamily="34" charset="-122"/>
                    <a:ea typeface="微软雅黑" pitchFamily="34" charset="-122"/>
                  </a:rPr>
                  <a:t>有机融合</a:t>
                </a:r>
                <a:endParaRPr lang="en-US" altLang="zh-CN" b="1" dirty="0">
                  <a:latin typeface="微软雅黑" pitchFamily="34" charset="-122"/>
                  <a:ea typeface="微软雅黑" pitchFamily="34" charset="-122"/>
                </a:endParaRPr>
              </a:p>
              <a:p>
                <a:pPr algn="ctr">
                  <a:defRPr/>
                </a:pPr>
                <a:r>
                  <a:rPr lang="zh-CN" altLang="en-US" b="1" dirty="0">
                    <a:latin typeface="微软雅黑" pitchFamily="34" charset="-122"/>
                    <a:ea typeface="微软雅黑" pitchFamily="34" charset="-122"/>
                  </a:rPr>
                  <a:t>信息贯通</a:t>
                </a:r>
                <a:endParaRPr lang="en-US" altLang="zh-CN" b="1" dirty="0">
                  <a:latin typeface="微软雅黑" pitchFamily="34" charset="-122"/>
                  <a:ea typeface="微软雅黑" pitchFamily="34" charset="-122"/>
                </a:endParaRPr>
              </a:p>
              <a:p>
                <a:pPr algn="ctr">
                  <a:defRPr/>
                </a:pPr>
                <a:r>
                  <a:rPr lang="zh-CN" altLang="en-US" b="1" dirty="0">
                    <a:latin typeface="微软雅黑" pitchFamily="34" charset="-122"/>
                    <a:ea typeface="微软雅黑" pitchFamily="34" charset="-122"/>
                  </a:rPr>
                  <a:t>管理载体</a:t>
                </a:r>
                <a:endParaRPr lang="en-US" altLang="zh-CN" b="1" dirty="0">
                  <a:latin typeface="微软雅黑" pitchFamily="34" charset="-122"/>
                  <a:ea typeface="微软雅黑" pitchFamily="34" charset="-122"/>
                </a:endParaRPr>
              </a:p>
            </p:txBody>
          </p:sp>
          <p:sp>
            <p:nvSpPr>
              <p:cNvPr id="14" name="右箭头 13"/>
              <p:cNvSpPr/>
              <p:nvPr/>
            </p:nvSpPr>
            <p:spPr>
              <a:xfrm>
                <a:off x="1286156" y="3143217"/>
                <a:ext cx="499430" cy="21479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sp>
            <p:nvSpPr>
              <p:cNvPr id="20" name="右箭头 19"/>
              <p:cNvSpPr/>
              <p:nvPr/>
            </p:nvSpPr>
            <p:spPr>
              <a:xfrm>
                <a:off x="1286156" y="4714440"/>
                <a:ext cx="499430" cy="214791"/>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sp>
            <p:nvSpPr>
              <p:cNvPr id="21" name="矩形 20"/>
              <p:cNvSpPr/>
              <p:nvPr/>
            </p:nvSpPr>
            <p:spPr>
              <a:xfrm>
                <a:off x="142844" y="3000024"/>
                <a:ext cx="1214001" cy="571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造价咨询公司</a:t>
                </a:r>
              </a:p>
            </p:txBody>
          </p:sp>
          <p:sp>
            <p:nvSpPr>
              <p:cNvPr id="22" name="矩形 21"/>
              <p:cNvSpPr/>
              <p:nvPr/>
            </p:nvSpPr>
            <p:spPr>
              <a:xfrm>
                <a:off x="142844" y="4500952"/>
                <a:ext cx="1214001" cy="571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软件开发公司</a:t>
                </a:r>
              </a:p>
            </p:txBody>
          </p:sp>
          <p:cxnSp>
            <p:nvCxnSpPr>
              <p:cNvPr id="24" name="直接箭头连接符 23"/>
              <p:cNvCxnSpPr/>
              <p:nvPr/>
            </p:nvCxnSpPr>
            <p:spPr>
              <a:xfrm rot="16200000" flipH="1">
                <a:off x="2500598" y="4000426"/>
                <a:ext cx="100105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直接箭头连接符 27"/>
              <p:cNvCxnSpPr/>
              <p:nvPr/>
            </p:nvCxnSpPr>
            <p:spPr>
              <a:xfrm rot="5400000" flipH="1" flipV="1">
                <a:off x="2001702" y="4000959"/>
                <a:ext cx="998449" cy="153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矩形 35"/>
              <p:cNvSpPr/>
              <p:nvPr/>
            </p:nvSpPr>
            <p:spPr>
              <a:xfrm>
                <a:off x="1857813" y="3571495"/>
                <a:ext cx="642345" cy="857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itchFamily="34" charset="-122"/>
                    <a:ea typeface="微软雅黑" pitchFamily="34" charset="-122"/>
                  </a:rPr>
                  <a:t>提供技术手段</a:t>
                </a:r>
              </a:p>
            </p:txBody>
          </p:sp>
          <p:sp>
            <p:nvSpPr>
              <p:cNvPr id="37" name="矩形 36"/>
              <p:cNvSpPr/>
              <p:nvPr/>
            </p:nvSpPr>
            <p:spPr>
              <a:xfrm>
                <a:off x="3142502" y="3571495"/>
                <a:ext cx="643881" cy="857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itchFamily="34" charset="-122"/>
                    <a:ea typeface="微软雅黑" pitchFamily="34" charset="-122"/>
                  </a:rPr>
                  <a:t>提供管理咨询</a:t>
                </a:r>
              </a:p>
            </p:txBody>
          </p:sp>
          <p:cxnSp>
            <p:nvCxnSpPr>
              <p:cNvPr id="41" name="直接连接符 40"/>
              <p:cNvCxnSpPr>
                <a:stCxn id="11" idx="3"/>
              </p:cNvCxnSpPr>
              <p:nvPr/>
            </p:nvCxnSpPr>
            <p:spPr>
              <a:xfrm>
                <a:off x="3714159" y="3249961"/>
                <a:ext cx="500968" cy="393131"/>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43" name="直接连接符 42"/>
              <p:cNvCxnSpPr>
                <a:stCxn id="12" idx="3"/>
              </p:cNvCxnSpPr>
              <p:nvPr/>
            </p:nvCxnSpPr>
            <p:spPr>
              <a:xfrm flipV="1">
                <a:off x="3714159" y="4286162"/>
                <a:ext cx="500968" cy="499876"/>
              </a:xfrm>
              <a:prstGeom prst="line">
                <a:avLst/>
              </a:prstGeom>
              <a:ln/>
            </p:spPr>
            <p:style>
              <a:lnRef idx="3">
                <a:schemeClr val="accent5"/>
              </a:lnRef>
              <a:fillRef idx="0">
                <a:schemeClr val="accent5"/>
              </a:fillRef>
              <a:effectRef idx="2">
                <a:schemeClr val="accent5"/>
              </a:effectRef>
              <a:fontRef idx="minor">
                <a:schemeClr val="tx1"/>
              </a:fontRef>
            </p:style>
          </p:cxnSp>
          <p:sp>
            <p:nvSpPr>
              <p:cNvPr id="44" name="右箭头 43"/>
              <p:cNvSpPr/>
              <p:nvPr/>
            </p:nvSpPr>
            <p:spPr>
              <a:xfrm>
                <a:off x="5501352" y="3857882"/>
                <a:ext cx="499431" cy="213489"/>
              </a:xfrm>
              <a:prstGeom prst="rightArrow">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p>
            </p:txBody>
          </p:sp>
          <p:sp>
            <p:nvSpPr>
              <p:cNvPr id="45" name="圆角矩形 44"/>
              <p:cNvSpPr/>
              <p:nvPr/>
            </p:nvSpPr>
            <p:spPr>
              <a:xfrm>
                <a:off x="6089913" y="2806061"/>
                <a:ext cx="1728798" cy="2460325"/>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lnSpc>
                    <a:spcPct val="150000"/>
                  </a:lnSpc>
                  <a:defRPr/>
                </a:pPr>
                <a:r>
                  <a:rPr lang="zh-CN" altLang="en-US" sz="1600" b="1" dirty="0">
                    <a:latin typeface="微软雅黑" pitchFamily="34" charset="-122"/>
                    <a:ea typeface="微软雅黑" pitchFamily="34" charset="-122"/>
                  </a:rPr>
                  <a:t>夯实操作</a:t>
                </a:r>
                <a:endParaRPr lang="en-US" altLang="zh-CN" sz="1600" b="1" dirty="0">
                  <a:latin typeface="微软雅黑" pitchFamily="34" charset="-122"/>
                  <a:ea typeface="微软雅黑" pitchFamily="34" charset="-122"/>
                </a:endParaRPr>
              </a:p>
              <a:p>
                <a:pPr algn="ctr">
                  <a:lnSpc>
                    <a:spcPct val="150000"/>
                  </a:lnSpc>
                  <a:defRPr/>
                </a:pPr>
                <a:r>
                  <a:rPr lang="zh-CN" altLang="en-US" sz="1600" b="1" dirty="0">
                    <a:latin typeface="微软雅黑" pitchFamily="34" charset="-122"/>
                    <a:ea typeface="微软雅黑" pitchFamily="34" charset="-122"/>
                  </a:rPr>
                  <a:t>提高效率</a:t>
                </a:r>
                <a:endParaRPr lang="en-US" altLang="zh-CN" sz="1600" b="1" dirty="0">
                  <a:latin typeface="微软雅黑" pitchFamily="34" charset="-122"/>
                  <a:ea typeface="微软雅黑" pitchFamily="34" charset="-122"/>
                </a:endParaRPr>
              </a:p>
              <a:p>
                <a:pPr algn="ctr">
                  <a:lnSpc>
                    <a:spcPct val="150000"/>
                  </a:lnSpc>
                  <a:defRPr/>
                </a:pPr>
                <a:r>
                  <a:rPr lang="zh-CN" altLang="en-US" sz="1600" b="1" dirty="0">
                    <a:latin typeface="微软雅黑" pitchFamily="34" charset="-122"/>
                    <a:ea typeface="微软雅黑" pitchFamily="34" charset="-122"/>
                  </a:rPr>
                  <a:t>降低成本</a:t>
                </a:r>
                <a:endParaRPr lang="en-US" altLang="zh-CN" sz="1600" b="1" dirty="0">
                  <a:latin typeface="微软雅黑" pitchFamily="34" charset="-122"/>
                  <a:ea typeface="微软雅黑" pitchFamily="34" charset="-122"/>
                </a:endParaRPr>
              </a:p>
              <a:p>
                <a:pPr algn="ctr">
                  <a:lnSpc>
                    <a:spcPct val="150000"/>
                  </a:lnSpc>
                  <a:defRPr/>
                </a:pPr>
                <a:r>
                  <a:rPr lang="zh-CN" altLang="en-US" sz="1600" b="1" dirty="0">
                    <a:latin typeface="微软雅黑" pitchFamily="34" charset="-122"/>
                    <a:ea typeface="微软雅黑" pitchFamily="34" charset="-122"/>
                  </a:rPr>
                  <a:t>规范管理</a:t>
                </a:r>
                <a:endParaRPr lang="en-US" altLang="zh-CN" sz="1600" b="1" dirty="0">
                  <a:latin typeface="微软雅黑" pitchFamily="34" charset="-122"/>
                  <a:ea typeface="微软雅黑" pitchFamily="34" charset="-122"/>
                </a:endParaRPr>
              </a:p>
              <a:p>
                <a:pPr algn="ctr">
                  <a:lnSpc>
                    <a:spcPct val="150000"/>
                  </a:lnSpc>
                  <a:defRPr/>
                </a:pPr>
                <a:r>
                  <a:rPr lang="zh-CN" altLang="en-US" sz="1600" b="1" dirty="0">
                    <a:latin typeface="微软雅黑" pitchFamily="34" charset="-122"/>
                    <a:ea typeface="微软雅黑" pitchFamily="34" charset="-122"/>
                  </a:rPr>
                  <a:t>提升价值</a:t>
                </a:r>
                <a:endParaRPr lang="en-US" altLang="zh-CN" sz="1600" b="1" dirty="0">
                  <a:latin typeface="微软雅黑" pitchFamily="34" charset="-122"/>
                  <a:ea typeface="微软雅黑" pitchFamily="34" charset="-122"/>
                </a:endParaRPr>
              </a:p>
            </p:txBody>
          </p:sp>
        </p:grpSp>
        <p:sp>
          <p:nvSpPr>
            <p:cNvPr id="30" name="圆角矩形 29"/>
            <p:cNvSpPr/>
            <p:nvPr/>
          </p:nvSpPr>
          <p:spPr>
            <a:xfrm>
              <a:off x="1643067" y="1928802"/>
              <a:ext cx="1919294" cy="522292"/>
            </a:xfrm>
            <a:prstGeom prst="roundRect">
              <a:avLst/>
            </a:prstGeom>
            <a:solidFill>
              <a:srgbClr val="F57B17"/>
            </a:solidFill>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b="1" dirty="0">
                  <a:latin typeface="微软雅黑" pitchFamily="34" charset="-122"/>
                  <a:ea typeface="微软雅黑" pitchFamily="34" charset="-122"/>
                </a:rPr>
                <a:t>服务类型</a:t>
              </a:r>
            </a:p>
          </p:txBody>
        </p:sp>
        <p:sp>
          <p:nvSpPr>
            <p:cNvPr id="31" name="圆角矩形 30"/>
            <p:cNvSpPr/>
            <p:nvPr/>
          </p:nvSpPr>
          <p:spPr>
            <a:xfrm>
              <a:off x="3929074" y="1928802"/>
              <a:ext cx="1714505" cy="522292"/>
            </a:xfrm>
            <a:prstGeom prst="roundRect">
              <a:avLst/>
            </a:prstGeom>
            <a:solidFill>
              <a:schemeClr val="tx2">
                <a:lumMod val="40000"/>
                <a:lumOff val="60000"/>
              </a:schemeClr>
            </a:solidFill>
            <a:ln>
              <a:solidFill>
                <a:schemeClr val="accent1"/>
              </a:solidFill>
            </a:ln>
            <a:effectLst>
              <a:outerShdw blurRad="40000" dist="23000" dir="5400000" rotWithShape="0">
                <a:schemeClr val="tx2">
                  <a:lumMod val="60000"/>
                  <a:lumOff val="40000"/>
                  <a:alpha val="35000"/>
                </a:scheme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b="1" dirty="0">
                  <a:latin typeface="微软雅黑" pitchFamily="34" charset="-122"/>
                  <a:ea typeface="微软雅黑" pitchFamily="34" charset="-122"/>
                </a:rPr>
                <a:t>网络平台</a:t>
              </a:r>
            </a:p>
          </p:txBody>
        </p:sp>
        <p:sp>
          <p:nvSpPr>
            <p:cNvPr id="32" name="圆角矩形 31"/>
            <p:cNvSpPr/>
            <p:nvPr/>
          </p:nvSpPr>
          <p:spPr>
            <a:xfrm>
              <a:off x="6143644" y="1928802"/>
              <a:ext cx="1643067" cy="522292"/>
            </a:xfrm>
            <a:prstGeom prst="roundRect">
              <a:avLst/>
            </a:prstGeom>
            <a:solidFill>
              <a:schemeClr val="accent4">
                <a:lumMod val="60000"/>
                <a:lumOff val="40000"/>
              </a:schemeClr>
            </a:solidFill>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b="1" dirty="0">
                  <a:latin typeface="微软雅黑" pitchFamily="34" charset="-122"/>
                  <a:ea typeface="微软雅黑" pitchFamily="34" charset="-122"/>
                </a:rPr>
                <a:t>整合价值</a:t>
              </a:r>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sz="3600" dirty="0" smtClean="0"/>
              <a:t>目  录</a:t>
            </a:r>
            <a:endParaRPr lang="zh-CN" altLang="en-US" sz="3600" dirty="0"/>
          </a:p>
        </p:txBody>
      </p:sp>
      <p:grpSp>
        <p:nvGrpSpPr>
          <p:cNvPr id="3" name="组合 3"/>
          <p:cNvGrpSpPr>
            <a:grpSpLocks/>
          </p:cNvGrpSpPr>
          <p:nvPr/>
        </p:nvGrpSpPr>
        <p:grpSpPr bwMode="auto">
          <a:xfrm>
            <a:off x="1619672" y="1628800"/>
            <a:ext cx="6100762" cy="3951286"/>
            <a:chOff x="899592" y="1268760"/>
            <a:chExt cx="7704856" cy="3951310"/>
          </a:xfrm>
        </p:grpSpPr>
        <p:grpSp>
          <p:nvGrpSpPr>
            <p:cNvPr id="5" name="组合 4"/>
            <p:cNvGrpSpPr>
              <a:grpSpLocks/>
            </p:cNvGrpSpPr>
            <p:nvPr/>
          </p:nvGrpSpPr>
          <p:grpSpPr bwMode="auto">
            <a:xfrm>
              <a:off x="899592" y="1268760"/>
              <a:ext cx="7383288" cy="665162"/>
              <a:chOff x="1331913" y="1571612"/>
              <a:chExt cx="7383288" cy="665162"/>
            </a:xfrm>
          </p:grpSpPr>
          <p:grpSp>
            <p:nvGrpSpPr>
              <p:cNvPr id="6" name="Group 3"/>
              <p:cNvGrpSpPr>
                <a:grpSpLocks/>
              </p:cNvGrpSpPr>
              <p:nvPr/>
            </p:nvGrpSpPr>
            <p:grpSpPr bwMode="auto">
              <a:xfrm>
                <a:off x="1331913" y="1571612"/>
                <a:ext cx="762000" cy="665162"/>
                <a:chOff x="1110" y="2656"/>
                <a:chExt cx="1549" cy="1351"/>
              </a:xfrm>
            </p:grpSpPr>
            <p:sp>
              <p:nvSpPr>
                <p:cNvPr id="619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9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5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91" name="Line 11"/>
              <p:cNvSpPr>
                <a:spLocks noChangeShapeType="1"/>
              </p:cNvSpPr>
              <p:nvPr/>
            </p:nvSpPr>
            <p:spPr bwMode="auto">
              <a:xfrm>
                <a:off x="1941512" y="2181212"/>
                <a:ext cx="6773689"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Text Box 12"/>
              <p:cNvSpPr txBox="1">
                <a:spLocks noChangeArrowheads="1"/>
              </p:cNvSpPr>
              <p:nvPr/>
            </p:nvSpPr>
            <p:spPr bwMode="auto">
              <a:xfrm>
                <a:off x="2117725" y="1673212"/>
                <a:ext cx="576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a:solidFill>
                      <a:srgbClr val="00B050"/>
                    </a:solidFill>
                    <a:latin typeface="黑体" pitchFamily="49" charset="-122"/>
                    <a:ea typeface="黑体" pitchFamily="49" charset="-122"/>
                  </a:rPr>
                  <a:t>开发动因</a:t>
                </a:r>
              </a:p>
            </p:txBody>
          </p:sp>
          <p:sp>
            <p:nvSpPr>
              <p:cNvPr id="6193" name="Text Box 13"/>
              <p:cNvSpPr txBox="1">
                <a:spLocks noChangeArrowheads="1"/>
              </p:cNvSpPr>
              <p:nvPr/>
            </p:nvSpPr>
            <p:spPr bwMode="gray">
              <a:xfrm>
                <a:off x="1545595" y="16700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1</a:t>
                </a:r>
              </a:p>
            </p:txBody>
          </p:sp>
        </p:grpSp>
        <p:grpSp>
          <p:nvGrpSpPr>
            <p:cNvPr id="7" name="组合 5"/>
            <p:cNvGrpSpPr>
              <a:grpSpLocks/>
            </p:cNvGrpSpPr>
            <p:nvPr/>
          </p:nvGrpSpPr>
          <p:grpSpPr bwMode="auto">
            <a:xfrm>
              <a:off x="899592" y="2054578"/>
              <a:ext cx="6264422" cy="665162"/>
              <a:chOff x="1331913" y="2486012"/>
              <a:chExt cx="6264422" cy="665162"/>
            </a:xfrm>
          </p:grpSpPr>
          <p:grpSp>
            <p:nvGrpSpPr>
              <p:cNvPr id="8" name="Group 7"/>
              <p:cNvGrpSpPr>
                <a:grpSpLocks/>
              </p:cNvGrpSpPr>
              <p:nvPr/>
            </p:nvGrpSpPr>
            <p:grpSpPr bwMode="auto">
              <a:xfrm>
                <a:off x="1331913" y="2486012"/>
                <a:ext cx="762000" cy="665162"/>
                <a:chOff x="3174" y="2656"/>
                <a:chExt cx="1549" cy="1351"/>
              </a:xfrm>
            </p:grpSpPr>
            <p:sp>
              <p:nvSpPr>
                <p:cNvPr id="618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45"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85" name="Text Box 16"/>
              <p:cNvSpPr txBox="1">
                <a:spLocks noChangeArrowheads="1"/>
              </p:cNvSpPr>
              <p:nvPr/>
            </p:nvSpPr>
            <p:spPr bwMode="gray">
              <a:xfrm>
                <a:off x="1545595" y="25844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2</a:t>
                </a:r>
              </a:p>
            </p:txBody>
          </p:sp>
          <p:sp>
            <p:nvSpPr>
              <p:cNvPr id="6186" name="Text Box 12"/>
              <p:cNvSpPr txBox="1">
                <a:spLocks noChangeArrowheads="1"/>
              </p:cNvSpPr>
              <p:nvPr/>
            </p:nvSpPr>
            <p:spPr bwMode="gray">
              <a:xfrm>
                <a:off x="2117725" y="2566975"/>
                <a:ext cx="547861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FF0000"/>
                    </a:solidFill>
                    <a:latin typeface="黑体" pitchFamily="49" charset="-122"/>
                    <a:ea typeface="黑体" pitchFamily="49" charset="-122"/>
                  </a:rPr>
                  <a:t>功能概述</a:t>
                </a:r>
              </a:p>
            </p:txBody>
          </p:sp>
        </p:grpSp>
        <p:grpSp>
          <p:nvGrpSpPr>
            <p:cNvPr id="9" name="组合 6"/>
            <p:cNvGrpSpPr>
              <a:grpSpLocks/>
            </p:cNvGrpSpPr>
            <p:nvPr/>
          </p:nvGrpSpPr>
          <p:grpSpPr bwMode="auto">
            <a:xfrm>
              <a:off x="899592" y="2911834"/>
              <a:ext cx="7416824" cy="665162"/>
              <a:chOff x="1331913" y="3378187"/>
              <a:chExt cx="7416824" cy="665162"/>
            </a:xfrm>
          </p:grpSpPr>
          <p:grpSp>
            <p:nvGrpSpPr>
              <p:cNvPr id="10" name="Group 17"/>
              <p:cNvGrpSpPr>
                <a:grpSpLocks/>
              </p:cNvGrpSpPr>
              <p:nvPr/>
            </p:nvGrpSpPr>
            <p:grpSpPr bwMode="auto">
              <a:xfrm>
                <a:off x="1331913" y="3378187"/>
                <a:ext cx="762000" cy="665162"/>
                <a:chOff x="1110" y="2656"/>
                <a:chExt cx="1549" cy="1351"/>
              </a:xfrm>
            </p:grpSpPr>
            <p:sp>
              <p:nvSpPr>
                <p:cNvPr id="618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8" name="Line 25"/>
              <p:cNvSpPr>
                <a:spLocks noChangeShapeType="1"/>
              </p:cNvSpPr>
              <p:nvPr/>
            </p:nvSpPr>
            <p:spPr bwMode="auto">
              <a:xfrm>
                <a:off x="1941513" y="3987787"/>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27"/>
              <p:cNvSpPr txBox="1">
                <a:spLocks noChangeArrowheads="1"/>
              </p:cNvSpPr>
              <p:nvPr/>
            </p:nvSpPr>
            <p:spPr bwMode="gray">
              <a:xfrm>
                <a:off x="1545595" y="34766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3</a:t>
                </a:r>
              </a:p>
            </p:txBody>
          </p:sp>
          <p:sp>
            <p:nvSpPr>
              <p:cNvPr id="6180" name="Text Box 16"/>
              <p:cNvSpPr txBox="1">
                <a:spLocks noChangeArrowheads="1"/>
              </p:cNvSpPr>
              <p:nvPr/>
            </p:nvSpPr>
            <p:spPr bwMode="gray">
              <a:xfrm>
                <a:off x="2117725" y="3473437"/>
                <a:ext cx="57666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系统架构</a:t>
                </a:r>
              </a:p>
            </p:txBody>
          </p:sp>
        </p:grpSp>
        <p:grpSp>
          <p:nvGrpSpPr>
            <p:cNvPr id="11" name="组合 7"/>
            <p:cNvGrpSpPr>
              <a:grpSpLocks/>
            </p:cNvGrpSpPr>
            <p:nvPr/>
          </p:nvGrpSpPr>
          <p:grpSpPr bwMode="auto">
            <a:xfrm>
              <a:off x="899592" y="3697652"/>
              <a:ext cx="7704856" cy="665162"/>
              <a:chOff x="1331913" y="4292587"/>
              <a:chExt cx="7704856" cy="665162"/>
            </a:xfrm>
          </p:grpSpPr>
          <p:grpSp>
            <p:nvGrpSpPr>
              <p:cNvPr id="12" name="Group 21"/>
              <p:cNvGrpSpPr>
                <a:grpSpLocks/>
              </p:cNvGrpSpPr>
              <p:nvPr/>
            </p:nvGrpSpPr>
            <p:grpSpPr bwMode="auto">
              <a:xfrm>
                <a:off x="1331913" y="4292587"/>
                <a:ext cx="762000" cy="665162"/>
                <a:chOff x="3174" y="2656"/>
                <a:chExt cx="1549" cy="1351"/>
              </a:xfrm>
            </p:grpSpPr>
            <p:sp>
              <p:nvSpPr>
                <p:cNvPr id="617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7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1" name="Line 28"/>
              <p:cNvSpPr>
                <a:spLocks noChangeShapeType="1"/>
              </p:cNvSpPr>
              <p:nvPr/>
            </p:nvSpPr>
            <p:spPr bwMode="auto">
              <a:xfrm>
                <a:off x="1941513" y="4888031"/>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Text Box 30"/>
              <p:cNvSpPr txBox="1">
                <a:spLocks noChangeArrowheads="1"/>
              </p:cNvSpPr>
              <p:nvPr/>
            </p:nvSpPr>
            <p:spPr bwMode="gray">
              <a:xfrm>
                <a:off x="1545595" y="43910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4</a:t>
                </a:r>
              </a:p>
            </p:txBody>
          </p:sp>
          <p:sp>
            <p:nvSpPr>
              <p:cNvPr id="6173" name="Text Box 16"/>
              <p:cNvSpPr txBox="1">
                <a:spLocks noChangeArrowheads="1"/>
              </p:cNvSpPr>
              <p:nvPr/>
            </p:nvSpPr>
            <p:spPr bwMode="gray">
              <a:xfrm>
                <a:off x="2117725" y="4408474"/>
                <a:ext cx="69190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操作介绍</a:t>
                </a:r>
              </a:p>
            </p:txBody>
          </p:sp>
        </p:grpSp>
        <p:grpSp>
          <p:nvGrpSpPr>
            <p:cNvPr id="13" name="组合 8"/>
            <p:cNvGrpSpPr>
              <a:grpSpLocks/>
            </p:cNvGrpSpPr>
            <p:nvPr/>
          </p:nvGrpSpPr>
          <p:grpSpPr bwMode="auto">
            <a:xfrm>
              <a:off x="899592" y="4554908"/>
              <a:ext cx="7416824" cy="665162"/>
              <a:chOff x="1285852" y="5121292"/>
              <a:chExt cx="7416824" cy="665162"/>
            </a:xfrm>
          </p:grpSpPr>
          <p:grpSp>
            <p:nvGrpSpPr>
              <p:cNvPr id="14" name="Group 3"/>
              <p:cNvGrpSpPr>
                <a:grpSpLocks/>
              </p:cNvGrpSpPr>
              <p:nvPr/>
            </p:nvGrpSpPr>
            <p:grpSpPr bwMode="auto">
              <a:xfrm>
                <a:off x="1285852" y="5121292"/>
                <a:ext cx="762000" cy="665162"/>
                <a:chOff x="1110" y="2656"/>
                <a:chExt cx="1549" cy="1351"/>
              </a:xfrm>
            </p:grpSpPr>
            <p:sp>
              <p:nvSpPr>
                <p:cNvPr id="61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2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64" name="Line 11"/>
              <p:cNvSpPr>
                <a:spLocks noChangeShapeType="1"/>
              </p:cNvSpPr>
              <p:nvPr/>
            </p:nvSpPr>
            <p:spPr bwMode="auto">
              <a:xfrm>
                <a:off x="1895451" y="5730892"/>
                <a:ext cx="6807225"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2"/>
              <p:cNvSpPr txBox="1">
                <a:spLocks noChangeArrowheads="1"/>
              </p:cNvSpPr>
              <p:nvPr/>
            </p:nvSpPr>
            <p:spPr bwMode="auto">
              <a:xfrm>
                <a:off x="2071664" y="5222892"/>
                <a:ext cx="4668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endParaRPr lang="zh-CN" altLang="en-US" sz="2000" dirty="0">
                  <a:latin typeface="黑体" pitchFamily="49" charset="-122"/>
                  <a:ea typeface="黑体" pitchFamily="49" charset="-122"/>
                </a:endParaRPr>
              </a:p>
            </p:txBody>
          </p:sp>
          <p:sp>
            <p:nvSpPr>
              <p:cNvPr id="6166" name="Text Box 13"/>
              <p:cNvSpPr txBox="1">
                <a:spLocks noChangeArrowheads="1"/>
              </p:cNvSpPr>
              <p:nvPr/>
            </p:nvSpPr>
            <p:spPr bwMode="gray">
              <a:xfrm>
                <a:off x="1499534" y="5219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5</a:t>
                </a:r>
              </a:p>
            </p:txBody>
          </p:sp>
        </p:grpSp>
        <p:sp>
          <p:nvSpPr>
            <p:cNvPr id="6155" name="Line 25"/>
            <p:cNvSpPr>
              <a:spLocks noChangeShapeType="1"/>
            </p:cNvSpPr>
            <p:nvPr/>
          </p:nvSpPr>
          <p:spPr bwMode="auto">
            <a:xfrm>
              <a:off x="1475656" y="2692390"/>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6</a:t>
            </a:fld>
            <a:endParaRPr lang="zh-CN" altLang="en-US" dirty="0"/>
          </a:p>
        </p:txBody>
      </p:sp>
      <p:sp>
        <p:nvSpPr>
          <p:cNvPr id="46" name="TextBox 45"/>
          <p:cNvSpPr txBox="1"/>
          <p:nvPr/>
        </p:nvSpPr>
        <p:spPr>
          <a:xfrm>
            <a:off x="2123728" y="5045114"/>
            <a:ext cx="1512168" cy="400110"/>
          </a:xfrm>
          <a:prstGeom prst="rect">
            <a:avLst/>
          </a:prstGeom>
          <a:noFill/>
        </p:spPr>
        <p:txBody>
          <a:bodyPr wrap="square" rtlCol="0">
            <a:spAutoFit/>
          </a:bodyPr>
          <a:lstStyle/>
          <a:p>
            <a:r>
              <a:rPr lang="zh-CN" altLang="en-US" dirty="0" smtClean="0">
                <a:latin typeface="黑体" pitchFamily="49" charset="-122"/>
                <a:ea typeface="黑体" pitchFamily="49" charset="-122"/>
              </a:rPr>
              <a:t> </a:t>
            </a:r>
            <a:r>
              <a:rPr lang="zh-CN" altLang="en-US" sz="2000" dirty="0" smtClean="0">
                <a:latin typeface="黑体" pitchFamily="49" charset="-122"/>
                <a:ea typeface="黑体" pitchFamily="49" charset="-122"/>
              </a:rPr>
              <a:t>系统价值</a:t>
            </a:r>
            <a:endParaRPr lang="zh-CN" altLang="en-US" dirty="0" smtClean="0">
              <a:latin typeface="黑体" pitchFamily="49" charset="-122"/>
              <a:ea typeface="黑体"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三、功能概述</a:t>
            </a:r>
            <a:endParaRPr lang="zh-CN" altLang="en-US" dirty="0"/>
          </a:p>
        </p:txBody>
      </p:sp>
      <p:sp>
        <p:nvSpPr>
          <p:cNvPr id="10243" name="内容占位符 2"/>
          <p:cNvSpPr>
            <a:spLocks noGrp="1"/>
          </p:cNvSpPr>
          <p:nvPr>
            <p:ph idx="1"/>
          </p:nvPr>
        </p:nvSpPr>
        <p:spPr>
          <a:xfrm>
            <a:off x="467544" y="1268760"/>
            <a:ext cx="8229600" cy="4968552"/>
          </a:xfrm>
        </p:spPr>
        <p:txBody>
          <a:bodyPr/>
          <a:lstStyle/>
          <a:p>
            <a:pPr indent="304800">
              <a:lnSpc>
                <a:spcPct val="200000"/>
              </a:lnSpc>
              <a:buFont typeface="Wingdings" pitchFamily="2" charset="2"/>
              <a:buChar char="Ø"/>
            </a:pPr>
            <a:r>
              <a:rPr lang="en-US" altLang="zh-CN" sz="2000" dirty="0" smtClean="0">
                <a:latin typeface="微软雅黑" pitchFamily="34" charset="-122"/>
                <a:ea typeface="微软雅黑" pitchFamily="34" charset="-122"/>
              </a:rPr>
              <a:t> 1</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建</a:t>
            </a:r>
            <a:r>
              <a:rPr lang="zh-CN" altLang="zh-CN" sz="2000" dirty="0" smtClean="0">
                <a:latin typeface="微软雅黑" pitchFamily="34" charset="-122"/>
                <a:ea typeface="微软雅黑" pitchFamily="34" charset="-122"/>
              </a:rPr>
              <a:t>设项目</a:t>
            </a:r>
            <a:r>
              <a:rPr lang="zh-CN" altLang="en-US" sz="2000" dirty="0" smtClean="0">
                <a:latin typeface="微软雅黑" pitchFamily="34" charset="-122"/>
                <a:ea typeface="微软雅黑" pitchFamily="34" charset="-122"/>
              </a:rPr>
              <a:t>全过程投资管理及审计</a:t>
            </a:r>
            <a:r>
              <a:rPr lang="zh-CN" altLang="zh-CN" sz="2000" dirty="0" smtClean="0">
                <a:latin typeface="微软雅黑" pitchFamily="34" charset="-122"/>
                <a:ea typeface="微软雅黑" pitchFamily="34" charset="-122"/>
              </a:rPr>
              <a:t>系统平台是一款为建设项目全过程</a:t>
            </a:r>
            <a:r>
              <a:rPr lang="zh-CN" altLang="en-US" sz="2000" dirty="0" smtClean="0">
                <a:latin typeface="微软雅黑" pitchFamily="34" charset="-122"/>
                <a:ea typeface="微软雅黑" pitchFamily="34" charset="-122"/>
              </a:rPr>
              <a:t>投资</a:t>
            </a:r>
            <a:r>
              <a:rPr lang="zh-CN" altLang="zh-CN" sz="2000" dirty="0" smtClean="0">
                <a:latin typeface="微软雅黑" pitchFamily="34" charset="-122"/>
                <a:ea typeface="微软雅黑" pitchFamily="34" charset="-122"/>
              </a:rPr>
              <a:t>管理</a:t>
            </a:r>
            <a:r>
              <a:rPr lang="zh-CN" altLang="en-US" sz="2000" dirty="0" smtClean="0">
                <a:latin typeface="微软雅黑" pitchFamily="34" charset="-122"/>
                <a:ea typeface="微软雅黑" pitchFamily="34" charset="-122"/>
              </a:rPr>
              <a:t>与审计</a:t>
            </a:r>
            <a:r>
              <a:rPr lang="zh-CN" altLang="en-US" sz="2000" b="1" dirty="0" smtClean="0">
                <a:solidFill>
                  <a:srgbClr val="FF9900"/>
                </a:solidFill>
                <a:latin typeface="微软雅黑" pitchFamily="34" charset="-122"/>
                <a:ea typeface="微软雅黑" pitchFamily="34" charset="-122"/>
              </a:rPr>
              <a:t>量身打造的业务系统，以项目为主线，</a:t>
            </a:r>
            <a:r>
              <a:rPr lang="zh-CN" altLang="en-US" sz="2000" dirty="0" smtClean="0">
                <a:latin typeface="微软雅黑" pitchFamily="34" charset="-122"/>
                <a:ea typeface="微软雅黑" pitchFamily="34" charset="-122"/>
              </a:rPr>
              <a:t>主要通过网络平台来实现，借助于</a:t>
            </a:r>
            <a:r>
              <a:rPr lang="zh-CN" altLang="en-US" sz="2000" b="1" dirty="0" smtClean="0">
                <a:solidFill>
                  <a:srgbClr val="FF9900"/>
                </a:solidFill>
                <a:latin typeface="微软雅黑" pitchFamily="34" charset="-122"/>
                <a:ea typeface="微软雅黑" pitchFamily="34" charset="-122"/>
              </a:rPr>
              <a:t>云计算技术</a:t>
            </a:r>
            <a:r>
              <a:rPr lang="zh-CN" altLang="en-US" sz="2000" dirty="0" smtClean="0">
                <a:latin typeface="微软雅黑" pitchFamily="34" charset="-122"/>
                <a:ea typeface="微软雅黑" pitchFamily="34" charset="-122"/>
              </a:rPr>
              <a:t>，打破地域和空间束缚，实行远程操作。</a:t>
            </a:r>
            <a:endParaRPr lang="en-US" altLang="zh-CN" sz="2000" dirty="0" smtClean="0">
              <a:latin typeface="微软雅黑" pitchFamily="34" charset="-122"/>
              <a:ea typeface="微软雅黑" pitchFamily="34" charset="-122"/>
            </a:endParaRPr>
          </a:p>
          <a:p>
            <a:pPr indent="304800">
              <a:lnSpc>
                <a:spcPct val="200000"/>
              </a:lnSpc>
              <a:buFont typeface="Wingdings" pitchFamily="2" charset="2"/>
              <a:buChar char="Ø"/>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、将</a:t>
            </a:r>
            <a:r>
              <a:rPr lang="zh-CN" altLang="en-US" sz="2000" b="1" dirty="0" smtClean="0">
                <a:solidFill>
                  <a:srgbClr val="FF9900"/>
                </a:solidFill>
                <a:latin typeface="微软雅黑" pitchFamily="34" charset="-122"/>
                <a:ea typeface="微软雅黑" pitchFamily="34" charset="-122"/>
              </a:rPr>
              <a:t>参建各单位</a:t>
            </a:r>
            <a:r>
              <a:rPr lang="zh-CN" altLang="en-US" sz="2000" dirty="0" smtClean="0">
                <a:latin typeface="微软雅黑" pitchFamily="34" charset="-122"/>
                <a:ea typeface="微软雅黑" pitchFamily="34" charset="-122"/>
              </a:rPr>
              <a:t>（如：建设、施工、监理、咨询、审计等单位及政府相关部门）在</a:t>
            </a:r>
            <a:r>
              <a:rPr lang="zh-CN" altLang="en-US" sz="2000" b="1" dirty="0" smtClean="0">
                <a:solidFill>
                  <a:srgbClr val="FF9900"/>
                </a:solidFill>
                <a:latin typeface="微软雅黑" pitchFamily="34" charset="-122"/>
                <a:ea typeface="微软雅黑" pitchFamily="34" charset="-122"/>
              </a:rPr>
              <a:t>各阶段</a:t>
            </a:r>
            <a:r>
              <a:rPr lang="zh-CN" altLang="zh-CN" sz="2000" dirty="0" smtClean="0">
                <a:latin typeface="微软雅黑" pitchFamily="34" charset="-122"/>
                <a:ea typeface="微软雅黑" pitchFamily="34" charset="-122"/>
              </a:rPr>
              <a:t>（如：决策、勘设、招投标阶段、施工</a:t>
            </a:r>
            <a:r>
              <a:rPr lang="zh-CN" altLang="en-US" sz="2000" dirty="0" smtClean="0">
                <a:latin typeface="微软雅黑" pitchFamily="34" charset="-122"/>
                <a:ea typeface="微软雅黑" pitchFamily="34" charset="-122"/>
              </a:rPr>
              <a:t>及</a:t>
            </a:r>
            <a:r>
              <a:rPr lang="zh-CN" altLang="zh-CN" sz="2000" dirty="0" smtClean="0">
                <a:latin typeface="微软雅黑" pitchFamily="34" charset="-122"/>
                <a:ea typeface="微软雅黑" pitchFamily="34" charset="-122"/>
              </a:rPr>
              <a:t>竣工阶段）</a:t>
            </a:r>
            <a:r>
              <a:rPr lang="zh-CN" altLang="en-US" sz="2000" dirty="0" smtClean="0">
                <a:latin typeface="微软雅黑" pitchFamily="34" charset="-122"/>
                <a:ea typeface="微软雅黑" pitchFamily="34" charset="-122"/>
              </a:rPr>
              <a:t>的工作事项、数据采取工具软件与管理平台相结合的方式</a:t>
            </a:r>
            <a:r>
              <a:rPr lang="zh-CN" altLang="en-US" sz="2000" b="1" dirty="0" smtClean="0">
                <a:solidFill>
                  <a:srgbClr val="FF9900"/>
                </a:solidFill>
                <a:latin typeface="微软雅黑" pitchFamily="34" charset="-122"/>
                <a:ea typeface="微软雅黑" pitchFamily="34" charset="-122"/>
              </a:rPr>
              <a:t>进行网络流转和审查。</a:t>
            </a:r>
            <a:endParaRPr lang="en-US" altLang="zh-CN" sz="20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7</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dirty="0" smtClean="0"/>
              <a:t>三、功能概述</a:t>
            </a:r>
            <a:endParaRPr lang="zh-CN" altLang="en-US" dirty="0"/>
          </a:p>
        </p:txBody>
      </p:sp>
      <p:sp>
        <p:nvSpPr>
          <p:cNvPr id="11267" name="内容占位符 2"/>
          <p:cNvSpPr>
            <a:spLocks noGrp="1"/>
          </p:cNvSpPr>
          <p:nvPr>
            <p:ph idx="1"/>
          </p:nvPr>
        </p:nvSpPr>
        <p:spPr>
          <a:xfrm>
            <a:off x="457200" y="1423988"/>
            <a:ext cx="8229600" cy="5005387"/>
          </a:xfrm>
        </p:spPr>
        <p:txBody>
          <a:bodyPr/>
          <a:lstStyle/>
          <a:p>
            <a:pPr indent="304800">
              <a:lnSpc>
                <a:spcPct val="150000"/>
              </a:lnSpc>
              <a:buFont typeface="Wingdings" pitchFamily="2" charset="2"/>
              <a:buChar char="Ø"/>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、自动形成</a:t>
            </a:r>
            <a:r>
              <a:rPr lang="zh-CN" altLang="en-US" sz="2000" b="1" dirty="0" smtClean="0">
                <a:solidFill>
                  <a:srgbClr val="FF9900"/>
                </a:solidFill>
                <a:latin typeface="微软雅黑" pitchFamily="34" charset="-122"/>
                <a:ea typeface="微软雅黑" pitchFamily="34" charset="-122"/>
              </a:rPr>
              <a:t>工作底稿、台帐、报表和档案</a:t>
            </a:r>
            <a:r>
              <a:rPr lang="zh-CN" altLang="en-US" sz="2000" dirty="0" smtClean="0">
                <a:latin typeface="微软雅黑" pitchFamily="34" charset="-122"/>
                <a:ea typeface="微软雅黑" pitchFamily="34" charset="-122"/>
              </a:rPr>
              <a:t>，实现</a:t>
            </a:r>
            <a:r>
              <a:rPr lang="zh-CN" altLang="en-US" sz="2000" b="1" dirty="0" smtClean="0">
                <a:solidFill>
                  <a:srgbClr val="FF9900"/>
                </a:solidFill>
                <a:latin typeface="微软雅黑" pitchFamily="34" charset="-122"/>
                <a:ea typeface="微软雅黑" pitchFamily="34" charset="-122"/>
              </a:rPr>
              <a:t>即时沟通，数据共享，灵活应用、智能协同以及动静态管理</a:t>
            </a:r>
            <a:r>
              <a:rPr lang="zh-CN" altLang="en-US" sz="2000" dirty="0" smtClean="0">
                <a:latin typeface="微软雅黑" pitchFamily="34" charset="-122"/>
                <a:ea typeface="微软雅黑" pitchFamily="34" charset="-122"/>
              </a:rPr>
              <a:t>，并将建设项目的</a:t>
            </a:r>
            <a:r>
              <a:rPr lang="zh-CN" altLang="en-US" sz="2000" b="1" dirty="0" smtClean="0">
                <a:solidFill>
                  <a:srgbClr val="FF9900"/>
                </a:solidFill>
                <a:latin typeface="微软雅黑" pitchFamily="34" charset="-122"/>
                <a:ea typeface="微软雅黑" pitchFamily="34" charset="-122"/>
              </a:rPr>
              <a:t>业务流、投资流和管理流</a:t>
            </a:r>
            <a:r>
              <a:rPr lang="zh-CN" altLang="en-US" sz="2000" dirty="0" smtClean="0">
                <a:latin typeface="微软雅黑" pitchFamily="34" charset="-122"/>
                <a:ea typeface="微软雅黑" pitchFamily="34" charset="-122"/>
              </a:rPr>
              <a:t>融为一体，为建设项目全过程投资管理与审计提供了</a:t>
            </a:r>
            <a:r>
              <a:rPr lang="zh-CN" altLang="en-US" sz="2000" b="1" dirty="0" smtClean="0">
                <a:solidFill>
                  <a:srgbClr val="FF9900"/>
                </a:solidFill>
                <a:latin typeface="微软雅黑" pitchFamily="34" charset="-122"/>
                <a:ea typeface="微软雅黑" pitchFamily="34" charset="-122"/>
              </a:rPr>
              <a:t>最佳解决方案</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indent="304800">
              <a:lnSpc>
                <a:spcPct val="150000"/>
              </a:lnSpc>
              <a:buFont typeface="Wingdings" pitchFamily="2" charset="2"/>
              <a:buChar char="Ø"/>
            </a:pP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、根据系统设定的</a:t>
            </a:r>
            <a:r>
              <a:rPr lang="zh-CN" altLang="en-US" sz="2000" b="1" dirty="0" smtClean="0">
                <a:solidFill>
                  <a:srgbClr val="FF9900"/>
                </a:solidFill>
                <a:latin typeface="微软雅黑" pitchFamily="34" charset="-122"/>
                <a:ea typeface="微软雅黑" pitchFamily="34" charset="-122"/>
              </a:rPr>
              <a:t>监控点和预警条件</a:t>
            </a:r>
            <a:r>
              <a:rPr lang="zh-CN" altLang="en-US" sz="2000" dirty="0" smtClean="0">
                <a:latin typeface="微软雅黑" pitchFamily="34" charset="-122"/>
                <a:ea typeface="微软雅黑" pitchFamily="34" charset="-122"/>
              </a:rPr>
              <a:t>，自动对建设项目全过程管理要素（合同、投资、采购、人员绩效等）进行</a:t>
            </a:r>
            <a:r>
              <a:rPr lang="zh-CN" altLang="en-US" sz="2000" b="1" dirty="0" smtClean="0">
                <a:solidFill>
                  <a:srgbClr val="FF9900"/>
                </a:solidFill>
                <a:latin typeface="微软雅黑" pitchFamily="34" charset="-122"/>
                <a:ea typeface="微软雅黑" pitchFamily="34" charset="-122"/>
              </a:rPr>
              <a:t>实时监控和预警，并提出预防和纠偏措施。</a:t>
            </a:r>
          </a:p>
          <a:p>
            <a:pPr indent="304800">
              <a:lnSpc>
                <a:spcPct val="150000"/>
              </a:lnSpc>
              <a:buFont typeface="Wingdings" pitchFamily="2" charset="2"/>
              <a:buChar char="Ø"/>
            </a:pPr>
            <a:r>
              <a:rPr lang="en-US" altLang="zh-CN" sz="2000" dirty="0" smtClean="0">
                <a:latin typeface="微软雅黑" pitchFamily="34" charset="-122"/>
                <a:ea typeface="微软雅黑" pitchFamily="34" charset="-122"/>
              </a:rPr>
              <a:t> 5</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建</a:t>
            </a:r>
            <a:r>
              <a:rPr lang="zh-CN" altLang="zh-CN" sz="2000" dirty="0" smtClean="0">
                <a:latin typeface="微软雅黑" pitchFamily="34" charset="-122"/>
                <a:ea typeface="微软雅黑" pitchFamily="34" charset="-122"/>
              </a:rPr>
              <a:t>设项目</a:t>
            </a:r>
            <a:r>
              <a:rPr lang="zh-CN" altLang="en-US" sz="2000" dirty="0" smtClean="0">
                <a:latin typeface="微软雅黑" pitchFamily="34" charset="-122"/>
                <a:ea typeface="微软雅黑" pitchFamily="34" charset="-122"/>
              </a:rPr>
              <a:t>全过程投资管理及审计客户端系统提供了</a:t>
            </a:r>
            <a:r>
              <a:rPr lang="zh-CN" altLang="en-US" sz="2000" b="1" dirty="0" smtClean="0">
                <a:solidFill>
                  <a:srgbClr val="FF9900"/>
                </a:solidFill>
                <a:latin typeface="微软雅黑" pitchFamily="34" charset="-122"/>
                <a:ea typeface="微软雅黑" pitchFamily="34" charset="-122"/>
              </a:rPr>
              <a:t>消息提醒、信息交流、协同工作、网盘存储、快速入口等功能，</a:t>
            </a:r>
            <a:r>
              <a:rPr lang="zh-CN" altLang="en-US" sz="2000" dirty="0" smtClean="0">
                <a:latin typeface="微软雅黑" pitchFamily="34" charset="-122"/>
                <a:ea typeface="微软雅黑" pitchFamily="34" charset="-122"/>
              </a:rPr>
              <a:t>实现了与建设项目全过程投资管理与审计系统平台的</a:t>
            </a:r>
            <a:r>
              <a:rPr lang="zh-CN" altLang="en-US" sz="2000" b="1" dirty="0" smtClean="0">
                <a:solidFill>
                  <a:srgbClr val="FF9900"/>
                </a:solidFill>
                <a:latin typeface="微软雅黑" pitchFamily="34" charset="-122"/>
                <a:ea typeface="微软雅黑" pitchFamily="34" charset="-122"/>
              </a:rPr>
              <a:t>无缝对接。</a:t>
            </a:r>
          </a:p>
        </p:txBody>
      </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8</a:t>
            </a:fld>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7163"/>
            <a:ext cx="6130925" cy="706437"/>
          </a:xfrm>
        </p:spPr>
        <p:txBody>
          <a:bodyPr rtlCol="0"/>
          <a:lstStyle/>
          <a:p>
            <a:pPr fontAlgn="auto">
              <a:spcAft>
                <a:spcPts val="0"/>
              </a:spcAft>
              <a:defRPr/>
            </a:pPr>
            <a:r>
              <a:rPr lang="zh-CN" altLang="en-US" sz="3600" dirty="0" smtClean="0"/>
              <a:t>目  录</a:t>
            </a:r>
            <a:endParaRPr lang="zh-CN" altLang="en-US" sz="3600" dirty="0"/>
          </a:p>
        </p:txBody>
      </p:sp>
      <p:grpSp>
        <p:nvGrpSpPr>
          <p:cNvPr id="3" name="组合 3"/>
          <p:cNvGrpSpPr>
            <a:grpSpLocks/>
          </p:cNvGrpSpPr>
          <p:nvPr/>
        </p:nvGrpSpPr>
        <p:grpSpPr bwMode="auto">
          <a:xfrm>
            <a:off x="1619672" y="1628800"/>
            <a:ext cx="6100762" cy="3951286"/>
            <a:chOff x="899592" y="1268760"/>
            <a:chExt cx="7704856" cy="3951310"/>
          </a:xfrm>
        </p:grpSpPr>
        <p:grpSp>
          <p:nvGrpSpPr>
            <p:cNvPr id="5" name="组合 4"/>
            <p:cNvGrpSpPr>
              <a:grpSpLocks/>
            </p:cNvGrpSpPr>
            <p:nvPr/>
          </p:nvGrpSpPr>
          <p:grpSpPr bwMode="auto">
            <a:xfrm>
              <a:off x="899592" y="1268760"/>
              <a:ext cx="7383288" cy="665162"/>
              <a:chOff x="1331913" y="1571612"/>
              <a:chExt cx="7383288" cy="665162"/>
            </a:xfrm>
          </p:grpSpPr>
          <p:grpSp>
            <p:nvGrpSpPr>
              <p:cNvPr id="6" name="Group 3"/>
              <p:cNvGrpSpPr>
                <a:grpSpLocks/>
              </p:cNvGrpSpPr>
              <p:nvPr/>
            </p:nvGrpSpPr>
            <p:grpSpPr bwMode="auto">
              <a:xfrm>
                <a:off x="1331913" y="1571612"/>
                <a:ext cx="762000" cy="665162"/>
                <a:chOff x="1110" y="2656"/>
                <a:chExt cx="1549" cy="1351"/>
              </a:xfrm>
            </p:grpSpPr>
            <p:sp>
              <p:nvSpPr>
                <p:cNvPr id="619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9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5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91" name="Line 11"/>
              <p:cNvSpPr>
                <a:spLocks noChangeShapeType="1"/>
              </p:cNvSpPr>
              <p:nvPr/>
            </p:nvSpPr>
            <p:spPr bwMode="auto">
              <a:xfrm>
                <a:off x="1941512" y="2181212"/>
                <a:ext cx="6773689"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2" name="Text Box 12"/>
              <p:cNvSpPr txBox="1">
                <a:spLocks noChangeArrowheads="1"/>
              </p:cNvSpPr>
              <p:nvPr/>
            </p:nvSpPr>
            <p:spPr bwMode="auto">
              <a:xfrm>
                <a:off x="2117725" y="1673212"/>
                <a:ext cx="576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a:solidFill>
                      <a:srgbClr val="00B050"/>
                    </a:solidFill>
                    <a:latin typeface="黑体" pitchFamily="49" charset="-122"/>
                    <a:ea typeface="黑体" pitchFamily="49" charset="-122"/>
                  </a:rPr>
                  <a:t>开发动因</a:t>
                </a:r>
              </a:p>
            </p:txBody>
          </p:sp>
          <p:sp>
            <p:nvSpPr>
              <p:cNvPr id="6193" name="Text Box 13"/>
              <p:cNvSpPr txBox="1">
                <a:spLocks noChangeArrowheads="1"/>
              </p:cNvSpPr>
              <p:nvPr/>
            </p:nvSpPr>
            <p:spPr bwMode="gray">
              <a:xfrm>
                <a:off x="1545595" y="16700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1</a:t>
                </a:r>
              </a:p>
            </p:txBody>
          </p:sp>
        </p:grpSp>
        <p:grpSp>
          <p:nvGrpSpPr>
            <p:cNvPr id="7" name="组合 5"/>
            <p:cNvGrpSpPr>
              <a:grpSpLocks/>
            </p:cNvGrpSpPr>
            <p:nvPr/>
          </p:nvGrpSpPr>
          <p:grpSpPr bwMode="auto">
            <a:xfrm>
              <a:off x="899592" y="2054578"/>
              <a:ext cx="6264422" cy="665162"/>
              <a:chOff x="1331913" y="2486012"/>
              <a:chExt cx="6264422" cy="665162"/>
            </a:xfrm>
          </p:grpSpPr>
          <p:grpSp>
            <p:nvGrpSpPr>
              <p:cNvPr id="8" name="Group 7"/>
              <p:cNvGrpSpPr>
                <a:grpSpLocks/>
              </p:cNvGrpSpPr>
              <p:nvPr/>
            </p:nvGrpSpPr>
            <p:grpSpPr bwMode="auto">
              <a:xfrm>
                <a:off x="1331913" y="2486012"/>
                <a:ext cx="762000" cy="665162"/>
                <a:chOff x="3174" y="2656"/>
                <a:chExt cx="1549" cy="1351"/>
              </a:xfrm>
            </p:grpSpPr>
            <p:sp>
              <p:nvSpPr>
                <p:cNvPr id="618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45"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85" name="Text Box 16"/>
              <p:cNvSpPr txBox="1">
                <a:spLocks noChangeArrowheads="1"/>
              </p:cNvSpPr>
              <p:nvPr/>
            </p:nvSpPr>
            <p:spPr bwMode="gray">
              <a:xfrm>
                <a:off x="1545595" y="258443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2</a:t>
                </a:r>
              </a:p>
            </p:txBody>
          </p:sp>
          <p:sp>
            <p:nvSpPr>
              <p:cNvPr id="6186" name="Text Box 12"/>
              <p:cNvSpPr txBox="1">
                <a:spLocks noChangeArrowheads="1"/>
              </p:cNvSpPr>
              <p:nvPr/>
            </p:nvSpPr>
            <p:spPr bwMode="gray">
              <a:xfrm>
                <a:off x="2117725" y="2566975"/>
                <a:ext cx="547861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00B050"/>
                    </a:solidFill>
                    <a:latin typeface="黑体" pitchFamily="49" charset="-122"/>
                    <a:ea typeface="黑体" pitchFamily="49" charset="-122"/>
                  </a:rPr>
                  <a:t>功能概述</a:t>
                </a:r>
              </a:p>
            </p:txBody>
          </p:sp>
        </p:grpSp>
        <p:grpSp>
          <p:nvGrpSpPr>
            <p:cNvPr id="9" name="组合 6"/>
            <p:cNvGrpSpPr>
              <a:grpSpLocks/>
            </p:cNvGrpSpPr>
            <p:nvPr/>
          </p:nvGrpSpPr>
          <p:grpSpPr bwMode="auto">
            <a:xfrm>
              <a:off x="899592" y="2911834"/>
              <a:ext cx="7416824" cy="665162"/>
              <a:chOff x="1331913" y="3378187"/>
              <a:chExt cx="7416824" cy="665162"/>
            </a:xfrm>
          </p:grpSpPr>
          <p:grpSp>
            <p:nvGrpSpPr>
              <p:cNvPr id="10" name="Group 17"/>
              <p:cNvGrpSpPr>
                <a:grpSpLocks/>
              </p:cNvGrpSpPr>
              <p:nvPr/>
            </p:nvGrpSpPr>
            <p:grpSpPr bwMode="auto">
              <a:xfrm>
                <a:off x="1331913" y="3378187"/>
                <a:ext cx="762000" cy="665162"/>
                <a:chOff x="1110" y="2656"/>
                <a:chExt cx="1549" cy="1351"/>
              </a:xfrm>
            </p:grpSpPr>
            <p:sp>
              <p:nvSpPr>
                <p:cNvPr id="618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8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8" name="Line 25"/>
              <p:cNvSpPr>
                <a:spLocks noChangeShapeType="1"/>
              </p:cNvSpPr>
              <p:nvPr/>
            </p:nvSpPr>
            <p:spPr bwMode="auto">
              <a:xfrm>
                <a:off x="1941513" y="3987787"/>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27"/>
              <p:cNvSpPr txBox="1">
                <a:spLocks noChangeArrowheads="1"/>
              </p:cNvSpPr>
              <p:nvPr/>
            </p:nvSpPr>
            <p:spPr bwMode="gray">
              <a:xfrm>
                <a:off x="1545595" y="34766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3</a:t>
                </a:r>
              </a:p>
            </p:txBody>
          </p:sp>
          <p:sp>
            <p:nvSpPr>
              <p:cNvPr id="6180" name="Text Box 16"/>
              <p:cNvSpPr txBox="1">
                <a:spLocks noChangeArrowheads="1"/>
              </p:cNvSpPr>
              <p:nvPr/>
            </p:nvSpPr>
            <p:spPr bwMode="gray">
              <a:xfrm>
                <a:off x="2117725" y="3473437"/>
                <a:ext cx="57666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solidFill>
                      <a:srgbClr val="FF0000"/>
                    </a:solidFill>
                    <a:latin typeface="黑体" pitchFamily="49" charset="-122"/>
                    <a:ea typeface="黑体" pitchFamily="49" charset="-122"/>
                  </a:rPr>
                  <a:t>系统架构</a:t>
                </a:r>
              </a:p>
            </p:txBody>
          </p:sp>
        </p:grpSp>
        <p:grpSp>
          <p:nvGrpSpPr>
            <p:cNvPr id="11" name="组合 7"/>
            <p:cNvGrpSpPr>
              <a:grpSpLocks/>
            </p:cNvGrpSpPr>
            <p:nvPr/>
          </p:nvGrpSpPr>
          <p:grpSpPr bwMode="auto">
            <a:xfrm>
              <a:off x="899592" y="3697652"/>
              <a:ext cx="7704856" cy="665162"/>
              <a:chOff x="1331913" y="4292587"/>
              <a:chExt cx="7704856" cy="665162"/>
            </a:xfrm>
          </p:grpSpPr>
          <p:grpSp>
            <p:nvGrpSpPr>
              <p:cNvPr id="12" name="Group 21"/>
              <p:cNvGrpSpPr>
                <a:grpSpLocks/>
              </p:cNvGrpSpPr>
              <p:nvPr/>
            </p:nvGrpSpPr>
            <p:grpSpPr bwMode="auto">
              <a:xfrm>
                <a:off x="1331913" y="4292587"/>
                <a:ext cx="762000" cy="665162"/>
                <a:chOff x="3174" y="2656"/>
                <a:chExt cx="1549" cy="1351"/>
              </a:xfrm>
            </p:grpSpPr>
            <p:sp>
              <p:nvSpPr>
                <p:cNvPr id="617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7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71" name="Line 28"/>
              <p:cNvSpPr>
                <a:spLocks noChangeShapeType="1"/>
              </p:cNvSpPr>
              <p:nvPr/>
            </p:nvSpPr>
            <p:spPr bwMode="auto">
              <a:xfrm>
                <a:off x="1941513" y="4888031"/>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Text Box 30"/>
              <p:cNvSpPr txBox="1">
                <a:spLocks noChangeArrowheads="1"/>
              </p:cNvSpPr>
              <p:nvPr/>
            </p:nvSpPr>
            <p:spPr bwMode="gray">
              <a:xfrm>
                <a:off x="1545595" y="4391012"/>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4</a:t>
                </a:r>
              </a:p>
            </p:txBody>
          </p:sp>
          <p:sp>
            <p:nvSpPr>
              <p:cNvPr id="6173" name="Text Box 16"/>
              <p:cNvSpPr txBox="1">
                <a:spLocks noChangeArrowheads="1"/>
              </p:cNvSpPr>
              <p:nvPr/>
            </p:nvSpPr>
            <p:spPr bwMode="gray">
              <a:xfrm>
                <a:off x="2117725" y="4408474"/>
                <a:ext cx="6919044"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lang="zh-CN" altLang="en-US" sz="2000" dirty="0" smtClean="0">
                    <a:latin typeface="黑体" pitchFamily="49" charset="-122"/>
                    <a:ea typeface="黑体" pitchFamily="49" charset="-122"/>
                  </a:rPr>
                  <a:t>操作介绍</a:t>
                </a:r>
              </a:p>
            </p:txBody>
          </p:sp>
        </p:grpSp>
        <p:grpSp>
          <p:nvGrpSpPr>
            <p:cNvPr id="13" name="组合 8"/>
            <p:cNvGrpSpPr>
              <a:grpSpLocks/>
            </p:cNvGrpSpPr>
            <p:nvPr/>
          </p:nvGrpSpPr>
          <p:grpSpPr bwMode="auto">
            <a:xfrm>
              <a:off x="899592" y="4554908"/>
              <a:ext cx="7416824" cy="665162"/>
              <a:chOff x="1285852" y="5121292"/>
              <a:chExt cx="7416824" cy="665162"/>
            </a:xfrm>
          </p:grpSpPr>
          <p:grpSp>
            <p:nvGrpSpPr>
              <p:cNvPr id="14" name="Group 3"/>
              <p:cNvGrpSpPr>
                <a:grpSpLocks/>
              </p:cNvGrpSpPr>
              <p:nvPr/>
            </p:nvGrpSpPr>
            <p:grpSpPr bwMode="auto">
              <a:xfrm>
                <a:off x="1285852" y="5121292"/>
                <a:ext cx="762000" cy="665162"/>
                <a:chOff x="1110" y="2656"/>
                <a:chExt cx="1549" cy="1351"/>
              </a:xfrm>
            </p:grpSpPr>
            <p:sp>
              <p:nvSpPr>
                <p:cNvPr id="61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latin typeface="Bauhaus 93" pitchFamily="82" charset="0"/>
                    <a:ea typeface="黑体" pitchFamily="49" charset="-122"/>
                  </a:endParaRPr>
                </a:p>
              </p:txBody>
            </p:sp>
            <p:sp>
              <p:nvSpPr>
                <p:cNvPr id="61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sz="2000">
                    <a:latin typeface="Bauhaus 93" pitchFamily="82" charset="0"/>
                    <a:ea typeface="黑体" pitchFamily="49" charset="-122"/>
                  </a:endParaRPr>
                </a:p>
              </p:txBody>
            </p:sp>
            <p:sp>
              <p:nvSpPr>
                <p:cNvPr id="2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sz="2000">
                    <a:latin typeface="+mn-lt"/>
                    <a:ea typeface="+mn-ea"/>
                  </a:endParaRPr>
                </a:p>
              </p:txBody>
            </p:sp>
          </p:grpSp>
          <p:sp>
            <p:nvSpPr>
              <p:cNvPr id="6164" name="Line 11"/>
              <p:cNvSpPr>
                <a:spLocks noChangeShapeType="1"/>
              </p:cNvSpPr>
              <p:nvPr/>
            </p:nvSpPr>
            <p:spPr bwMode="auto">
              <a:xfrm>
                <a:off x="1895451" y="5730892"/>
                <a:ext cx="6807225"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2"/>
              <p:cNvSpPr txBox="1">
                <a:spLocks noChangeArrowheads="1"/>
              </p:cNvSpPr>
              <p:nvPr/>
            </p:nvSpPr>
            <p:spPr bwMode="auto">
              <a:xfrm>
                <a:off x="2071664" y="5222892"/>
                <a:ext cx="4668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endParaRPr lang="zh-CN" altLang="en-US" sz="2000" dirty="0">
                  <a:latin typeface="黑体" pitchFamily="49" charset="-122"/>
                  <a:ea typeface="黑体" pitchFamily="49" charset="-122"/>
                </a:endParaRPr>
              </a:p>
            </p:txBody>
          </p:sp>
          <p:sp>
            <p:nvSpPr>
              <p:cNvPr id="6166" name="Text Box 13"/>
              <p:cNvSpPr txBox="1">
                <a:spLocks noChangeArrowheads="1"/>
              </p:cNvSpPr>
              <p:nvPr/>
            </p:nvSpPr>
            <p:spPr bwMode="gray">
              <a:xfrm>
                <a:off x="1499534" y="5219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lang="en-US" altLang="zh-CN" sz="2000" b="1">
                    <a:solidFill>
                      <a:schemeClr val="bg1"/>
                    </a:solidFill>
                    <a:latin typeface="Arial Black" pitchFamily="34" charset="0"/>
                  </a:rPr>
                  <a:t>5</a:t>
                </a:r>
              </a:p>
            </p:txBody>
          </p:sp>
        </p:grpSp>
        <p:sp>
          <p:nvSpPr>
            <p:cNvPr id="6155" name="Line 25"/>
            <p:cNvSpPr>
              <a:spLocks noChangeShapeType="1"/>
            </p:cNvSpPr>
            <p:nvPr/>
          </p:nvSpPr>
          <p:spPr bwMode="auto">
            <a:xfrm>
              <a:off x="1475656" y="2692390"/>
              <a:ext cx="68072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02E9C59C-835F-4DE3-83B4-366083EDF019}" type="slidenum">
              <a:rPr lang="zh-CN" altLang="en-US" smtClean="0"/>
              <a:pPr>
                <a:defRPr/>
              </a:pPr>
              <a:t>9</a:t>
            </a:fld>
            <a:endParaRPr lang="zh-CN" altLang="en-US" dirty="0"/>
          </a:p>
        </p:txBody>
      </p:sp>
      <p:sp>
        <p:nvSpPr>
          <p:cNvPr id="46" name="TextBox 45"/>
          <p:cNvSpPr txBox="1"/>
          <p:nvPr/>
        </p:nvSpPr>
        <p:spPr>
          <a:xfrm>
            <a:off x="2123728" y="5045114"/>
            <a:ext cx="1512168" cy="400110"/>
          </a:xfrm>
          <a:prstGeom prst="rect">
            <a:avLst/>
          </a:prstGeom>
          <a:noFill/>
        </p:spPr>
        <p:txBody>
          <a:bodyPr wrap="square" rtlCol="0">
            <a:spAutoFit/>
          </a:bodyPr>
          <a:lstStyle/>
          <a:p>
            <a:r>
              <a:rPr lang="zh-CN" altLang="en-US" dirty="0" smtClean="0">
                <a:latin typeface="黑体" pitchFamily="49" charset="-122"/>
                <a:ea typeface="黑体" pitchFamily="49" charset="-122"/>
              </a:rPr>
              <a:t> </a:t>
            </a:r>
            <a:r>
              <a:rPr lang="zh-CN" altLang="en-US" sz="2000" dirty="0" smtClean="0">
                <a:latin typeface="黑体" pitchFamily="49" charset="-122"/>
                <a:ea typeface="黑体" pitchFamily="49" charset="-122"/>
              </a:rPr>
              <a:t>系统价值</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6904</TotalTime>
  <Words>1938</Words>
  <Application>Microsoft Macintosh PowerPoint</Application>
  <PresentationFormat>全屏显示(4:3)</PresentationFormat>
  <Paragraphs>528</Paragraphs>
  <Slides>35</Slides>
  <Notes>12</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建设项目全过程投资管理及审计系统介绍</vt:lpstr>
      <vt:lpstr>目  录</vt:lpstr>
      <vt:lpstr>一、开发动因</vt:lpstr>
      <vt:lpstr>一、开发动因</vt:lpstr>
      <vt:lpstr>一、开发动因</vt:lpstr>
      <vt:lpstr>目  录</vt:lpstr>
      <vt:lpstr>三、功能概述</vt:lpstr>
      <vt:lpstr>三、功能概述</vt:lpstr>
      <vt:lpstr>目  录</vt:lpstr>
      <vt:lpstr>四、系统架构－范围与对象</vt:lpstr>
      <vt:lpstr>一、系统介绍－平台架构</vt:lpstr>
      <vt:lpstr>目  录</vt:lpstr>
      <vt:lpstr>五、操作介绍：操作流程图</vt:lpstr>
      <vt:lpstr> </vt:lpstr>
      <vt:lpstr> </vt:lpstr>
      <vt:lpstr>五、操作介绍－操作步骤</vt:lpstr>
      <vt:lpstr>五、操作介绍－成果文件</vt:lpstr>
      <vt:lpstr>PowerPoint 演示文稿</vt:lpstr>
      <vt:lpstr>PowerPoint 演示文稿</vt:lpstr>
      <vt:lpstr>五、操作介绍－全过程审计招标文件</vt:lpstr>
      <vt:lpstr>五、操作介绍－变更洽商确认单</vt:lpstr>
      <vt:lpstr>五、操作介绍－进度款支付</vt:lpstr>
      <vt:lpstr>五、操作介绍－管理建议</vt:lpstr>
      <vt:lpstr>五、操作介绍－项目监控及报表</vt:lpstr>
      <vt:lpstr>五、操作介绍－其他辅助功能</vt:lpstr>
      <vt:lpstr>五、操作介绍－工程结算</vt:lpstr>
      <vt:lpstr>五、操作介绍－客户端系统操作</vt:lpstr>
      <vt:lpstr>五、操作介绍－配置用户的操作</vt:lpstr>
      <vt:lpstr>目  录</vt:lpstr>
      <vt:lpstr>二、系统价值</vt:lpstr>
      <vt:lpstr>二、系统价值</vt:lpstr>
      <vt:lpstr>二、系统价值</vt:lpstr>
      <vt:lpstr>二、系统价值</vt:lpstr>
      <vt:lpstr>二、系统价值</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tjy</dc:creator>
  <cp:lastModifiedBy>xuequn li</cp:lastModifiedBy>
  <cp:revision>266</cp:revision>
  <cp:lastPrinted>2013-10-14T07:09:20Z</cp:lastPrinted>
  <dcterms:created xsi:type="dcterms:W3CDTF">2013-07-16T03:44:52Z</dcterms:created>
  <dcterms:modified xsi:type="dcterms:W3CDTF">2016-04-22T05:55:36Z</dcterms:modified>
</cp:coreProperties>
</file>