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6" autoAdjust="0"/>
  </p:normalViewPr>
  <p:slideViewPr>
    <p:cSldViewPr snapToGrid="0">
      <p:cViewPr>
        <p:scale>
          <a:sx n="50" d="100"/>
          <a:sy n="50" d="100"/>
        </p:scale>
        <p:origin x="-115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3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8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8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7D88-DE29-43B0-806D-5B34BC778F9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AB82-F914-4A9B-A74F-54131BF8C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270647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xuf/dgcnn-from-JianLin-S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0525" y="3077287"/>
            <a:ext cx="10273862" cy="2387600"/>
          </a:xfrm>
        </p:spPr>
        <p:txBody>
          <a:bodyPr>
            <a:no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Dilate Gated Convolutional Neural </a:t>
            </a:r>
            <a:r>
              <a:rPr lang="en-US" altLang="zh-CN" sz="6600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Network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CN" altLang="zh-CN" sz="6600" dirty="0">
                <a:solidFill>
                  <a:schemeClr val="bg1"/>
                </a:solidFill>
                <a:latin typeface="Tempus Sans ITC" panose="04020404030D07020202" pitchFamily="82" charset="0"/>
              </a:rPr>
              <a:t>膨胀门卷积神经网络</a:t>
            </a:r>
            <a:r>
              <a:rPr lang="zh-CN" altLang="zh-CN" sz="6600" dirty="0">
                <a:solidFill>
                  <a:schemeClr val="bg1"/>
                </a:solidFill>
              </a:rPr>
              <a:t/>
            </a:r>
            <a:br>
              <a:rPr lang="zh-CN" altLang="zh-CN" sz="6600" dirty="0">
                <a:solidFill>
                  <a:schemeClr val="bg1"/>
                </a:solidFill>
              </a:rPr>
            </a:b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760" y="800100"/>
            <a:ext cx="11826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</a:rPr>
              <a:t>解决</a:t>
            </a:r>
            <a:r>
              <a:rPr lang="zh-CN" altLang="zh-CN" sz="4400" dirty="0">
                <a:solidFill>
                  <a:schemeClr val="bg1"/>
                </a:solidFill>
              </a:rPr>
              <a:t>梯度</a:t>
            </a:r>
            <a:r>
              <a:rPr lang="zh-CN" altLang="zh-CN" sz="4400" dirty="0" smtClean="0">
                <a:solidFill>
                  <a:schemeClr val="bg1"/>
                </a:solidFill>
              </a:rPr>
              <a:t>消失</a:t>
            </a:r>
            <a:r>
              <a:rPr lang="en-US" altLang="zh-CN" sz="4400" dirty="0" smtClean="0">
                <a:solidFill>
                  <a:schemeClr val="bg1"/>
                </a:solidFill>
              </a:rPr>
              <a:t>                    </a:t>
            </a:r>
            <a:r>
              <a:rPr lang="en-US" altLang="zh-CN" sz="4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zh-CN" sz="4400" dirty="0" smtClean="0">
                <a:solidFill>
                  <a:schemeClr val="bg1"/>
                </a:solidFill>
              </a:rPr>
              <a:t>模型</a:t>
            </a:r>
            <a:r>
              <a:rPr lang="zh-CN" altLang="zh-CN" sz="4400" dirty="0">
                <a:solidFill>
                  <a:schemeClr val="bg1"/>
                </a:solidFill>
              </a:rPr>
              <a:t>的深度能够</a:t>
            </a:r>
            <a:r>
              <a:rPr lang="zh-CN" altLang="zh-CN" sz="4400" dirty="0" smtClean="0">
                <a:solidFill>
                  <a:schemeClr val="bg1"/>
                </a:solidFill>
              </a:rPr>
              <a:t>更深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zh-CN" altLang="zh-CN" sz="4400" dirty="0" smtClean="0">
                <a:solidFill>
                  <a:schemeClr val="bg1"/>
                </a:solidFill>
              </a:rPr>
              <a:t>信息</a:t>
            </a:r>
            <a:r>
              <a:rPr lang="zh-CN" altLang="zh-CN" sz="4400" dirty="0">
                <a:solidFill>
                  <a:schemeClr val="bg1"/>
                </a:solidFill>
              </a:rPr>
              <a:t>能够在多通道</a:t>
            </a:r>
            <a:r>
              <a:rPr lang="zh-CN" altLang="zh-CN" sz="4400" dirty="0" smtClean="0">
                <a:solidFill>
                  <a:schemeClr val="bg1"/>
                </a:solidFill>
              </a:rPr>
              <a:t>传输</a:t>
            </a:r>
            <a:r>
              <a:rPr lang="en-US" altLang="zh-CN" sz="4400" dirty="0" smtClean="0">
                <a:solidFill>
                  <a:schemeClr val="bg1"/>
                </a:solidFill>
              </a:rPr>
              <a:t>  </a:t>
            </a:r>
            <a:r>
              <a:rPr lang="en-US" altLang="zh-CN" sz="4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4400" dirty="0" smtClean="0">
                <a:solidFill>
                  <a:schemeClr val="bg1"/>
                </a:solidFill>
                <a:sym typeface="Wingdings" panose="05000000000000000000" pitchFamily="2" charset="2"/>
              </a:rPr>
              <a:t>输出更丰富</a:t>
            </a:r>
            <a:endParaRPr lang="en-US" altLang="zh-CN" sz="4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zh-CN" altLang="zh-CN" sz="4400" dirty="0" smtClean="0">
                <a:solidFill>
                  <a:schemeClr val="bg1"/>
                </a:solidFill>
              </a:rPr>
              <a:t>从</a:t>
            </a:r>
            <a:r>
              <a:rPr lang="zh-CN" altLang="zh-CN" sz="4400" dirty="0">
                <a:solidFill>
                  <a:schemeClr val="bg1"/>
                </a:solidFill>
              </a:rPr>
              <a:t>模型集成的角度理解此模型的残差结构，假设有一个模型包含三层</a:t>
            </a:r>
            <a:r>
              <a:rPr lang="en-US" altLang="zh-CN" sz="4400" dirty="0">
                <a:solidFill>
                  <a:schemeClr val="bg1"/>
                </a:solidFill>
              </a:rPr>
              <a:t>DGCNN</a:t>
            </a:r>
            <a:r>
              <a:rPr lang="zh-CN" altLang="zh-CN" sz="4400" dirty="0">
                <a:solidFill>
                  <a:schemeClr val="bg1"/>
                </a:solidFill>
              </a:rPr>
              <a:t>，输入为</a:t>
            </a:r>
            <a:r>
              <a:rPr lang="en-US" altLang="zh-CN" sz="4400" dirty="0">
                <a:solidFill>
                  <a:schemeClr val="bg1"/>
                </a:solidFill>
              </a:rPr>
              <a:t>X</a:t>
            </a:r>
            <a:r>
              <a:rPr lang="zh-CN" altLang="zh-CN" sz="4400" dirty="0">
                <a:solidFill>
                  <a:schemeClr val="bg1"/>
                </a:solidFill>
              </a:rPr>
              <a:t>输出为</a:t>
            </a:r>
            <a:r>
              <a:rPr lang="en-US" altLang="zh-CN" sz="4400" dirty="0">
                <a:solidFill>
                  <a:schemeClr val="bg1"/>
                </a:solidFill>
              </a:rPr>
              <a:t>Y</a:t>
            </a:r>
            <a:r>
              <a:rPr lang="zh-CN" altLang="zh-CN" sz="4400" dirty="0">
                <a:solidFill>
                  <a:schemeClr val="bg1"/>
                </a:solidFill>
              </a:rPr>
              <a:t>，这三层</a:t>
            </a:r>
            <a:r>
              <a:rPr lang="en-US" altLang="zh-CN" sz="4400" dirty="0">
                <a:solidFill>
                  <a:schemeClr val="bg1"/>
                </a:solidFill>
              </a:rPr>
              <a:t>DGCNN</a:t>
            </a:r>
            <a:r>
              <a:rPr lang="zh-CN" altLang="zh-CN" sz="4400" dirty="0">
                <a:solidFill>
                  <a:schemeClr val="bg1"/>
                </a:solidFill>
              </a:rPr>
              <a:t>分别命名为</a:t>
            </a:r>
            <a:r>
              <a:rPr lang="en-US" altLang="zh-CN" sz="4400" dirty="0">
                <a:solidFill>
                  <a:schemeClr val="bg1"/>
                </a:solidFill>
              </a:rPr>
              <a:t>f</a:t>
            </a:r>
            <a:r>
              <a:rPr lang="en-US" altLang="zh-CN" sz="4400" baseline="-25000" dirty="0">
                <a:solidFill>
                  <a:schemeClr val="bg1"/>
                </a:solidFill>
              </a:rPr>
              <a:t>1</a:t>
            </a:r>
            <a:r>
              <a:rPr lang="zh-CN" altLang="zh-CN" sz="4400" dirty="0">
                <a:solidFill>
                  <a:schemeClr val="bg1"/>
                </a:solidFill>
              </a:rPr>
              <a:t>、</a:t>
            </a:r>
            <a:r>
              <a:rPr lang="en-US" altLang="zh-CN" sz="4400" dirty="0">
                <a:solidFill>
                  <a:schemeClr val="bg1"/>
                </a:solidFill>
              </a:rPr>
              <a:t>f</a:t>
            </a:r>
            <a:r>
              <a:rPr lang="en-US" altLang="zh-CN" sz="4400" baseline="-25000" dirty="0">
                <a:solidFill>
                  <a:schemeClr val="bg1"/>
                </a:solidFill>
              </a:rPr>
              <a:t>2</a:t>
            </a:r>
            <a:r>
              <a:rPr lang="zh-CN" altLang="zh-CN" sz="4400" dirty="0">
                <a:solidFill>
                  <a:schemeClr val="bg1"/>
                </a:solidFill>
              </a:rPr>
              <a:t>、</a:t>
            </a:r>
            <a:r>
              <a:rPr lang="en-US" altLang="zh-CN" sz="4400" dirty="0">
                <a:solidFill>
                  <a:schemeClr val="bg1"/>
                </a:solidFill>
              </a:rPr>
              <a:t>f</a:t>
            </a:r>
            <a:r>
              <a:rPr lang="en-US" altLang="zh-CN" sz="4400" baseline="-25000" dirty="0">
                <a:solidFill>
                  <a:schemeClr val="bg1"/>
                </a:solidFill>
              </a:rPr>
              <a:t>3 </a:t>
            </a:r>
            <a:r>
              <a:rPr lang="zh-CN" altLang="zh-CN" sz="4400" dirty="0">
                <a:solidFill>
                  <a:schemeClr val="bg1"/>
                </a:solidFill>
              </a:rPr>
              <a:t>，将模型展开为二叉树结构，如下图所示：</a:t>
            </a:r>
          </a:p>
          <a:p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2900" y="388620"/>
            <a:ext cx="11590020" cy="6012179"/>
            <a:chOff x="0" y="0"/>
            <a:chExt cx="4921250" cy="2533650"/>
          </a:xfrm>
          <a:solidFill>
            <a:schemeClr val="tx1"/>
          </a:solidFill>
        </p:grpSpPr>
        <p:sp>
          <p:nvSpPr>
            <p:cNvPr id="5" name="圆角矩形 4"/>
            <p:cNvSpPr/>
            <p:nvPr/>
          </p:nvSpPr>
          <p:spPr>
            <a:xfrm>
              <a:off x="1054100" y="387350"/>
              <a:ext cx="431800" cy="2857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6250" y="946150"/>
              <a:ext cx="469900" cy="2857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f2f1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600200" y="927100"/>
              <a:ext cx="482600" cy="3111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700" y="1447800"/>
              <a:ext cx="565150" cy="3048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f3f2f1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47700" y="1428750"/>
              <a:ext cx="577850" cy="3238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f2f1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63650" y="1428750"/>
              <a:ext cx="552450" cy="3302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f3f1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879600" y="1422400"/>
              <a:ext cx="552450" cy="3302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f1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01900" y="1416050"/>
              <a:ext cx="565150" cy="3302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f3f2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124200" y="1416050"/>
              <a:ext cx="495300" cy="3175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f2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83000" y="1409700"/>
              <a:ext cx="508000" cy="3238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f3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19400" y="901700"/>
              <a:ext cx="463550" cy="3175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f2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1371600" y="133350"/>
              <a:ext cx="1028700" cy="2476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673350" y="133350"/>
              <a:ext cx="901700" cy="2095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679450" y="628650"/>
              <a:ext cx="533400" cy="3302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333500" y="641350"/>
              <a:ext cx="501650" cy="2794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36550" y="1193800"/>
              <a:ext cx="292100" cy="2476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42950" y="1181100"/>
              <a:ext cx="177800" cy="2413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543050" y="1187450"/>
              <a:ext cx="260350" cy="2159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692400" y="1168400"/>
              <a:ext cx="323850" cy="2540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3975100" y="1054100"/>
              <a:ext cx="285750" cy="3238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911350" y="1193800"/>
              <a:ext cx="177800" cy="2413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155950" y="1168400"/>
              <a:ext cx="177800" cy="2413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3550" y="1054100"/>
              <a:ext cx="330200" cy="5588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041650" y="355600"/>
              <a:ext cx="520700" cy="5270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568700" y="368300"/>
              <a:ext cx="711200" cy="64770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0" y="2038350"/>
              <a:ext cx="4921250" cy="4953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54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285750" y="168275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920750" y="167640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1524000" y="167640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095500" y="168275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705100" y="168275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3327400" y="168910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3905250" y="167005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584700" y="1676400"/>
              <a:ext cx="12700" cy="34925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2247900" y="0"/>
              <a:ext cx="463550" cy="3365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40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3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8760" y="2286000"/>
            <a:ext cx="9395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hlinkClick r:id="rId2"/>
              </a:rPr>
              <a:t>https://zhuanlan.zhihu.com/p/42706477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4380" y="1554480"/>
            <a:ext cx="104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Y=X+(Conv1D1(X)−X)⊗σ(Conv1D2(X))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8720" y="2948940"/>
            <a:ext cx="10035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Y=X⊗[1−σ(Conv1D2(X))]+Conv1D1(X)⊗σ(Conv1D2(X))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zh-CN" sz="3200" dirty="0">
                <a:solidFill>
                  <a:schemeClr val="bg1"/>
                </a:solidFill>
              </a:rPr>
              <a:t>即：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Y=X⊗(1−σ)+Conv1D1(X)⊗σ        </a:t>
            </a:r>
            <a:r>
              <a:rPr lang="zh-CN" altLang="zh-CN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 σ=σ(Conv1D2(X))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0" y="3474720"/>
            <a:ext cx="8778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与</a:t>
            </a:r>
            <a:r>
              <a:rPr lang="en-US" altLang="zh-CN" sz="4400" dirty="0" smtClean="0">
                <a:solidFill>
                  <a:schemeClr val="bg1"/>
                </a:solidFill>
              </a:rPr>
              <a:t>GRU</a:t>
            </a:r>
            <a:r>
              <a:rPr lang="zh-CN" altLang="zh-CN" sz="4400" dirty="0" smtClean="0">
                <a:solidFill>
                  <a:schemeClr val="bg1"/>
                </a:solidFill>
              </a:rPr>
              <a:t>模型类似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en-US" altLang="zh-CN" sz="4400" dirty="0" smtClean="0">
                <a:solidFill>
                  <a:schemeClr val="bg1"/>
                </a:solidFill>
              </a:rPr>
              <a:t>h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sz="4400" dirty="0" smtClean="0">
                <a:solidFill>
                  <a:schemeClr val="bg1"/>
                </a:solidFill>
              </a:rPr>
              <a:t>=(1−z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sz="4400" dirty="0" smtClean="0">
                <a:solidFill>
                  <a:schemeClr val="bg1"/>
                </a:solidFill>
              </a:rPr>
              <a:t>)∗h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-1</a:t>
            </a:r>
            <a:r>
              <a:rPr lang="en-US" altLang="zh-CN" sz="4400" dirty="0" smtClean="0">
                <a:solidFill>
                  <a:schemeClr val="bg1"/>
                </a:solidFill>
              </a:rPr>
              <a:t>+z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sz="4400" dirty="0" smtClean="0">
                <a:solidFill>
                  <a:schemeClr val="bg1"/>
                </a:solidFill>
              </a:rPr>
              <a:t>∗h</a:t>
            </a:r>
            <a:r>
              <a:rPr lang="en-US" altLang="zh-CN" sz="4400" baseline="30000" dirty="0" smtClean="0">
                <a:solidFill>
                  <a:schemeClr val="bg1"/>
                </a:solidFill>
              </a:rPr>
              <a:t>~</a:t>
            </a:r>
            <a:r>
              <a:rPr lang="en-US" altLang="zh-CN" sz="4400" baseline="-25000" dirty="0" smtClean="0">
                <a:solidFill>
                  <a:schemeClr val="bg1"/>
                </a:solidFill>
              </a:rPr>
              <a:t>t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8760" y="920175"/>
            <a:ext cx="10035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Y=X⊗[1−σ(Conv1D2(X))]+Conv1D1(X)⊗σ(Conv1D2(X))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zh-CN" sz="3200" dirty="0">
                <a:solidFill>
                  <a:schemeClr val="bg1"/>
                </a:solidFill>
              </a:rPr>
              <a:t>即：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 Y=X⊗(1−σ)+Conv1D1(X)⊗σ        </a:t>
            </a:r>
            <a:r>
              <a:rPr lang="zh-CN" altLang="zh-CN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 σ=σ(Conv1D2(X))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paces.ac.cn/usr/uploads/2018/04/39337799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4" y="1207134"/>
            <a:ext cx="11132186" cy="4622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2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6925" y="1665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9305" y="2087880"/>
            <a:ext cx="763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hlinkClick r:id="rId2"/>
              </a:rPr>
              <a:t>https://github.com/lixuf/dgcnn-from-JianLin-Su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47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1889760"/>
            <a:ext cx="58216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 smtClean="0">
                <a:solidFill>
                  <a:schemeClr val="bg1"/>
                </a:solidFill>
              </a:rPr>
              <a:t>谢谢</a:t>
            </a:r>
            <a:endParaRPr lang="zh-CN" alt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2510" y="3799489"/>
            <a:ext cx="11240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 smtClean="0">
                <a:solidFill>
                  <a:schemeClr val="bg1"/>
                </a:solidFill>
              </a:rPr>
              <a:t>膨胀卷积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r>
              <a:rPr lang="zh-CN" altLang="zh-CN" sz="6000" dirty="0" smtClean="0">
                <a:solidFill>
                  <a:schemeClr val="bg1"/>
                </a:solidFill>
              </a:rPr>
              <a:t>门卷积</a:t>
            </a:r>
            <a:r>
              <a:rPr lang="en-US" altLang="zh-CN" sz="6000" dirty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</a:rPr>
              <a:t>残差网络结构</a:t>
            </a:r>
            <a:endParaRPr lang="en-US" altLang="zh-CN" sz="60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5449" y="1024759"/>
            <a:ext cx="7725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简称：</a:t>
            </a:r>
            <a:r>
              <a:rPr lang="en-US" altLang="zh-CN" sz="7200" dirty="0" smtClean="0">
                <a:solidFill>
                  <a:schemeClr val="bg1"/>
                </a:solidFill>
              </a:rPr>
              <a:t>DGCNN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3310759" y="2225087"/>
            <a:ext cx="3547242" cy="1512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5" idx="0"/>
          </p:cNvCxnSpPr>
          <p:nvPr/>
        </p:nvCxnSpPr>
        <p:spPr>
          <a:xfrm flipH="1">
            <a:off x="6392917" y="2225088"/>
            <a:ext cx="465084" cy="157440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>
            <a:off x="6858001" y="2225088"/>
            <a:ext cx="2617075" cy="151199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93228" y="854348"/>
            <a:ext cx="10273862" cy="1605072"/>
          </a:xfrm>
        </p:spPr>
        <p:txBody>
          <a:bodyPr>
            <a:noAutofit/>
          </a:bodyPr>
          <a:lstStyle/>
          <a:p>
            <a:r>
              <a:rPr lang="zh-CN" altLang="zh-CN" sz="6600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门卷积</a:t>
            </a:r>
            <a:r>
              <a:rPr lang="zh-CN" altLang="zh-CN" sz="6600" dirty="0">
                <a:solidFill>
                  <a:schemeClr val="bg1"/>
                </a:solidFill>
              </a:rPr>
              <a:t/>
            </a:r>
            <a:br>
              <a:rPr lang="zh-CN" altLang="zh-CN" sz="6600" dirty="0">
                <a:solidFill>
                  <a:schemeClr val="bg1"/>
                </a:solidFill>
              </a:rPr>
            </a:b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034" y="1839764"/>
            <a:ext cx="119029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[</a:t>
            </a:r>
            <a:r>
              <a:rPr lang="en-US" altLang="zh-CN" sz="6000" dirty="0" err="1" smtClean="0">
                <a:solidFill>
                  <a:schemeClr val="bg1"/>
                </a:solidFill>
              </a:rPr>
              <a:t>x,y,z</a:t>
            </a:r>
            <a:r>
              <a:rPr lang="en-US" altLang="zh-CN" sz="6000" dirty="0" smtClean="0">
                <a:solidFill>
                  <a:schemeClr val="bg1"/>
                </a:solidFill>
              </a:rPr>
              <a:t>]</a:t>
            </a:r>
            <a:r>
              <a:rPr lang="en-US" altLang="zh-CN" sz="6000" dirty="0" smtClean="0">
                <a:solidFill>
                  <a:schemeClr val="bg1"/>
                </a:solidFill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</a:rPr>
              <a:t>⊗</a:t>
            </a:r>
            <a:r>
              <a:rPr lang="en-US" altLang="zh-CN" sz="6000" dirty="0" smtClean="0">
                <a:solidFill>
                  <a:schemeClr val="bg1"/>
                </a:solidFill>
              </a:rPr>
              <a:t>[0.1,0.2,0.3]=[0.1x,0.2y,0.3z]</a:t>
            </a:r>
          </a:p>
          <a:p>
            <a:pPr algn="ctr"/>
            <a:endParaRPr lang="en-US" altLang="zh-CN" sz="6000" dirty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普通的一维卷积表达式： </a:t>
            </a:r>
            <a:r>
              <a:rPr lang="en-US" altLang="zh-CN" sz="4400" dirty="0" smtClean="0">
                <a:solidFill>
                  <a:schemeClr val="bg1"/>
                </a:solidFill>
              </a:rPr>
              <a:t>Y=Conv1D(X)</a:t>
            </a:r>
          </a:p>
          <a:p>
            <a:pPr algn="ctr"/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endParaRPr lang="en-US" altLang="zh-CN" sz="60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带门的一维卷积表达式：</a:t>
            </a:r>
            <a:r>
              <a:rPr lang="en-US" altLang="zh-CN" sz="4400" dirty="0">
                <a:solidFill>
                  <a:schemeClr val="bg1"/>
                </a:solidFill>
              </a:rPr>
              <a:t>Y=Conv1D(X) ⊗ G 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820" y="448387"/>
            <a:ext cx="774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谁可以做</a:t>
            </a:r>
            <a:r>
              <a:rPr lang="en-US" altLang="zh-CN" sz="5400" dirty="0" smtClean="0">
                <a:solidFill>
                  <a:schemeClr val="bg1"/>
                </a:solidFill>
              </a:rPr>
              <a:t>G?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3020" y="1778942"/>
            <a:ext cx="9212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Sigmoid </a:t>
            </a:r>
          </a:p>
          <a:p>
            <a:endParaRPr lang="en-US" altLang="zh-CN" sz="7200" dirty="0" smtClean="0">
              <a:solidFill>
                <a:schemeClr val="bg1"/>
              </a:solidFill>
            </a:endParaRPr>
          </a:p>
          <a:p>
            <a:r>
              <a:rPr lang="en-US" altLang="zh-CN" sz="7200" dirty="0" err="1" smtClean="0">
                <a:solidFill>
                  <a:schemeClr val="bg1"/>
                </a:solidFill>
              </a:rPr>
              <a:t>Softmax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15" y="2034540"/>
            <a:ext cx="2609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820" y="448387"/>
            <a:ext cx="774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谁可以做</a:t>
            </a:r>
            <a:r>
              <a:rPr lang="en-US" altLang="zh-CN" sz="5400" dirty="0" smtClean="0">
                <a:solidFill>
                  <a:schemeClr val="bg1"/>
                </a:solidFill>
              </a:rPr>
              <a:t>G?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1580" y="2034540"/>
            <a:ext cx="9212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Sigmoid </a:t>
            </a:r>
          </a:p>
          <a:p>
            <a:endParaRPr lang="en-US" altLang="zh-CN" sz="7200" dirty="0" smtClean="0">
              <a:solidFill>
                <a:schemeClr val="bg1"/>
              </a:solidFill>
            </a:endParaRPr>
          </a:p>
          <a:p>
            <a:r>
              <a:rPr lang="en-US" altLang="zh-CN" sz="7200" dirty="0" err="1" smtClean="0">
                <a:solidFill>
                  <a:schemeClr val="bg1"/>
                </a:solidFill>
              </a:rPr>
              <a:t>Softmax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77" y="2529363"/>
            <a:ext cx="5966761" cy="24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920" y="6165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值从哪里来</a:t>
            </a:r>
            <a:r>
              <a:rPr lang="zh-CN" altLang="en-US" sz="540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3480" y="1690688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输入</a:t>
            </a:r>
            <a:r>
              <a:rPr lang="en-US" altLang="zh-CN" sz="5400" dirty="0" smtClean="0">
                <a:solidFill>
                  <a:schemeClr val="bg1"/>
                </a:solidFill>
              </a:rPr>
              <a:t>x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7520" y="3364955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Conv1D1(X)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3220" y="3041789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Conv1D2(X</a:t>
            </a:r>
            <a:r>
              <a:rPr lang="en-US" altLang="zh-CN" sz="3600" dirty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0700" y="5141705"/>
            <a:ext cx="1303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13220" y="4115892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Sigmoid(x)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4229100" y="2614018"/>
            <a:ext cx="1714500" cy="75093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4229100" y="4011286"/>
            <a:ext cx="1371600" cy="142280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5943600" y="2614018"/>
            <a:ext cx="1981200" cy="42777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</p:cNvCxnSpPr>
          <p:nvPr/>
        </p:nvCxnSpPr>
        <p:spPr>
          <a:xfrm>
            <a:off x="7924800" y="3688120"/>
            <a:ext cx="0" cy="45331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252210" y="4823778"/>
            <a:ext cx="1718311" cy="61031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2539" y="1461254"/>
            <a:ext cx="8905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Y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=Conv1D</a:t>
            </a:r>
            <a:r>
              <a:rPr lang="en-US" altLang="zh-CN" sz="32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1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X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) </a:t>
            </a:r>
            <a:r>
              <a:rPr lang="en-US" altLang="zh-CN" sz="4800" dirty="0">
                <a:solidFill>
                  <a:schemeClr val="bg1"/>
                </a:solidFill>
                <a:latin typeface="MS Gothic" panose="020B0609070205080204" pitchFamily="49" charset="-128"/>
                <a:cs typeface="MS Gothic" panose="020B0609070205080204" pitchFamily="49" charset="-128"/>
              </a:rPr>
              <a:t>⊗ </a:t>
            </a:r>
            <a:r>
              <a:rPr lang="en-US" altLang="zh-CN" sz="4800" dirty="0">
                <a:solidFill>
                  <a:schemeClr val="bg1"/>
                </a:solidFill>
                <a:latin typeface="MathJax_Math-italic"/>
                <a:cs typeface="Times New Roman" panose="02020603050405020304" pitchFamily="18" charset="0"/>
              </a:rPr>
              <a:t>σ</a:t>
            </a:r>
            <a:r>
              <a:rPr lang="en-US" altLang="zh-CN" sz="4800" dirty="0">
                <a:solidFill>
                  <a:schemeClr val="bg1"/>
                </a:solidFill>
                <a:latin typeface="MathJax_Size2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Conv1D</a:t>
            </a:r>
            <a:r>
              <a:rPr lang="en-US" altLang="zh-CN" sz="32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2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X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)</a:t>
            </a:r>
            <a:r>
              <a:rPr lang="en-US" altLang="zh-CN" sz="4800" dirty="0">
                <a:solidFill>
                  <a:schemeClr val="bg1"/>
                </a:solidFill>
                <a:latin typeface="MathJax_Size2"/>
                <a:cs typeface="Times New Roman" panose="02020603050405020304" pitchFamily="18" charset="0"/>
              </a:rPr>
              <a:t>)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4440" y="2811780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注意这里的两个</a:t>
            </a:r>
            <a:r>
              <a:rPr lang="en-US" altLang="zh-CN" sz="3200" dirty="0">
                <a:solidFill>
                  <a:schemeClr val="bg1"/>
                </a:solidFill>
              </a:rPr>
              <a:t>Conv1D</a:t>
            </a:r>
            <a:r>
              <a:rPr lang="zh-CN" altLang="zh-CN" sz="3200" dirty="0">
                <a:solidFill>
                  <a:schemeClr val="bg1"/>
                </a:solidFill>
              </a:rPr>
              <a:t>形式一样（比如卷积核数、窗口大小都一样），但权值是不共享的，也就是说参数翻倍了，其中</a:t>
            </a:r>
            <a:r>
              <a:rPr lang="en-US" altLang="zh-CN" sz="3200" dirty="0">
                <a:solidFill>
                  <a:schemeClr val="bg1"/>
                </a:solidFill>
              </a:rPr>
              <a:t>Conv1D2</a:t>
            </a:r>
            <a:r>
              <a:rPr lang="zh-CN" altLang="zh-CN" sz="3200" dirty="0">
                <a:solidFill>
                  <a:schemeClr val="bg1"/>
                </a:solidFill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</a:rPr>
              <a:t>sigmoid</a:t>
            </a:r>
            <a:r>
              <a:rPr lang="zh-CN" altLang="zh-CN" sz="3200" dirty="0">
                <a:solidFill>
                  <a:schemeClr val="bg1"/>
                </a:solidFill>
              </a:rPr>
              <a:t>函数激活，</a:t>
            </a:r>
            <a:r>
              <a:rPr lang="en-US" altLang="zh-CN" sz="3200" dirty="0">
                <a:solidFill>
                  <a:schemeClr val="bg1"/>
                </a:solidFill>
              </a:rPr>
              <a:t>Conv1D1</a:t>
            </a:r>
            <a:r>
              <a:rPr lang="zh-CN" altLang="zh-CN" sz="3200" dirty="0">
                <a:solidFill>
                  <a:schemeClr val="bg1"/>
                </a:solidFill>
              </a:rPr>
              <a:t>不加激活函数，然后将它们逐位相乘。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82539" y="2903220"/>
            <a:ext cx="864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Conv1D1</a:t>
            </a:r>
            <a:r>
              <a:rPr lang="zh-CN" altLang="zh-CN" sz="3600" dirty="0">
                <a:solidFill>
                  <a:schemeClr val="bg1"/>
                </a:solidFill>
              </a:rPr>
              <a:t>没有加任何激活函数，换句话说，这部分求导是个常数，因此梯度消失的概率会减少很多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2539" y="1461254"/>
            <a:ext cx="8905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Y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=Conv1D</a:t>
            </a:r>
            <a:r>
              <a:rPr lang="en-US" altLang="zh-CN" sz="32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1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X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) </a:t>
            </a:r>
            <a:r>
              <a:rPr lang="en-US" altLang="zh-CN" sz="4800" dirty="0">
                <a:solidFill>
                  <a:schemeClr val="bg1"/>
                </a:solidFill>
                <a:latin typeface="MS Gothic" panose="020B0609070205080204" pitchFamily="49" charset="-128"/>
                <a:cs typeface="MS Gothic" panose="020B0609070205080204" pitchFamily="49" charset="-128"/>
              </a:rPr>
              <a:t>⊗ </a:t>
            </a:r>
            <a:r>
              <a:rPr lang="en-US" altLang="zh-CN" sz="4800" dirty="0">
                <a:solidFill>
                  <a:schemeClr val="bg1"/>
                </a:solidFill>
                <a:latin typeface="MathJax_Math-italic"/>
                <a:cs typeface="Times New Roman" panose="02020603050405020304" pitchFamily="18" charset="0"/>
              </a:rPr>
              <a:t>σ</a:t>
            </a:r>
            <a:r>
              <a:rPr lang="en-US" altLang="zh-CN" sz="4800" dirty="0">
                <a:solidFill>
                  <a:schemeClr val="bg1"/>
                </a:solidFill>
                <a:latin typeface="MathJax_Size2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Conv1D</a:t>
            </a:r>
            <a:r>
              <a:rPr lang="en-US" altLang="zh-CN" sz="32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2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(</a:t>
            </a:r>
            <a:r>
              <a:rPr lang="en-US" altLang="zh-CN" sz="4800" dirty="0">
                <a:solidFill>
                  <a:schemeClr val="bg1"/>
                </a:solidFill>
                <a:latin typeface="MathJax_Math-bold-italic"/>
                <a:cs typeface="Times New Roman" panose="02020603050405020304" pitchFamily="18" charset="0"/>
              </a:rPr>
              <a:t>X</a:t>
            </a:r>
            <a:r>
              <a:rPr lang="en-US" altLang="zh-CN" sz="4800" dirty="0">
                <a:solidFill>
                  <a:schemeClr val="bg1"/>
                </a:solidFill>
                <a:latin typeface="MathJax_Main"/>
                <a:cs typeface="Times New Roman" panose="02020603050405020304" pitchFamily="18" charset="0"/>
              </a:rPr>
              <a:t>)</a:t>
            </a:r>
            <a:r>
              <a:rPr lang="en-US" altLang="zh-CN" sz="4800" dirty="0">
                <a:solidFill>
                  <a:schemeClr val="bg1"/>
                </a:solidFill>
                <a:latin typeface="MathJax_Size2"/>
                <a:cs typeface="Times New Roman" panose="02020603050405020304" pitchFamily="18" charset="0"/>
              </a:rPr>
              <a:t>)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7800" y="3764280"/>
            <a:ext cx="1024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Y=X+Conv1D1(X)⊗σ(Conv1D2(X)) 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720" y="1722120"/>
            <a:ext cx="519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加入残差结构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341</Words>
  <Application>Microsoft Office PowerPoint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MathJax_Main</vt:lpstr>
      <vt:lpstr>MathJax_Math-bold-italic</vt:lpstr>
      <vt:lpstr>MathJax_Math-italic</vt:lpstr>
      <vt:lpstr>MathJax_Size2</vt:lpstr>
      <vt:lpstr>MS Gothic</vt:lpstr>
      <vt:lpstr>宋体</vt:lpstr>
      <vt:lpstr>Arial</vt:lpstr>
      <vt:lpstr>Calibri</vt:lpstr>
      <vt:lpstr>Calibri Light</vt:lpstr>
      <vt:lpstr>Tahoma</vt:lpstr>
      <vt:lpstr>Tempus Sans ITC</vt:lpstr>
      <vt:lpstr>Times New Roman</vt:lpstr>
      <vt:lpstr>Wingdings</vt:lpstr>
      <vt:lpstr>Office 主题</vt:lpstr>
      <vt:lpstr>Dilate Gated Convolutional Neural Network 膨胀门卷积神经网络 </vt:lpstr>
      <vt:lpstr>PowerPoint 演示文稿</vt:lpstr>
      <vt:lpstr>门卷积 </vt:lpstr>
      <vt:lpstr>PowerPoint 演示文稿</vt:lpstr>
      <vt:lpstr>PowerPoint 演示文稿</vt:lpstr>
      <vt:lpstr>值从哪里来？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Dilate Gated Convolutional Neural Network 膨胀门卷积神经网络 </dc:title>
  <dc:creator>李 旭峰</dc:creator>
  <cp:lastModifiedBy>李 旭峰</cp:lastModifiedBy>
  <cp:revision>7</cp:revision>
  <dcterms:created xsi:type="dcterms:W3CDTF">2020-03-05T09:17:20Z</dcterms:created>
  <dcterms:modified xsi:type="dcterms:W3CDTF">2020-03-05T10:18:10Z</dcterms:modified>
</cp:coreProperties>
</file>