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82" r:id="rId6"/>
    <p:sldId id="279" r:id="rId7"/>
    <p:sldId id="281" r:id="rId8"/>
    <p:sldId id="278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Lab03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/>
    <p:restoredTop sz="94269"/>
  </p:normalViewPr>
  <p:slideViewPr>
    <p:cSldViewPr showGuides="1">
      <p:cViewPr>
        <p:scale>
          <a:sx n="125" d="100"/>
          <a:sy n="125" d="100"/>
        </p:scale>
        <p:origin x="254" y="-14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611188" y="2349500"/>
            <a:ext cx="8096250" cy="147002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Tx/>
              <a:buSzTx/>
              <a:buFontTx/>
            </a:pPr>
            <a:r>
              <a:rPr lang="en-US" altLang="zh-CN" sz="3600" kern="1200" dirty="0">
                <a:latin typeface="+mj-lt"/>
                <a:ea typeface="+mj-ea"/>
                <a:cs typeface="+mj-cs"/>
              </a:rPr>
              <a:t>1013</a:t>
            </a:r>
            <a:r>
              <a:rPr lang="zh-CN" altLang="en-US" sz="3600" kern="1200" dirty="0">
                <a:latin typeface="+mj-lt"/>
                <a:ea typeface="+mj-ea"/>
                <a:cs typeface="+mj-cs"/>
              </a:rPr>
              <a:t>汇报</a:t>
            </a:r>
            <a:endParaRPr lang="zh-CN" altLang="en-US" sz="3600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979170"/>
            <a:ext cx="6799580" cy="1875790"/>
          </a:xfrm>
          <a:prstGeom prst="rect">
            <a:avLst/>
          </a:prstGeom>
          <a:noFill/>
          <a:ln>
            <a:noFill/>
          </a:ln>
        </p:spPr>
      </p:pic>
      <p:sp>
        <p:nvSpPr>
          <p:cNvPr id="7171" name="文本框 5"/>
          <p:cNvSpPr txBox="1"/>
          <p:nvPr/>
        </p:nvSpPr>
        <p:spPr>
          <a:xfrm>
            <a:off x="3031490" y="0"/>
            <a:ext cx="59055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zh-CN" altLang="en-US">
                <a:solidFill>
                  <a:schemeClr val="bg1"/>
                </a:solidFill>
                <a:sym typeface="+mn-ea"/>
              </a:rPr>
              <a:t>Towards Automated Inter-Service Authorization for</a:t>
            </a:r>
            <a:endParaRPr lang="zh-CN" altLang="en-US">
              <a:solidFill>
                <a:schemeClr val="bg1"/>
              </a:solidFill>
            </a:endParaRPr>
          </a:p>
          <a:p>
            <a:pPr algn="r" eaLnBrk="0" hangingPunct="0"/>
            <a:r>
              <a:rPr lang="zh-CN" altLang="en-US">
                <a:solidFill>
                  <a:schemeClr val="bg1"/>
                </a:solidFill>
                <a:sym typeface="+mn-ea"/>
              </a:rPr>
              <a:t>Microservice Applications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9705" y="2957830"/>
            <a:ext cx="62452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请求提取：Towards Automated Inter-Service Authorization for</a:t>
            </a:r>
            <a:endParaRPr lang="zh-CN" altLang="en-US"/>
          </a:p>
          <a:p>
            <a:r>
              <a:rPr lang="zh-CN" altLang="en-US"/>
              <a:t>Microservice Applications</a:t>
            </a:r>
            <a:endParaRPr lang="zh-CN" altLang="en-US"/>
          </a:p>
          <a:p>
            <a:r>
              <a:rPr lang="zh-CN" altLang="en-US"/>
              <a:t>将源代码提交到CI服务器，在该服务器上运行一系列用于自动测试和代码检查的工具。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此处部署的静态分析引擎用于提取可能启动的调用。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Jarvis首先</a:t>
            </a:r>
            <a:r>
              <a:rPr lang="zh-CN" altLang="en-US" b="1"/>
              <a:t>扫描控制流中的代码</a:t>
            </a:r>
            <a:r>
              <a:rPr lang="zh-CN" altLang="en-US"/>
              <a:t>，并识别进行网络API调用（如请求）的语句。使用这些作为起点，在控制流上执行</a:t>
            </a:r>
            <a:r>
              <a:rPr lang="zh-CN" altLang="en-US" b="1"/>
              <a:t>反向污染传播</a:t>
            </a:r>
            <a:r>
              <a:rPr lang="zh-CN" altLang="en-US"/>
              <a:t>，以获得与</a:t>
            </a:r>
            <a:r>
              <a:rPr lang="zh-CN" altLang="en-US" b="1"/>
              <a:t>每个请求相关的程序片</a:t>
            </a:r>
            <a:r>
              <a:rPr lang="zh-CN" altLang="en-US"/>
              <a:t>。最后，Jarvise通过</a:t>
            </a:r>
            <a:r>
              <a:rPr lang="zh-CN" altLang="en-US" b="1"/>
              <a:t>语义分析</a:t>
            </a:r>
            <a:r>
              <a:rPr lang="zh-CN" altLang="en-US"/>
              <a:t>从切片中提取有用的属性，</a:t>
            </a:r>
            <a:r>
              <a:rPr lang="zh-CN" altLang="en-US">
                <a:sym typeface="+mn-ea"/>
              </a:rPr>
              <a:t>并生成一个清单文件来描述这些调用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1194435"/>
            <a:ext cx="6799580" cy="1875790"/>
          </a:xfrm>
          <a:prstGeom prst="rect">
            <a:avLst/>
          </a:prstGeom>
          <a:noFill/>
          <a:ln>
            <a:noFill/>
          </a:ln>
        </p:spPr>
      </p:pic>
      <p:sp>
        <p:nvSpPr>
          <p:cNvPr id="7171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r" eaLnBrk="0" hangingPunc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JARVIS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9705" y="3070225"/>
            <a:ext cx="62452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策略生成：</a:t>
            </a:r>
            <a:endParaRPr lang="zh-CN" altLang="en-US"/>
          </a:p>
          <a:p>
            <a:r>
              <a:rPr lang="zh-CN" altLang="en-US"/>
              <a:t>1.对于多版本：在访问控制策略中用标记来区分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2.Jarvision还通过实际的服务注册信息确定哪些微服务提供了它调用的接口，即找到被调用方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3.服务间流量管理规则也会影响细粒度授权Jarvis还从基础设施的策略数据库中提取此类规则。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于上面提到的所有数据源，Permission Engine最终生成访问控制策略，将其聚合以进行管理和后续更新，并将其部署到Policy DB中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r" eaLnBrk="0" hangingPunct="0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AutoArmor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127125"/>
            <a:ext cx="8695055" cy="2223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34110" y="3524885"/>
            <a:ext cx="72402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Manifest</a:t>
            </a:r>
            <a:r>
              <a:rPr lang="zh-CN" altLang="en-US"/>
              <a:t>：静态分析后，生成一个基于JSON的清单文件来描述微服务可能发起的请求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策略生成：代理在运行时将传入的请求与</a:t>
            </a:r>
            <a:r>
              <a:rPr lang="zh-CN" altLang="en-US" b="1"/>
              <a:t>安装的策略（集成在平台）</a:t>
            </a:r>
            <a:r>
              <a:rPr lang="zh-CN" altLang="en-US"/>
              <a:t>一一匹配，生成具有最小冗余的最佳策略集来减少运行时开销。基于图形的策略管理，以根据第一阶段提取的服务间调用逻辑生成策略。通过权限图，它可以实现按需和增量策略更新，并通过聚合不同服务版本的相同权限来最小化冗余策略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未命名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1859915"/>
            <a:ext cx="7969885" cy="3138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5840" y="1069340"/>
            <a:ext cx="6647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宋体" panose="02010600030101010101" pitchFamily="2" charset="-122"/>
              </a:rPr>
              <a:t>平台提取权限 区块链（智能合约） 决策  权限图 矩阵匹配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525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文本框 5"/>
          <p:cNvSpPr txBox="1"/>
          <p:nvPr/>
        </p:nvSpPr>
        <p:spPr>
          <a:xfrm>
            <a:off x="2990850" y="168275"/>
            <a:ext cx="59055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r" eaLnBrk="0" hangingPunct="0"/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思路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073150" y="1287780"/>
            <a:ext cx="7414260" cy="3830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ym typeface="宋体" panose="02010600030101010101" pitchFamily="2" charset="-122"/>
              </a:rPr>
              <a:t>部署一个服务：</a:t>
            </a:r>
            <a:endParaRPr lang="zh-CN" altLang="en-US" dirty="0"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1.</a:t>
            </a:r>
            <a:r>
              <a:rPr lang="zh-CN" altLang="en-US" dirty="0">
                <a:sym typeface="宋体" panose="02010600030101010101" pitchFamily="2" charset="-122"/>
              </a:rPr>
              <a:t>提取（静态分析</a:t>
            </a:r>
            <a:r>
              <a:rPr lang="en-US" altLang="zh-CN" dirty="0">
                <a:sym typeface="宋体" panose="02010600030101010101" pitchFamily="2" charset="-122"/>
              </a:rPr>
              <a:t>+</a:t>
            </a:r>
            <a:r>
              <a:rPr lang="zh-CN" altLang="en-US" dirty="0">
                <a:sym typeface="宋体" panose="02010600030101010101" pitchFamily="2" charset="-122"/>
              </a:rPr>
              <a:t>程序切片</a:t>
            </a:r>
            <a:r>
              <a:rPr lang="zh-CN" altLang="en-US" dirty="0">
                <a:sym typeface="宋体" panose="02010600030101010101" pitchFamily="2" charset="-122"/>
              </a:rPr>
              <a:t>）服务访问关系拓扑图（</a:t>
            </a:r>
            <a:r>
              <a:rPr lang="zh-CN" altLang="en-US" dirty="0">
                <a:sym typeface="宋体" panose="02010600030101010101" pitchFamily="2" charset="-122"/>
              </a:rPr>
              <a:t>关系</a:t>
            </a:r>
            <a:r>
              <a:rPr lang="zh-CN" altLang="en-US" dirty="0">
                <a:sym typeface="宋体" panose="02010600030101010101" pitchFamily="2" charset="-122"/>
              </a:rPr>
              <a:t>矩阵）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2.</a:t>
            </a:r>
            <a:r>
              <a:rPr lang="zh-CN" altLang="en-US" dirty="0">
                <a:sym typeface="宋体" panose="02010600030101010101" pitchFamily="2" charset="-122"/>
              </a:rPr>
              <a:t>权限区块链（存储各服务厂商 开放权限关系）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3.</a:t>
            </a:r>
            <a:r>
              <a:rPr lang="zh-CN" altLang="en-US" dirty="0">
                <a:sym typeface="宋体" panose="02010600030101010101" pitchFamily="2" charset="-122"/>
              </a:rPr>
              <a:t>现需部署的服务 将相关服务厂商 发给权限区块链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4.</a:t>
            </a:r>
            <a:r>
              <a:rPr lang="zh-CN" altLang="en-US" dirty="0">
                <a:sym typeface="宋体" panose="02010600030101010101" pitchFamily="2" charset="-122"/>
              </a:rPr>
              <a:t>权限区块链生成 权限拓扑图（关系矩阵）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5.</a:t>
            </a:r>
            <a:r>
              <a:rPr lang="zh-CN" altLang="en-US" dirty="0">
                <a:sym typeface="宋体" panose="02010600030101010101" pitchFamily="2" charset="-122"/>
              </a:rPr>
              <a:t>平台将 微服务间访问关系拓扑图上传到区块链 比对权限拓扑图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sym typeface="宋体" panose="02010600030101010101" pitchFamily="2" charset="-122"/>
              </a:rPr>
              <a:t>6.</a:t>
            </a:r>
            <a:r>
              <a:rPr lang="zh-CN" altLang="en-US" dirty="0">
                <a:sym typeface="宋体" panose="02010600030101010101" pitchFamily="2" charset="-122"/>
              </a:rPr>
              <a:t>若为子集则授予权限，若不为子集则判定 授予该权限是否有危害（风险评估），若没有则授予并更新权限链，若存在风险则拒绝授权。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演示</Application>
  <PresentationFormat>全屏显示(4:3)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1013汇报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lyj</cp:lastModifiedBy>
  <cp:revision>233</cp:revision>
  <dcterms:created xsi:type="dcterms:W3CDTF">2014-03-21T03:02:00Z</dcterms:created>
  <dcterms:modified xsi:type="dcterms:W3CDTF">2021-10-12T16:03:59Z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