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70" r:id="rId4"/>
    <p:sldId id="282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Lab03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4269"/>
  </p:normalViewPr>
  <p:slideViewPr>
    <p:cSldViewPr showGuides="1">
      <p:cViewPr>
        <p:scale>
          <a:sx n="100" d="100"/>
          <a:sy n="100" d="100"/>
        </p:scale>
        <p:origin x="974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08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9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9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8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59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5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5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74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75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7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77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7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7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64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65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59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5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37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8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4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4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6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02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7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07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708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70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1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71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71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71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71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1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1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8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2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24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48725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7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91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2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93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9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12" name="Rectangle 2"/>
          <p:cNvSpPr>
            <a:spLocks noGrp="1"/>
          </p:cNvSpPr>
          <p:nvPr>
            <p:ph type="ctrTitle"/>
          </p:nvPr>
        </p:nvSpPr>
        <p:spPr>
          <a:xfrm>
            <a:off x="611188" y="2349500"/>
            <a:ext cx="8096250" cy="1470025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+mj-ea"/>
                <a:cs typeface="+mj-cs"/>
              </a:rPr>
              <a:t>1103</a:t>
            </a:r>
            <a:r>
              <a:rPr lang="zh-CN" altLang="en-US" sz="3600" kern="1200" dirty="0">
                <a:latin typeface="+mj-lt"/>
                <a:ea typeface="+mj-ea"/>
                <a:cs typeface="+mj-cs"/>
              </a:rPr>
              <a:t>汇报</a:t>
            </a:r>
            <a:endParaRPr lang="zh-CN" altLang="en-US" sz="3600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7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权限提取模块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8" name="文本框 1"/>
          <p:cNvSpPr txBox="1"/>
          <p:nvPr/>
        </p:nvSpPr>
        <p:spPr>
          <a:xfrm>
            <a:off x="1139610" y="1411251"/>
            <a:ext cx="741426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权限提取模块：</a:t>
            </a:r>
            <a:endParaRPr lang="zh-CN" altLang="en-US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1.</a:t>
            </a:r>
            <a:r>
              <a:rPr lang="zh-CN" altLang="en-US" dirty="0">
                <a:sym typeface="宋体" panose="02010600030101010101" pitchFamily="2" charset="-122"/>
              </a:rPr>
              <a:t>语义模型 标记请求调用的代码段（</a:t>
            </a:r>
            <a:r>
              <a:rPr lang="en-US" altLang="zh-CN" dirty="0">
                <a:sym typeface="宋体" panose="02010600030101010101" pitchFamily="2" charset="-122"/>
              </a:rPr>
              <a:t>java Python js Go</a:t>
            </a:r>
            <a:r>
              <a:rPr lang="zh-CN" altLang="en-US" dirty="0">
                <a:sym typeface="宋体" panose="02010600030101010101" pitchFamily="2" charset="-122"/>
              </a:rPr>
              <a:t>等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endParaRPr lang="zh-CN" altLang="en-US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2.</a:t>
            </a:r>
            <a:r>
              <a:rPr lang="zh-CN" altLang="en-US" dirty="0">
                <a:sym typeface="宋体" panose="02010600030101010101" pitchFamily="2" charset="-122"/>
              </a:rPr>
              <a:t>静态分析工具抽取</a:t>
            </a:r>
            <a:r>
              <a:rPr lang="en-US" altLang="zh-CN" dirty="0">
                <a:sym typeface="宋体" panose="02010600030101010101" pitchFamily="2" charset="-122"/>
              </a:rPr>
              <a:t>CFGs</a:t>
            </a:r>
            <a:r>
              <a:rPr lang="zh-CN" altLang="en-US" dirty="0">
                <a:sym typeface="宋体" panose="02010600030101010101" pitchFamily="2" charset="-122"/>
              </a:rPr>
              <a:t>和</a:t>
            </a:r>
            <a:r>
              <a:rPr lang="en-US" altLang="zh-CN" dirty="0">
                <a:sym typeface="宋体" panose="02010600030101010101" pitchFamily="2" charset="-122"/>
              </a:rPr>
              <a:t>CGs</a:t>
            </a:r>
            <a:endParaRPr lang="en-US" altLang="zh-CN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3.</a:t>
            </a:r>
            <a:r>
              <a:rPr lang="zh-CN" altLang="en-US" dirty="0">
                <a:sym typeface="宋体" panose="02010600030101010101" pitchFamily="2" charset="-122"/>
              </a:rPr>
              <a:t>执行污点反向追踪 并 程序切片</a:t>
            </a:r>
            <a:endParaRPr lang="zh-CN" altLang="en-US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4.</a:t>
            </a:r>
            <a:r>
              <a:rPr lang="zh-CN" altLang="en-US" dirty="0">
                <a:sym typeface="宋体" panose="02010600030101010101" pitchFamily="2" charset="-122"/>
              </a:rPr>
              <a:t>对程序切片进行逆向遍历，获取到最终完整的</a:t>
            </a:r>
            <a:r>
              <a:rPr lang="en-US" altLang="zh-CN" dirty="0">
                <a:sym typeface="宋体" panose="02010600030101010101" pitchFamily="2" charset="-122"/>
              </a:rPr>
              <a:t>url</a:t>
            </a:r>
            <a:endParaRPr lang="en-US" altLang="zh-CN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在论文中依然用的是 模型 使用 </a:t>
            </a:r>
            <a:r>
              <a:rPr lang="en-US" altLang="zh-CN" dirty="0">
                <a:sym typeface="宋体" panose="02010600030101010101" pitchFamily="2" charset="-122"/>
              </a:rPr>
              <a:t>“+”</a:t>
            </a:r>
            <a:r>
              <a:rPr lang="zh-CN" altLang="en-US" dirty="0">
                <a:sym typeface="宋体" panose="02010600030101010101" pitchFamily="2" charset="-122"/>
              </a:rPr>
              <a:t>和</a:t>
            </a:r>
            <a:r>
              <a:rPr lang="en-US" altLang="zh-CN" dirty="0">
                <a:sym typeface="宋体" panose="02010600030101010101" pitchFamily="2" charset="-122"/>
              </a:rPr>
              <a:t>“append</a:t>
            </a:r>
            <a:r>
              <a:rPr lang="zh-CN" altLang="en-US" dirty="0">
                <a:sym typeface="宋体" panose="02010600030101010101" pitchFamily="2" charset="-122"/>
              </a:rPr>
              <a:t>（）</a:t>
            </a:r>
            <a:r>
              <a:rPr lang="en-US" altLang="zh-CN" dirty="0">
                <a:sym typeface="宋体" panose="02010600030101010101" pitchFamily="2" charset="-122"/>
              </a:rPr>
              <a:t>”</a:t>
            </a:r>
            <a:r>
              <a:rPr lang="zh-CN" altLang="en-US" dirty="0">
                <a:sym typeface="宋体" panose="02010600030101010101" pitchFamily="2" charset="-122"/>
              </a:rPr>
              <a:t>来实现遍历中的提取</a:t>
            </a:r>
            <a:r>
              <a:rPr lang="en-US" altLang="zh-CN" dirty="0">
                <a:sym typeface="宋体" panose="02010600030101010101" pitchFamily="2" charset="-122"/>
              </a:rPr>
              <a:t>)</a:t>
            </a:r>
            <a:endParaRPr lang="zh-CN" altLang="en-US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7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专利修改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8" name="文本框 1"/>
          <p:cNvSpPr txBox="1"/>
          <p:nvPr/>
        </p:nvSpPr>
        <p:spPr>
          <a:xfrm>
            <a:off x="1139610" y="1411251"/>
            <a:ext cx="74142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摘要附图：</a:t>
            </a:r>
            <a:endParaRPr lang="zh-CN" altLang="en-US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dirty="0">
              <a:sym typeface="宋体" panose="02010600030101010101" pitchFamily="2" charset="-122"/>
            </a:endParaRPr>
          </a:p>
        </p:txBody>
      </p:sp>
      <p:pic>
        <p:nvPicPr>
          <p:cNvPr id="-2147482623" name="图片 53" descr="为"/>
          <p:cNvPicPr>
            <a:picLocks noChangeAspect="1"/>
          </p:cNvPicPr>
          <p:nvPr/>
        </p:nvPicPr>
        <p:blipFill>
          <a:blip r:embed="rId2"/>
          <a:srcRect t="52760"/>
          <a:stretch>
            <a:fillRect/>
          </a:stretch>
        </p:blipFill>
        <p:spPr>
          <a:xfrm>
            <a:off x="1473835" y="2308225"/>
            <a:ext cx="6577965" cy="2916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7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专利修改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8" name="文本框 1"/>
          <p:cNvSpPr txBox="1"/>
          <p:nvPr/>
        </p:nvSpPr>
        <p:spPr>
          <a:xfrm>
            <a:off x="1139610" y="1411251"/>
            <a:ext cx="74142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权限提取模块：</a:t>
            </a:r>
            <a:endParaRPr lang="zh-CN" altLang="en-US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dirty="0">
              <a:sym typeface="宋体" panose="02010600030101010101" pitchFamily="2" charset="-122"/>
            </a:endParaRPr>
          </a:p>
        </p:txBody>
      </p:sp>
      <p:pic>
        <p:nvPicPr>
          <p:cNvPr id="-2147482558" name="图片 -2147482559" descr="模块结构图"/>
          <p:cNvPicPr>
            <a:picLocks noChangeAspect="1"/>
          </p:cNvPicPr>
          <p:nvPr/>
        </p:nvPicPr>
        <p:blipFill>
          <a:blip r:embed="rId2"/>
          <a:srcRect t="74481" r="48816"/>
          <a:stretch>
            <a:fillRect/>
          </a:stretch>
        </p:blipFill>
        <p:spPr>
          <a:xfrm>
            <a:off x="1841500" y="2207260"/>
            <a:ext cx="4930775" cy="278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7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专利修改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8" name="文本框 1"/>
          <p:cNvSpPr txBox="1"/>
          <p:nvPr/>
        </p:nvSpPr>
        <p:spPr>
          <a:xfrm>
            <a:off x="826770" y="2012315"/>
            <a:ext cx="749109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权限决策模块：                                     微服务管理平台：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pic>
        <p:nvPicPr>
          <p:cNvPr id="-2147482551" name="图片 -2147482552" descr="各模块结构图"/>
          <p:cNvPicPr>
            <a:picLocks noChangeAspect="1"/>
          </p:cNvPicPr>
          <p:nvPr/>
        </p:nvPicPr>
        <p:blipFill>
          <a:blip r:embed="rId2"/>
          <a:srcRect t="86256" r="57817"/>
          <a:stretch>
            <a:fillRect/>
          </a:stretch>
        </p:blipFill>
        <p:spPr>
          <a:xfrm>
            <a:off x="934403" y="2689543"/>
            <a:ext cx="3750945" cy="1983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53" name="图片 -2147482554" descr="模块结构图"/>
          <p:cNvPicPr>
            <a:picLocks noChangeAspect="1"/>
          </p:cNvPicPr>
          <p:nvPr/>
        </p:nvPicPr>
        <p:blipFill>
          <a:blip r:embed="rId3"/>
          <a:srcRect l="54132" t="74268" b="9270"/>
          <a:stretch>
            <a:fillRect/>
          </a:stretch>
        </p:blipFill>
        <p:spPr>
          <a:xfrm>
            <a:off x="4785678" y="2758123"/>
            <a:ext cx="3629025" cy="1477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/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默认设计模板</vt:lpstr>
      <vt:lpstr>1_默认设计模板</vt:lpstr>
      <vt:lpstr>1027汇报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1020汇报</dc:title>
  <dc:creator>User</dc:creator>
  <cp:lastModifiedBy>LYJ</cp:lastModifiedBy>
  <cp:revision>11</cp:revision>
  <dcterms:created xsi:type="dcterms:W3CDTF">2021-10-25T14:21:00Z</dcterms:created>
  <dcterms:modified xsi:type="dcterms:W3CDTF">2021-11-02T13:16:22Z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ICV">
    <vt:lpwstr>be7fa1c465c540d192fcd1278e7a41de</vt:lpwstr>
  </property>
</Properties>
</file>